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 Satisfaction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47E-4FC9-AF9F-397398DC331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47E-4FC9-AF9F-397398DC331B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47E-4FC9-AF9F-397398DC331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Neutral</c:v>
                </c:pt>
                <c:pt idx="1">
                  <c:v>Negative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217</c:v>
                </c:pt>
                <c:pt idx="1">
                  <c:v>729</c:v>
                </c:pt>
                <c:pt idx="2">
                  <c:v>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5-4D2C-9312-4C1F69D2E2A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Customers</a:t>
            </a:r>
            <a:r>
              <a:rPr lang="en-US" baseline="0" dirty="0"/>
              <a:t> Satisfaction based on Seat Type</a:t>
            </a:r>
            <a:endParaRPr lang="id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4">
                <a:shade val="65000"/>
                <a:alpha val="85000"/>
              </a:schemeClr>
            </a:solidFill>
            <a:ln w="9525" cap="flat" cmpd="sng" algn="ctr">
              <a:solidFill>
                <a:schemeClr val="accent4">
                  <a:shade val="65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shade val="65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Economy Class</c:v>
                </c:pt>
                <c:pt idx="1">
                  <c:v>Business Class</c:v>
                </c:pt>
                <c:pt idx="2">
                  <c:v>Premium Economy</c:v>
                </c:pt>
                <c:pt idx="3">
                  <c:v>First Class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132</c:v>
                </c:pt>
                <c:pt idx="1">
                  <c:v>59</c:v>
                </c:pt>
                <c:pt idx="2">
                  <c:v>18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B-48E7-92E0-C9C105A976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Economy Class</c:v>
                </c:pt>
                <c:pt idx="1">
                  <c:v>Business Class</c:v>
                </c:pt>
                <c:pt idx="2">
                  <c:v>Premium Economy</c:v>
                </c:pt>
                <c:pt idx="3">
                  <c:v>First Class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452</c:v>
                </c:pt>
                <c:pt idx="1">
                  <c:v>191</c:v>
                </c:pt>
                <c:pt idx="2">
                  <c:v>68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5B-48E7-92E0-C9C105A976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4">
                <a:tint val="65000"/>
                <a:alpha val="85000"/>
              </a:schemeClr>
            </a:solidFill>
            <a:ln w="9525" cap="flat" cmpd="sng" algn="ctr">
              <a:solidFill>
                <a:schemeClr val="accent4">
                  <a:tint val="65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tint val="65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Economy Class</c:v>
                </c:pt>
                <c:pt idx="1">
                  <c:v>Business Class</c:v>
                </c:pt>
                <c:pt idx="2">
                  <c:v>Premium Economy</c:v>
                </c:pt>
                <c:pt idx="3">
                  <c:v>First Class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477</c:v>
                </c:pt>
                <c:pt idx="1">
                  <c:v>331</c:v>
                </c:pt>
                <c:pt idx="2">
                  <c:v>95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B-48E7-92E0-C9C105A9760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432145823"/>
        <c:axId val="619746015"/>
        <c:axId val="0"/>
      </c:bar3DChart>
      <c:catAx>
        <c:axId val="432145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46015"/>
        <c:crosses val="autoZero"/>
        <c:auto val="1"/>
        <c:lblAlgn val="ctr"/>
        <c:lblOffset val="100"/>
        <c:noMultiLvlLbl val="0"/>
      </c:catAx>
      <c:valAx>
        <c:axId val="61974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14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 descr="A picture containing text, transport, airliner, screenshot&#10;&#10;Description automatically generated">
            <a:extLst>
              <a:ext uri="{FF2B5EF4-FFF2-40B4-BE49-F238E27FC236}">
                <a16:creationId xmlns:a16="http://schemas.microsoft.com/office/drawing/2014/main" id="{1325B698-33AF-4DD6-98F8-B093D3F26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82D71-F1EF-4B4D-9D4C-CE9315A8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CE8B34C-7490-45C1-BDEA-463A3798C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783493"/>
              </p:ext>
            </p:extLst>
          </p:nvPr>
        </p:nvGraphicFramePr>
        <p:xfrm>
          <a:off x="815719" y="1443058"/>
          <a:ext cx="3036185" cy="249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FB8B3FC-264B-4194-A0FD-433130A81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616483"/>
              </p:ext>
            </p:extLst>
          </p:nvPr>
        </p:nvGraphicFramePr>
        <p:xfrm>
          <a:off x="4667623" y="1443058"/>
          <a:ext cx="7004423" cy="3455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AB4987-6FC0-4C31-81B2-E2652DBDBBF3}"/>
              </a:ext>
            </a:extLst>
          </p:cNvPr>
          <p:cNvSpPr txBox="1"/>
          <p:nvPr/>
        </p:nvSpPr>
        <p:spPr>
          <a:xfrm>
            <a:off x="353689" y="641309"/>
            <a:ext cx="1131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Data of 1909 Customers Reviews from 2016 - 2023</a:t>
            </a:r>
            <a:endParaRPr lang="id-ID" sz="320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D978F-D194-4749-90B3-69A424E0DC9F}"/>
              </a:ext>
            </a:extLst>
          </p:cNvPr>
          <p:cNvSpPr txBox="1"/>
          <p:nvPr/>
        </p:nvSpPr>
        <p:spPr>
          <a:xfrm>
            <a:off x="353689" y="4898952"/>
            <a:ext cx="8709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Insights: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More than 50% of the customers (973) left positive reviews.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In Economy Class, 45% customers feels satisfied and 43% customers feels unsatisfied.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Around 33% customers in Business Class feels disappointed.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There are 38% customers in Premium Economy left negative reviews.</a:t>
            </a:r>
            <a:endParaRPr lang="id-ID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Felice Elena</cp:lastModifiedBy>
  <cp:revision>7</cp:revision>
  <dcterms:created xsi:type="dcterms:W3CDTF">2022-12-06T11:13:27Z</dcterms:created>
  <dcterms:modified xsi:type="dcterms:W3CDTF">2023-05-10T02:48:05Z</dcterms:modified>
</cp:coreProperties>
</file>