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SemiBold"/>
      <p:regular r:id="rId20"/>
      <p:bold r:id="rId21"/>
      <p:italic r:id="rId22"/>
      <p:boldItalic r:id="rId23"/>
    </p:embeddedFont>
    <p:embeddedFont>
      <p:font typeface="Roboto"/>
      <p:regular r:id="rId24"/>
      <p:bold r:id="rId25"/>
      <p:italic r:id="rId26"/>
      <p:boldItalic r:id="rId27"/>
    </p:embeddedFont>
    <p:embeddedFont>
      <p:font typeface="Cousine"/>
      <p:regular r:id="rId28"/>
      <p:bold r:id="rId29"/>
      <p:italic r:id="rId30"/>
      <p:boldItalic r:id="rId31"/>
    </p:embeddedFont>
    <p:embeddedFont>
      <p:font typeface="Montserra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9B4FFE-E10B-4847-9743-207683443559}">
  <a:tblStyle styleId="{D69B4FFE-E10B-4847-9743-20768344355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SemiBold-regular.fntdata"/><Relationship Id="rId22" Type="http://schemas.openxmlformats.org/officeDocument/2006/relationships/font" Target="fonts/MontserratSemiBold-italic.fntdata"/><Relationship Id="rId21" Type="http://schemas.openxmlformats.org/officeDocument/2006/relationships/font" Target="fonts/MontserratSemiBold-bold.fntdata"/><Relationship Id="rId24" Type="http://schemas.openxmlformats.org/officeDocument/2006/relationships/font" Target="fonts/Roboto-regular.fntdata"/><Relationship Id="rId23" Type="http://schemas.openxmlformats.org/officeDocument/2006/relationships/font" Target="fonts/MontserratSemiBol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Cousine-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usine-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usine-boldItalic.fntdata"/><Relationship Id="rId30" Type="http://schemas.openxmlformats.org/officeDocument/2006/relationships/font" Target="fonts/Cousine-italic.fntdata"/><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82e0f46dd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82e0f46d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82e0f46dd_0_2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82e0f46dd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82e0f46dd_0_2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82e0f46d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 document object will have its own Schema</a:t>
            </a:r>
            <a:endParaRPr/>
          </a:p>
          <a:p>
            <a:pPr indent="0" lvl="0" marL="0" rtl="0" algn="l">
              <a:spcBef>
                <a:spcPts val="0"/>
              </a:spcBef>
              <a:spcAft>
                <a:spcPts val="0"/>
              </a:spcAft>
              <a:buNone/>
            </a:pPr>
            <a:r>
              <a:rPr lang="en"/>
              <a:t>Mongoose provides many options to further validate the incoming data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82e0f46dd_0_2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82e0f46dd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cf8a1b89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cf8a1b8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82e0f46dd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82e0f46d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a:t>
            </a:r>
            <a:r>
              <a:rPr lang="en"/>
              <a:t> NOT a framework but it is used my most frameworks.</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
              <a:t>Never repeat yourself. Code that will be used in multiple places will be stored in only one place.</a:t>
            </a:r>
            <a:endParaRPr/>
          </a:p>
          <a:p>
            <a:pPr indent="0" lvl="0" marL="0" rtl="0" algn="l">
              <a:lnSpc>
                <a:spcPct val="115000"/>
              </a:lnSpc>
              <a:spcBef>
                <a:spcPts val="1200"/>
              </a:spcBef>
              <a:spcAft>
                <a:spcPts val="0"/>
              </a:spcAft>
              <a:buClr>
                <a:schemeClr val="dk1"/>
              </a:buClr>
              <a:buSzPts val="1100"/>
              <a:buFont typeface="Arial"/>
              <a:buNone/>
            </a:pPr>
            <a:r>
              <a:rPr lang="en"/>
              <a:t>Creates a solid structure for a web application. Everything has its place.</a:t>
            </a:r>
            <a:endParaRPr/>
          </a:p>
          <a:p>
            <a:pPr indent="0" lvl="0" marL="0" rtl="0" algn="l">
              <a:lnSpc>
                <a:spcPct val="115000"/>
              </a:lnSpc>
              <a:spcBef>
                <a:spcPts val="1200"/>
              </a:spcBef>
              <a:spcAft>
                <a:spcPts val="0"/>
              </a:spcAft>
              <a:buClr>
                <a:schemeClr val="dk1"/>
              </a:buClr>
              <a:buSzPts val="1100"/>
              <a:buFont typeface="Arial"/>
              <a:buNone/>
            </a:pPr>
            <a:r>
              <a:rPr lang="en"/>
              <a:t>Very clean and organized</a:t>
            </a:r>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82e0f46dd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82e0f46d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path may be routed multiple times to reach a specific function in a specific file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82e0f46dd_0_1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82e0f46d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82e0f46dd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82e0f46d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82e0f46dd_0_1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82e0f46d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sz="1400">
                <a:solidFill>
                  <a:schemeClr val="dk1"/>
                </a:solidFill>
                <a:latin typeface="Cousine"/>
                <a:ea typeface="Cousine"/>
                <a:cs typeface="Cousine"/>
                <a:sym typeface="Cousine"/>
              </a:rPr>
              <a:t>M</a:t>
            </a:r>
            <a:r>
              <a:rPr lang="en" sz="1400">
                <a:solidFill>
                  <a:schemeClr val="dk1"/>
                </a:solidFill>
                <a:latin typeface="Cousine"/>
                <a:ea typeface="Cousine"/>
                <a:cs typeface="Cousine"/>
                <a:sym typeface="Cousine"/>
              </a:rPr>
              <a:t>ain component consisting of multiple controllers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82e0f46dd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82e0f46d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82e0f46dd_0_1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82e0f46d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914400" y="2980864"/>
            <a:ext cx="7212600" cy="11598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b="1" sz="4800"/>
            </a:lvl1pPr>
            <a:lvl2pPr lvl="1">
              <a:spcBef>
                <a:spcPts val="0"/>
              </a:spcBef>
              <a:spcAft>
                <a:spcPts val="0"/>
              </a:spcAft>
              <a:buSzPts val="4800"/>
              <a:buNone/>
              <a:defRPr b="1" sz="4800"/>
            </a:lvl2pPr>
            <a:lvl3pPr lvl="2">
              <a:spcBef>
                <a:spcPts val="0"/>
              </a:spcBef>
              <a:spcAft>
                <a:spcPts val="0"/>
              </a:spcAft>
              <a:buSzPts val="4800"/>
              <a:buNone/>
              <a:defRPr b="1" sz="4800"/>
            </a:lvl3pPr>
            <a:lvl4pPr lvl="3">
              <a:spcBef>
                <a:spcPts val="0"/>
              </a:spcBef>
              <a:spcAft>
                <a:spcPts val="0"/>
              </a:spcAft>
              <a:buSzPts val="4800"/>
              <a:buNone/>
              <a:defRPr b="1" sz="4800"/>
            </a:lvl4pPr>
            <a:lvl5pPr lvl="4">
              <a:spcBef>
                <a:spcPts val="0"/>
              </a:spcBef>
              <a:spcAft>
                <a:spcPts val="0"/>
              </a:spcAft>
              <a:buSzPts val="4800"/>
              <a:buNone/>
              <a:defRPr b="1" sz="4800"/>
            </a:lvl5pPr>
            <a:lvl6pPr lvl="5">
              <a:spcBef>
                <a:spcPts val="0"/>
              </a:spcBef>
              <a:spcAft>
                <a:spcPts val="0"/>
              </a:spcAft>
              <a:buSzPts val="4800"/>
              <a:buNone/>
              <a:defRPr b="1" sz="4800"/>
            </a:lvl6pPr>
            <a:lvl7pPr lvl="6">
              <a:spcBef>
                <a:spcPts val="0"/>
              </a:spcBef>
              <a:spcAft>
                <a:spcPts val="0"/>
              </a:spcAft>
              <a:buSzPts val="4800"/>
              <a:buNone/>
              <a:defRPr b="1" sz="4800"/>
            </a:lvl7pPr>
            <a:lvl8pPr lvl="7">
              <a:spcBef>
                <a:spcPts val="0"/>
              </a:spcBef>
              <a:spcAft>
                <a:spcPts val="0"/>
              </a:spcAft>
              <a:buSzPts val="4800"/>
              <a:buNone/>
              <a:defRPr b="1" sz="4800"/>
            </a:lvl8pPr>
            <a:lvl9pPr lvl="8">
              <a:spcBef>
                <a:spcPts val="0"/>
              </a:spcBef>
              <a:spcAft>
                <a:spcPts val="0"/>
              </a:spcAft>
              <a:buSzPts val="4800"/>
              <a:buNone/>
              <a:defRPr b="1" sz="4800"/>
            </a:lvl9pPr>
          </a:lstStyle>
          <a:p/>
        </p:txBody>
      </p:sp>
      <p:sp>
        <p:nvSpPr>
          <p:cNvPr id="13" name="Google Shape;13;p2"/>
          <p:cNvSpPr/>
          <p:nvPr/>
        </p:nvSpPr>
        <p:spPr>
          <a:xfrm rot="5400000">
            <a:off x="4527177" y="744699"/>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14" name="Google Shape;14;p2"/>
          <p:cNvSpPr/>
          <p:nvPr/>
        </p:nvSpPr>
        <p:spPr>
          <a:xfrm rot="10800000">
            <a:off x="660998" y="3645100"/>
            <a:ext cx="1080000" cy="9951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 name="Google Shape;15;p2"/>
          <p:cNvCxnSpPr/>
          <p:nvPr/>
        </p:nvCxnSpPr>
        <p:spPr>
          <a:xfrm>
            <a:off x="8296743" y="2299856"/>
            <a:ext cx="0" cy="2075100"/>
          </a:xfrm>
          <a:prstGeom prst="straightConnector1">
            <a:avLst/>
          </a:prstGeom>
          <a:noFill/>
          <a:ln cap="flat" cmpd="sng" w="9525">
            <a:solidFill>
              <a:srgbClr val="FFFFFF"/>
            </a:solidFill>
            <a:prstDash val="solid"/>
            <a:round/>
            <a:headEnd len="sm" w="sm" type="triangle"/>
            <a:tailEnd len="sm" w="sm" type="triangle"/>
          </a:ln>
        </p:spPr>
      </p:cxnSp>
      <p:sp>
        <p:nvSpPr>
          <p:cNvPr id="16" name="Google Shape;16;p2"/>
          <p:cNvSpPr/>
          <p:nvPr/>
        </p:nvSpPr>
        <p:spPr>
          <a:xfrm rot="-5400000">
            <a:off x="4525702" y="-1293868"/>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dashDot"/>
            <a:miter lim="8000"/>
            <a:headEnd len="med" w="med" type="none"/>
            <a:tailEnd len="med" w="med" type="none"/>
          </a:ln>
        </p:spPr>
      </p:sp>
      <p:sp>
        <p:nvSpPr>
          <p:cNvPr id="17" name="Google Shape;17;p2"/>
          <p:cNvSpPr/>
          <p:nvPr/>
        </p:nvSpPr>
        <p:spPr>
          <a:xfrm>
            <a:off x="7216304" y="1888685"/>
            <a:ext cx="1395000" cy="12855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8" name="Shape 18"/>
        <p:cNvGrpSpPr/>
        <p:nvPr/>
      </p:nvGrpSpPr>
      <p:grpSpPr>
        <a:xfrm>
          <a:off x="0" y="0"/>
          <a:ext cx="0" cy="0"/>
          <a:chOff x="0" y="0"/>
          <a:chExt cx="0" cy="0"/>
        </a:xfrm>
      </p:grpSpPr>
      <p:sp>
        <p:nvSpPr>
          <p:cNvPr id="19" name="Google Shape;19;p3"/>
          <p:cNvSpPr/>
          <p:nvPr/>
        </p:nvSpPr>
        <p:spPr>
          <a:xfrm rot="5400000">
            <a:off x="4527177" y="-550510"/>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20" name="Google Shape;20;p3"/>
          <p:cNvSpPr/>
          <p:nvPr/>
        </p:nvSpPr>
        <p:spPr>
          <a:xfrm rot="-5400000">
            <a:off x="695075" y="986571"/>
            <a:ext cx="995100" cy="10662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 name="Google Shape;21;p3"/>
          <p:cNvCxnSpPr/>
          <p:nvPr/>
        </p:nvCxnSpPr>
        <p:spPr>
          <a:xfrm>
            <a:off x="8365300" y="1345300"/>
            <a:ext cx="0" cy="1696800"/>
          </a:xfrm>
          <a:prstGeom prst="straightConnector1">
            <a:avLst/>
          </a:prstGeom>
          <a:noFill/>
          <a:ln cap="flat" cmpd="sng" w="9525">
            <a:solidFill>
              <a:srgbClr val="FFFFFF"/>
            </a:solidFill>
            <a:prstDash val="solid"/>
            <a:round/>
            <a:headEnd len="sm" w="sm" type="triangle"/>
            <a:tailEnd len="sm" w="sm" type="triangle"/>
          </a:ln>
        </p:spPr>
      </p:cxnSp>
      <p:sp>
        <p:nvSpPr>
          <p:cNvPr id="22" name="Google Shape;22;p3"/>
          <p:cNvSpPr/>
          <p:nvPr/>
        </p:nvSpPr>
        <p:spPr>
          <a:xfrm rot="-5400000">
            <a:off x="4525702" y="-2134011"/>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dashDot"/>
            <a:miter lim="8000"/>
            <a:headEnd len="med" w="med" type="none"/>
            <a:tailEnd len="med" w="med" type="none"/>
          </a:ln>
        </p:spPr>
      </p:sp>
      <p:sp>
        <p:nvSpPr>
          <p:cNvPr id="23" name="Google Shape;23;p3"/>
          <p:cNvSpPr/>
          <p:nvPr/>
        </p:nvSpPr>
        <p:spPr>
          <a:xfrm rot="5400000">
            <a:off x="7048175" y="2866905"/>
            <a:ext cx="1285500" cy="13773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ctrTitle"/>
          </p:nvPr>
        </p:nvSpPr>
        <p:spPr>
          <a:xfrm>
            <a:off x="921200" y="1509206"/>
            <a:ext cx="7205700" cy="1159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1" sz="3600"/>
            </a:lvl1pPr>
            <a:lvl2pPr lvl="1" rtl="0">
              <a:spcBef>
                <a:spcPts val="0"/>
              </a:spcBef>
              <a:spcAft>
                <a:spcPts val="0"/>
              </a:spcAft>
              <a:buSzPts val="3600"/>
              <a:buNone/>
              <a:defRPr b="1" sz="3600"/>
            </a:lvl2pPr>
            <a:lvl3pPr lvl="2" rtl="0">
              <a:spcBef>
                <a:spcPts val="0"/>
              </a:spcBef>
              <a:spcAft>
                <a:spcPts val="0"/>
              </a:spcAft>
              <a:buSzPts val="3600"/>
              <a:buNone/>
              <a:defRPr b="1" sz="3600"/>
            </a:lvl3pPr>
            <a:lvl4pPr lvl="3" rtl="0">
              <a:spcBef>
                <a:spcPts val="0"/>
              </a:spcBef>
              <a:spcAft>
                <a:spcPts val="0"/>
              </a:spcAft>
              <a:buSzPts val="3600"/>
              <a:buNone/>
              <a:defRPr b="1" sz="3600"/>
            </a:lvl4pPr>
            <a:lvl5pPr lvl="4" rtl="0">
              <a:spcBef>
                <a:spcPts val="0"/>
              </a:spcBef>
              <a:spcAft>
                <a:spcPts val="0"/>
              </a:spcAft>
              <a:buSzPts val="3600"/>
              <a:buNone/>
              <a:defRPr b="1" sz="3600"/>
            </a:lvl5pPr>
            <a:lvl6pPr lvl="5" rtl="0">
              <a:spcBef>
                <a:spcPts val="0"/>
              </a:spcBef>
              <a:spcAft>
                <a:spcPts val="0"/>
              </a:spcAft>
              <a:buSzPts val="3600"/>
              <a:buNone/>
              <a:defRPr b="1" sz="3600"/>
            </a:lvl6pPr>
            <a:lvl7pPr lvl="6" rtl="0">
              <a:spcBef>
                <a:spcPts val="0"/>
              </a:spcBef>
              <a:spcAft>
                <a:spcPts val="0"/>
              </a:spcAft>
              <a:buSzPts val="3600"/>
              <a:buNone/>
              <a:defRPr b="1" sz="3600"/>
            </a:lvl7pPr>
            <a:lvl8pPr lvl="7" rtl="0">
              <a:spcBef>
                <a:spcPts val="0"/>
              </a:spcBef>
              <a:spcAft>
                <a:spcPts val="0"/>
              </a:spcAft>
              <a:buSzPts val="3600"/>
              <a:buNone/>
              <a:defRPr b="1" sz="3600"/>
            </a:lvl8pPr>
            <a:lvl9pPr lvl="8" rtl="0">
              <a:spcBef>
                <a:spcPts val="0"/>
              </a:spcBef>
              <a:spcAft>
                <a:spcPts val="0"/>
              </a:spcAft>
              <a:buSzPts val="3600"/>
              <a:buNone/>
              <a:defRPr b="1" sz="3600"/>
            </a:lvl9pPr>
          </a:lstStyle>
          <a:p/>
        </p:txBody>
      </p:sp>
      <p:sp>
        <p:nvSpPr>
          <p:cNvPr id="25" name="Google Shape;25;p3"/>
          <p:cNvSpPr txBox="1"/>
          <p:nvPr>
            <p:ph idx="1" type="subTitle"/>
          </p:nvPr>
        </p:nvSpPr>
        <p:spPr>
          <a:xfrm>
            <a:off x="4698564" y="3108819"/>
            <a:ext cx="35424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2400"/>
              <a:buNone/>
              <a:defRPr>
                <a:solidFill>
                  <a:srgbClr val="FFFFFF"/>
                </a:solidFill>
              </a:defRPr>
            </a:lvl4pPr>
            <a:lvl5pPr lvl="4" rtl="0" algn="r">
              <a:spcBef>
                <a:spcPts val="0"/>
              </a:spcBef>
              <a:spcAft>
                <a:spcPts val="0"/>
              </a:spcAft>
              <a:buClr>
                <a:srgbClr val="FFFFFF"/>
              </a:buClr>
              <a:buSzPts val="2400"/>
              <a:buNone/>
              <a:defRPr>
                <a:solidFill>
                  <a:srgbClr val="FFFFFF"/>
                </a:solidFill>
              </a:defRPr>
            </a:lvl5pPr>
            <a:lvl6pPr lvl="5" rtl="0" algn="r">
              <a:spcBef>
                <a:spcPts val="0"/>
              </a:spcBef>
              <a:spcAft>
                <a:spcPts val="0"/>
              </a:spcAft>
              <a:buClr>
                <a:srgbClr val="FFFFFF"/>
              </a:buClr>
              <a:buSzPts val="2400"/>
              <a:buNone/>
              <a:defRPr>
                <a:solidFill>
                  <a:srgbClr val="FFFFFF"/>
                </a:solidFill>
              </a:defRPr>
            </a:lvl6pPr>
            <a:lvl7pPr lvl="6" rtl="0" algn="r">
              <a:spcBef>
                <a:spcPts val="0"/>
              </a:spcBef>
              <a:spcAft>
                <a:spcPts val="0"/>
              </a:spcAft>
              <a:buClr>
                <a:srgbClr val="FFFFFF"/>
              </a:buClr>
              <a:buSzPts val="2400"/>
              <a:buNone/>
              <a:defRPr>
                <a:solidFill>
                  <a:srgbClr val="FFFFFF"/>
                </a:solidFill>
              </a:defRPr>
            </a:lvl7pPr>
            <a:lvl8pPr lvl="7" rtl="0" algn="r">
              <a:spcBef>
                <a:spcPts val="0"/>
              </a:spcBef>
              <a:spcAft>
                <a:spcPts val="0"/>
              </a:spcAft>
              <a:buClr>
                <a:srgbClr val="FFFFFF"/>
              </a:buClr>
              <a:buSzPts val="2400"/>
              <a:buNone/>
              <a:defRPr>
                <a:solidFill>
                  <a:srgbClr val="FFFFFF"/>
                </a:solidFill>
              </a:defRPr>
            </a:lvl8pPr>
            <a:lvl9pPr lvl="8" rtl="0" algn="r">
              <a:spcBef>
                <a:spcPts val="0"/>
              </a:spcBef>
              <a:spcAft>
                <a:spcPts val="0"/>
              </a:spcAft>
              <a:buClr>
                <a:srgbClr val="FFFFFF"/>
              </a:buClr>
              <a:buSzPts val="2400"/>
              <a:buNone/>
              <a:defRPr>
                <a:solidFill>
                  <a:srgbClr val="FFFFFF"/>
                </a:solidFill>
              </a:defRPr>
            </a:lvl9pPr>
          </a:lstStyle>
          <a:p/>
        </p:txBody>
      </p:sp>
      <p:sp>
        <p:nvSpPr>
          <p:cNvPr id="26" name="Google Shape;26;p3"/>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p4"/>
          <p:cNvSpPr txBox="1"/>
          <p:nvPr>
            <p:ph idx="1" type="body"/>
          </p:nvPr>
        </p:nvSpPr>
        <p:spPr>
          <a:xfrm>
            <a:off x="1413600" y="2466600"/>
            <a:ext cx="6316800" cy="8199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b="1" sz="2400"/>
            </a:lvl1pPr>
            <a:lvl2pPr indent="-381000" lvl="1" marL="914400" rtl="0" algn="ctr">
              <a:spcBef>
                <a:spcPts val="0"/>
              </a:spcBef>
              <a:spcAft>
                <a:spcPts val="0"/>
              </a:spcAft>
              <a:buSzPts val="2400"/>
              <a:buChar char="▫"/>
              <a:defRPr b="1"/>
            </a:lvl2pPr>
            <a:lvl3pPr indent="-381000" lvl="2" marL="1371600" rtl="0" algn="ctr">
              <a:spcBef>
                <a:spcPts val="0"/>
              </a:spcBef>
              <a:spcAft>
                <a:spcPts val="0"/>
              </a:spcAft>
              <a:buSzPts val="2400"/>
              <a:buChar char="■"/>
              <a:defRPr b="1"/>
            </a:lvl3pPr>
            <a:lvl4pPr indent="-381000" lvl="3" marL="1828800" rtl="0" algn="ctr">
              <a:spcBef>
                <a:spcPts val="0"/>
              </a:spcBef>
              <a:spcAft>
                <a:spcPts val="0"/>
              </a:spcAft>
              <a:buSzPts val="2400"/>
              <a:buChar char="●"/>
              <a:defRPr b="1" sz="2400"/>
            </a:lvl4pPr>
            <a:lvl5pPr indent="-381000" lvl="4" marL="2286000" rtl="0" algn="ctr">
              <a:spcBef>
                <a:spcPts val="0"/>
              </a:spcBef>
              <a:spcAft>
                <a:spcPts val="0"/>
              </a:spcAft>
              <a:buSzPts val="2400"/>
              <a:buChar char="○"/>
              <a:defRPr b="1" sz="2400"/>
            </a:lvl5pPr>
            <a:lvl6pPr indent="-381000" lvl="5" marL="2743200" rtl="0" algn="ctr">
              <a:spcBef>
                <a:spcPts val="0"/>
              </a:spcBef>
              <a:spcAft>
                <a:spcPts val="0"/>
              </a:spcAft>
              <a:buSzPts val="2400"/>
              <a:buChar char="■"/>
              <a:defRPr b="1" sz="2400"/>
            </a:lvl6pPr>
            <a:lvl7pPr indent="-381000" lvl="6" marL="3200400" rtl="0" algn="ctr">
              <a:spcBef>
                <a:spcPts val="0"/>
              </a:spcBef>
              <a:spcAft>
                <a:spcPts val="0"/>
              </a:spcAft>
              <a:buSzPts val="2400"/>
              <a:buChar char="●"/>
              <a:defRPr b="1" sz="2400"/>
            </a:lvl7pPr>
            <a:lvl8pPr indent="-381000" lvl="7" marL="3657600" rtl="0" algn="ctr">
              <a:spcBef>
                <a:spcPts val="0"/>
              </a:spcBef>
              <a:spcAft>
                <a:spcPts val="0"/>
              </a:spcAft>
              <a:buSzPts val="2400"/>
              <a:buChar char="○"/>
              <a:defRPr b="1" sz="2400"/>
            </a:lvl8pPr>
            <a:lvl9pPr indent="-381000" lvl="8" marL="4114800" algn="ctr">
              <a:spcBef>
                <a:spcPts val="0"/>
              </a:spcBef>
              <a:spcAft>
                <a:spcPts val="0"/>
              </a:spcAft>
              <a:buSzPts val="2400"/>
              <a:buChar char="■"/>
              <a:defRPr b="1" sz="2400"/>
            </a:lvl9pPr>
          </a:lstStyle>
          <a:p/>
        </p:txBody>
      </p:sp>
      <p:grpSp>
        <p:nvGrpSpPr>
          <p:cNvPr id="29" name="Google Shape;29;p4"/>
          <p:cNvGrpSpPr/>
          <p:nvPr/>
        </p:nvGrpSpPr>
        <p:grpSpPr>
          <a:xfrm>
            <a:off x="3954441" y="1078293"/>
            <a:ext cx="1212106" cy="1158543"/>
            <a:chOff x="3754950" y="1132925"/>
            <a:chExt cx="1580939" cy="1544725"/>
          </a:xfrm>
        </p:grpSpPr>
        <p:sp>
          <p:nvSpPr>
            <p:cNvPr id="30" name="Google Shape;30;p4"/>
            <p:cNvSpPr/>
            <p:nvPr/>
          </p:nvSpPr>
          <p:spPr>
            <a:xfrm>
              <a:off x="3907350" y="1285321"/>
              <a:ext cx="1329300" cy="1329300"/>
            </a:xfrm>
            <a:prstGeom prst="ellipse">
              <a:avLst/>
            </a:prstGeom>
            <a:noFill/>
            <a:ln cap="flat" cmpd="sng" w="9525">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5400000">
              <a:off x="3754950" y="1132925"/>
              <a:ext cx="1480500" cy="14805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4"/>
            <p:cNvCxnSpPr>
              <a:endCxn id="30" idx="1"/>
            </p:cNvCxnSpPr>
            <p:nvPr/>
          </p:nvCxnSpPr>
          <p:spPr>
            <a:xfrm>
              <a:off x="3890221" y="1267893"/>
              <a:ext cx="211800" cy="212100"/>
            </a:xfrm>
            <a:prstGeom prst="straightConnector1">
              <a:avLst/>
            </a:prstGeom>
            <a:noFill/>
            <a:ln cap="flat" cmpd="sng" w="9525">
              <a:solidFill>
                <a:srgbClr val="FFFFFF"/>
              </a:solidFill>
              <a:prstDash val="dash"/>
              <a:round/>
              <a:headEnd len="med" w="med" type="none"/>
              <a:tailEnd len="med" w="med" type="none"/>
            </a:ln>
          </p:spPr>
        </p:cxnSp>
        <p:cxnSp>
          <p:nvCxnSpPr>
            <p:cNvPr id="33" name="Google Shape;33;p4"/>
            <p:cNvCxnSpPr/>
            <p:nvPr/>
          </p:nvCxnSpPr>
          <p:spPr>
            <a:xfrm>
              <a:off x="5335889" y="1276425"/>
              <a:ext cx="0" cy="1393500"/>
            </a:xfrm>
            <a:prstGeom prst="straightConnector1">
              <a:avLst/>
            </a:prstGeom>
            <a:noFill/>
            <a:ln cap="flat" cmpd="sng" w="9525">
              <a:solidFill>
                <a:srgbClr val="FFFFFF"/>
              </a:solidFill>
              <a:prstDash val="solid"/>
              <a:round/>
              <a:headEnd len="sm" w="sm" type="triangle"/>
              <a:tailEnd len="sm" w="sm" type="triangle"/>
            </a:ln>
          </p:spPr>
        </p:cxnSp>
        <p:sp>
          <p:nvSpPr>
            <p:cNvPr id="34" name="Google Shape;34;p4"/>
            <p:cNvSpPr/>
            <p:nvPr/>
          </p:nvSpPr>
          <p:spPr>
            <a:xfrm>
              <a:off x="4222975" y="1683233"/>
              <a:ext cx="698050" cy="549925"/>
            </a:xfrm>
            <a:prstGeom prst="rect">
              <a:avLst/>
            </a:prstGeom>
          </p:spPr>
          <p:txBody>
            <a:bodyPr>
              <a:prstTxWarp prst="textPlain"/>
            </a:bodyPr>
            <a:lstStyle/>
            <a:p>
              <a:pPr lvl="0" algn="ctr"/>
              <a:r>
                <a:rPr b="1" i="0">
                  <a:ln cap="flat" cmpd="sng" w="19050">
                    <a:solidFill>
                      <a:srgbClr val="FFFFFF"/>
                    </a:solidFill>
                    <a:prstDash val="solid"/>
                    <a:round/>
                    <a:headEnd len="sm" w="sm" type="none"/>
                    <a:tailEnd len="sm" w="sm" type="none"/>
                  </a:ln>
                  <a:noFill/>
                  <a:latin typeface="Arial"/>
                </a:rPr>
                <a:t>“</a:t>
              </a:r>
            </a:p>
          </p:txBody>
        </p:sp>
        <p:cxnSp>
          <p:nvCxnSpPr>
            <p:cNvPr id="35" name="Google Shape;35;p4"/>
            <p:cNvCxnSpPr>
              <a:stCxn id="30" idx="5"/>
            </p:cNvCxnSpPr>
            <p:nvPr/>
          </p:nvCxnSpPr>
          <p:spPr>
            <a:xfrm>
              <a:off x="5041979" y="2419950"/>
              <a:ext cx="253800" cy="257700"/>
            </a:xfrm>
            <a:prstGeom prst="straightConnector1">
              <a:avLst/>
            </a:prstGeom>
            <a:noFill/>
            <a:ln cap="flat" cmpd="sng" w="9525">
              <a:solidFill>
                <a:srgbClr val="FFFFFF"/>
              </a:solidFill>
              <a:prstDash val="dash"/>
              <a:round/>
              <a:headEnd len="med" w="med" type="none"/>
              <a:tailEnd len="med" w="med" type="none"/>
            </a:ln>
          </p:spPr>
        </p:cxnSp>
        <p:cxnSp>
          <p:nvCxnSpPr>
            <p:cNvPr id="36" name="Google Shape;36;p4"/>
            <p:cNvCxnSpPr/>
            <p:nvPr/>
          </p:nvCxnSpPr>
          <p:spPr>
            <a:xfrm>
              <a:off x="4244700" y="1591869"/>
              <a:ext cx="654600" cy="0"/>
            </a:xfrm>
            <a:prstGeom prst="straightConnector1">
              <a:avLst/>
            </a:prstGeom>
            <a:noFill/>
            <a:ln cap="flat" cmpd="sng" w="9525">
              <a:solidFill>
                <a:srgbClr val="FFFFFF"/>
              </a:solidFill>
              <a:prstDash val="solid"/>
              <a:round/>
              <a:headEnd len="sm" w="sm" type="triangle"/>
              <a:tailEnd len="sm" w="sm" type="triangle"/>
            </a:ln>
          </p:spPr>
        </p:cxnSp>
      </p:grpSp>
      <p:sp>
        <p:nvSpPr>
          <p:cNvPr id="37" name="Google Shape;37;p4"/>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8" name="Shape 38"/>
        <p:cNvGrpSpPr/>
        <p:nvPr/>
      </p:nvGrpSpPr>
      <p:grpSpPr>
        <a:xfrm>
          <a:off x="0" y="0"/>
          <a:ext cx="0" cy="0"/>
          <a:chOff x="0" y="0"/>
          <a:chExt cx="0" cy="0"/>
        </a:xfrm>
      </p:grpSpPr>
      <p:sp>
        <p:nvSpPr>
          <p:cNvPr id="39" name="Google Shape;39;p5"/>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0" name="Google Shape;40;p5"/>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41" name="Google Shape;41;p5"/>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2" name="Shape 42"/>
        <p:cNvGrpSpPr/>
        <p:nvPr/>
      </p:nvGrpSpPr>
      <p:grpSpPr>
        <a:xfrm>
          <a:off x="0" y="0"/>
          <a:ext cx="0" cy="0"/>
          <a:chOff x="0" y="0"/>
          <a:chExt cx="0" cy="0"/>
        </a:xfrm>
      </p:grpSpPr>
      <p:sp>
        <p:nvSpPr>
          <p:cNvPr id="43" name="Google Shape;43;p6"/>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4" name="Google Shape;44;p6"/>
          <p:cNvSpPr txBox="1"/>
          <p:nvPr>
            <p:ph idx="1" type="body"/>
          </p:nvPr>
        </p:nvSpPr>
        <p:spPr>
          <a:xfrm>
            <a:off x="420778" y="1239803"/>
            <a:ext cx="3994500" cy="37257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5" name="Google Shape;45;p6"/>
          <p:cNvSpPr txBox="1"/>
          <p:nvPr>
            <p:ph idx="2" type="body"/>
          </p:nvPr>
        </p:nvSpPr>
        <p:spPr>
          <a:xfrm>
            <a:off x="4731381" y="1239803"/>
            <a:ext cx="3994500" cy="37257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6" name="Google Shape;46;p6"/>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7" name="Shape 47"/>
        <p:cNvGrpSpPr/>
        <p:nvPr/>
      </p:nvGrpSpPr>
      <p:grpSpPr>
        <a:xfrm>
          <a:off x="0" y="0"/>
          <a:ext cx="0" cy="0"/>
          <a:chOff x="0" y="0"/>
          <a:chExt cx="0" cy="0"/>
        </a:xfrm>
      </p:grpSpPr>
      <p:sp>
        <p:nvSpPr>
          <p:cNvPr id="48" name="Google Shape;48;p7"/>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9" name="Google Shape;49;p7"/>
          <p:cNvSpPr txBox="1"/>
          <p:nvPr>
            <p:ph idx="1" type="body"/>
          </p:nvPr>
        </p:nvSpPr>
        <p:spPr>
          <a:xfrm>
            <a:off x="457200"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0" name="Google Shape;50;p7"/>
          <p:cNvSpPr txBox="1"/>
          <p:nvPr>
            <p:ph idx="2" type="body"/>
          </p:nvPr>
        </p:nvSpPr>
        <p:spPr>
          <a:xfrm>
            <a:off x="3223964"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1" name="Google Shape;51;p7"/>
          <p:cNvSpPr txBox="1"/>
          <p:nvPr>
            <p:ph idx="3" type="body"/>
          </p:nvPr>
        </p:nvSpPr>
        <p:spPr>
          <a:xfrm>
            <a:off x="5990727"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2" name="Google Shape;52;p7"/>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5" name="Google Shape;55;p8"/>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58" name="Google Shape;58;p9"/>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0"/>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404330" y="493832"/>
            <a:ext cx="8229600" cy="41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p:txBody>
      </p:sp>
      <p:sp>
        <p:nvSpPr>
          <p:cNvPr id="9" name="Google Shape;9;p1"/>
          <p:cNvSpPr txBox="1"/>
          <p:nvPr>
            <p:ph idx="1" type="body"/>
          </p:nvPr>
        </p:nvSpPr>
        <p:spPr>
          <a:xfrm>
            <a:off x="457200" y="1125000"/>
            <a:ext cx="8229600" cy="36390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indent="-381000" lvl="1" marL="9144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indent="-381000" lvl="2" marL="13716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indent="-381000" lvl="3" marL="18288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indent="-381000" lvl="4" marL="2286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indent="-381000" lvl="5" marL="27432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indent="-381000" lvl="6" marL="32004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indent="-381000" lvl="7" marL="36576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indent="-381000" lvl="8" marL="41148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p:txBody>
      </p:sp>
      <p:sp>
        <p:nvSpPr>
          <p:cNvPr id="10" name="Google Shape;10;p1"/>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1"/>
          <p:cNvSpPr txBox="1"/>
          <p:nvPr>
            <p:ph idx="1" type="subTitle"/>
          </p:nvPr>
        </p:nvSpPr>
        <p:spPr>
          <a:xfrm>
            <a:off x="3259479" y="3108825"/>
            <a:ext cx="4981500" cy="78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CCCCCC"/>
                </a:solidFill>
                <a:latin typeface="Montserrat SemiBold"/>
                <a:ea typeface="Montserrat SemiBold"/>
                <a:cs typeface="Montserrat SemiBold"/>
                <a:sym typeface="Montserrat SemiBold"/>
              </a:rPr>
              <a:t>Presented by Felice Forgione</a:t>
            </a:r>
            <a:endParaRPr>
              <a:solidFill>
                <a:srgbClr val="CCCCCC"/>
              </a:solidFill>
              <a:latin typeface="Montserrat SemiBold"/>
              <a:ea typeface="Montserrat SemiBold"/>
              <a:cs typeface="Montserrat SemiBold"/>
              <a:sym typeface="Montserrat SemiBold"/>
            </a:endParaRPr>
          </a:p>
        </p:txBody>
      </p:sp>
      <p:sp>
        <p:nvSpPr>
          <p:cNvPr id="66" name="Google Shape;66;p11"/>
          <p:cNvSpPr txBox="1"/>
          <p:nvPr/>
        </p:nvSpPr>
        <p:spPr>
          <a:xfrm>
            <a:off x="944725" y="1389825"/>
            <a:ext cx="7171500" cy="1600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4600">
                <a:solidFill>
                  <a:schemeClr val="lt1"/>
                </a:solidFill>
                <a:latin typeface="Montserrat"/>
                <a:ea typeface="Montserrat"/>
                <a:cs typeface="Montserrat"/>
                <a:sym typeface="Montserrat"/>
              </a:rPr>
              <a:t>MVC Structure in </a:t>
            </a:r>
            <a:br>
              <a:rPr b="1" lang="en" sz="4600">
                <a:solidFill>
                  <a:schemeClr val="lt1"/>
                </a:solidFill>
                <a:latin typeface="Montserrat"/>
                <a:ea typeface="Montserrat"/>
                <a:cs typeface="Montserrat"/>
                <a:sym typeface="Montserrat"/>
              </a:rPr>
            </a:br>
            <a:r>
              <a:rPr b="1" lang="en" sz="4600">
                <a:solidFill>
                  <a:schemeClr val="lt1"/>
                </a:solidFill>
                <a:latin typeface="Montserrat"/>
                <a:ea typeface="Montserrat"/>
                <a:cs typeface="Montserrat"/>
                <a:sym typeface="Montserrat"/>
              </a:rPr>
              <a:t>Web Applications</a:t>
            </a:r>
            <a:endParaRPr sz="12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idx="4294967295" type="title"/>
          </p:nvPr>
        </p:nvSpPr>
        <p:spPr>
          <a:xfrm>
            <a:off x="211830" y="108382"/>
            <a:ext cx="8229600" cy="41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2CC"/>
                </a:solidFill>
                <a:latin typeface="Montserrat SemiBold"/>
                <a:ea typeface="Montserrat SemiBold"/>
                <a:cs typeface="Montserrat SemiBold"/>
                <a:sym typeface="Montserrat SemiBold"/>
              </a:rPr>
              <a:t>Object Data Modeling (ODM)</a:t>
            </a:r>
            <a:endParaRPr>
              <a:solidFill>
                <a:srgbClr val="FFF2CC"/>
              </a:solidFill>
              <a:latin typeface="Montserrat SemiBold"/>
              <a:ea typeface="Montserrat SemiBold"/>
              <a:cs typeface="Montserrat SemiBold"/>
              <a:sym typeface="Montserrat SemiBold"/>
            </a:endParaRPr>
          </a:p>
        </p:txBody>
      </p:sp>
      <p:sp>
        <p:nvSpPr>
          <p:cNvPr id="129" name="Google Shape;129;p20"/>
          <p:cNvSpPr txBox="1"/>
          <p:nvPr/>
        </p:nvSpPr>
        <p:spPr>
          <a:xfrm>
            <a:off x="288250" y="832400"/>
            <a:ext cx="8510700" cy="3895800"/>
          </a:xfrm>
          <a:prstGeom prst="rect">
            <a:avLst/>
          </a:prstGeom>
          <a:solidFill>
            <a:srgbClr val="ACC8F5">
              <a:alpha val="42260"/>
            </a:srgbClr>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latin typeface="Cousine"/>
                <a:ea typeface="Cousine"/>
                <a:cs typeface="Cousine"/>
                <a:sym typeface="Cousine"/>
              </a:rPr>
              <a:t>A data layer exists between the objects and the database that converts the object into the appropriate structure of the database. </a:t>
            </a:r>
            <a:endParaRPr>
              <a:latin typeface="Cousine"/>
              <a:ea typeface="Cousine"/>
              <a:cs typeface="Cousine"/>
              <a:sym typeface="Cousine"/>
            </a:endParaRPr>
          </a:p>
          <a:p>
            <a:pPr indent="0" lvl="0" marL="0" rtl="0" algn="l">
              <a:lnSpc>
                <a:spcPct val="115000"/>
              </a:lnSpc>
              <a:spcBef>
                <a:spcPts val="1200"/>
              </a:spcBef>
              <a:spcAft>
                <a:spcPts val="0"/>
              </a:spcAft>
              <a:buNone/>
            </a:pPr>
            <a:r>
              <a:rPr lang="en">
                <a:latin typeface="Cousine"/>
                <a:ea typeface="Cousine"/>
                <a:cs typeface="Cousine"/>
                <a:sym typeface="Cousine"/>
              </a:rPr>
              <a:t>Acts as a translator </a:t>
            </a:r>
            <a:r>
              <a:rPr lang="en">
                <a:latin typeface="Cousine"/>
                <a:ea typeface="Cousine"/>
                <a:cs typeface="Cousine"/>
                <a:sym typeface="Cousine"/>
              </a:rPr>
              <a:t>between JavaScript objects in code and the representation of those objects in MongoDB</a:t>
            </a:r>
            <a:endParaRPr>
              <a:latin typeface="Cousine"/>
              <a:ea typeface="Cousine"/>
              <a:cs typeface="Cousine"/>
              <a:sym typeface="Cousine"/>
            </a:endParaRPr>
          </a:p>
          <a:p>
            <a:pPr indent="0" lvl="0" marL="0" rtl="0" algn="l">
              <a:lnSpc>
                <a:spcPct val="115000"/>
              </a:lnSpc>
              <a:spcBef>
                <a:spcPts val="1200"/>
              </a:spcBef>
              <a:spcAft>
                <a:spcPts val="0"/>
              </a:spcAft>
              <a:buClr>
                <a:schemeClr val="dk1"/>
              </a:buClr>
              <a:buSzPts val="1100"/>
              <a:buFont typeface="Arial"/>
              <a:buNone/>
            </a:pPr>
            <a:r>
              <a:rPr b="1" lang="en">
                <a:latin typeface="Cousine"/>
                <a:ea typeface="Cousine"/>
                <a:cs typeface="Cousine"/>
                <a:sym typeface="Cousine"/>
              </a:rPr>
              <a:t>Schemas </a:t>
            </a:r>
            <a:r>
              <a:rPr lang="en">
                <a:latin typeface="Cousine"/>
                <a:ea typeface="Cousine"/>
                <a:cs typeface="Cousine"/>
                <a:sym typeface="Cousine"/>
              </a:rPr>
              <a:t>are structured set of rules that validates incoming data and ensures that only the expected data is passed along. They also allow developers to view the key structures of the database without having direct access  to the database.</a:t>
            </a:r>
            <a:endParaRPr>
              <a:latin typeface="Cousine"/>
              <a:ea typeface="Cousine"/>
              <a:cs typeface="Cousine"/>
              <a:sym typeface="Cousine"/>
            </a:endParaRPr>
          </a:p>
          <a:p>
            <a:pPr indent="0" lvl="0" marL="0" rtl="0" algn="l">
              <a:lnSpc>
                <a:spcPct val="115000"/>
              </a:lnSpc>
              <a:spcBef>
                <a:spcPts val="1200"/>
              </a:spcBef>
              <a:spcAft>
                <a:spcPts val="0"/>
              </a:spcAft>
              <a:buNone/>
            </a:pPr>
            <a:r>
              <a:rPr lang="en">
                <a:latin typeface="Cousine"/>
                <a:ea typeface="Cousine"/>
                <a:cs typeface="Cousine"/>
                <a:sym typeface="Cousine"/>
              </a:rPr>
              <a:t>Create a structure for CRUD operations to our database making getting data very easy. This improves readability, documentation and speed of development. </a:t>
            </a:r>
            <a:endParaRPr>
              <a:latin typeface="Cousine"/>
              <a:ea typeface="Cousine"/>
              <a:cs typeface="Cousine"/>
              <a:sym typeface="Cousine"/>
            </a:endParaRPr>
          </a:p>
          <a:p>
            <a:pPr indent="0" lvl="0" marL="0" rtl="0" algn="l">
              <a:lnSpc>
                <a:spcPct val="115000"/>
              </a:lnSpc>
              <a:spcBef>
                <a:spcPts val="1200"/>
              </a:spcBef>
              <a:spcAft>
                <a:spcPts val="0"/>
              </a:spcAft>
              <a:buClr>
                <a:schemeClr val="dk1"/>
              </a:buClr>
              <a:buSzPts val="1100"/>
              <a:buFont typeface="Arial"/>
              <a:buNone/>
            </a:pPr>
            <a:r>
              <a:rPr lang="en">
                <a:latin typeface="Cousine"/>
                <a:ea typeface="Cousine"/>
                <a:cs typeface="Cousine"/>
                <a:sym typeface="Cousine"/>
              </a:rPr>
              <a:t>Mongoose is a popular ODM </a:t>
            </a:r>
            <a:r>
              <a:rPr lang="en">
                <a:latin typeface="Cousine"/>
                <a:ea typeface="Cousine"/>
                <a:cs typeface="Cousine"/>
                <a:sym typeface="Cousine"/>
              </a:rPr>
              <a:t>library</a:t>
            </a:r>
            <a:r>
              <a:rPr lang="en">
                <a:latin typeface="Cousine"/>
                <a:ea typeface="Cousine"/>
                <a:cs typeface="Cousine"/>
                <a:sym typeface="Cousine"/>
              </a:rPr>
              <a:t> for MongoDB</a:t>
            </a:r>
            <a:endParaRPr>
              <a:latin typeface="Cousine"/>
              <a:ea typeface="Cousine"/>
              <a:cs typeface="Cousine"/>
              <a:sym typeface="Cousine"/>
            </a:endParaRPr>
          </a:p>
          <a:p>
            <a:pPr indent="0" lvl="0" marL="0" rtl="0" algn="l">
              <a:spcBef>
                <a:spcPts val="1200"/>
              </a:spcBef>
              <a:spcAft>
                <a:spcPts val="0"/>
              </a:spcAft>
              <a:buNone/>
            </a:pPr>
            <a:r>
              <a:t/>
            </a:r>
            <a:endParaRPr>
              <a:latin typeface="Cousine"/>
              <a:ea typeface="Cousine"/>
              <a:cs typeface="Cousine"/>
              <a:sym typeface="Cousin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idx="4294967295" type="title"/>
          </p:nvPr>
        </p:nvSpPr>
        <p:spPr>
          <a:xfrm>
            <a:off x="211830" y="108382"/>
            <a:ext cx="8229600" cy="41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2CC"/>
                </a:solidFill>
                <a:latin typeface="Montserrat SemiBold"/>
                <a:ea typeface="Montserrat SemiBold"/>
                <a:cs typeface="Montserrat SemiBold"/>
                <a:sym typeface="Montserrat SemiBold"/>
              </a:rPr>
              <a:t>Example: Mongoose Schema</a:t>
            </a:r>
            <a:endParaRPr>
              <a:solidFill>
                <a:srgbClr val="FFF2CC"/>
              </a:solidFill>
              <a:latin typeface="Montserrat SemiBold"/>
              <a:ea typeface="Montserrat SemiBold"/>
              <a:cs typeface="Montserrat SemiBold"/>
              <a:sym typeface="Montserrat SemiBold"/>
            </a:endParaRPr>
          </a:p>
        </p:txBody>
      </p:sp>
      <p:pic>
        <p:nvPicPr>
          <p:cNvPr id="135" name="Google Shape;135;p21"/>
          <p:cNvPicPr preferRelativeResize="0"/>
          <p:nvPr/>
        </p:nvPicPr>
        <p:blipFill>
          <a:blip r:embed="rId3">
            <a:alphaModFix/>
          </a:blip>
          <a:stretch>
            <a:fillRect/>
          </a:stretch>
        </p:blipFill>
        <p:spPr>
          <a:xfrm>
            <a:off x="646075" y="777825"/>
            <a:ext cx="7692125" cy="4170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idx="4294967295" type="title"/>
          </p:nvPr>
        </p:nvSpPr>
        <p:spPr>
          <a:xfrm>
            <a:off x="2303601" y="285525"/>
            <a:ext cx="6383100" cy="41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2CC"/>
                </a:solidFill>
                <a:latin typeface="Montserrat"/>
                <a:ea typeface="Montserrat"/>
                <a:cs typeface="Montserrat"/>
                <a:sym typeface="Montserrat"/>
              </a:rPr>
              <a:t>Code Structure Guidelines</a:t>
            </a:r>
            <a:endParaRPr b="1">
              <a:solidFill>
                <a:srgbClr val="FFF2CC"/>
              </a:solidFill>
              <a:latin typeface="Montserrat"/>
              <a:ea typeface="Montserrat"/>
              <a:cs typeface="Montserrat"/>
              <a:sym typeface="Montserrat"/>
            </a:endParaRPr>
          </a:p>
        </p:txBody>
      </p:sp>
      <p:sp>
        <p:nvSpPr>
          <p:cNvPr id="141" name="Google Shape;141;p22"/>
          <p:cNvSpPr txBox="1"/>
          <p:nvPr/>
        </p:nvSpPr>
        <p:spPr>
          <a:xfrm>
            <a:off x="2369600" y="1078650"/>
            <a:ext cx="6383100" cy="3632700"/>
          </a:xfrm>
          <a:prstGeom prst="rect">
            <a:avLst/>
          </a:prstGeom>
          <a:solidFill>
            <a:srgbClr val="ACC8F5">
              <a:alpha val="4226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sine"/>
                <a:ea typeface="Cousine"/>
                <a:cs typeface="Cousine"/>
                <a:sym typeface="Cousine"/>
              </a:rPr>
              <a:t>Everything has its place. </a:t>
            </a:r>
            <a:r>
              <a:rPr lang="en">
                <a:solidFill>
                  <a:schemeClr val="dk1"/>
                </a:solidFill>
                <a:latin typeface="Cousine"/>
                <a:ea typeface="Cousine"/>
                <a:cs typeface="Cousine"/>
                <a:sym typeface="Cousine"/>
              </a:rPr>
              <a:t>Creates a solid structure for a web application. </a:t>
            </a:r>
            <a:endParaRPr>
              <a:latin typeface="Cousine"/>
              <a:ea typeface="Cousine"/>
              <a:cs typeface="Cousine"/>
              <a:sym typeface="Cousine"/>
            </a:endParaRPr>
          </a:p>
          <a:p>
            <a:pPr indent="0" lvl="0" marL="0" rtl="0" algn="l">
              <a:spcBef>
                <a:spcPts val="0"/>
              </a:spcBef>
              <a:spcAft>
                <a:spcPts val="0"/>
              </a:spcAft>
              <a:buNone/>
            </a:pPr>
            <a:r>
              <a:t/>
            </a:r>
            <a:endParaRPr>
              <a:latin typeface="Cousine"/>
              <a:ea typeface="Cousine"/>
              <a:cs typeface="Cousine"/>
              <a:sym typeface="Cousine"/>
            </a:endParaRPr>
          </a:p>
          <a:p>
            <a:pPr indent="0" lvl="0" marL="0" rtl="0" algn="l">
              <a:spcBef>
                <a:spcPts val="0"/>
              </a:spcBef>
              <a:spcAft>
                <a:spcPts val="0"/>
              </a:spcAft>
              <a:buNone/>
            </a:pPr>
            <a:r>
              <a:rPr lang="en">
                <a:latin typeface="Cousine"/>
                <a:ea typeface="Cousine"/>
                <a:cs typeface="Cousine"/>
                <a:sym typeface="Cousine"/>
              </a:rPr>
              <a:t>MVC </a:t>
            </a:r>
            <a:r>
              <a:rPr lang="en">
                <a:latin typeface="Cousine"/>
                <a:ea typeface="Cousine"/>
                <a:cs typeface="Cousine"/>
                <a:sym typeface="Cousine"/>
              </a:rPr>
              <a:t>components</a:t>
            </a:r>
            <a:r>
              <a:rPr lang="en">
                <a:latin typeface="Cousine"/>
                <a:ea typeface="Cousine"/>
                <a:cs typeface="Cousine"/>
                <a:sym typeface="Cousine"/>
              </a:rPr>
              <a:t> are grouped logically into </a:t>
            </a:r>
            <a:r>
              <a:rPr lang="en">
                <a:latin typeface="Cousine"/>
                <a:ea typeface="Cousine"/>
                <a:cs typeface="Cousine"/>
                <a:sym typeface="Cousine"/>
              </a:rPr>
              <a:t>separate folders. Folders for Models, Routes, Views</a:t>
            </a:r>
            <a:endParaRPr>
              <a:latin typeface="Cousine"/>
              <a:ea typeface="Cousine"/>
              <a:cs typeface="Cousine"/>
              <a:sym typeface="Cousine"/>
            </a:endParaRPr>
          </a:p>
          <a:p>
            <a:pPr indent="0" lvl="0" marL="0" rtl="0" algn="l">
              <a:spcBef>
                <a:spcPts val="0"/>
              </a:spcBef>
              <a:spcAft>
                <a:spcPts val="0"/>
              </a:spcAft>
              <a:buNone/>
            </a:pPr>
            <a:r>
              <a:t/>
            </a:r>
            <a:endParaRPr>
              <a:latin typeface="Cousine"/>
              <a:ea typeface="Cousine"/>
              <a:cs typeface="Cousine"/>
              <a:sym typeface="Cousine"/>
            </a:endParaRPr>
          </a:p>
          <a:p>
            <a:pPr indent="0" lvl="0" marL="0" rtl="0" algn="l">
              <a:spcBef>
                <a:spcPts val="0"/>
              </a:spcBef>
              <a:spcAft>
                <a:spcPts val="0"/>
              </a:spcAft>
              <a:buNone/>
            </a:pPr>
            <a:r>
              <a:rPr lang="en">
                <a:latin typeface="Cousine"/>
                <a:ea typeface="Cousine"/>
                <a:cs typeface="Cousine"/>
                <a:sym typeface="Cousine"/>
              </a:rPr>
              <a:t>Multiple router files are used to organize code into specific parts of the web application Ex: login, checkout</a:t>
            </a:r>
            <a:endParaRPr>
              <a:latin typeface="Cousine"/>
              <a:ea typeface="Cousine"/>
              <a:cs typeface="Cousine"/>
              <a:sym typeface="Cousine"/>
            </a:endParaRPr>
          </a:p>
          <a:p>
            <a:pPr indent="0" lvl="0" marL="0" rtl="0" algn="l">
              <a:spcBef>
                <a:spcPts val="0"/>
              </a:spcBef>
              <a:spcAft>
                <a:spcPts val="0"/>
              </a:spcAft>
              <a:buNone/>
            </a:pPr>
            <a:r>
              <a:t/>
            </a:r>
            <a:endParaRPr>
              <a:latin typeface="Cousine"/>
              <a:ea typeface="Cousine"/>
              <a:cs typeface="Cousine"/>
              <a:sym typeface="Cousine"/>
            </a:endParaRPr>
          </a:p>
          <a:p>
            <a:pPr indent="0" lvl="0" marL="0" rtl="0" algn="l">
              <a:spcBef>
                <a:spcPts val="0"/>
              </a:spcBef>
              <a:spcAft>
                <a:spcPts val="0"/>
              </a:spcAft>
              <a:buNone/>
            </a:pPr>
            <a:r>
              <a:rPr lang="en">
                <a:latin typeface="Cousine"/>
                <a:ea typeface="Cousine"/>
                <a:cs typeface="Cousine"/>
                <a:sym typeface="Cousine"/>
              </a:rPr>
              <a:t>Each database table/collection has its own model file</a:t>
            </a:r>
            <a:endParaRPr>
              <a:latin typeface="Cousine"/>
              <a:ea typeface="Cousine"/>
              <a:cs typeface="Cousine"/>
              <a:sym typeface="Cousine"/>
            </a:endParaRPr>
          </a:p>
          <a:p>
            <a:pPr indent="0" lvl="0" marL="0" rtl="0" algn="l">
              <a:spcBef>
                <a:spcPts val="0"/>
              </a:spcBef>
              <a:spcAft>
                <a:spcPts val="0"/>
              </a:spcAft>
              <a:buNone/>
            </a:pPr>
            <a:r>
              <a:t/>
            </a:r>
            <a:endParaRPr>
              <a:latin typeface="Cousine"/>
              <a:ea typeface="Cousine"/>
              <a:cs typeface="Cousine"/>
              <a:sym typeface="Cousine"/>
            </a:endParaRPr>
          </a:p>
          <a:p>
            <a:pPr indent="0" lvl="0" marL="0" rtl="0" algn="l">
              <a:spcBef>
                <a:spcPts val="0"/>
              </a:spcBef>
              <a:spcAft>
                <a:spcPts val="0"/>
              </a:spcAft>
              <a:buNone/>
            </a:pPr>
            <a:r>
              <a:rPr lang="en">
                <a:latin typeface="Cousine"/>
                <a:ea typeface="Cousine"/>
                <a:cs typeface="Cousine"/>
                <a:sym typeface="Cousine"/>
              </a:rPr>
              <a:t>Can add additional organization by grouping middleware and configuration files into their own folders</a:t>
            </a:r>
            <a:endParaRPr>
              <a:latin typeface="Cousine"/>
              <a:ea typeface="Cousine"/>
              <a:cs typeface="Cousine"/>
              <a:sym typeface="Cousine"/>
            </a:endParaRPr>
          </a:p>
          <a:p>
            <a:pPr indent="0" lvl="0" marL="0" rtl="0" algn="l">
              <a:spcBef>
                <a:spcPts val="0"/>
              </a:spcBef>
              <a:spcAft>
                <a:spcPts val="0"/>
              </a:spcAft>
              <a:buNone/>
            </a:pPr>
            <a:r>
              <a:t/>
            </a:r>
            <a:endParaRPr>
              <a:latin typeface="Cousine"/>
              <a:ea typeface="Cousine"/>
              <a:cs typeface="Cousine"/>
              <a:sym typeface="Cousine"/>
            </a:endParaRPr>
          </a:p>
          <a:p>
            <a:pPr indent="0" lvl="0" marL="0" rtl="0" algn="l">
              <a:spcBef>
                <a:spcPts val="0"/>
              </a:spcBef>
              <a:spcAft>
                <a:spcPts val="0"/>
              </a:spcAft>
              <a:buNone/>
            </a:pPr>
            <a:r>
              <a:rPr lang="en">
                <a:latin typeface="Cousine"/>
                <a:ea typeface="Cousine"/>
                <a:cs typeface="Cousine"/>
                <a:sym typeface="Cousine"/>
              </a:rPr>
              <a:t>In the end, the main server file is less cluttered and easier to read and maintain</a:t>
            </a:r>
            <a:endParaRPr>
              <a:latin typeface="Cousine"/>
              <a:ea typeface="Cousine"/>
              <a:cs typeface="Cousine"/>
              <a:sym typeface="Cousine"/>
            </a:endParaRPr>
          </a:p>
        </p:txBody>
      </p:sp>
      <p:pic>
        <p:nvPicPr>
          <p:cNvPr id="142" name="Google Shape;142;p22"/>
          <p:cNvPicPr preferRelativeResize="0"/>
          <p:nvPr/>
        </p:nvPicPr>
        <p:blipFill>
          <a:blip r:embed="rId3">
            <a:alphaModFix/>
          </a:blip>
          <a:stretch>
            <a:fillRect/>
          </a:stretch>
        </p:blipFill>
        <p:spPr>
          <a:xfrm>
            <a:off x="209900" y="285488"/>
            <a:ext cx="1838175" cy="45725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idx="1" type="body"/>
          </p:nvPr>
        </p:nvSpPr>
        <p:spPr>
          <a:xfrm>
            <a:off x="1006350" y="2466600"/>
            <a:ext cx="7131300" cy="819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“Clean code always looks like it was written by someone who cares.” </a:t>
            </a:r>
            <a:endParaRPr/>
          </a:p>
          <a:p>
            <a:pPr indent="0" lvl="0" marL="0" rtl="0" algn="ctr">
              <a:spcBef>
                <a:spcPts val="600"/>
              </a:spcBef>
              <a:spcAft>
                <a:spcPts val="0"/>
              </a:spcAft>
              <a:buNone/>
            </a:pPr>
            <a:r>
              <a:rPr lang="en"/>
              <a:t>— Robert C. Martin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ctrTitle"/>
          </p:nvPr>
        </p:nvSpPr>
        <p:spPr>
          <a:xfrm>
            <a:off x="1554600" y="543553"/>
            <a:ext cx="71637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RESOURCES</a:t>
            </a:r>
            <a:endParaRPr/>
          </a:p>
        </p:txBody>
      </p:sp>
      <p:graphicFrame>
        <p:nvGraphicFramePr>
          <p:cNvPr id="153" name="Google Shape;153;p24"/>
          <p:cNvGraphicFramePr/>
          <p:nvPr/>
        </p:nvGraphicFramePr>
        <p:xfrm>
          <a:off x="1079200" y="1643250"/>
          <a:ext cx="3000000" cy="3000000"/>
        </p:xfrm>
        <a:graphic>
          <a:graphicData uri="http://schemas.openxmlformats.org/drawingml/2006/table">
            <a:tbl>
              <a:tblPr>
                <a:noFill/>
                <a:tableStyleId>{D69B4FFE-E10B-4847-9743-207683443559}</a:tableStyleId>
              </a:tblPr>
              <a:tblGrid>
                <a:gridCol w="2536950"/>
                <a:gridCol w="4702050"/>
              </a:tblGrid>
              <a:tr h="381000">
                <a:tc>
                  <a:txBody>
                    <a:bodyPr/>
                    <a:lstStyle/>
                    <a:p>
                      <a:pPr indent="0" lvl="0" marL="0" rtl="0" algn="l">
                        <a:spcBef>
                          <a:spcPts val="0"/>
                        </a:spcBef>
                        <a:spcAft>
                          <a:spcPts val="0"/>
                        </a:spcAft>
                        <a:buNone/>
                      </a:pPr>
                      <a:r>
                        <a:rPr b="1" lang="en">
                          <a:solidFill>
                            <a:srgbClr val="D9D9D9"/>
                          </a:solidFill>
                        </a:rPr>
                        <a:t>Model–view–controller Wiki</a:t>
                      </a:r>
                      <a:endParaRPr b="1">
                        <a:solidFill>
                          <a:srgbClr val="D9D9D9"/>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073763"/>
                          </a:solidFill>
                        </a:rPr>
                        <a:t>https://en.wikipedia.org/wiki/Model-view-controller</a:t>
                      </a:r>
                      <a:endParaRPr sz="15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rgbClr val="D9D9D9"/>
                          </a:solidFill>
                        </a:rPr>
                        <a:t>Mongoose ODM</a:t>
                      </a:r>
                      <a:endParaRPr b="1">
                        <a:solidFill>
                          <a:srgbClr val="D9D9D9"/>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073763"/>
                          </a:solidFill>
                        </a:rPr>
                        <a:t>https://mongoosejs.com/</a:t>
                      </a:r>
                      <a:endParaRPr sz="15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rgbClr val="D9D9D9"/>
                          </a:solidFill>
                        </a:rPr>
                        <a:t>EJS Templating </a:t>
                      </a:r>
                      <a:endParaRPr b="1">
                        <a:solidFill>
                          <a:srgbClr val="D9D9D9"/>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073763"/>
                          </a:solidFill>
                        </a:rPr>
                        <a:t>https://ejs.co/</a:t>
                      </a:r>
                      <a:endParaRPr sz="15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title"/>
          </p:nvPr>
        </p:nvSpPr>
        <p:spPr>
          <a:xfrm>
            <a:off x="211830" y="108382"/>
            <a:ext cx="8229600" cy="41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2CC"/>
                </a:solidFill>
                <a:latin typeface="Montserrat"/>
                <a:ea typeface="Montserrat"/>
                <a:cs typeface="Montserrat"/>
                <a:sym typeface="Montserrat"/>
              </a:rPr>
              <a:t>M</a:t>
            </a:r>
            <a:r>
              <a:rPr b="1" lang="en">
                <a:solidFill>
                  <a:srgbClr val="FFF2CC"/>
                </a:solidFill>
                <a:latin typeface="Montserrat"/>
                <a:ea typeface="Montserrat"/>
                <a:cs typeface="Montserrat"/>
                <a:sym typeface="Montserrat"/>
              </a:rPr>
              <a:t>odel   </a:t>
            </a:r>
            <a:r>
              <a:rPr b="1" lang="en" sz="3000">
                <a:solidFill>
                  <a:srgbClr val="FFF2CC"/>
                </a:solidFill>
                <a:latin typeface="Montserrat"/>
                <a:ea typeface="Montserrat"/>
                <a:cs typeface="Montserrat"/>
                <a:sym typeface="Montserrat"/>
              </a:rPr>
              <a:t>V</a:t>
            </a:r>
            <a:r>
              <a:rPr b="1" lang="en">
                <a:solidFill>
                  <a:srgbClr val="FFF2CC"/>
                </a:solidFill>
                <a:latin typeface="Montserrat"/>
                <a:ea typeface="Montserrat"/>
                <a:cs typeface="Montserrat"/>
                <a:sym typeface="Montserrat"/>
              </a:rPr>
              <a:t>iew    </a:t>
            </a:r>
            <a:r>
              <a:rPr b="1" lang="en" sz="3000">
                <a:solidFill>
                  <a:srgbClr val="FFF2CC"/>
                </a:solidFill>
                <a:latin typeface="Montserrat"/>
                <a:ea typeface="Montserrat"/>
                <a:cs typeface="Montserrat"/>
                <a:sym typeface="Montserrat"/>
              </a:rPr>
              <a:t>C</a:t>
            </a:r>
            <a:r>
              <a:rPr b="1" lang="en">
                <a:solidFill>
                  <a:srgbClr val="FFF2CC"/>
                </a:solidFill>
                <a:latin typeface="Montserrat"/>
                <a:ea typeface="Montserrat"/>
                <a:cs typeface="Montserrat"/>
                <a:sym typeface="Montserrat"/>
              </a:rPr>
              <a:t>ontroller   (MVC)</a:t>
            </a:r>
            <a:endParaRPr b="1">
              <a:solidFill>
                <a:srgbClr val="FFF2CC"/>
              </a:solidFill>
              <a:latin typeface="Montserrat"/>
              <a:ea typeface="Montserrat"/>
              <a:cs typeface="Montserrat"/>
              <a:sym typeface="Montserrat"/>
            </a:endParaRPr>
          </a:p>
        </p:txBody>
      </p:sp>
      <p:sp>
        <p:nvSpPr>
          <p:cNvPr id="72" name="Google Shape;72;p12"/>
          <p:cNvSpPr txBox="1"/>
          <p:nvPr>
            <p:ph idx="1" type="body"/>
          </p:nvPr>
        </p:nvSpPr>
        <p:spPr>
          <a:xfrm>
            <a:off x="213775" y="853400"/>
            <a:ext cx="4301100" cy="4078800"/>
          </a:xfrm>
          <a:prstGeom prst="rect">
            <a:avLst/>
          </a:prstGeom>
          <a:solidFill>
            <a:srgbClr val="ACC8F5">
              <a:alpha val="42260"/>
            </a:srgbClr>
          </a:solidFill>
        </p:spPr>
        <p:txBody>
          <a:bodyPr anchorCtr="0" anchor="t" bIns="91425" lIns="91425" spcFirstLastPara="1" rIns="91425" wrap="square" tIns="91425">
            <a:noAutofit/>
          </a:bodyPr>
          <a:lstStyle/>
          <a:p>
            <a:pPr indent="0" lvl="0" marL="0" rtl="0" algn="l">
              <a:spcBef>
                <a:spcPts val="600"/>
              </a:spcBef>
              <a:spcAft>
                <a:spcPts val="0"/>
              </a:spcAft>
              <a:buNone/>
            </a:pPr>
            <a:r>
              <a:rPr lang="en" sz="1500">
                <a:solidFill>
                  <a:srgbClr val="000000"/>
                </a:solidFill>
                <a:latin typeface="Roboto"/>
                <a:ea typeface="Roboto"/>
                <a:cs typeface="Roboto"/>
                <a:sym typeface="Roboto"/>
              </a:rPr>
              <a:t>Architectural Blueprint for your Code</a:t>
            </a:r>
            <a:endParaRPr sz="1500">
              <a:solidFill>
                <a:srgbClr val="000000"/>
              </a:solidFill>
              <a:latin typeface="Roboto"/>
              <a:ea typeface="Roboto"/>
              <a:cs typeface="Roboto"/>
              <a:sym typeface="Roboto"/>
            </a:endParaRPr>
          </a:p>
          <a:p>
            <a:pPr indent="0" lvl="0" marL="0" rtl="0" algn="l">
              <a:spcBef>
                <a:spcPts val="600"/>
              </a:spcBef>
              <a:spcAft>
                <a:spcPts val="0"/>
              </a:spcAft>
              <a:buNone/>
            </a:pPr>
            <a:r>
              <a:t/>
            </a:r>
            <a:endParaRPr sz="1500">
              <a:solidFill>
                <a:srgbClr val="000000"/>
              </a:solidFill>
              <a:latin typeface="Roboto"/>
              <a:ea typeface="Roboto"/>
              <a:cs typeface="Roboto"/>
              <a:sym typeface="Roboto"/>
            </a:endParaRPr>
          </a:p>
          <a:p>
            <a:pPr indent="0" lvl="0" marL="0" rtl="0" algn="l">
              <a:spcBef>
                <a:spcPts val="600"/>
              </a:spcBef>
              <a:spcAft>
                <a:spcPts val="0"/>
              </a:spcAft>
              <a:buNone/>
            </a:pPr>
            <a:r>
              <a:rPr lang="en" sz="1500">
                <a:solidFill>
                  <a:srgbClr val="000000"/>
                </a:solidFill>
                <a:latin typeface="Roboto"/>
                <a:ea typeface="Roboto"/>
                <a:cs typeface="Roboto"/>
                <a:sym typeface="Roboto"/>
              </a:rPr>
              <a:t>A design pattern to structure your application so the code is organized and processes information in a logical way</a:t>
            </a:r>
            <a:endParaRPr sz="1500">
              <a:solidFill>
                <a:srgbClr val="000000"/>
              </a:solidFill>
              <a:latin typeface="Roboto"/>
              <a:ea typeface="Roboto"/>
              <a:cs typeface="Roboto"/>
              <a:sym typeface="Roboto"/>
            </a:endParaRPr>
          </a:p>
          <a:p>
            <a:pPr indent="0" lvl="0" marL="0" rtl="0" algn="l">
              <a:spcBef>
                <a:spcPts val="600"/>
              </a:spcBef>
              <a:spcAft>
                <a:spcPts val="0"/>
              </a:spcAft>
              <a:buNone/>
            </a:pPr>
            <a:r>
              <a:t/>
            </a:r>
            <a:endParaRPr sz="1500">
              <a:solidFill>
                <a:srgbClr val="000000"/>
              </a:solidFill>
              <a:latin typeface="Roboto"/>
              <a:ea typeface="Roboto"/>
              <a:cs typeface="Roboto"/>
              <a:sym typeface="Roboto"/>
            </a:endParaRPr>
          </a:p>
          <a:p>
            <a:pPr indent="0" lvl="0" marL="0" rtl="0" algn="l">
              <a:spcBef>
                <a:spcPts val="600"/>
              </a:spcBef>
              <a:spcAft>
                <a:spcPts val="0"/>
              </a:spcAft>
              <a:buNone/>
            </a:pPr>
            <a:r>
              <a:rPr lang="en" sz="1500">
                <a:solidFill>
                  <a:srgbClr val="000000"/>
                </a:solidFill>
                <a:latin typeface="Roboto"/>
                <a:ea typeface="Roboto"/>
                <a:cs typeface="Roboto"/>
                <a:sym typeface="Roboto"/>
              </a:rPr>
              <a:t>Incorporates the idea of “separation of concerns” by abstracting code into components</a:t>
            </a:r>
            <a:endParaRPr sz="1500">
              <a:solidFill>
                <a:srgbClr val="000000"/>
              </a:solidFill>
              <a:latin typeface="Roboto"/>
              <a:ea typeface="Roboto"/>
              <a:cs typeface="Roboto"/>
              <a:sym typeface="Roboto"/>
            </a:endParaRPr>
          </a:p>
          <a:p>
            <a:pPr indent="0" lvl="0" marL="0" rtl="0" algn="l">
              <a:spcBef>
                <a:spcPts val="600"/>
              </a:spcBef>
              <a:spcAft>
                <a:spcPts val="0"/>
              </a:spcAft>
              <a:buNone/>
            </a:pPr>
            <a:r>
              <a:t/>
            </a:r>
            <a:endParaRPr sz="1500">
              <a:solidFill>
                <a:srgbClr val="000000"/>
              </a:solidFill>
              <a:latin typeface="Roboto"/>
              <a:ea typeface="Roboto"/>
              <a:cs typeface="Roboto"/>
              <a:sym typeface="Roboto"/>
            </a:endParaRPr>
          </a:p>
          <a:p>
            <a:pPr indent="0" lvl="0" marL="0" rtl="0" algn="l">
              <a:spcBef>
                <a:spcPts val="600"/>
              </a:spcBef>
              <a:spcAft>
                <a:spcPts val="0"/>
              </a:spcAft>
              <a:buNone/>
            </a:pPr>
            <a:r>
              <a:rPr lang="en" sz="1500">
                <a:solidFill>
                  <a:srgbClr val="000000"/>
                </a:solidFill>
                <a:latin typeface="Roboto"/>
                <a:ea typeface="Roboto"/>
                <a:cs typeface="Roboto"/>
                <a:sym typeface="Roboto"/>
              </a:rPr>
              <a:t>Code is </a:t>
            </a:r>
            <a:r>
              <a:rPr lang="en" sz="1500">
                <a:solidFill>
                  <a:srgbClr val="000000"/>
                </a:solidFill>
                <a:latin typeface="Roboto"/>
                <a:ea typeface="Roboto"/>
                <a:cs typeface="Roboto"/>
                <a:sym typeface="Roboto"/>
              </a:rPr>
              <a:t>separated</a:t>
            </a:r>
            <a:r>
              <a:rPr lang="en" sz="1500">
                <a:solidFill>
                  <a:srgbClr val="000000"/>
                </a:solidFill>
                <a:latin typeface="Roboto"/>
                <a:ea typeface="Roboto"/>
                <a:cs typeface="Roboto"/>
                <a:sym typeface="Roboto"/>
              </a:rPr>
              <a:t> into different sections that have their own purpose</a:t>
            </a:r>
            <a:endParaRPr sz="1500">
              <a:solidFill>
                <a:srgbClr val="000000"/>
              </a:solidFill>
              <a:latin typeface="Roboto"/>
              <a:ea typeface="Roboto"/>
              <a:cs typeface="Roboto"/>
              <a:sym typeface="Roboto"/>
            </a:endParaRPr>
          </a:p>
          <a:p>
            <a:pPr indent="0" lvl="0" marL="0" rtl="0" algn="l">
              <a:spcBef>
                <a:spcPts val="600"/>
              </a:spcBef>
              <a:spcAft>
                <a:spcPts val="0"/>
              </a:spcAft>
              <a:buNone/>
            </a:pPr>
            <a:r>
              <a:t/>
            </a:r>
            <a:endParaRPr sz="1500">
              <a:solidFill>
                <a:srgbClr val="000000"/>
              </a:solidFill>
              <a:latin typeface="Roboto"/>
              <a:ea typeface="Roboto"/>
              <a:cs typeface="Roboto"/>
              <a:sym typeface="Roboto"/>
            </a:endParaRPr>
          </a:p>
          <a:p>
            <a:pPr indent="0" lvl="0" marL="0" rtl="0" algn="l">
              <a:spcBef>
                <a:spcPts val="600"/>
              </a:spcBef>
              <a:spcAft>
                <a:spcPts val="0"/>
              </a:spcAft>
              <a:buNone/>
            </a:pPr>
            <a:r>
              <a:rPr lang="en" sz="1500">
                <a:solidFill>
                  <a:srgbClr val="000000"/>
                </a:solidFill>
                <a:latin typeface="Roboto"/>
                <a:ea typeface="Roboto"/>
                <a:cs typeface="Roboto"/>
                <a:sym typeface="Roboto"/>
              </a:rPr>
              <a:t>MVC provides </a:t>
            </a:r>
            <a:r>
              <a:rPr lang="en" sz="1500">
                <a:solidFill>
                  <a:srgbClr val="000000"/>
                </a:solidFill>
                <a:latin typeface="Roboto"/>
                <a:ea typeface="Roboto"/>
                <a:cs typeface="Roboto"/>
                <a:sym typeface="Roboto"/>
              </a:rPr>
              <a:t>modularity</a:t>
            </a:r>
            <a:r>
              <a:rPr lang="en" sz="1500">
                <a:solidFill>
                  <a:srgbClr val="000000"/>
                </a:solidFill>
                <a:latin typeface="Roboto"/>
                <a:ea typeface="Roboto"/>
                <a:cs typeface="Roboto"/>
                <a:sym typeface="Roboto"/>
              </a:rPr>
              <a:t>, </a:t>
            </a:r>
            <a:r>
              <a:rPr lang="en" sz="1500">
                <a:solidFill>
                  <a:srgbClr val="000000"/>
                </a:solidFill>
                <a:latin typeface="Roboto"/>
                <a:ea typeface="Roboto"/>
                <a:cs typeface="Roboto"/>
                <a:sym typeface="Roboto"/>
              </a:rPr>
              <a:t>reusability</a:t>
            </a:r>
            <a:r>
              <a:rPr lang="en" sz="1500">
                <a:solidFill>
                  <a:srgbClr val="000000"/>
                </a:solidFill>
                <a:latin typeface="Roboto"/>
                <a:ea typeface="Roboto"/>
                <a:cs typeface="Roboto"/>
                <a:sym typeface="Roboto"/>
              </a:rPr>
              <a:t>, readability, and organization.</a:t>
            </a:r>
            <a:endParaRPr sz="1500">
              <a:solidFill>
                <a:srgbClr val="000000"/>
              </a:solidFill>
              <a:latin typeface="Roboto"/>
              <a:ea typeface="Roboto"/>
              <a:cs typeface="Roboto"/>
              <a:sym typeface="Roboto"/>
            </a:endParaRPr>
          </a:p>
        </p:txBody>
      </p:sp>
      <p:pic>
        <p:nvPicPr>
          <p:cNvPr id="73" name="Google Shape;73;p12"/>
          <p:cNvPicPr preferRelativeResize="0"/>
          <p:nvPr/>
        </p:nvPicPr>
        <p:blipFill>
          <a:blip r:embed="rId3">
            <a:alphaModFix/>
          </a:blip>
          <a:stretch>
            <a:fillRect/>
          </a:stretch>
        </p:blipFill>
        <p:spPr>
          <a:xfrm>
            <a:off x="4664375" y="853400"/>
            <a:ext cx="4207976" cy="40788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ph idx="4294967295" type="title"/>
          </p:nvPr>
        </p:nvSpPr>
        <p:spPr>
          <a:xfrm>
            <a:off x="457205" y="285532"/>
            <a:ext cx="8229600" cy="41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2CC"/>
                </a:solidFill>
                <a:latin typeface="Montserrat"/>
                <a:ea typeface="Montserrat"/>
                <a:cs typeface="Montserrat"/>
                <a:sym typeface="Montserrat"/>
              </a:rPr>
              <a:t>MVC  Components</a:t>
            </a:r>
            <a:endParaRPr b="1">
              <a:solidFill>
                <a:srgbClr val="FFF2CC"/>
              </a:solidFill>
              <a:latin typeface="Montserrat"/>
              <a:ea typeface="Montserrat"/>
              <a:cs typeface="Montserrat"/>
              <a:sym typeface="Montserrat"/>
            </a:endParaRPr>
          </a:p>
        </p:txBody>
      </p:sp>
      <p:sp>
        <p:nvSpPr>
          <p:cNvPr id="79" name="Google Shape;79;p13"/>
          <p:cNvSpPr/>
          <p:nvPr/>
        </p:nvSpPr>
        <p:spPr>
          <a:xfrm>
            <a:off x="741850" y="3385550"/>
            <a:ext cx="2763900" cy="1059600"/>
          </a:xfrm>
          <a:prstGeom prst="roundRect">
            <a:avLst>
              <a:gd fmla="val 16667" name="adj"/>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1"/>
                </a:solidFill>
                <a:latin typeface="Cousine"/>
                <a:ea typeface="Cousine"/>
                <a:cs typeface="Cousine"/>
                <a:sym typeface="Cousine"/>
              </a:rPr>
              <a:t>Model </a:t>
            </a:r>
            <a:br>
              <a:rPr lang="en">
                <a:solidFill>
                  <a:schemeClr val="dk1"/>
                </a:solidFill>
                <a:latin typeface="Cousine"/>
                <a:ea typeface="Cousine"/>
                <a:cs typeface="Cousine"/>
                <a:sym typeface="Cousine"/>
              </a:rPr>
            </a:br>
            <a:r>
              <a:rPr lang="en">
                <a:solidFill>
                  <a:schemeClr val="dk1"/>
                </a:solidFill>
                <a:latin typeface="Cousine"/>
                <a:ea typeface="Cousine"/>
                <a:cs typeface="Cousine"/>
                <a:sym typeface="Cousine"/>
              </a:rPr>
              <a:t>represents the structure and storage of data</a:t>
            </a:r>
            <a:endParaRPr/>
          </a:p>
        </p:txBody>
      </p:sp>
      <p:sp>
        <p:nvSpPr>
          <p:cNvPr id="80" name="Google Shape;80;p13"/>
          <p:cNvSpPr/>
          <p:nvPr/>
        </p:nvSpPr>
        <p:spPr>
          <a:xfrm>
            <a:off x="3216750" y="1137150"/>
            <a:ext cx="2763900" cy="1059600"/>
          </a:xfrm>
          <a:prstGeom prst="roundRect">
            <a:avLst>
              <a:gd fmla="val 16667" name="adj"/>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sine"/>
                <a:ea typeface="Cousine"/>
                <a:cs typeface="Cousine"/>
                <a:sym typeface="Cousine"/>
              </a:rPr>
              <a:t>Controller</a:t>
            </a:r>
            <a:br>
              <a:rPr lang="en">
                <a:solidFill>
                  <a:schemeClr val="dk1"/>
                </a:solidFill>
                <a:latin typeface="Cousine"/>
                <a:ea typeface="Cousine"/>
                <a:cs typeface="Cousine"/>
                <a:sym typeface="Cousine"/>
              </a:rPr>
            </a:br>
            <a:r>
              <a:rPr lang="en">
                <a:solidFill>
                  <a:schemeClr val="dk1"/>
                </a:solidFill>
                <a:latin typeface="Cousine"/>
                <a:ea typeface="Cousine"/>
                <a:cs typeface="Cousine"/>
                <a:sym typeface="Cousine"/>
              </a:rPr>
              <a:t>request-response handler. controls flow of information</a:t>
            </a:r>
            <a:endParaRPr/>
          </a:p>
        </p:txBody>
      </p:sp>
      <p:sp>
        <p:nvSpPr>
          <p:cNvPr id="81" name="Google Shape;81;p13"/>
          <p:cNvSpPr/>
          <p:nvPr/>
        </p:nvSpPr>
        <p:spPr>
          <a:xfrm>
            <a:off x="5654875" y="3385550"/>
            <a:ext cx="2663100" cy="10596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sine"/>
                <a:ea typeface="Cousine"/>
                <a:cs typeface="Cousine"/>
                <a:sym typeface="Cousine"/>
              </a:rPr>
              <a:t>View</a:t>
            </a:r>
            <a:br>
              <a:rPr lang="en">
                <a:solidFill>
                  <a:schemeClr val="dk1"/>
                </a:solidFill>
                <a:latin typeface="Cousine"/>
                <a:ea typeface="Cousine"/>
                <a:cs typeface="Cousine"/>
                <a:sym typeface="Cousine"/>
              </a:rPr>
            </a:br>
            <a:r>
              <a:rPr lang="en">
                <a:solidFill>
                  <a:schemeClr val="dk1"/>
                </a:solidFill>
                <a:latin typeface="Cousine"/>
                <a:ea typeface="Cousine"/>
                <a:cs typeface="Cousine"/>
                <a:sym typeface="Cousine"/>
              </a:rPr>
              <a:t>what the user will see and interact with</a:t>
            </a:r>
            <a:endParaRPr/>
          </a:p>
        </p:txBody>
      </p:sp>
      <p:sp>
        <p:nvSpPr>
          <p:cNvPr id="82" name="Google Shape;82;p13"/>
          <p:cNvSpPr/>
          <p:nvPr/>
        </p:nvSpPr>
        <p:spPr>
          <a:xfrm rot="-2212529">
            <a:off x="2128228" y="2613857"/>
            <a:ext cx="1232340" cy="185340"/>
          </a:xfrm>
          <a:prstGeom prst="lef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3C47D"/>
              </a:solidFill>
            </a:endParaRPr>
          </a:p>
        </p:txBody>
      </p:sp>
      <p:sp>
        <p:nvSpPr>
          <p:cNvPr id="83" name="Google Shape;83;p13"/>
          <p:cNvSpPr/>
          <p:nvPr/>
        </p:nvSpPr>
        <p:spPr>
          <a:xfrm rot="2499263">
            <a:off x="5862237" y="2698495"/>
            <a:ext cx="1232254" cy="185308"/>
          </a:xfrm>
          <a:prstGeom prst="lef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3C47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4"/>
          <p:cNvPicPr preferRelativeResize="0"/>
          <p:nvPr/>
        </p:nvPicPr>
        <p:blipFill>
          <a:blip r:embed="rId3">
            <a:alphaModFix/>
          </a:blip>
          <a:stretch>
            <a:fillRect/>
          </a:stretch>
        </p:blipFill>
        <p:spPr>
          <a:xfrm>
            <a:off x="152400" y="152400"/>
            <a:ext cx="5087874" cy="4781075"/>
          </a:xfrm>
          <a:prstGeom prst="rect">
            <a:avLst/>
          </a:prstGeom>
          <a:noFill/>
          <a:ln>
            <a:noFill/>
          </a:ln>
        </p:spPr>
      </p:pic>
      <p:sp>
        <p:nvSpPr>
          <p:cNvPr id="89" name="Google Shape;89;p14"/>
          <p:cNvSpPr txBox="1"/>
          <p:nvPr/>
        </p:nvSpPr>
        <p:spPr>
          <a:xfrm>
            <a:off x="5429100" y="243250"/>
            <a:ext cx="3466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FFD966"/>
                </a:solidFill>
                <a:latin typeface="Cousine"/>
                <a:ea typeface="Cousine"/>
                <a:cs typeface="Cousine"/>
                <a:sym typeface="Cousine"/>
              </a:rPr>
              <a:t>Simple Application Structure</a:t>
            </a:r>
            <a:endParaRPr b="1" sz="1500">
              <a:solidFill>
                <a:srgbClr val="FFD966"/>
              </a:solidFill>
              <a:latin typeface="Cousine"/>
              <a:ea typeface="Cousine"/>
              <a:cs typeface="Cousine"/>
              <a:sym typeface="Cousine"/>
            </a:endParaRPr>
          </a:p>
        </p:txBody>
      </p:sp>
      <p:sp>
        <p:nvSpPr>
          <p:cNvPr id="90" name="Google Shape;90;p14"/>
          <p:cNvSpPr txBox="1"/>
          <p:nvPr/>
        </p:nvSpPr>
        <p:spPr>
          <a:xfrm>
            <a:off x="5394450" y="811150"/>
            <a:ext cx="3535500" cy="4063500"/>
          </a:xfrm>
          <a:prstGeom prst="rect">
            <a:avLst/>
          </a:prstGeom>
          <a:solidFill>
            <a:srgbClr val="ACC8F5">
              <a:alpha val="4226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sine"/>
                <a:ea typeface="Cousine"/>
                <a:cs typeface="Cousine"/>
                <a:sym typeface="Cousine"/>
              </a:rPr>
              <a:t>Requests from the user are sent to the server via URL paths which are processed as Routes by the Routers</a:t>
            </a:r>
            <a:endParaRPr>
              <a:latin typeface="Cousine"/>
              <a:ea typeface="Cousine"/>
              <a:cs typeface="Cousine"/>
              <a:sym typeface="Cousine"/>
            </a:endParaRPr>
          </a:p>
          <a:p>
            <a:pPr indent="0" lvl="0" marL="0" rtl="0" algn="l">
              <a:spcBef>
                <a:spcPts val="0"/>
              </a:spcBef>
              <a:spcAft>
                <a:spcPts val="0"/>
              </a:spcAft>
              <a:buNone/>
            </a:pPr>
            <a:r>
              <a:t/>
            </a:r>
            <a:endParaRPr>
              <a:latin typeface="Cousine"/>
              <a:ea typeface="Cousine"/>
              <a:cs typeface="Cousine"/>
              <a:sym typeface="Cousine"/>
            </a:endParaRPr>
          </a:p>
          <a:p>
            <a:pPr indent="0" lvl="0" marL="0" rtl="0" algn="l">
              <a:spcBef>
                <a:spcPts val="0"/>
              </a:spcBef>
              <a:spcAft>
                <a:spcPts val="0"/>
              </a:spcAft>
              <a:buNone/>
            </a:pPr>
            <a:r>
              <a:rPr lang="en">
                <a:latin typeface="Cousine"/>
                <a:ea typeface="Cousine"/>
                <a:cs typeface="Cousine"/>
                <a:sym typeface="Cousine"/>
              </a:rPr>
              <a:t>These routes are then handed over to specific controllers</a:t>
            </a:r>
            <a:endParaRPr>
              <a:latin typeface="Cousine"/>
              <a:ea typeface="Cousine"/>
              <a:cs typeface="Cousine"/>
              <a:sym typeface="Cousine"/>
            </a:endParaRPr>
          </a:p>
          <a:p>
            <a:pPr indent="0" lvl="0" marL="0" rtl="0" algn="l">
              <a:spcBef>
                <a:spcPts val="0"/>
              </a:spcBef>
              <a:spcAft>
                <a:spcPts val="0"/>
              </a:spcAft>
              <a:buNone/>
            </a:pPr>
            <a:r>
              <a:t/>
            </a:r>
            <a:endParaRPr>
              <a:latin typeface="Cousine"/>
              <a:ea typeface="Cousine"/>
              <a:cs typeface="Cousine"/>
              <a:sym typeface="Cousine"/>
            </a:endParaRPr>
          </a:p>
          <a:p>
            <a:pPr indent="0" lvl="0" marL="0" rtl="0" algn="l">
              <a:spcBef>
                <a:spcPts val="0"/>
              </a:spcBef>
              <a:spcAft>
                <a:spcPts val="0"/>
              </a:spcAft>
              <a:buNone/>
            </a:pPr>
            <a:r>
              <a:rPr lang="en">
                <a:latin typeface="Cousine"/>
                <a:ea typeface="Cousine"/>
                <a:cs typeface="Cousine"/>
                <a:sym typeface="Cousine"/>
              </a:rPr>
              <a:t>Mongoose acts as a </a:t>
            </a:r>
            <a:r>
              <a:rPr lang="en">
                <a:latin typeface="Cousine"/>
                <a:ea typeface="Cousine"/>
                <a:cs typeface="Cousine"/>
                <a:sym typeface="Cousine"/>
              </a:rPr>
              <a:t>interpreter</a:t>
            </a:r>
            <a:r>
              <a:rPr lang="en">
                <a:latin typeface="Cousine"/>
                <a:ea typeface="Cousine"/>
                <a:cs typeface="Cousine"/>
                <a:sym typeface="Cousine"/>
              </a:rPr>
              <a:t> between the controller and the database</a:t>
            </a:r>
            <a:endParaRPr>
              <a:latin typeface="Cousine"/>
              <a:ea typeface="Cousine"/>
              <a:cs typeface="Cousine"/>
              <a:sym typeface="Cousine"/>
            </a:endParaRPr>
          </a:p>
          <a:p>
            <a:pPr indent="0" lvl="0" marL="0" rtl="0" algn="l">
              <a:spcBef>
                <a:spcPts val="0"/>
              </a:spcBef>
              <a:spcAft>
                <a:spcPts val="0"/>
              </a:spcAft>
              <a:buNone/>
            </a:pPr>
            <a:r>
              <a:t/>
            </a:r>
            <a:endParaRPr>
              <a:latin typeface="Cousine"/>
              <a:ea typeface="Cousine"/>
              <a:cs typeface="Cousine"/>
              <a:sym typeface="Cousine"/>
            </a:endParaRPr>
          </a:p>
          <a:p>
            <a:pPr indent="0" lvl="0" marL="0" rtl="0" algn="l">
              <a:spcBef>
                <a:spcPts val="0"/>
              </a:spcBef>
              <a:spcAft>
                <a:spcPts val="0"/>
              </a:spcAft>
              <a:buNone/>
            </a:pPr>
            <a:r>
              <a:rPr lang="en">
                <a:solidFill>
                  <a:schemeClr val="dk1"/>
                </a:solidFill>
                <a:latin typeface="Cousine"/>
                <a:ea typeface="Cousine"/>
                <a:cs typeface="Cousine"/>
                <a:sym typeface="Cousine"/>
              </a:rPr>
              <a:t>MongoDB is used as the data storage</a:t>
            </a:r>
            <a:endParaRPr>
              <a:solidFill>
                <a:schemeClr val="dk1"/>
              </a:solidFill>
              <a:latin typeface="Cousine"/>
              <a:ea typeface="Cousine"/>
              <a:cs typeface="Cousine"/>
              <a:sym typeface="Cousine"/>
            </a:endParaRPr>
          </a:p>
          <a:p>
            <a:pPr indent="0" lvl="0" marL="0" rtl="0" algn="l">
              <a:spcBef>
                <a:spcPts val="0"/>
              </a:spcBef>
              <a:spcAft>
                <a:spcPts val="0"/>
              </a:spcAft>
              <a:buNone/>
            </a:pPr>
            <a:r>
              <a:t/>
            </a:r>
            <a:endParaRPr>
              <a:solidFill>
                <a:schemeClr val="dk1"/>
              </a:solidFill>
              <a:latin typeface="Cousine"/>
              <a:ea typeface="Cousine"/>
              <a:cs typeface="Cousine"/>
              <a:sym typeface="Cousine"/>
            </a:endParaRPr>
          </a:p>
          <a:p>
            <a:pPr indent="0" lvl="0" marL="0" rtl="0" algn="l">
              <a:spcBef>
                <a:spcPts val="0"/>
              </a:spcBef>
              <a:spcAft>
                <a:spcPts val="0"/>
              </a:spcAft>
              <a:buNone/>
            </a:pPr>
            <a:r>
              <a:rPr lang="en">
                <a:latin typeface="Cousine"/>
                <a:ea typeface="Cousine"/>
                <a:cs typeface="Cousine"/>
                <a:sym typeface="Cousine"/>
              </a:rPr>
              <a:t>EJS view files will be rendered to html and presented to the user as a response</a:t>
            </a:r>
            <a:endParaRPr>
              <a:latin typeface="Cousine"/>
              <a:ea typeface="Cousine"/>
              <a:cs typeface="Cousine"/>
              <a:sym typeface="Cousi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idx="4294967295" type="title"/>
          </p:nvPr>
        </p:nvSpPr>
        <p:spPr>
          <a:xfrm>
            <a:off x="457205" y="285532"/>
            <a:ext cx="8229600" cy="41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2CC"/>
                </a:solidFill>
                <a:latin typeface="Montserrat"/>
                <a:ea typeface="Montserrat"/>
                <a:cs typeface="Montserrat"/>
                <a:sym typeface="Montserrat"/>
              </a:rPr>
              <a:t>Model</a:t>
            </a:r>
            <a:r>
              <a:rPr b="1" lang="en" sz="3000">
                <a:solidFill>
                  <a:srgbClr val="FFF2CC"/>
                </a:solidFill>
                <a:latin typeface="Montserrat"/>
                <a:ea typeface="Montserrat"/>
                <a:cs typeface="Montserrat"/>
                <a:sym typeface="Montserrat"/>
              </a:rPr>
              <a:t> Component</a:t>
            </a:r>
            <a:endParaRPr b="1">
              <a:solidFill>
                <a:srgbClr val="FFF2CC"/>
              </a:solidFill>
              <a:latin typeface="Montserrat"/>
              <a:ea typeface="Montserrat"/>
              <a:cs typeface="Montserrat"/>
              <a:sym typeface="Montserrat"/>
            </a:endParaRPr>
          </a:p>
        </p:txBody>
      </p:sp>
      <p:sp>
        <p:nvSpPr>
          <p:cNvPr id="96" name="Google Shape;96;p15"/>
          <p:cNvSpPr txBox="1"/>
          <p:nvPr/>
        </p:nvSpPr>
        <p:spPr>
          <a:xfrm>
            <a:off x="288250" y="898800"/>
            <a:ext cx="8441400" cy="3512400"/>
          </a:xfrm>
          <a:prstGeom prst="rect">
            <a:avLst/>
          </a:prstGeom>
          <a:solidFill>
            <a:srgbClr val="ACC8F5">
              <a:alpha val="4226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sine"/>
                <a:ea typeface="Cousine"/>
                <a:cs typeface="Cousine"/>
                <a:sym typeface="Cousine"/>
              </a:rPr>
              <a:t>A constructor that </a:t>
            </a:r>
            <a:r>
              <a:rPr lang="en">
                <a:latin typeface="Cousine"/>
                <a:ea typeface="Cousine"/>
                <a:cs typeface="Cousine"/>
                <a:sym typeface="Cousine"/>
              </a:rPr>
              <a:t>utilizes</a:t>
            </a:r>
            <a:r>
              <a:rPr lang="en">
                <a:latin typeface="Cousine"/>
                <a:ea typeface="Cousine"/>
                <a:cs typeface="Cousine"/>
                <a:sym typeface="Cousine"/>
              </a:rPr>
              <a:t> a database schema to create a equivalent </a:t>
            </a:r>
            <a:r>
              <a:rPr lang="en">
                <a:latin typeface="Cousine"/>
                <a:ea typeface="Cousine"/>
                <a:cs typeface="Cousine"/>
                <a:sym typeface="Cousine"/>
              </a:rPr>
              <a:t>record in the database from the object passed to it via the controller.</a:t>
            </a:r>
            <a:endParaRPr>
              <a:latin typeface="Cousine"/>
              <a:ea typeface="Cousine"/>
              <a:cs typeface="Cousine"/>
              <a:sym typeface="Cousine"/>
            </a:endParaRPr>
          </a:p>
          <a:p>
            <a:pPr indent="0" lvl="0" marL="0" rtl="0" algn="l">
              <a:spcBef>
                <a:spcPts val="0"/>
              </a:spcBef>
              <a:spcAft>
                <a:spcPts val="0"/>
              </a:spcAft>
              <a:buNone/>
            </a:pPr>
            <a:r>
              <a:t/>
            </a:r>
            <a:endParaRPr>
              <a:latin typeface="Cousine"/>
              <a:ea typeface="Cousine"/>
              <a:cs typeface="Cousine"/>
              <a:sym typeface="Cousine"/>
            </a:endParaRPr>
          </a:p>
          <a:p>
            <a:pPr indent="0" lvl="0" marL="0" rtl="0" algn="l">
              <a:spcBef>
                <a:spcPts val="0"/>
              </a:spcBef>
              <a:spcAft>
                <a:spcPts val="0"/>
              </a:spcAft>
              <a:buNone/>
            </a:pPr>
            <a:r>
              <a:rPr lang="en">
                <a:latin typeface="Cousine"/>
                <a:ea typeface="Cousine"/>
                <a:cs typeface="Cousine"/>
                <a:sym typeface="Cousine"/>
              </a:rPr>
              <a:t>Never communicates with the user or views directly. Must go thru controller.</a:t>
            </a:r>
            <a:endParaRPr>
              <a:latin typeface="Cousine"/>
              <a:ea typeface="Cousine"/>
              <a:cs typeface="Cousine"/>
              <a:sym typeface="Cousine"/>
            </a:endParaRPr>
          </a:p>
          <a:p>
            <a:pPr indent="0" lvl="0" marL="0" rtl="0" algn="l">
              <a:spcBef>
                <a:spcPts val="0"/>
              </a:spcBef>
              <a:spcAft>
                <a:spcPts val="0"/>
              </a:spcAft>
              <a:buNone/>
            </a:pPr>
            <a:r>
              <a:rPr lang="en">
                <a:latin typeface="Cousine"/>
                <a:ea typeface="Cousine"/>
                <a:cs typeface="Cousine"/>
                <a:sym typeface="Cousine"/>
              </a:rPr>
              <a:t>Use large scale data storage such as Oracle, MySql, MongoDB, PostgreSQL</a:t>
            </a:r>
            <a:endParaRPr>
              <a:latin typeface="Cousine"/>
              <a:ea typeface="Cousine"/>
              <a:cs typeface="Cousine"/>
              <a:sym typeface="Cousine"/>
            </a:endParaRPr>
          </a:p>
          <a:p>
            <a:pPr indent="0" lvl="0" marL="0" rtl="0" algn="l">
              <a:spcBef>
                <a:spcPts val="0"/>
              </a:spcBef>
              <a:spcAft>
                <a:spcPts val="0"/>
              </a:spcAft>
              <a:buNone/>
            </a:pPr>
            <a:r>
              <a:t/>
            </a:r>
            <a:endParaRPr>
              <a:latin typeface="Cousine"/>
              <a:ea typeface="Cousine"/>
              <a:cs typeface="Cousine"/>
              <a:sym typeface="Cousine"/>
            </a:endParaRPr>
          </a:p>
          <a:p>
            <a:pPr indent="0" lvl="0" marL="0" rtl="0" algn="l">
              <a:lnSpc>
                <a:spcPct val="115000"/>
              </a:lnSpc>
              <a:spcBef>
                <a:spcPts val="1200"/>
              </a:spcBef>
              <a:spcAft>
                <a:spcPts val="0"/>
              </a:spcAft>
              <a:buClr>
                <a:schemeClr val="dk1"/>
              </a:buClr>
              <a:buSzPts val="1100"/>
              <a:buFont typeface="Arial"/>
              <a:buNone/>
            </a:pPr>
            <a:r>
              <a:rPr lang="en">
                <a:latin typeface="Cousine"/>
                <a:ea typeface="Cousine"/>
                <a:cs typeface="Cousine"/>
                <a:sym typeface="Cousine"/>
              </a:rPr>
              <a:t>Database Interactions, Adding and retrieving data, Processing data from or to the database</a:t>
            </a:r>
            <a:endParaRPr>
              <a:latin typeface="Cousine"/>
              <a:ea typeface="Cousine"/>
              <a:cs typeface="Cousine"/>
              <a:sym typeface="Cousine"/>
            </a:endParaRPr>
          </a:p>
          <a:p>
            <a:pPr indent="0" lvl="0" marL="0" rtl="0" algn="l">
              <a:spcBef>
                <a:spcPts val="1200"/>
              </a:spcBef>
              <a:spcAft>
                <a:spcPts val="0"/>
              </a:spcAft>
              <a:buNone/>
            </a:pPr>
            <a:r>
              <a:t/>
            </a:r>
            <a:endParaRPr>
              <a:latin typeface="Cousine"/>
              <a:ea typeface="Cousine"/>
              <a:cs typeface="Cousine"/>
              <a:sym typeface="Cousine"/>
            </a:endParaRPr>
          </a:p>
          <a:p>
            <a:pPr indent="0" lvl="0" marL="0" rtl="0" algn="l">
              <a:spcBef>
                <a:spcPts val="0"/>
              </a:spcBef>
              <a:spcAft>
                <a:spcPts val="0"/>
              </a:spcAft>
              <a:buNone/>
            </a:pPr>
            <a:r>
              <a:rPr lang="en">
                <a:latin typeface="Cousine"/>
                <a:ea typeface="Cousine"/>
                <a:cs typeface="Cousine"/>
                <a:sym typeface="Cousine"/>
              </a:rPr>
              <a:t>Database interfaces such as Mongoose are also part of the model since they directly </a:t>
            </a:r>
            <a:r>
              <a:rPr lang="en">
                <a:latin typeface="Cousine"/>
                <a:ea typeface="Cousine"/>
                <a:cs typeface="Cousine"/>
                <a:sym typeface="Cousine"/>
              </a:rPr>
              <a:t>interact</a:t>
            </a:r>
            <a:r>
              <a:rPr lang="en">
                <a:latin typeface="Cousine"/>
                <a:ea typeface="Cousine"/>
                <a:cs typeface="Cousine"/>
                <a:sym typeface="Cousine"/>
              </a:rPr>
              <a:t> with database</a:t>
            </a:r>
            <a:endParaRPr>
              <a:latin typeface="Cousine"/>
              <a:ea typeface="Cousine"/>
              <a:cs typeface="Cousine"/>
              <a:sym typeface="Cousine"/>
            </a:endParaRPr>
          </a:p>
          <a:p>
            <a:pPr indent="0" lvl="0" marL="0" rtl="0" algn="l">
              <a:spcBef>
                <a:spcPts val="0"/>
              </a:spcBef>
              <a:spcAft>
                <a:spcPts val="0"/>
              </a:spcAft>
              <a:buNone/>
            </a:pPr>
            <a:r>
              <a:t/>
            </a:r>
            <a:endParaRPr>
              <a:latin typeface="Cousine"/>
              <a:ea typeface="Cousine"/>
              <a:cs typeface="Cousine"/>
              <a:sym typeface="Cousine"/>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latin typeface="Cousine"/>
                <a:ea typeface="Cousine"/>
                <a:cs typeface="Cousine"/>
                <a:sym typeface="Cousine"/>
              </a:rPr>
              <a:t>Even if you don’t store data, you might need a model for authentication</a:t>
            </a:r>
            <a:endParaRPr>
              <a:latin typeface="Cousine"/>
              <a:ea typeface="Cousine"/>
              <a:cs typeface="Cousine"/>
              <a:sym typeface="Cousin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idx="4294967295" type="title"/>
          </p:nvPr>
        </p:nvSpPr>
        <p:spPr>
          <a:xfrm>
            <a:off x="457205" y="285532"/>
            <a:ext cx="8229600" cy="41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2CC"/>
                </a:solidFill>
                <a:latin typeface="Montserrat"/>
                <a:ea typeface="Montserrat"/>
                <a:cs typeface="Montserrat"/>
                <a:sym typeface="Montserrat"/>
              </a:rPr>
              <a:t>View  </a:t>
            </a:r>
            <a:r>
              <a:rPr b="1" lang="en" sz="3000">
                <a:solidFill>
                  <a:srgbClr val="FFF2CC"/>
                </a:solidFill>
                <a:latin typeface="Montserrat"/>
                <a:ea typeface="Montserrat"/>
                <a:cs typeface="Montserrat"/>
                <a:sym typeface="Montserrat"/>
              </a:rPr>
              <a:t>Component</a:t>
            </a:r>
            <a:endParaRPr b="1">
              <a:solidFill>
                <a:srgbClr val="FFF2CC"/>
              </a:solidFill>
              <a:latin typeface="Montserrat"/>
              <a:ea typeface="Montserrat"/>
              <a:cs typeface="Montserrat"/>
              <a:sym typeface="Montserrat"/>
            </a:endParaRPr>
          </a:p>
        </p:txBody>
      </p:sp>
      <p:sp>
        <p:nvSpPr>
          <p:cNvPr id="102" name="Google Shape;102;p16"/>
          <p:cNvSpPr txBox="1"/>
          <p:nvPr/>
        </p:nvSpPr>
        <p:spPr>
          <a:xfrm>
            <a:off x="288250" y="898800"/>
            <a:ext cx="8441400" cy="2959800"/>
          </a:xfrm>
          <a:prstGeom prst="rect">
            <a:avLst/>
          </a:prstGeom>
          <a:solidFill>
            <a:srgbClr val="ACC8F5">
              <a:alpha val="42260"/>
            </a:srgbClr>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a:latin typeface="Cousine"/>
                <a:ea typeface="Cousine"/>
                <a:cs typeface="Cousine"/>
                <a:sym typeface="Cousine"/>
              </a:rPr>
              <a:t>Frontend code that is sent to the client (browser) This is the only thing the user ever sees.</a:t>
            </a:r>
            <a:endParaRPr>
              <a:latin typeface="Cousine"/>
              <a:ea typeface="Cousine"/>
              <a:cs typeface="Cousine"/>
              <a:sym typeface="Cousine"/>
            </a:endParaRPr>
          </a:p>
          <a:p>
            <a:pPr indent="0" lvl="0" marL="0" rtl="0" algn="l">
              <a:lnSpc>
                <a:spcPct val="115000"/>
              </a:lnSpc>
              <a:spcBef>
                <a:spcPts val="1200"/>
              </a:spcBef>
              <a:spcAft>
                <a:spcPts val="0"/>
              </a:spcAft>
              <a:buClr>
                <a:schemeClr val="dk1"/>
              </a:buClr>
              <a:buSzPts val="1100"/>
              <a:buFont typeface="Arial"/>
              <a:buNone/>
            </a:pPr>
            <a:r>
              <a:rPr lang="en">
                <a:latin typeface="Cousine"/>
                <a:ea typeface="Cousine"/>
                <a:cs typeface="Cousine"/>
                <a:sym typeface="Cousine"/>
              </a:rPr>
              <a:t>It consists of HTML, CSS, and JavaScript.</a:t>
            </a:r>
            <a:endParaRPr>
              <a:latin typeface="Cousine"/>
              <a:ea typeface="Cousine"/>
              <a:cs typeface="Cousine"/>
              <a:sym typeface="Cousine"/>
            </a:endParaRPr>
          </a:p>
          <a:p>
            <a:pPr indent="0" lvl="0" marL="0" rtl="0" algn="l">
              <a:spcBef>
                <a:spcPts val="1200"/>
              </a:spcBef>
              <a:spcAft>
                <a:spcPts val="0"/>
              </a:spcAft>
              <a:buNone/>
            </a:pPr>
            <a:r>
              <a:t/>
            </a:r>
            <a:endParaRPr>
              <a:latin typeface="Cousine"/>
              <a:ea typeface="Cousine"/>
              <a:cs typeface="Cousine"/>
              <a:sym typeface="Cousine"/>
            </a:endParaRPr>
          </a:p>
          <a:p>
            <a:pPr indent="0" lvl="0" marL="0" rtl="0" algn="l">
              <a:spcBef>
                <a:spcPts val="0"/>
              </a:spcBef>
              <a:spcAft>
                <a:spcPts val="0"/>
              </a:spcAft>
              <a:buNone/>
            </a:pPr>
            <a:r>
              <a:rPr lang="en">
                <a:latin typeface="Cousine"/>
                <a:ea typeface="Cousine"/>
                <a:cs typeface="Cousine"/>
                <a:sym typeface="Cousine"/>
              </a:rPr>
              <a:t>Never communicates with the user or model directly. Must go thru controller.</a:t>
            </a:r>
            <a:endParaRPr>
              <a:latin typeface="Cousine"/>
              <a:ea typeface="Cousine"/>
              <a:cs typeface="Cousine"/>
              <a:sym typeface="Cousine"/>
            </a:endParaRPr>
          </a:p>
          <a:p>
            <a:pPr indent="0" lvl="0" marL="0" rtl="0" algn="l">
              <a:spcBef>
                <a:spcPts val="0"/>
              </a:spcBef>
              <a:spcAft>
                <a:spcPts val="0"/>
              </a:spcAft>
              <a:buNone/>
            </a:pPr>
            <a:r>
              <a:t/>
            </a:r>
            <a:endParaRPr>
              <a:latin typeface="Cousine"/>
              <a:ea typeface="Cousine"/>
              <a:cs typeface="Cousine"/>
              <a:sym typeface="Cousine"/>
            </a:endParaRPr>
          </a:p>
          <a:p>
            <a:pPr indent="0" lvl="0" marL="0" rtl="0" algn="l">
              <a:spcBef>
                <a:spcPts val="0"/>
              </a:spcBef>
              <a:spcAft>
                <a:spcPts val="0"/>
              </a:spcAft>
              <a:buNone/>
            </a:pPr>
            <a:r>
              <a:t/>
            </a:r>
            <a:endParaRPr>
              <a:latin typeface="Cousine"/>
              <a:ea typeface="Cousine"/>
              <a:cs typeface="Cousine"/>
              <a:sym typeface="Cousine"/>
            </a:endParaRPr>
          </a:p>
          <a:p>
            <a:pPr indent="0" lvl="0" marL="0" rtl="0" algn="l">
              <a:spcBef>
                <a:spcPts val="0"/>
              </a:spcBef>
              <a:spcAft>
                <a:spcPts val="0"/>
              </a:spcAft>
              <a:buNone/>
            </a:pPr>
            <a:r>
              <a:rPr lang="en">
                <a:latin typeface="Cousine"/>
                <a:ea typeface="Cousine"/>
                <a:cs typeface="Cousine"/>
                <a:sym typeface="Cousine"/>
              </a:rPr>
              <a:t>Views use templating languages such as EJS, Handlebars, Pug, etc</a:t>
            </a:r>
            <a:endParaRPr>
              <a:latin typeface="Cousine"/>
              <a:ea typeface="Cousine"/>
              <a:cs typeface="Cousine"/>
              <a:sym typeface="Cousine"/>
            </a:endParaRPr>
          </a:p>
          <a:p>
            <a:pPr indent="0" lvl="0" marL="0" rtl="0" algn="l">
              <a:spcBef>
                <a:spcPts val="0"/>
              </a:spcBef>
              <a:spcAft>
                <a:spcPts val="0"/>
              </a:spcAft>
              <a:buNone/>
            </a:pPr>
            <a:r>
              <a:rPr lang="en">
                <a:latin typeface="Cousine"/>
                <a:ea typeface="Cousine"/>
                <a:cs typeface="Cousine"/>
                <a:sym typeface="Cousine"/>
              </a:rPr>
              <a:t>Using the data it receives from the controller, it will typically render out html to be eventually presented to the user.</a:t>
            </a:r>
            <a:endParaRPr>
              <a:latin typeface="Cousine"/>
              <a:ea typeface="Cousine"/>
              <a:cs typeface="Cousine"/>
              <a:sym typeface="Cousine"/>
            </a:endParaRPr>
          </a:p>
          <a:p>
            <a:pPr indent="0" lvl="0" marL="0" rtl="0" algn="l">
              <a:spcBef>
                <a:spcPts val="0"/>
              </a:spcBef>
              <a:spcAft>
                <a:spcPts val="0"/>
              </a:spcAft>
              <a:buNone/>
            </a:pPr>
            <a:r>
              <a:t/>
            </a:r>
            <a:endParaRPr>
              <a:latin typeface="Cousine"/>
              <a:ea typeface="Cousine"/>
              <a:cs typeface="Cousine"/>
              <a:sym typeface="Cousi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idx="4294967295" type="title"/>
          </p:nvPr>
        </p:nvSpPr>
        <p:spPr>
          <a:xfrm>
            <a:off x="457205" y="285532"/>
            <a:ext cx="8229600" cy="41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FF2CC"/>
                </a:solidFill>
                <a:latin typeface="Montserrat"/>
                <a:ea typeface="Montserrat"/>
                <a:cs typeface="Montserrat"/>
                <a:sym typeface="Montserrat"/>
              </a:rPr>
              <a:t>Controller</a:t>
            </a:r>
            <a:r>
              <a:rPr b="1" lang="en" sz="3000">
                <a:solidFill>
                  <a:srgbClr val="FFF2CC"/>
                </a:solidFill>
                <a:latin typeface="Montserrat"/>
                <a:ea typeface="Montserrat"/>
                <a:cs typeface="Montserrat"/>
                <a:sym typeface="Montserrat"/>
              </a:rPr>
              <a:t> Component</a:t>
            </a:r>
            <a:endParaRPr b="1">
              <a:solidFill>
                <a:srgbClr val="FFF2CC"/>
              </a:solidFill>
              <a:latin typeface="Montserrat"/>
              <a:ea typeface="Montserrat"/>
              <a:cs typeface="Montserrat"/>
              <a:sym typeface="Montserrat"/>
            </a:endParaRPr>
          </a:p>
        </p:txBody>
      </p:sp>
      <p:sp>
        <p:nvSpPr>
          <p:cNvPr id="108" name="Google Shape;108;p17"/>
          <p:cNvSpPr txBox="1"/>
          <p:nvPr/>
        </p:nvSpPr>
        <p:spPr>
          <a:xfrm>
            <a:off x="288250" y="898800"/>
            <a:ext cx="8441400" cy="3860400"/>
          </a:xfrm>
          <a:prstGeom prst="rect">
            <a:avLst/>
          </a:prstGeom>
          <a:solidFill>
            <a:srgbClr val="ACC8F5">
              <a:alpha val="4226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ousine"/>
              <a:ea typeface="Cousine"/>
              <a:cs typeface="Cousine"/>
              <a:sym typeface="Cousine"/>
            </a:endParaRPr>
          </a:p>
          <a:p>
            <a:pPr indent="0" lvl="0" marL="0" rtl="0" algn="l">
              <a:spcBef>
                <a:spcPts val="0"/>
              </a:spcBef>
              <a:spcAft>
                <a:spcPts val="0"/>
              </a:spcAft>
              <a:buNone/>
            </a:pPr>
            <a:r>
              <a:rPr lang="en">
                <a:latin typeface="Cousine"/>
                <a:ea typeface="Cousine"/>
                <a:cs typeface="Cousine"/>
                <a:sym typeface="Cousine"/>
              </a:rPr>
              <a:t>Uses programming languages such as JavaScript to control how the </a:t>
            </a:r>
            <a:r>
              <a:rPr lang="en">
                <a:latin typeface="Cousine"/>
                <a:ea typeface="Cousine"/>
                <a:cs typeface="Cousine"/>
                <a:sym typeface="Cousine"/>
              </a:rPr>
              <a:t>app</a:t>
            </a:r>
            <a:r>
              <a:rPr lang="en">
                <a:latin typeface="Cousine"/>
                <a:ea typeface="Cousine"/>
                <a:cs typeface="Cousine"/>
                <a:sym typeface="Cousine"/>
              </a:rPr>
              <a:t> behaves</a:t>
            </a:r>
            <a:endParaRPr>
              <a:latin typeface="Cousine"/>
              <a:ea typeface="Cousine"/>
              <a:cs typeface="Cousine"/>
              <a:sym typeface="Cousine"/>
            </a:endParaRPr>
          </a:p>
          <a:p>
            <a:pPr indent="0" lvl="0" marL="0" rtl="0" algn="l">
              <a:spcBef>
                <a:spcPts val="0"/>
              </a:spcBef>
              <a:spcAft>
                <a:spcPts val="0"/>
              </a:spcAft>
              <a:buNone/>
            </a:pPr>
            <a:r>
              <a:rPr lang="en">
                <a:latin typeface="Cousine"/>
                <a:ea typeface="Cousine"/>
                <a:cs typeface="Cousine"/>
                <a:sym typeface="Cousine"/>
              </a:rPr>
              <a:t>Handles the flow of data </a:t>
            </a:r>
            <a:r>
              <a:rPr lang="en">
                <a:latin typeface="Cousine"/>
                <a:ea typeface="Cousine"/>
                <a:cs typeface="Cousine"/>
                <a:sym typeface="Cousine"/>
              </a:rPr>
              <a:t>between</a:t>
            </a:r>
            <a:r>
              <a:rPr lang="en">
                <a:latin typeface="Cousine"/>
                <a:ea typeface="Cousine"/>
                <a:cs typeface="Cousine"/>
                <a:sym typeface="Cousine"/>
              </a:rPr>
              <a:t> the model and views and user</a:t>
            </a:r>
            <a:endParaRPr>
              <a:latin typeface="Cousine"/>
              <a:ea typeface="Cousine"/>
              <a:cs typeface="Cousine"/>
              <a:sym typeface="Cousine"/>
            </a:endParaRPr>
          </a:p>
          <a:p>
            <a:pPr indent="0" lvl="0" marL="0" rtl="0" algn="l">
              <a:spcBef>
                <a:spcPts val="0"/>
              </a:spcBef>
              <a:spcAft>
                <a:spcPts val="0"/>
              </a:spcAft>
              <a:buNone/>
            </a:pPr>
            <a:r>
              <a:t/>
            </a:r>
            <a:endParaRPr>
              <a:latin typeface="Cousine"/>
              <a:ea typeface="Cousine"/>
              <a:cs typeface="Cousine"/>
              <a:sym typeface="Cousine"/>
            </a:endParaRPr>
          </a:p>
          <a:p>
            <a:pPr indent="0" lvl="0" marL="0" rtl="0" algn="l">
              <a:lnSpc>
                <a:spcPct val="115000"/>
              </a:lnSpc>
              <a:spcBef>
                <a:spcPts val="1200"/>
              </a:spcBef>
              <a:spcAft>
                <a:spcPts val="0"/>
              </a:spcAft>
              <a:buClr>
                <a:schemeClr val="dk1"/>
              </a:buClr>
              <a:buSzPts val="1100"/>
              <a:buFont typeface="Arial"/>
              <a:buNone/>
            </a:pPr>
            <a:r>
              <a:rPr lang="en">
                <a:latin typeface="Cousine"/>
                <a:ea typeface="Cousine"/>
                <a:cs typeface="Cousine"/>
                <a:sym typeface="Cousine"/>
              </a:rPr>
              <a:t>Processes all server-side logic. </a:t>
            </a:r>
            <a:r>
              <a:rPr lang="en">
                <a:solidFill>
                  <a:schemeClr val="dk1"/>
                </a:solidFill>
                <a:latin typeface="Cousine"/>
                <a:ea typeface="Cousine"/>
                <a:cs typeface="Cousine"/>
                <a:sym typeface="Cousine"/>
              </a:rPr>
              <a:t>Can be seen as the brain of the application.</a:t>
            </a:r>
            <a:endParaRPr>
              <a:latin typeface="Cousine"/>
              <a:ea typeface="Cousine"/>
              <a:cs typeface="Cousine"/>
              <a:sym typeface="Cousine"/>
            </a:endParaRPr>
          </a:p>
          <a:p>
            <a:pPr indent="0" lvl="0" marL="0" rtl="0" algn="l">
              <a:lnSpc>
                <a:spcPct val="115000"/>
              </a:lnSpc>
              <a:spcBef>
                <a:spcPts val="1200"/>
              </a:spcBef>
              <a:spcAft>
                <a:spcPts val="0"/>
              </a:spcAft>
              <a:buNone/>
            </a:pPr>
            <a:r>
              <a:rPr lang="en">
                <a:latin typeface="Cousine"/>
                <a:ea typeface="Cousine"/>
                <a:cs typeface="Cousine"/>
                <a:sym typeface="Cousine"/>
              </a:rPr>
              <a:t>Acts like a middle man:</a:t>
            </a:r>
            <a:endParaRPr>
              <a:latin typeface="Cousine"/>
              <a:ea typeface="Cousine"/>
              <a:cs typeface="Cousine"/>
              <a:sym typeface="Cousine"/>
            </a:endParaRPr>
          </a:p>
          <a:p>
            <a:pPr indent="-317500" lvl="0" marL="457200" rtl="0" algn="l">
              <a:lnSpc>
                <a:spcPct val="115000"/>
              </a:lnSpc>
              <a:spcBef>
                <a:spcPts val="1200"/>
              </a:spcBef>
              <a:spcAft>
                <a:spcPts val="0"/>
              </a:spcAft>
              <a:buSzPts val="1400"/>
              <a:buFont typeface="Cousine"/>
              <a:buChar char="●"/>
            </a:pPr>
            <a:r>
              <a:rPr lang="en">
                <a:latin typeface="Cousine"/>
                <a:ea typeface="Cousine"/>
                <a:cs typeface="Cousine"/>
                <a:sym typeface="Cousine"/>
              </a:rPr>
              <a:t>Takes info from user</a:t>
            </a:r>
            <a:endParaRPr>
              <a:latin typeface="Cousine"/>
              <a:ea typeface="Cousine"/>
              <a:cs typeface="Cousine"/>
              <a:sym typeface="Cousine"/>
            </a:endParaRPr>
          </a:p>
          <a:p>
            <a:pPr indent="-317500" lvl="0" marL="457200" rtl="0" algn="l">
              <a:lnSpc>
                <a:spcPct val="115000"/>
              </a:lnSpc>
              <a:spcBef>
                <a:spcPts val="0"/>
              </a:spcBef>
              <a:spcAft>
                <a:spcPts val="0"/>
              </a:spcAft>
              <a:buSzPts val="1400"/>
              <a:buFont typeface="Cousine"/>
              <a:buChar char="●"/>
            </a:pPr>
            <a:r>
              <a:rPr lang="en">
                <a:latin typeface="Cousine"/>
                <a:ea typeface="Cousine"/>
                <a:cs typeface="Cousine"/>
                <a:sym typeface="Cousine"/>
              </a:rPr>
              <a:t>Process info and talks to database models if needed</a:t>
            </a:r>
            <a:endParaRPr>
              <a:latin typeface="Cousine"/>
              <a:ea typeface="Cousine"/>
              <a:cs typeface="Cousine"/>
              <a:sym typeface="Cousine"/>
            </a:endParaRPr>
          </a:p>
          <a:p>
            <a:pPr indent="-317500" lvl="0" marL="457200" rtl="0" algn="l">
              <a:lnSpc>
                <a:spcPct val="115000"/>
              </a:lnSpc>
              <a:spcBef>
                <a:spcPts val="0"/>
              </a:spcBef>
              <a:spcAft>
                <a:spcPts val="0"/>
              </a:spcAft>
              <a:buSzPts val="1400"/>
              <a:buFont typeface="Cousine"/>
              <a:buChar char="●"/>
            </a:pPr>
            <a:r>
              <a:rPr lang="en">
                <a:latin typeface="Cousine"/>
                <a:ea typeface="Cousine"/>
                <a:cs typeface="Cousine"/>
                <a:sym typeface="Cousine"/>
              </a:rPr>
              <a:t>Receives info from database (via models)</a:t>
            </a:r>
            <a:endParaRPr>
              <a:latin typeface="Cousine"/>
              <a:ea typeface="Cousine"/>
              <a:cs typeface="Cousine"/>
              <a:sym typeface="Cousine"/>
            </a:endParaRPr>
          </a:p>
          <a:p>
            <a:pPr indent="-317500" lvl="0" marL="457200" rtl="0" algn="l">
              <a:lnSpc>
                <a:spcPct val="115000"/>
              </a:lnSpc>
              <a:spcBef>
                <a:spcPts val="0"/>
              </a:spcBef>
              <a:spcAft>
                <a:spcPts val="0"/>
              </a:spcAft>
              <a:buSzPts val="1400"/>
              <a:buFont typeface="Cousine"/>
              <a:buChar char="●"/>
            </a:pPr>
            <a:r>
              <a:rPr lang="en">
                <a:latin typeface="Cousine"/>
                <a:ea typeface="Cousine"/>
                <a:cs typeface="Cousine"/>
                <a:sym typeface="Cousine"/>
              </a:rPr>
              <a:t>Speaks to View to explain what presentation is needed for the user</a:t>
            </a:r>
            <a:endParaRPr>
              <a:latin typeface="Cousine"/>
              <a:ea typeface="Cousine"/>
              <a:cs typeface="Cousine"/>
              <a:sym typeface="Cousine"/>
            </a:endParaRPr>
          </a:p>
          <a:p>
            <a:pPr indent="-317500" lvl="0" marL="457200" rtl="0" algn="l">
              <a:lnSpc>
                <a:spcPct val="115000"/>
              </a:lnSpc>
              <a:spcBef>
                <a:spcPts val="0"/>
              </a:spcBef>
              <a:spcAft>
                <a:spcPts val="0"/>
              </a:spcAft>
              <a:buSzPts val="1400"/>
              <a:buFont typeface="Cousine"/>
              <a:buChar char="●"/>
            </a:pPr>
            <a:r>
              <a:rPr lang="en">
                <a:latin typeface="Cousine"/>
                <a:ea typeface="Cousine"/>
                <a:cs typeface="Cousine"/>
                <a:sym typeface="Cousine"/>
              </a:rPr>
              <a:t>Route Processing - chooses the appropriate controller</a:t>
            </a:r>
            <a:endParaRPr>
              <a:latin typeface="Cousine"/>
              <a:ea typeface="Cousine"/>
              <a:cs typeface="Cousine"/>
              <a:sym typeface="Cousine"/>
            </a:endParaRPr>
          </a:p>
          <a:p>
            <a:pPr indent="-317500" lvl="0" marL="457200" rtl="0" algn="l">
              <a:lnSpc>
                <a:spcPct val="115000"/>
              </a:lnSpc>
              <a:spcBef>
                <a:spcPts val="0"/>
              </a:spcBef>
              <a:spcAft>
                <a:spcPts val="0"/>
              </a:spcAft>
              <a:buSzPts val="1400"/>
              <a:buFont typeface="Cousine"/>
              <a:buChar char="●"/>
            </a:pPr>
            <a:r>
              <a:rPr lang="en">
                <a:solidFill>
                  <a:schemeClr val="dk1"/>
                </a:solidFill>
                <a:latin typeface="Cousine"/>
                <a:ea typeface="Cousine"/>
                <a:cs typeface="Cousine"/>
                <a:sym typeface="Cousine"/>
              </a:rPr>
              <a:t>Process GET/POST/PUT/DELETE requests</a:t>
            </a:r>
            <a:endParaRPr>
              <a:latin typeface="Cousine"/>
              <a:ea typeface="Cousine"/>
              <a:cs typeface="Cousine"/>
              <a:sym typeface="Cousine"/>
            </a:endParaRPr>
          </a:p>
          <a:p>
            <a:pPr indent="0" lvl="0" marL="457200" rtl="0" algn="l">
              <a:lnSpc>
                <a:spcPct val="115000"/>
              </a:lnSpc>
              <a:spcBef>
                <a:spcPts val="1200"/>
              </a:spcBef>
              <a:spcAft>
                <a:spcPts val="1200"/>
              </a:spcAft>
              <a:buNone/>
            </a:pPr>
            <a:r>
              <a:t/>
            </a:r>
            <a:endParaRPr>
              <a:latin typeface="Cousine"/>
              <a:ea typeface="Cousine"/>
              <a:cs typeface="Cousine"/>
              <a:sym typeface="Cousin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p:nvPr/>
        </p:nvSpPr>
        <p:spPr>
          <a:xfrm>
            <a:off x="384725" y="694125"/>
            <a:ext cx="6363900" cy="4200900"/>
          </a:xfrm>
          <a:prstGeom prst="snip1Rect">
            <a:avLst>
              <a:gd fmla="val 16667" name="adj"/>
            </a:avLst>
          </a:prstGeom>
          <a:solidFill>
            <a:srgbClr val="ACC8F5">
              <a:alpha val="4226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txBox="1"/>
          <p:nvPr/>
        </p:nvSpPr>
        <p:spPr>
          <a:xfrm>
            <a:off x="377350" y="1105625"/>
            <a:ext cx="6179400" cy="3309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Cousine"/>
              <a:buAutoNum type="arabicPeriod"/>
            </a:pPr>
            <a:r>
              <a:rPr lang="en">
                <a:latin typeface="Cousine"/>
                <a:ea typeface="Cousine"/>
                <a:cs typeface="Cousine"/>
                <a:sym typeface="Cousine"/>
              </a:rPr>
              <a:t>An food order is placed by a customer </a:t>
            </a:r>
            <a:r>
              <a:rPr lang="en">
                <a:solidFill>
                  <a:schemeClr val="dk1"/>
                </a:solidFill>
                <a:latin typeface="Cousine"/>
                <a:ea typeface="Cousine"/>
                <a:cs typeface="Cousine"/>
                <a:sym typeface="Cousine"/>
              </a:rPr>
              <a:t>(http request by user)</a:t>
            </a:r>
            <a:r>
              <a:rPr lang="en">
                <a:latin typeface="Cousine"/>
                <a:ea typeface="Cousine"/>
                <a:cs typeface="Cousine"/>
                <a:sym typeface="Cousine"/>
              </a:rPr>
              <a:t> at a </a:t>
            </a:r>
            <a:r>
              <a:rPr lang="en">
                <a:latin typeface="Cousine"/>
                <a:ea typeface="Cousine"/>
                <a:cs typeface="Cousine"/>
                <a:sym typeface="Cousine"/>
              </a:rPr>
              <a:t>restaurant (Web Server)</a:t>
            </a:r>
            <a:endParaRPr>
              <a:latin typeface="Cousine"/>
              <a:ea typeface="Cousine"/>
              <a:cs typeface="Cousine"/>
              <a:sym typeface="Cousine"/>
            </a:endParaRPr>
          </a:p>
          <a:p>
            <a:pPr indent="-317500" lvl="0" marL="457200" rtl="0" algn="l">
              <a:lnSpc>
                <a:spcPct val="150000"/>
              </a:lnSpc>
              <a:spcBef>
                <a:spcPts val="0"/>
              </a:spcBef>
              <a:spcAft>
                <a:spcPts val="0"/>
              </a:spcAft>
              <a:buSzPts val="1400"/>
              <a:buFont typeface="Cousine"/>
              <a:buAutoNum type="arabicPeriod"/>
            </a:pPr>
            <a:r>
              <a:rPr lang="en">
                <a:latin typeface="Cousine"/>
                <a:ea typeface="Cousine"/>
                <a:cs typeface="Cousine"/>
                <a:sym typeface="Cousine"/>
              </a:rPr>
              <a:t>The waiter (CONTROLLER) </a:t>
            </a:r>
            <a:r>
              <a:rPr lang="en">
                <a:latin typeface="Cousine"/>
                <a:ea typeface="Cousine"/>
                <a:cs typeface="Cousine"/>
                <a:sym typeface="Cousine"/>
              </a:rPr>
              <a:t>receives</a:t>
            </a:r>
            <a:r>
              <a:rPr lang="en">
                <a:latin typeface="Cousine"/>
                <a:ea typeface="Cousine"/>
                <a:cs typeface="Cousine"/>
                <a:sym typeface="Cousine"/>
              </a:rPr>
              <a:t> the order and sends it to the kitchen to make the order </a:t>
            </a:r>
            <a:endParaRPr>
              <a:latin typeface="Cousine"/>
              <a:ea typeface="Cousine"/>
              <a:cs typeface="Cousine"/>
              <a:sym typeface="Cousine"/>
            </a:endParaRPr>
          </a:p>
          <a:p>
            <a:pPr indent="-317500" lvl="0" marL="457200" rtl="0" algn="l">
              <a:lnSpc>
                <a:spcPct val="150000"/>
              </a:lnSpc>
              <a:spcBef>
                <a:spcPts val="0"/>
              </a:spcBef>
              <a:spcAft>
                <a:spcPts val="0"/>
              </a:spcAft>
              <a:buSzPts val="1400"/>
              <a:buFont typeface="Cousine"/>
              <a:buAutoNum type="arabicPeriod"/>
            </a:pPr>
            <a:r>
              <a:rPr lang="en">
                <a:latin typeface="Cousine"/>
                <a:ea typeface="Cousine"/>
                <a:cs typeface="Cousine"/>
                <a:sym typeface="Cousine"/>
              </a:rPr>
              <a:t>The kitchen uses a cookbook (MODEL) to determine what ingredients are needed and how to cook it.</a:t>
            </a:r>
            <a:endParaRPr>
              <a:latin typeface="Cousine"/>
              <a:ea typeface="Cousine"/>
              <a:cs typeface="Cousine"/>
              <a:sym typeface="Cousine"/>
            </a:endParaRPr>
          </a:p>
          <a:p>
            <a:pPr indent="-317500" lvl="0" marL="457200" rtl="0" algn="l">
              <a:lnSpc>
                <a:spcPct val="150000"/>
              </a:lnSpc>
              <a:spcBef>
                <a:spcPts val="0"/>
              </a:spcBef>
              <a:spcAft>
                <a:spcPts val="0"/>
              </a:spcAft>
              <a:buSzPts val="1400"/>
              <a:buFont typeface="Cousine"/>
              <a:buAutoNum type="arabicPeriod"/>
            </a:pPr>
            <a:r>
              <a:rPr lang="en">
                <a:latin typeface="Cousine"/>
                <a:ea typeface="Cousine"/>
                <a:cs typeface="Cousine"/>
                <a:sym typeface="Cousine"/>
              </a:rPr>
              <a:t>The waiter than takes the cooked food and places it nicely on the table with  appropriate </a:t>
            </a:r>
            <a:r>
              <a:rPr lang="en">
                <a:latin typeface="Cousine"/>
                <a:ea typeface="Cousine"/>
                <a:cs typeface="Cousine"/>
                <a:sym typeface="Cousine"/>
              </a:rPr>
              <a:t>tableware</a:t>
            </a:r>
            <a:r>
              <a:rPr lang="en">
                <a:latin typeface="Cousine"/>
                <a:ea typeface="Cousine"/>
                <a:cs typeface="Cousine"/>
                <a:sym typeface="Cousine"/>
              </a:rPr>
              <a:t>, napkins, and condiments. (VIEW)</a:t>
            </a:r>
            <a:endParaRPr>
              <a:latin typeface="Cousine"/>
              <a:ea typeface="Cousine"/>
              <a:cs typeface="Cousine"/>
              <a:sym typeface="Cousine"/>
            </a:endParaRPr>
          </a:p>
          <a:p>
            <a:pPr indent="-317500" lvl="0" marL="457200" rtl="0" algn="l">
              <a:lnSpc>
                <a:spcPct val="150000"/>
              </a:lnSpc>
              <a:spcBef>
                <a:spcPts val="0"/>
              </a:spcBef>
              <a:spcAft>
                <a:spcPts val="0"/>
              </a:spcAft>
              <a:buSzPts val="1400"/>
              <a:buFont typeface="Cousine"/>
              <a:buAutoNum type="arabicPeriod"/>
            </a:pPr>
            <a:r>
              <a:rPr lang="en">
                <a:latin typeface="Cousine"/>
                <a:ea typeface="Cousine"/>
                <a:cs typeface="Cousine"/>
                <a:sym typeface="Cousine"/>
              </a:rPr>
              <a:t>User enjoys the meal they ordered (http response)</a:t>
            </a:r>
            <a:endParaRPr>
              <a:latin typeface="Cousine"/>
              <a:ea typeface="Cousine"/>
              <a:cs typeface="Cousine"/>
              <a:sym typeface="Cousine"/>
            </a:endParaRPr>
          </a:p>
        </p:txBody>
      </p:sp>
      <p:pic>
        <p:nvPicPr>
          <p:cNvPr id="115" name="Google Shape;115;p18"/>
          <p:cNvPicPr preferRelativeResize="0"/>
          <p:nvPr/>
        </p:nvPicPr>
        <p:blipFill>
          <a:blip r:embed="rId3">
            <a:alphaModFix/>
          </a:blip>
          <a:stretch>
            <a:fillRect/>
          </a:stretch>
        </p:blipFill>
        <p:spPr>
          <a:xfrm>
            <a:off x="6831900" y="2861825"/>
            <a:ext cx="2037945" cy="1976874"/>
          </a:xfrm>
          <a:prstGeom prst="rect">
            <a:avLst/>
          </a:prstGeom>
          <a:noFill/>
          <a:ln>
            <a:noFill/>
          </a:ln>
        </p:spPr>
      </p:pic>
      <p:sp>
        <p:nvSpPr>
          <p:cNvPr id="116" name="Google Shape;116;p18"/>
          <p:cNvSpPr txBox="1"/>
          <p:nvPr/>
        </p:nvSpPr>
        <p:spPr>
          <a:xfrm>
            <a:off x="-148925" y="196075"/>
            <a:ext cx="8575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rgbClr val="FFF2CC"/>
                </a:solidFill>
                <a:latin typeface="Cousine"/>
                <a:ea typeface="Cousine"/>
                <a:cs typeface="Cousine"/>
                <a:sym typeface="Cousine"/>
              </a:rPr>
              <a:t>Analogy: Requesting Food at a </a:t>
            </a:r>
            <a:r>
              <a:rPr lang="en" sz="1700">
                <a:solidFill>
                  <a:srgbClr val="FFF2CC"/>
                </a:solidFill>
                <a:latin typeface="Cousine"/>
                <a:ea typeface="Cousine"/>
                <a:cs typeface="Cousine"/>
                <a:sym typeface="Cousine"/>
              </a:rPr>
              <a:t>Restaurant</a:t>
            </a:r>
            <a:endParaRPr sz="1700">
              <a:solidFill>
                <a:srgbClr val="FFF2CC"/>
              </a:solidFill>
              <a:latin typeface="Cousine"/>
              <a:ea typeface="Cousine"/>
              <a:cs typeface="Cousine"/>
              <a:sym typeface="Cousin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p:nvPr/>
        </p:nvSpPr>
        <p:spPr>
          <a:xfrm>
            <a:off x="384725" y="694125"/>
            <a:ext cx="8433600" cy="4200900"/>
          </a:xfrm>
          <a:prstGeom prst="snip1Rect">
            <a:avLst>
              <a:gd fmla="val 16667" name="adj"/>
            </a:avLst>
          </a:prstGeom>
          <a:solidFill>
            <a:srgbClr val="ACC8F5">
              <a:alpha val="4226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txBox="1"/>
          <p:nvPr/>
        </p:nvSpPr>
        <p:spPr>
          <a:xfrm>
            <a:off x="-148925" y="196075"/>
            <a:ext cx="8575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rgbClr val="FFF2CC"/>
                </a:solidFill>
                <a:latin typeface="Cousine"/>
                <a:ea typeface="Cousine"/>
                <a:cs typeface="Cousine"/>
                <a:sym typeface="Cousine"/>
              </a:rPr>
              <a:t>Technical Example of a Request Made to our Web Application</a:t>
            </a:r>
            <a:endParaRPr sz="1700">
              <a:solidFill>
                <a:srgbClr val="FFF2CC"/>
              </a:solidFill>
              <a:latin typeface="Cousine"/>
              <a:ea typeface="Cousine"/>
              <a:cs typeface="Cousine"/>
              <a:sym typeface="Cousine"/>
            </a:endParaRPr>
          </a:p>
        </p:txBody>
      </p:sp>
      <p:sp>
        <p:nvSpPr>
          <p:cNvPr id="123" name="Google Shape;123;p19"/>
          <p:cNvSpPr txBox="1"/>
          <p:nvPr/>
        </p:nvSpPr>
        <p:spPr>
          <a:xfrm>
            <a:off x="551900" y="786050"/>
            <a:ext cx="8208000" cy="43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sine"/>
                <a:ea typeface="Cousine"/>
                <a:cs typeface="Cousine"/>
                <a:sym typeface="Cousine"/>
              </a:rPr>
              <a:t>A user clicks on a food menu item to get more detailed information</a:t>
            </a:r>
            <a:endParaRPr b="1">
              <a:latin typeface="Cousine"/>
              <a:ea typeface="Cousine"/>
              <a:cs typeface="Cousine"/>
              <a:sym typeface="Cousine"/>
            </a:endParaRPr>
          </a:p>
          <a:p>
            <a:pPr indent="0" lvl="0" marL="0" rtl="0" algn="l">
              <a:spcBef>
                <a:spcPts val="0"/>
              </a:spcBef>
              <a:spcAft>
                <a:spcPts val="0"/>
              </a:spcAft>
              <a:buNone/>
            </a:pPr>
            <a:r>
              <a:t/>
            </a:r>
            <a:endParaRPr>
              <a:latin typeface="Cousine"/>
              <a:ea typeface="Cousine"/>
              <a:cs typeface="Cousine"/>
              <a:sym typeface="Cousine"/>
            </a:endParaRPr>
          </a:p>
          <a:p>
            <a:pPr indent="-317500" lvl="0" marL="457200" rtl="0" algn="l">
              <a:lnSpc>
                <a:spcPct val="115000"/>
              </a:lnSpc>
              <a:spcBef>
                <a:spcPts val="0"/>
              </a:spcBef>
              <a:spcAft>
                <a:spcPts val="0"/>
              </a:spcAft>
              <a:buSzPts val="1400"/>
              <a:buFont typeface="Cousine"/>
              <a:buAutoNum type="arabicPeriod"/>
            </a:pPr>
            <a:r>
              <a:rPr b="1" lang="en">
                <a:solidFill>
                  <a:srgbClr val="85200C"/>
                </a:solidFill>
                <a:latin typeface="Cousine"/>
                <a:ea typeface="Cousine"/>
                <a:cs typeface="Cousine"/>
                <a:sym typeface="Cousine"/>
              </a:rPr>
              <a:t>User </a:t>
            </a:r>
            <a:r>
              <a:rPr lang="en">
                <a:latin typeface="Cousine"/>
                <a:ea typeface="Cousine"/>
                <a:cs typeface="Cousine"/>
                <a:sym typeface="Cousine"/>
              </a:rPr>
              <a:t>clicks on a food image (the rendered HTML from the </a:t>
            </a:r>
            <a:r>
              <a:rPr b="1" lang="en">
                <a:solidFill>
                  <a:srgbClr val="980000"/>
                </a:solidFill>
                <a:latin typeface="Cousine"/>
                <a:ea typeface="Cousine"/>
                <a:cs typeface="Cousine"/>
                <a:sym typeface="Cousine"/>
              </a:rPr>
              <a:t>VIEW</a:t>
            </a:r>
            <a:r>
              <a:rPr lang="en">
                <a:latin typeface="Cousine"/>
                <a:ea typeface="Cousine"/>
                <a:cs typeface="Cousine"/>
                <a:sym typeface="Cousine"/>
              </a:rPr>
              <a:t>) which sends a GET request. The URL will have a path with the specific product ID    </a:t>
            </a:r>
            <a:r>
              <a:rPr i="1" lang="en" sz="1300">
                <a:solidFill>
                  <a:srgbClr val="F6B26B"/>
                </a:solidFill>
                <a:latin typeface="Cousine"/>
                <a:ea typeface="Cousine"/>
                <a:cs typeface="Cousine"/>
                <a:sym typeface="Cousine"/>
              </a:rPr>
              <a:t>/</a:t>
            </a:r>
            <a:r>
              <a:rPr i="1" lang="en" sz="1300">
                <a:solidFill>
                  <a:srgbClr val="F6B26B"/>
                </a:solidFill>
                <a:latin typeface="Cousine"/>
                <a:ea typeface="Cousine"/>
                <a:cs typeface="Cousine"/>
                <a:sym typeface="Cousine"/>
              </a:rPr>
              <a:t>products</a:t>
            </a:r>
            <a:r>
              <a:rPr i="1" lang="en" sz="1300">
                <a:solidFill>
                  <a:srgbClr val="F6B26B"/>
                </a:solidFill>
                <a:latin typeface="Cousine"/>
                <a:ea typeface="Cousine"/>
                <a:cs typeface="Cousine"/>
                <a:sym typeface="Cousine"/>
              </a:rPr>
              <a:t>/[unique product ID]</a:t>
            </a:r>
            <a:endParaRPr i="1" sz="1300">
              <a:solidFill>
                <a:srgbClr val="F6B26B"/>
              </a:solidFill>
              <a:latin typeface="Cousine"/>
              <a:ea typeface="Cousine"/>
              <a:cs typeface="Cousine"/>
              <a:sym typeface="Cousine"/>
            </a:endParaRPr>
          </a:p>
          <a:p>
            <a:pPr indent="-317500" lvl="0" marL="457200" rtl="0" algn="l">
              <a:lnSpc>
                <a:spcPct val="115000"/>
              </a:lnSpc>
              <a:spcBef>
                <a:spcPts val="0"/>
              </a:spcBef>
              <a:spcAft>
                <a:spcPts val="0"/>
              </a:spcAft>
              <a:buSzPts val="1400"/>
              <a:buFont typeface="Cousine"/>
              <a:buAutoNum type="arabicPeriod"/>
            </a:pPr>
            <a:r>
              <a:rPr lang="en">
                <a:latin typeface="Cousine"/>
                <a:ea typeface="Cousine"/>
                <a:cs typeface="Cousine"/>
                <a:sym typeface="Cousine"/>
              </a:rPr>
              <a:t>The </a:t>
            </a:r>
            <a:r>
              <a:rPr b="1" lang="en">
                <a:solidFill>
                  <a:srgbClr val="980000"/>
                </a:solidFill>
                <a:latin typeface="Cousine"/>
                <a:ea typeface="Cousine"/>
                <a:cs typeface="Cousine"/>
                <a:sym typeface="Cousine"/>
              </a:rPr>
              <a:t>SERVER </a:t>
            </a:r>
            <a:r>
              <a:rPr lang="en">
                <a:latin typeface="Cousine"/>
                <a:ea typeface="Cousine"/>
                <a:cs typeface="Cousine"/>
                <a:sym typeface="Cousine"/>
              </a:rPr>
              <a:t>will </a:t>
            </a:r>
            <a:r>
              <a:rPr lang="en">
                <a:latin typeface="Cousine"/>
                <a:ea typeface="Cousine"/>
                <a:cs typeface="Cousine"/>
                <a:sym typeface="Cousine"/>
              </a:rPr>
              <a:t>receive</a:t>
            </a:r>
            <a:r>
              <a:rPr lang="en">
                <a:latin typeface="Cousine"/>
                <a:ea typeface="Cousine"/>
                <a:cs typeface="Cousine"/>
                <a:sym typeface="Cousine"/>
              </a:rPr>
              <a:t> the </a:t>
            </a:r>
            <a:r>
              <a:rPr b="1" lang="en">
                <a:latin typeface="Cousine"/>
                <a:ea typeface="Cousine"/>
                <a:cs typeface="Cousine"/>
                <a:sym typeface="Cousine"/>
              </a:rPr>
              <a:t>request </a:t>
            </a:r>
            <a:r>
              <a:rPr lang="en">
                <a:latin typeface="Cousine"/>
                <a:ea typeface="Cousine"/>
                <a:cs typeface="Cousine"/>
                <a:sym typeface="Cousine"/>
              </a:rPr>
              <a:t>and parse the URL and finds the appropriate router to use</a:t>
            </a:r>
            <a:endParaRPr>
              <a:latin typeface="Cousine"/>
              <a:ea typeface="Cousine"/>
              <a:cs typeface="Cousine"/>
              <a:sym typeface="Cousine"/>
            </a:endParaRPr>
          </a:p>
          <a:p>
            <a:pPr indent="-317500" lvl="0" marL="457200" rtl="0" algn="l">
              <a:lnSpc>
                <a:spcPct val="115000"/>
              </a:lnSpc>
              <a:spcBef>
                <a:spcPts val="0"/>
              </a:spcBef>
              <a:spcAft>
                <a:spcPts val="0"/>
              </a:spcAft>
              <a:buSzPts val="1400"/>
              <a:buFont typeface="Cousine"/>
              <a:buAutoNum type="arabicPeriod"/>
            </a:pPr>
            <a:r>
              <a:rPr lang="en">
                <a:latin typeface="Cousine"/>
                <a:ea typeface="Cousine"/>
                <a:cs typeface="Cousine"/>
                <a:sym typeface="Cousine"/>
              </a:rPr>
              <a:t>The </a:t>
            </a:r>
            <a:r>
              <a:rPr b="1" lang="en">
                <a:solidFill>
                  <a:srgbClr val="980000"/>
                </a:solidFill>
                <a:latin typeface="Cousine"/>
                <a:ea typeface="Cousine"/>
                <a:cs typeface="Cousine"/>
                <a:sym typeface="Cousine"/>
              </a:rPr>
              <a:t>ROUTER </a:t>
            </a:r>
            <a:r>
              <a:rPr lang="en">
                <a:latin typeface="Cousine"/>
                <a:ea typeface="Cousine"/>
                <a:cs typeface="Cousine"/>
                <a:sym typeface="Cousine"/>
              </a:rPr>
              <a:t>then further parses the URL and finds the appropriate </a:t>
            </a:r>
            <a:r>
              <a:rPr b="1" lang="en">
                <a:solidFill>
                  <a:srgbClr val="980000"/>
                </a:solidFill>
                <a:latin typeface="Cousine"/>
                <a:ea typeface="Cousine"/>
                <a:cs typeface="Cousine"/>
                <a:sym typeface="Cousine"/>
              </a:rPr>
              <a:t>CONTROLLER </a:t>
            </a:r>
            <a:r>
              <a:rPr lang="en">
                <a:latin typeface="Cousine"/>
                <a:ea typeface="Cousine"/>
                <a:cs typeface="Cousine"/>
                <a:sym typeface="Cousine"/>
              </a:rPr>
              <a:t>to use based on the URL and request method</a:t>
            </a:r>
            <a:endParaRPr>
              <a:latin typeface="Cousine"/>
              <a:ea typeface="Cousine"/>
              <a:cs typeface="Cousine"/>
              <a:sym typeface="Cousine"/>
            </a:endParaRPr>
          </a:p>
          <a:p>
            <a:pPr indent="-317500" lvl="0" marL="457200" rtl="0" algn="l">
              <a:lnSpc>
                <a:spcPct val="115000"/>
              </a:lnSpc>
              <a:spcBef>
                <a:spcPts val="0"/>
              </a:spcBef>
              <a:spcAft>
                <a:spcPts val="0"/>
              </a:spcAft>
              <a:buSzPts val="1400"/>
              <a:buFont typeface="Cousine"/>
              <a:buAutoNum type="arabicPeriod"/>
            </a:pPr>
            <a:r>
              <a:rPr lang="en">
                <a:latin typeface="Cousine"/>
                <a:ea typeface="Cousine"/>
                <a:cs typeface="Cousine"/>
                <a:sym typeface="Cousine"/>
              </a:rPr>
              <a:t>THe </a:t>
            </a:r>
            <a:r>
              <a:rPr b="1" lang="en">
                <a:solidFill>
                  <a:srgbClr val="980000"/>
                </a:solidFill>
                <a:latin typeface="Cousine"/>
                <a:ea typeface="Cousine"/>
                <a:cs typeface="Cousine"/>
                <a:sym typeface="Cousine"/>
              </a:rPr>
              <a:t>CONTROLLER </a:t>
            </a:r>
            <a:r>
              <a:rPr lang="en">
                <a:latin typeface="Cousine"/>
                <a:ea typeface="Cousine"/>
                <a:cs typeface="Cousine"/>
                <a:sym typeface="Cousine"/>
              </a:rPr>
              <a:t>will find the appropriate </a:t>
            </a:r>
            <a:r>
              <a:rPr b="1" lang="en">
                <a:solidFill>
                  <a:srgbClr val="980000"/>
                </a:solidFill>
                <a:latin typeface="Cousine"/>
                <a:ea typeface="Cousine"/>
                <a:cs typeface="Cousine"/>
                <a:sym typeface="Cousine"/>
              </a:rPr>
              <a:t>MODEL </a:t>
            </a:r>
            <a:r>
              <a:rPr lang="en">
                <a:latin typeface="Cousine"/>
                <a:ea typeface="Cousine"/>
                <a:cs typeface="Cousine"/>
                <a:sym typeface="Cousine"/>
              </a:rPr>
              <a:t>to make a request to the database and send it the unique product id</a:t>
            </a:r>
            <a:endParaRPr>
              <a:latin typeface="Cousine"/>
              <a:ea typeface="Cousine"/>
              <a:cs typeface="Cousine"/>
              <a:sym typeface="Cousine"/>
            </a:endParaRPr>
          </a:p>
          <a:p>
            <a:pPr indent="-317500" lvl="0" marL="457200" rtl="0" algn="l">
              <a:lnSpc>
                <a:spcPct val="115000"/>
              </a:lnSpc>
              <a:spcBef>
                <a:spcPts val="0"/>
              </a:spcBef>
              <a:spcAft>
                <a:spcPts val="0"/>
              </a:spcAft>
              <a:buSzPts val="1400"/>
              <a:buFont typeface="Cousine"/>
              <a:buAutoNum type="arabicPeriod"/>
            </a:pPr>
            <a:r>
              <a:rPr lang="en">
                <a:latin typeface="Cousine"/>
                <a:ea typeface="Cousine"/>
                <a:cs typeface="Cousine"/>
                <a:sym typeface="Cousine"/>
              </a:rPr>
              <a:t>The </a:t>
            </a:r>
            <a:r>
              <a:rPr b="1" lang="en">
                <a:latin typeface="Cousine"/>
                <a:ea typeface="Cousine"/>
                <a:cs typeface="Cousine"/>
                <a:sym typeface="Cousine"/>
              </a:rPr>
              <a:t>DATABASE </a:t>
            </a:r>
            <a:r>
              <a:rPr lang="en">
                <a:latin typeface="Cousine"/>
                <a:ea typeface="Cousine"/>
                <a:cs typeface="Cousine"/>
                <a:sym typeface="Cousine"/>
              </a:rPr>
              <a:t>will retrieve the data and pass it back to the </a:t>
            </a:r>
            <a:r>
              <a:rPr b="1" lang="en">
                <a:solidFill>
                  <a:srgbClr val="980000"/>
                </a:solidFill>
                <a:latin typeface="Cousine"/>
                <a:ea typeface="Cousine"/>
                <a:cs typeface="Cousine"/>
                <a:sym typeface="Cousine"/>
              </a:rPr>
              <a:t>CONTROLLER </a:t>
            </a:r>
            <a:endParaRPr>
              <a:latin typeface="Cousine"/>
              <a:ea typeface="Cousine"/>
              <a:cs typeface="Cousine"/>
              <a:sym typeface="Cousine"/>
            </a:endParaRPr>
          </a:p>
          <a:p>
            <a:pPr indent="-317500" lvl="0" marL="457200" rtl="0" algn="l">
              <a:lnSpc>
                <a:spcPct val="115000"/>
              </a:lnSpc>
              <a:spcBef>
                <a:spcPts val="0"/>
              </a:spcBef>
              <a:spcAft>
                <a:spcPts val="0"/>
              </a:spcAft>
              <a:buSzPts val="1400"/>
              <a:buFont typeface="Cousine"/>
              <a:buAutoNum type="arabicPeriod"/>
            </a:pPr>
            <a:r>
              <a:rPr lang="en">
                <a:latin typeface="Cousine"/>
                <a:ea typeface="Cousine"/>
                <a:cs typeface="Cousine"/>
                <a:sym typeface="Cousine"/>
              </a:rPr>
              <a:t>The </a:t>
            </a:r>
            <a:r>
              <a:rPr b="1" lang="en">
                <a:solidFill>
                  <a:srgbClr val="980000"/>
                </a:solidFill>
                <a:latin typeface="Cousine"/>
                <a:ea typeface="Cousine"/>
                <a:cs typeface="Cousine"/>
                <a:sym typeface="Cousine"/>
              </a:rPr>
              <a:t>CONTROLLER </a:t>
            </a:r>
            <a:r>
              <a:rPr lang="en">
                <a:latin typeface="Cousine"/>
                <a:ea typeface="Cousine"/>
                <a:cs typeface="Cousine"/>
                <a:sym typeface="Cousine"/>
              </a:rPr>
              <a:t>will then take this data and pass it to the </a:t>
            </a:r>
            <a:r>
              <a:rPr b="1" lang="en">
                <a:solidFill>
                  <a:srgbClr val="980000"/>
                </a:solidFill>
                <a:latin typeface="Cousine"/>
                <a:ea typeface="Cousine"/>
                <a:cs typeface="Cousine"/>
                <a:sym typeface="Cousine"/>
              </a:rPr>
              <a:t>VIEW</a:t>
            </a:r>
            <a:endParaRPr>
              <a:latin typeface="Cousine"/>
              <a:ea typeface="Cousine"/>
              <a:cs typeface="Cousine"/>
              <a:sym typeface="Cousine"/>
            </a:endParaRPr>
          </a:p>
          <a:p>
            <a:pPr indent="-317500" lvl="0" marL="457200" rtl="0" algn="l">
              <a:lnSpc>
                <a:spcPct val="115000"/>
              </a:lnSpc>
              <a:spcBef>
                <a:spcPts val="0"/>
              </a:spcBef>
              <a:spcAft>
                <a:spcPts val="0"/>
              </a:spcAft>
              <a:buSzPts val="1400"/>
              <a:buFont typeface="Cousine"/>
              <a:buAutoNum type="arabicPeriod"/>
            </a:pPr>
            <a:r>
              <a:rPr lang="en">
                <a:latin typeface="Cousine"/>
                <a:ea typeface="Cousine"/>
                <a:cs typeface="Cousine"/>
                <a:sym typeface="Cousine"/>
              </a:rPr>
              <a:t>The </a:t>
            </a:r>
            <a:r>
              <a:rPr b="1" lang="en">
                <a:solidFill>
                  <a:srgbClr val="980000"/>
                </a:solidFill>
                <a:latin typeface="Cousine"/>
                <a:ea typeface="Cousine"/>
                <a:cs typeface="Cousine"/>
                <a:sym typeface="Cousine"/>
              </a:rPr>
              <a:t>VIEW </a:t>
            </a:r>
            <a:r>
              <a:rPr lang="en">
                <a:latin typeface="Cousine"/>
                <a:ea typeface="Cousine"/>
                <a:cs typeface="Cousine"/>
                <a:sym typeface="Cousine"/>
              </a:rPr>
              <a:t>will render the data into HTML and send it back to the </a:t>
            </a:r>
            <a:r>
              <a:rPr b="1" lang="en">
                <a:solidFill>
                  <a:srgbClr val="980000"/>
                </a:solidFill>
                <a:latin typeface="Cousine"/>
                <a:ea typeface="Cousine"/>
                <a:cs typeface="Cousine"/>
                <a:sym typeface="Cousine"/>
              </a:rPr>
              <a:t>CONTROLLER </a:t>
            </a:r>
            <a:endParaRPr>
              <a:latin typeface="Cousine"/>
              <a:ea typeface="Cousine"/>
              <a:cs typeface="Cousine"/>
              <a:sym typeface="Cousine"/>
            </a:endParaRPr>
          </a:p>
          <a:p>
            <a:pPr indent="-317500" lvl="0" marL="457200" rtl="0" algn="l">
              <a:lnSpc>
                <a:spcPct val="115000"/>
              </a:lnSpc>
              <a:spcBef>
                <a:spcPts val="0"/>
              </a:spcBef>
              <a:spcAft>
                <a:spcPts val="0"/>
              </a:spcAft>
              <a:buSzPts val="1400"/>
              <a:buFont typeface="Cousine"/>
              <a:buAutoNum type="arabicPeriod"/>
            </a:pPr>
            <a:r>
              <a:rPr lang="en">
                <a:latin typeface="Cousine"/>
                <a:ea typeface="Cousine"/>
                <a:cs typeface="Cousine"/>
                <a:sym typeface="Cousine"/>
              </a:rPr>
              <a:t>THe rendered HTML is sent back to user as a response from the server</a:t>
            </a:r>
            <a:endParaRPr>
              <a:latin typeface="Cousine"/>
              <a:ea typeface="Cousine"/>
              <a:cs typeface="Cousine"/>
              <a:sym typeface="Cousine"/>
            </a:endParaRPr>
          </a:p>
          <a:p>
            <a:pPr indent="0" lvl="0" marL="0" rtl="0" algn="l">
              <a:lnSpc>
                <a:spcPct val="115000"/>
              </a:lnSpc>
              <a:spcBef>
                <a:spcPts val="0"/>
              </a:spcBef>
              <a:spcAft>
                <a:spcPts val="0"/>
              </a:spcAft>
              <a:buNone/>
            </a:pPr>
            <a:r>
              <a:t/>
            </a:r>
            <a:endParaRPr>
              <a:latin typeface="Cousine"/>
              <a:ea typeface="Cousine"/>
              <a:cs typeface="Cousine"/>
              <a:sym typeface="Cousine"/>
            </a:endParaRPr>
          </a:p>
        </p:txBody>
      </p:sp>
    </p:spTree>
  </p:cSld>
  <p:clrMapOvr>
    <a:masterClrMapping/>
  </p:clrMapOvr>
</p:sld>
</file>

<file path=ppt/theme/theme1.xml><?xml version="1.0" encoding="utf-8"?>
<a:theme xmlns:a="http://schemas.openxmlformats.org/drawingml/2006/main" xmlns:r="http://schemas.openxmlformats.org/officeDocument/2006/relationships"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