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17" r:id="rId7"/>
    <p:sldId id="393" r:id="rId8"/>
    <p:sldId id="400" r:id="rId9"/>
    <p:sldId id="401" r:id="rId10"/>
    <p:sldId id="403" r:id="rId11"/>
    <p:sldId id="404" r:id="rId12"/>
    <p:sldId id="396" r:id="rId13"/>
    <p:sldId id="397" r:id="rId14"/>
    <p:sldId id="399" r:id="rId15"/>
    <p:sldId id="277" r:id="rId16"/>
    <p:sldId id="278" r:id="rId17"/>
    <p:sldId id="279" r:id="rId18"/>
    <p:sldId id="268" r:id="rId19"/>
    <p:sldId id="272" r:id="rId20"/>
    <p:sldId id="270" r:id="rId21"/>
    <p:sldId id="281" r:id="rId22"/>
    <p:sldId id="321" r:id="rId23"/>
    <p:sldId id="391" r:id="rId24"/>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77" d="100"/>
          <a:sy n="77" d="100"/>
        </p:scale>
        <p:origin x="86" y="18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Sheet1!$B$1</c:f>
              <c:strCache>
                <c:ptCount val="1"/>
                <c:pt idx="0">
                  <c:v>Serie 1</c:v>
                </c:pt>
              </c:strCache>
            </c:strRef>
          </c:tx>
          <c:spPr>
            <a:solidFill>
              <a:schemeClr val="accent1"/>
            </a:solidFill>
            <a:ln>
              <a:noFill/>
            </a:ln>
            <a:effectLst/>
          </c:spPr>
          <c:invertIfNegative val="0"/>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 2</c:v>
                </c:pt>
              </c:strCache>
            </c:strRef>
          </c:tx>
          <c:spPr>
            <a:solidFill>
              <a:schemeClr val="accent2"/>
            </a:solidFill>
            <a:ln>
              <a:noFill/>
            </a:ln>
            <a:effectLst/>
          </c:spPr>
          <c:invertIfNegative val="0"/>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 3</c:v>
                </c:pt>
              </c:strCache>
            </c:strRef>
          </c:tx>
          <c:spPr>
            <a:solidFill>
              <a:schemeClr val="accent3"/>
            </a:solidFill>
            <a:ln>
              <a:noFill/>
            </a:ln>
            <a:effectLst/>
          </c:spPr>
          <c:invertIfNegative val="0"/>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it-IT"/>
        </a:p>
      </dgm:t>
    </dgm:pt>
    <dgm:pt modelId="{4259F840-24E7-476F-9F30-482E46395856}">
      <dgm:prSet phldrT="[Text]" custT="1"/>
      <dgm:spPr/>
      <dgm:t>
        <a:bodyPr rtlCol="0"/>
        <a:lstStyle/>
        <a:p>
          <a:pPr rtl="0"/>
          <a:r>
            <a:rPr lang="it-IT" sz="1800">
              <a:latin typeface="+mn-lt"/>
            </a:rPr>
            <a:t>Titolo</a:t>
          </a:r>
        </a:p>
      </dgm:t>
    </dgm:pt>
    <dgm:pt modelId="{FCE8068D-7E50-4749-A8D0-ADEDAC5637B3}" type="parTrans" cxnId="{42EE41D1-3C16-4937-BB38-B076896C09A0}">
      <dgm:prSet/>
      <dgm:spPr/>
      <dgm:t>
        <a:bodyPr rtlCol="0"/>
        <a:lstStyle/>
        <a:p>
          <a:pPr rtl="0"/>
          <a:endParaRPr lang="it-IT" sz="1800">
            <a:latin typeface="+mn-lt"/>
          </a:endParaRPr>
        </a:p>
      </dgm:t>
    </dgm:pt>
    <dgm:pt modelId="{DCC444A4-F20A-48F5-A61E-47BFFF185A57}" type="sibTrans" cxnId="{42EE41D1-3C16-4937-BB38-B076896C09A0}">
      <dgm:prSet/>
      <dgm:spPr/>
      <dgm:t>
        <a:bodyPr rtlCol="0"/>
        <a:lstStyle/>
        <a:p>
          <a:pPr rtl="0"/>
          <a:endParaRPr lang="it-IT"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it-IT" sz="1800">
              <a:latin typeface="+mn-lt"/>
            </a:rPr>
            <a:t>Per avviare una presentazione, passa alla scheda Presentazione e seleziona Dall'inizio.</a:t>
          </a:r>
        </a:p>
      </dgm:t>
    </dgm:pt>
    <dgm:pt modelId="{8DE7CD45-B7C0-432E-B819-6A7D97E31315}" type="parTrans" cxnId="{770CA1CC-3DDD-451E-AE83-A71CA570260C}">
      <dgm:prSet/>
      <dgm:spPr/>
      <dgm:t>
        <a:bodyPr rtlCol="0"/>
        <a:lstStyle/>
        <a:p>
          <a:pPr rtl="0"/>
          <a:endParaRPr lang="it-IT" sz="1800">
            <a:latin typeface="+mn-lt"/>
          </a:endParaRPr>
        </a:p>
      </dgm:t>
    </dgm:pt>
    <dgm:pt modelId="{C33B8BEF-A818-4A2F-A99A-E2B29895E184}" type="sibTrans" cxnId="{770CA1CC-3DDD-451E-AE83-A71CA570260C}">
      <dgm:prSet/>
      <dgm:spPr/>
      <dgm:t>
        <a:bodyPr rtlCol="0"/>
        <a:lstStyle/>
        <a:p>
          <a:pPr rtl="0"/>
          <a:endParaRPr lang="it-IT" sz="1800">
            <a:latin typeface="+mn-lt"/>
          </a:endParaRPr>
        </a:p>
      </dgm:t>
    </dgm:pt>
    <dgm:pt modelId="{E4033A39-DCC4-4038-9562-AEDDBBB37A99}">
      <dgm:prSet phldrT="[Text]" custT="1"/>
      <dgm:spPr/>
      <dgm:t>
        <a:bodyPr rtlCol="0"/>
        <a:lstStyle/>
        <a:p>
          <a:pPr rtl="0"/>
          <a:r>
            <a:rPr lang="it-IT" sz="1800">
              <a:latin typeface="+mn-lt"/>
            </a:rPr>
            <a:t>Titolo</a:t>
          </a:r>
        </a:p>
      </dgm:t>
    </dgm:pt>
    <dgm:pt modelId="{048EEAE6-78BA-4B00-B7BB-9C22DBB1E8F4}" type="parTrans" cxnId="{32EF2862-2950-4DF8-BEA8-CD19460CCA31}">
      <dgm:prSet/>
      <dgm:spPr/>
      <dgm:t>
        <a:bodyPr rtlCol="0"/>
        <a:lstStyle/>
        <a:p>
          <a:pPr rtl="0"/>
          <a:endParaRPr lang="it-IT" sz="1800">
            <a:latin typeface="+mn-lt"/>
          </a:endParaRPr>
        </a:p>
      </dgm:t>
    </dgm:pt>
    <dgm:pt modelId="{80AB0E5B-0C58-465D-A545-5B21133D2849}" type="sibTrans" cxnId="{32EF2862-2950-4DF8-BEA8-CD19460CCA31}">
      <dgm:prSet/>
      <dgm:spPr/>
      <dgm:t>
        <a:bodyPr rtlCol="0"/>
        <a:lstStyle/>
        <a:p>
          <a:pPr rtl="0"/>
          <a:endParaRPr lang="it-IT"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it-IT" sz="1800">
              <a:latin typeface="+mn-lt"/>
            </a:rPr>
            <a:t>Per mostrare la visualizzazione Relatore, nella visualizzazione Presentazione, sulla barra di controllo in basso a sinistra, selezionare i tre puntini e poi Mostra visualizzazione Relatore.</a:t>
          </a:r>
        </a:p>
      </dgm:t>
    </dgm:pt>
    <dgm:pt modelId="{701D9033-BAD3-4299-933F-A47AFDC2ECD0}" type="parTrans" cxnId="{5E74CB62-E52E-4CEE-8AA1-9812BFC0D67E}">
      <dgm:prSet/>
      <dgm:spPr/>
      <dgm:t>
        <a:bodyPr rtlCol="0"/>
        <a:lstStyle/>
        <a:p>
          <a:pPr rtl="0"/>
          <a:endParaRPr lang="it-IT" sz="1800">
            <a:latin typeface="+mn-lt"/>
          </a:endParaRPr>
        </a:p>
      </dgm:t>
    </dgm:pt>
    <dgm:pt modelId="{657DB10D-2517-48AA-B970-6D815DBD4123}" type="sibTrans" cxnId="{5E74CB62-E52E-4CEE-8AA1-9812BFC0D67E}">
      <dgm:prSet/>
      <dgm:spPr/>
      <dgm:t>
        <a:bodyPr rtlCol="0"/>
        <a:lstStyle/>
        <a:p>
          <a:pPr rtl="0"/>
          <a:endParaRPr lang="it-IT" sz="1800">
            <a:latin typeface="+mn-lt"/>
          </a:endParaRPr>
        </a:p>
      </dgm:t>
    </dgm:pt>
    <dgm:pt modelId="{87BF7896-20EA-4E8F-B6F4-A34EC5C9CB50}">
      <dgm:prSet phldrT="[Text]" custT="1"/>
      <dgm:spPr/>
      <dgm:t>
        <a:bodyPr rtlCol="0"/>
        <a:lstStyle/>
        <a:p>
          <a:pPr rtl="0"/>
          <a:r>
            <a:rPr lang="it-IT" sz="1800">
              <a:latin typeface="+mn-lt"/>
            </a:rPr>
            <a:t>Titolo</a:t>
          </a:r>
        </a:p>
      </dgm:t>
    </dgm:pt>
    <dgm:pt modelId="{05E47BA5-F724-4AEE-9B5B-401F18E028E6}" type="parTrans" cxnId="{92330C11-C197-4512-BDA4-8D8A69AF7D1C}">
      <dgm:prSet/>
      <dgm:spPr/>
      <dgm:t>
        <a:bodyPr rtlCol="0"/>
        <a:lstStyle/>
        <a:p>
          <a:pPr rtl="0"/>
          <a:endParaRPr lang="it-IT" sz="1800">
            <a:latin typeface="+mn-lt"/>
          </a:endParaRPr>
        </a:p>
      </dgm:t>
    </dgm:pt>
    <dgm:pt modelId="{D63CE73E-35DE-48C3-8753-7648BC953C0D}" type="sibTrans" cxnId="{92330C11-C197-4512-BDA4-8D8A69AF7D1C}">
      <dgm:prSet/>
      <dgm:spPr/>
      <dgm:t>
        <a:bodyPr rtlCol="0"/>
        <a:lstStyle/>
        <a:p>
          <a:pPr rtl="0"/>
          <a:endParaRPr lang="it-IT"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it-IT" sz="1800"/>
            <a:t>Durante la presentazione, le note del relatore sono visibili nel monitor, ma non sono visibili al pubblico.</a:t>
          </a:r>
          <a:endParaRPr lang="it-IT" sz="1800" dirty="0">
            <a:latin typeface="+mn-lt"/>
          </a:endParaRPr>
        </a:p>
      </dgm:t>
    </dgm:pt>
    <dgm:pt modelId="{F806E590-5F8E-48A1-96AC-9E738290D2ED}" type="parTrans" cxnId="{4D2DF581-8128-4440-9E51-29109DC6ED52}">
      <dgm:prSet/>
      <dgm:spPr/>
      <dgm:t>
        <a:bodyPr rtlCol="0"/>
        <a:lstStyle/>
        <a:p>
          <a:pPr rtl="0"/>
          <a:endParaRPr lang="it-IT" sz="1800">
            <a:latin typeface="+mn-lt"/>
          </a:endParaRPr>
        </a:p>
      </dgm:t>
    </dgm:pt>
    <dgm:pt modelId="{20F77EFB-335C-4BC3-AD95-8421EDF343E6}" type="sibTrans" cxnId="{4D2DF581-8128-4440-9E51-29109DC6ED52}">
      <dgm:prSet/>
      <dgm:spPr/>
      <dgm:t>
        <a:bodyPr rtlCol="0"/>
        <a:lstStyle/>
        <a:p>
          <a:pPr rtl="0"/>
          <a:endParaRPr lang="it-IT"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it-IT" sz="1800">
              <a:latin typeface="+mn-lt"/>
            </a:rPr>
            <a:t>Titolo</a:t>
          </a:r>
        </a:p>
      </dgm:t>
    </dgm:pt>
    <dgm:pt modelId="{DA9CCCCB-8206-4757-82C8-F885E9D238B5}" type="parTrans" cxnId="{636DE8C5-F706-4BA5-855F-85FD2239E2BE}">
      <dgm:prSet/>
      <dgm:spPr/>
      <dgm:t>
        <a:bodyPr rtlCol="0"/>
        <a:lstStyle/>
        <a:p>
          <a:pPr rtl="0"/>
          <a:endParaRPr lang="it-IT" sz="1800"/>
        </a:p>
      </dgm:t>
    </dgm:pt>
    <dgm:pt modelId="{986162A7-6F89-4679-B40E-33A17DA21B73}" type="sibTrans" cxnId="{636DE8C5-F706-4BA5-855F-85FD2239E2BE}">
      <dgm:prSet/>
      <dgm:spPr/>
      <dgm:t>
        <a:bodyPr rtlCol="0"/>
        <a:lstStyle/>
        <a:p>
          <a:pPr rtl="0"/>
          <a:endParaRPr lang="it-IT" sz="1800"/>
        </a:p>
      </dgm:t>
    </dgm:pt>
    <dgm:pt modelId="{AC76BE15-3E8A-498B-91BD-CF772C26B6F1}">
      <dgm:prSet phldrT="[Text]" custT="1"/>
      <dgm:spPr/>
      <dgm:t>
        <a:bodyPr rtlCol="0"/>
        <a:lstStyle/>
        <a:p>
          <a:pPr rtl="0">
            <a:buFont typeface="Symbol" panose="05050102010706020507" pitchFamily="18" charset="2"/>
            <a:buChar char=""/>
          </a:pPr>
          <a:r>
            <a:rPr lang="it-IT" sz="1800">
              <a:latin typeface="+mn-lt"/>
            </a:rPr>
            <a:t>Titolo</a:t>
          </a:r>
        </a:p>
      </dgm:t>
    </dgm:pt>
    <dgm:pt modelId="{00CCB400-064A-4EF5-9806-9534D9AC69AD}" type="parTrans" cxnId="{140A4778-8248-44DE-B78A-23C578A77D7E}">
      <dgm:prSet/>
      <dgm:spPr/>
      <dgm:t>
        <a:bodyPr rtlCol="0"/>
        <a:lstStyle/>
        <a:p>
          <a:pPr rtl="0"/>
          <a:endParaRPr lang="it-IT" sz="1800"/>
        </a:p>
      </dgm:t>
    </dgm:pt>
    <dgm:pt modelId="{662A3D6E-7238-444F-BC0B-C7A4321261DB}" type="sibTrans" cxnId="{140A4778-8248-44DE-B78A-23C578A77D7E}">
      <dgm:prSet/>
      <dgm:spPr/>
      <dgm:t>
        <a:bodyPr rtlCol="0"/>
        <a:lstStyle/>
        <a:p>
          <a:pPr rtl="0"/>
          <a:endParaRPr lang="it-IT" sz="1800"/>
        </a:p>
      </dgm:t>
    </dgm:pt>
    <dgm:pt modelId="{73820394-2159-4075-9E6F-217263B07F8B}">
      <dgm:prSet phldrT="[Text]" custT="1"/>
      <dgm:spPr/>
      <dgm:t>
        <a:bodyPr rtlCol="0"/>
        <a:lstStyle/>
        <a:p>
          <a:pPr rtl="0">
            <a:buFont typeface="Symbol" panose="05050102010706020507" pitchFamily="18" charset="2"/>
            <a:buChar char=""/>
          </a:pPr>
          <a:r>
            <a:rPr lang="it-IT" sz="1800"/>
            <a:t>Se il riquadro delle note non è visibile o è interamente ridotto a icona, fare clic su Note sulla barra delle attività nella parte inferiore della finestra di PowerPoint.</a:t>
          </a:r>
          <a:endParaRPr lang="it-IT" sz="1800" dirty="0">
            <a:latin typeface="+mn-lt"/>
          </a:endParaRPr>
        </a:p>
      </dgm:t>
    </dgm:pt>
    <dgm:pt modelId="{A861A835-3A0D-4B09-8870-87D7FDC7B27F}" type="parTrans" cxnId="{19CF03A0-47BE-4ABD-A62C-A27E16D6C5A3}">
      <dgm:prSet/>
      <dgm:spPr/>
      <dgm:t>
        <a:bodyPr rtlCol="0"/>
        <a:lstStyle/>
        <a:p>
          <a:pPr rtl="0"/>
          <a:endParaRPr lang="it-IT" sz="1800"/>
        </a:p>
      </dgm:t>
    </dgm:pt>
    <dgm:pt modelId="{D383A36B-470D-499F-AE13-85A6B2495524}" type="sibTrans" cxnId="{19CF03A0-47BE-4ABD-A62C-A27E16D6C5A3}">
      <dgm:prSet/>
      <dgm:spPr/>
      <dgm:t>
        <a:bodyPr rtlCol="0"/>
        <a:lstStyle/>
        <a:p>
          <a:pPr rtl="0"/>
          <a:endParaRPr lang="it-IT" sz="1800"/>
        </a:p>
      </dgm:t>
    </dgm:pt>
    <dgm:pt modelId="{C032D242-8D23-4EEC-A10A-7B0691E5A409}">
      <dgm:prSet phldrT="[Text]" custT="1"/>
      <dgm:spPr/>
      <dgm:t>
        <a:bodyPr rtlCol="0"/>
        <a:lstStyle/>
        <a:p>
          <a:pPr rtl="0">
            <a:buFont typeface="Symbol" panose="05050102010706020507" pitchFamily="18" charset="2"/>
            <a:buChar char=""/>
          </a:pPr>
          <a:r>
            <a:rPr lang="it-IT" sz="1800"/>
            <a:t>Il riquadro delle note è una casella che viene visualizzata sotto ogni diapositiva. Toccare per aggiungere note.</a:t>
          </a:r>
          <a:endParaRPr lang="it-IT" sz="1800" dirty="0">
            <a:latin typeface="+mn-lt"/>
          </a:endParaRPr>
        </a:p>
      </dgm:t>
    </dgm:pt>
    <dgm:pt modelId="{167DA838-BF1F-42A4-81E8-806F40795A14}" type="parTrans" cxnId="{D9403C73-FB83-47D6-85AE-067D49ED63F2}">
      <dgm:prSet/>
      <dgm:spPr/>
      <dgm:t>
        <a:bodyPr rtlCol="0"/>
        <a:lstStyle/>
        <a:p>
          <a:pPr rtl="0"/>
          <a:endParaRPr lang="it-IT" sz="1800"/>
        </a:p>
      </dgm:t>
    </dgm:pt>
    <dgm:pt modelId="{7EFA60CA-572D-434D-B452-A4ACBAEB4D2C}" type="sibTrans" cxnId="{D9403C73-FB83-47D6-85AE-067D49ED63F2}">
      <dgm:prSet/>
      <dgm:spPr/>
      <dgm:t>
        <a:bodyPr rtlCol="0"/>
        <a:lstStyle/>
        <a:p>
          <a:pPr rtl="0"/>
          <a:endParaRPr lang="it-IT"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it-IT" sz="1800" kern="1200">
              <a:latin typeface="+mn-lt"/>
            </a:rPr>
            <a:t>Titolo</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it-IT" sz="1800" kern="1200">
              <a:latin typeface="+mn-lt"/>
            </a:rPr>
            <a:t>Per avviare una presentazione, passa alla scheda Presentazione e seleziona Dall'inizio.</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it-IT" sz="1800" kern="1200">
              <a:latin typeface="+mn-lt"/>
            </a:rPr>
            <a:t>Titolo</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it-IT" sz="1800" kern="1200">
              <a:latin typeface="+mn-lt"/>
            </a:rPr>
            <a:t>Per mostrare la visualizzazione Relatore, nella visualizzazione Presentazione, sulla barra di controllo in basso a sinistra, selezionare i tre puntini e poi Mostra visualizzazione Relatore.</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it-IT" sz="1800" kern="1200">
              <a:latin typeface="+mn-lt"/>
            </a:rPr>
            <a:t>Titolo</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it-IT" sz="1800" kern="1200"/>
            <a:t>Durante la presentazione, le note del relatore sono visibili nel monitor, ma non sono visibili al pubblico.</a:t>
          </a:r>
          <a:endParaRPr lang="it-IT"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it-IT" sz="1800" kern="1200">
              <a:latin typeface="+mn-lt"/>
            </a:rPr>
            <a:t>Titolo</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it-IT" sz="1800" kern="1200"/>
            <a:t>Il riquadro delle note è una casella che viene visualizzata sotto ogni diapositiva. Toccare per aggiungere note.</a:t>
          </a:r>
          <a:endParaRPr lang="it-IT"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it-IT" sz="1800" kern="1200">
              <a:latin typeface="+mn-lt"/>
            </a:rPr>
            <a:t>Titolo</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it-IT" sz="1800" kern="1200"/>
            <a:t>Se il riquadro delle note non è visibile o è interamente ridotto a icona, fare clic su Note sulla barra delle attività nella parte inferiore della finestra di PowerPoint.</a:t>
          </a:r>
          <a:endParaRPr lang="it-IT"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Sequenza temporale con rettangoli arrotondati"/>
  <dgm:desc val="Utilizzabile per mostrare un elenco di eventi in ordine cronologico. Una casella invisibile contiene la descrizione, mentre la data compare all'intero di rettangoli, tranne che per il primo e l'ultimo nodo in cui gli angoli del rettangolo sono arrotondati. Può visualizzare grandi quantità di testo e un formato data descrittivo lungo."/>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045FDDA-C8F8-4640-B291-3034A1C41F02}" type="datetime1">
              <a:rPr lang="it-IT" smtClean="0"/>
              <a:t>02/02/2023</a:t>
            </a:fld>
            <a:endParaRPr lang="it-IT" dirty="0"/>
          </a:p>
        </p:txBody>
      </p:sp>
      <p:sp>
        <p:nvSpPr>
          <p:cNvPr id="4" name="Segnaposto piè di pa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it-IT" smtClean="0"/>
              <a:t>‹N›</a:t>
            </a:fld>
            <a:endParaRPr lang="it-IT"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8B9F0A1-F219-446B-A3CE-307DCA1AC676}" type="datetime1">
              <a:rPr lang="it-IT" smtClean="0"/>
              <a:t>02/02/2023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Fare clic per modificare lo stile del titolo</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it-IT" noProof="0" smtClean="0"/>
              <a:t>‹N›</a:t>
            </a:fld>
            <a:endParaRPr lang="it-IT" noProof="0" dirty="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a:t>
            </a:fld>
            <a:endParaRPr lang="it-IT" dirty="0"/>
          </a:p>
        </p:txBody>
      </p:sp>
      <p:sp>
        <p:nvSpPr>
          <p:cNvPr id="5" name="Segnaposto data 4">
            <a:extLst>
              <a:ext uri="{FF2B5EF4-FFF2-40B4-BE49-F238E27FC236}">
                <a16:creationId xmlns:a16="http://schemas.microsoft.com/office/drawing/2014/main" id="{9C7DE13F-B5DE-4C87-A69A-46B39231F29B}"/>
              </a:ext>
            </a:extLst>
          </p:cNvPr>
          <p:cNvSpPr>
            <a:spLocks noGrp="1"/>
          </p:cNvSpPr>
          <p:nvPr>
            <p:ph type="dt" idx="1"/>
          </p:nvPr>
        </p:nvSpPr>
        <p:spPr/>
        <p:txBody>
          <a:bodyPr/>
          <a:lstStyle/>
          <a:p>
            <a:pPr rtl="0"/>
            <a:fld id="{D4B92E9E-EF61-45A4-8936-73F55BFD2495}" type="datetime1">
              <a:rPr lang="it-IT" smtClean="0"/>
              <a:t>02/02/2023</a:t>
            </a:fld>
            <a:endParaRPr lang="it-IT" dirty="0"/>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11</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02/02/2023</a:t>
            </a:fld>
            <a:endParaRPr lang="it-IT" dirty="0"/>
          </a:p>
        </p:txBody>
      </p:sp>
    </p:spTree>
    <p:extLst>
      <p:ext uri="{BB962C8B-B14F-4D97-AF65-F5344CB8AC3E}">
        <p14:creationId xmlns:p14="http://schemas.microsoft.com/office/powerpoint/2010/main" val="748268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15</a:t>
            </a:fld>
            <a:endParaRPr lang="it-IT" dirty="0"/>
          </a:p>
        </p:txBody>
      </p:sp>
      <p:sp>
        <p:nvSpPr>
          <p:cNvPr id="5" name="Segnaposto data 4">
            <a:extLst>
              <a:ext uri="{FF2B5EF4-FFF2-40B4-BE49-F238E27FC236}">
                <a16:creationId xmlns:a16="http://schemas.microsoft.com/office/drawing/2014/main" id="{ED8019EC-6270-40CD-B8EF-3A0AA82AE8AA}"/>
              </a:ext>
            </a:extLst>
          </p:cNvPr>
          <p:cNvSpPr>
            <a:spLocks noGrp="1"/>
          </p:cNvSpPr>
          <p:nvPr>
            <p:ph type="dt" idx="1"/>
          </p:nvPr>
        </p:nvSpPr>
        <p:spPr/>
        <p:txBody>
          <a:bodyPr/>
          <a:lstStyle/>
          <a:p>
            <a:pPr rtl="0"/>
            <a:fld id="{CE000886-97AE-46FF-B4A5-227A0C150FE4}" type="datetime1">
              <a:rPr lang="it-IT" smtClean="0"/>
              <a:t>02/02/2023</a:t>
            </a:fld>
            <a:endParaRPr lang="it-IT" dirty="0"/>
          </a:p>
        </p:txBody>
      </p:sp>
    </p:spTree>
    <p:extLst>
      <p:ext uri="{BB962C8B-B14F-4D97-AF65-F5344CB8AC3E}">
        <p14:creationId xmlns:p14="http://schemas.microsoft.com/office/powerpoint/2010/main" val="3963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2DC0559-D619-4E56-BF6F-3712370C2150}" type="slidenum">
              <a:rPr lang="it-IT" smtClean="0"/>
              <a:t>16</a:t>
            </a:fld>
            <a:endParaRPr lang="it-IT" dirty="0"/>
          </a:p>
        </p:txBody>
      </p:sp>
      <p:sp>
        <p:nvSpPr>
          <p:cNvPr id="5" name="Segnaposto data 4">
            <a:extLst>
              <a:ext uri="{FF2B5EF4-FFF2-40B4-BE49-F238E27FC236}">
                <a16:creationId xmlns:a16="http://schemas.microsoft.com/office/drawing/2014/main" id="{BD915768-B9A9-4DBA-A109-23ADBEFF0ED6}"/>
              </a:ext>
            </a:extLst>
          </p:cNvPr>
          <p:cNvSpPr>
            <a:spLocks noGrp="1"/>
          </p:cNvSpPr>
          <p:nvPr>
            <p:ph type="dt" idx="1"/>
          </p:nvPr>
        </p:nvSpPr>
        <p:spPr/>
        <p:txBody>
          <a:bodyPr/>
          <a:lstStyle/>
          <a:p>
            <a:pPr rtl="0"/>
            <a:fld id="{CDA9C8A8-B4AA-47B5-B75E-5985019D70B3}" type="datetime1">
              <a:rPr lang="it-IT" smtClean="0"/>
              <a:t>02/02/2023</a:t>
            </a:fld>
            <a:endParaRPr lang="it-IT" dirty="0"/>
          </a:p>
        </p:txBody>
      </p:sp>
    </p:spTree>
    <p:extLst>
      <p:ext uri="{BB962C8B-B14F-4D97-AF65-F5344CB8AC3E}">
        <p14:creationId xmlns:p14="http://schemas.microsoft.com/office/powerpoint/2010/main" val="514541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17</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02/02/2023</a:t>
            </a:fld>
            <a:endParaRPr lang="it-IT" dirty="0"/>
          </a:p>
        </p:txBody>
      </p:sp>
    </p:spTree>
    <p:extLst>
      <p:ext uri="{BB962C8B-B14F-4D97-AF65-F5344CB8AC3E}">
        <p14:creationId xmlns:p14="http://schemas.microsoft.com/office/powerpoint/2010/main" val="404304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19</a:t>
            </a:fld>
            <a:endParaRPr lang="it-IT" dirty="0"/>
          </a:p>
        </p:txBody>
      </p:sp>
      <p:sp>
        <p:nvSpPr>
          <p:cNvPr id="5" name="Segnaposto data 4">
            <a:extLst>
              <a:ext uri="{FF2B5EF4-FFF2-40B4-BE49-F238E27FC236}">
                <a16:creationId xmlns:a16="http://schemas.microsoft.com/office/drawing/2014/main" id="{A13CCA2E-3ED6-4E80-9F79-23C00973F544}"/>
              </a:ext>
            </a:extLst>
          </p:cNvPr>
          <p:cNvSpPr>
            <a:spLocks noGrp="1"/>
          </p:cNvSpPr>
          <p:nvPr>
            <p:ph type="dt" idx="1"/>
          </p:nvPr>
        </p:nvSpPr>
        <p:spPr/>
        <p:txBody>
          <a:bodyPr/>
          <a:lstStyle/>
          <a:p>
            <a:pPr rtl="0"/>
            <a:fld id="{C77806B8-A3B5-41B2-A97B-17095B68E37A}" type="datetime1">
              <a:rPr lang="it-IT" smtClean="0"/>
              <a:t>02/02/2023</a:t>
            </a:fld>
            <a:endParaRPr lang="it-IT" dirty="0"/>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3</a:t>
            </a:fld>
            <a:endParaRPr lang="it-IT" dirty="0"/>
          </a:p>
        </p:txBody>
      </p:sp>
      <p:sp>
        <p:nvSpPr>
          <p:cNvPr id="5" name="Segnaposto data 4">
            <a:extLst>
              <a:ext uri="{FF2B5EF4-FFF2-40B4-BE49-F238E27FC236}">
                <a16:creationId xmlns:a16="http://schemas.microsoft.com/office/drawing/2014/main" id="{5CF4C4C1-F3E0-4C63-BC0E-6368F730C337}"/>
              </a:ext>
            </a:extLst>
          </p:cNvPr>
          <p:cNvSpPr>
            <a:spLocks noGrp="1"/>
          </p:cNvSpPr>
          <p:nvPr>
            <p:ph type="dt" idx="1"/>
          </p:nvPr>
        </p:nvSpPr>
        <p:spPr/>
        <p:txBody>
          <a:bodyPr/>
          <a:lstStyle/>
          <a:p>
            <a:pPr rtl="0"/>
            <a:fld id="{52E4E523-994D-4DC1-A1D8-BBD0C9941BD3}" type="datetime1">
              <a:rPr lang="it-IT" smtClean="0"/>
              <a:t>02/02/2023</a:t>
            </a:fld>
            <a:endParaRPr lang="it-IT" dirty="0"/>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4</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02/02/2023</a:t>
            </a:fld>
            <a:endParaRPr lang="it-IT" dirty="0"/>
          </a:p>
        </p:txBody>
      </p:sp>
    </p:spTree>
    <p:extLst>
      <p:ext uri="{BB962C8B-B14F-4D97-AF65-F5344CB8AC3E}">
        <p14:creationId xmlns:p14="http://schemas.microsoft.com/office/powerpoint/2010/main" val="26535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5</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02/02/2023</a:t>
            </a:fld>
            <a:endParaRPr lang="it-IT" dirty="0"/>
          </a:p>
        </p:txBody>
      </p:sp>
    </p:spTree>
    <p:extLst>
      <p:ext uri="{BB962C8B-B14F-4D97-AF65-F5344CB8AC3E}">
        <p14:creationId xmlns:p14="http://schemas.microsoft.com/office/powerpoint/2010/main" val="593525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6</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02/02/2023</a:t>
            </a:fld>
            <a:endParaRPr lang="it-IT" dirty="0"/>
          </a:p>
        </p:txBody>
      </p:sp>
    </p:spTree>
    <p:extLst>
      <p:ext uri="{BB962C8B-B14F-4D97-AF65-F5344CB8AC3E}">
        <p14:creationId xmlns:p14="http://schemas.microsoft.com/office/powerpoint/2010/main" val="349106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7</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02/02/2023</a:t>
            </a:fld>
            <a:endParaRPr lang="it-IT" dirty="0"/>
          </a:p>
        </p:txBody>
      </p:sp>
    </p:spTree>
    <p:extLst>
      <p:ext uri="{BB962C8B-B14F-4D97-AF65-F5344CB8AC3E}">
        <p14:creationId xmlns:p14="http://schemas.microsoft.com/office/powerpoint/2010/main" val="44934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8</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02/02/2023</a:t>
            </a:fld>
            <a:endParaRPr lang="it-IT" dirty="0"/>
          </a:p>
        </p:txBody>
      </p:sp>
    </p:spTree>
    <p:extLst>
      <p:ext uri="{BB962C8B-B14F-4D97-AF65-F5344CB8AC3E}">
        <p14:creationId xmlns:p14="http://schemas.microsoft.com/office/powerpoint/2010/main" val="1923566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9</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02/02/2023</a:t>
            </a:fld>
            <a:endParaRPr lang="it-IT" dirty="0"/>
          </a:p>
        </p:txBody>
      </p:sp>
    </p:spTree>
    <p:extLst>
      <p:ext uri="{BB962C8B-B14F-4D97-AF65-F5344CB8AC3E}">
        <p14:creationId xmlns:p14="http://schemas.microsoft.com/office/powerpoint/2010/main" val="1499651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10</a:t>
            </a:fld>
            <a:endParaRPr lang="it-IT" dirty="0"/>
          </a:p>
        </p:txBody>
      </p:sp>
      <p:sp>
        <p:nvSpPr>
          <p:cNvPr id="5" name="Segnaposto data 4">
            <a:extLst>
              <a:ext uri="{FF2B5EF4-FFF2-40B4-BE49-F238E27FC236}">
                <a16:creationId xmlns:a16="http://schemas.microsoft.com/office/drawing/2014/main" id="{38B0683C-CBC2-4EFA-AC0E-6E7ED02A9AEC}"/>
              </a:ext>
            </a:extLst>
          </p:cNvPr>
          <p:cNvSpPr>
            <a:spLocks noGrp="1"/>
          </p:cNvSpPr>
          <p:nvPr>
            <p:ph type="dt" idx="1"/>
          </p:nvPr>
        </p:nvSpPr>
        <p:spPr/>
        <p:txBody>
          <a:bodyPr/>
          <a:lstStyle/>
          <a:p>
            <a:pPr rtl="0"/>
            <a:fld id="{94D6F438-3984-48D9-A44A-3032DBC84222}" type="datetime1">
              <a:rPr lang="it-IT" smtClean="0"/>
              <a:t>02/02/2023</a:t>
            </a:fld>
            <a:endParaRPr lang="it-IT" dirty="0"/>
          </a:p>
        </p:txBody>
      </p:sp>
    </p:spTree>
    <p:extLst>
      <p:ext uri="{BB962C8B-B14F-4D97-AF65-F5344CB8AC3E}">
        <p14:creationId xmlns:p14="http://schemas.microsoft.com/office/powerpoint/2010/main" val="240038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olo">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it-IT" sz="4800"/>
              <a:t>3DFloat</a:t>
            </a:r>
          </a:p>
        </p:txBody>
      </p:sp>
      <p:sp>
        <p:nvSpPr>
          <p:cNvPr id="14" name="Segnaposto immagin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it-IT"/>
              <a:t>Fare clic sull'icona per inserire un'immagine</a:t>
            </a:r>
            <a:endParaRPr lang="it-IT" dirty="0"/>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9" name="Grup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igura a mano libera: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p:nvSpPr>
          <p:cNvPr id="3" name="Segnaposto tes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it-IT"/>
              <a:t>Fare clic per modificare gli stili del testo dello schema</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1_Colonna contenuto 3">
    <p:spTree>
      <p:nvGrpSpPr>
        <p:cNvPr id="1" name=""/>
        <p:cNvGrpSpPr/>
        <p:nvPr/>
      </p:nvGrpSpPr>
      <p:grpSpPr>
        <a:xfrm>
          <a:off x="0" y="0"/>
          <a:ext cx="0" cy="0"/>
          <a:chOff x="0" y="0"/>
          <a:chExt cx="0" cy="0"/>
        </a:xfrm>
      </p:grpSpPr>
      <p:grpSp>
        <p:nvGrpSpPr>
          <p:cNvPr id="34" name="Grup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igura a mano libera: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36" name="Figura a mano libera: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9" name="Figura a mano libera: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5" name="Tito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it-IT" sz="4800" dirty="0"/>
            </a:lvl1pPr>
          </a:lstStyle>
          <a:p>
            <a:pPr lvl="0" rtl="0">
              <a:lnSpc>
                <a:spcPct val="100000"/>
              </a:lnSpc>
            </a:pPr>
            <a:r>
              <a:rPr lang="it-IT"/>
              <a:t>Fare clic per modificare lo stile del titolo dello schema</a:t>
            </a:r>
          </a:p>
        </p:txBody>
      </p:sp>
      <p:sp>
        <p:nvSpPr>
          <p:cNvPr id="16" name="Segnaposto tes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17" name="Segnaposto contenuto 3">
            <a:extLst>
              <a:ext uri="{FF2B5EF4-FFF2-40B4-BE49-F238E27FC236}">
                <a16:creationId xmlns:a16="http://schemas.microsoft.com/office/drawing/2014/main" id="{8A9CB740-8581-4D62-8481-7ECBBEDA7219}"/>
              </a:ext>
            </a:extLst>
          </p:cNvPr>
          <p:cNvSpPr>
            <a:spLocks noGrp="1"/>
          </p:cNvSpPr>
          <p:nvPr>
            <p:ph sz="half" idx="2" hasCustomPrompt="1"/>
          </p:nvPr>
        </p:nvSpPr>
        <p:spPr>
          <a:xfrm>
            <a:off x="559476" y="2432304"/>
            <a:ext cx="3563936"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dirty="0"/>
              <a:t>Fare clic per modificare lo stile del titolo</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22" name="Segnaposto tes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it-IT" sz="2000" b="0" cap="all" spc="200" baseline="0" dirty="0">
                <a:solidFill>
                  <a:schemeClr val="tx1"/>
                </a:solidFill>
              </a:defRPr>
            </a:lvl1pPr>
          </a:lstStyle>
          <a:p>
            <a:pPr marL="228600" lvl="0" indent="-228600" rtl="0"/>
            <a:r>
              <a:rPr lang="it-IT"/>
              <a:t>Fare clic per modificare gli stili del testo dello schema</a:t>
            </a:r>
          </a:p>
        </p:txBody>
      </p:sp>
      <p:sp>
        <p:nvSpPr>
          <p:cNvPr id="23" name="Segnaposto contenut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8" name="Segnaposto tes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it-IT" sz="2000" b="0" cap="all" spc="200" baseline="0" dirty="0">
                <a:solidFill>
                  <a:schemeClr val="tx1"/>
                </a:solidFill>
              </a:defRPr>
            </a:lvl1pPr>
          </a:lstStyle>
          <a:p>
            <a:pPr marL="228600" lvl="0" indent="-228600" rtl="0"/>
            <a:r>
              <a:rPr lang="it-IT"/>
              <a:t>Fare clic per MODIFICARE</a:t>
            </a:r>
          </a:p>
        </p:txBody>
      </p:sp>
      <p:sp>
        <p:nvSpPr>
          <p:cNvPr id="21" name="Segnaposto contenut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Riepilogo">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it-IT"/>
              <a:t>Fare clic per modificare lo stile del titolo dello schema</a:t>
            </a:r>
          </a:p>
        </p:txBody>
      </p:sp>
      <p:sp>
        <p:nvSpPr>
          <p:cNvPr id="10" name="Segnaposto immagin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it-IT" noProof="0"/>
              <a:t>Fare clic sull'icona per inserire un'immagine</a:t>
            </a:r>
          </a:p>
        </p:txBody>
      </p:sp>
      <p:sp>
        <p:nvSpPr>
          <p:cNvPr id="7" name="Segnaposto contenut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it-IT"/>
              <a:t>Fare clic per modificare gli stili del testo dello schema</a:t>
            </a:r>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3_Formula di chiusura">
    <p:spTree>
      <p:nvGrpSpPr>
        <p:cNvPr id="1" name=""/>
        <p:cNvGrpSpPr/>
        <p:nvPr/>
      </p:nvGrpSpPr>
      <p:grpSpPr>
        <a:xfrm>
          <a:off x="0" y="0"/>
          <a:ext cx="0" cy="0"/>
          <a:chOff x="0" y="0"/>
          <a:chExt cx="0" cy="0"/>
        </a:xfrm>
      </p:grpSpPr>
      <p:sp>
        <p:nvSpPr>
          <p:cNvPr id="28" name="Tito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it-IT"/>
              <a:t>Fare clic per modificare lo stile del titolo dello schema</a:t>
            </a:r>
            <a:endParaRPr lang="it-IT" dirty="0"/>
          </a:p>
        </p:txBody>
      </p:sp>
      <p:sp>
        <p:nvSpPr>
          <p:cNvPr id="31" name="Sottotito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it-IT">
                <a:solidFill>
                  <a:schemeClr val="tx1">
                    <a:alpha val="60000"/>
                  </a:schemeClr>
                </a:solidFill>
              </a:rPr>
              <a:t>Fare clic per modificare lo stile del sottotitolo dello schema</a:t>
            </a:r>
            <a:endParaRPr lang="it-IT" dirty="0">
              <a:solidFill>
                <a:schemeClr val="tx1">
                  <a:alpha val="60000"/>
                </a:schemeClr>
              </a:solidFill>
            </a:endParaRPr>
          </a:p>
        </p:txBody>
      </p:sp>
      <p:sp>
        <p:nvSpPr>
          <p:cNvPr id="40" name="Segnaposto immagin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it-IT" noProof="0"/>
              <a:t>Fare clic sull'icona per inserire un'immagine</a:t>
            </a:r>
          </a:p>
        </p:txBody>
      </p:sp>
      <p:sp>
        <p:nvSpPr>
          <p:cNvPr id="42" name="Segnaposto immagin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it-IT" noProof="0"/>
              <a:t>Fare clic sull'icona per inserire un'immagine</a:t>
            </a:r>
          </a:p>
        </p:txBody>
      </p:sp>
      <p:grpSp>
        <p:nvGrpSpPr>
          <p:cNvPr id="43" name="Grup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igura a mano libera: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46" name="Figura a mano libera: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tx1"/>
                </a:solidFill>
              </a:endParaRPr>
            </a:p>
          </p:txBody>
        </p:sp>
      </p:grpSp>
      <p:grpSp>
        <p:nvGrpSpPr>
          <p:cNvPr id="15" name="Grup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igura a mano libera: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5" name="Segnaposto dat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it-IT"/>
              <a:t>Fare clic per modificare lo stile del titolo dello schema</a:t>
            </a:r>
            <a:endParaRPr lang="it-IT" dirty="0"/>
          </a:p>
        </p:txBody>
      </p:sp>
      <p:sp>
        <p:nvSpPr>
          <p:cNvPr id="3" name="Sottotito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4" name="Segnaposto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19" name="Figura a mano libera: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nvGrpSpPr>
          <p:cNvPr id="34" name="Grup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igura a mano libera: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36" name="Figura a mano libera: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13" name="Grup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igura a mano libera: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2" name="Tito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igura a mano libera: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p:nvSpPr>
          <p:cNvPr id="2" name="Tito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5" name="Segnaposto dat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it-IT"/>
              <a:t>Fare clic per inserire il titolo</a:t>
            </a:r>
          </a:p>
        </p:txBody>
      </p:sp>
      <p:sp>
        <p:nvSpPr>
          <p:cNvPr id="7" name="Segnaposto contenut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it-IT" sz="1600"/>
              <a:t>Fare clic per inserire il testo</a:t>
            </a:r>
          </a:p>
        </p:txBody>
      </p:sp>
      <p:sp>
        <p:nvSpPr>
          <p:cNvPr id="17" name="Segnaposto immagin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2" name="Segnaposto immagin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5" name="Segnaposto immagin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10" name="Grup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igura a mano libera: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zione">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it-IT"/>
              <a:t>Fare clic per modificare lo stile del titolo dello schema</a:t>
            </a:r>
            <a:endParaRPr lang="it-IT" dirty="0"/>
          </a:p>
        </p:txBody>
      </p:sp>
      <p:sp>
        <p:nvSpPr>
          <p:cNvPr id="12" name="Segnaposto immagin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18" name="Segnaposto immagin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19" name="Segnaposto immagin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20" name="Segnaposto immagin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
        <p:nvSpPr>
          <p:cNvPr id="11" name="Segnaposto contenut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it-IT"/>
              <a:t>Fare clic per modificare gli stili del testo dello schema</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Interruzione di sezione">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it-IT"/>
              <a:t>Martedì 2 febbraio 20XX</a:t>
            </a:r>
          </a:p>
        </p:txBody>
      </p:sp>
      <p:sp>
        <p:nvSpPr>
          <p:cNvPr id="5" name="Segnaposto piè di pa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it-IT"/>
              <a:t>Testo del piè di pagina di esempio</a:t>
            </a:r>
          </a:p>
        </p:txBody>
      </p:sp>
      <p:sp>
        <p:nvSpPr>
          <p:cNvPr id="6" name="Segnaposto numero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it-IT" noProof="0" smtClean="0"/>
              <a:t>‹N›</a:t>
            </a:fld>
            <a:endParaRPr lang="it-IT" noProof="0" dirty="0"/>
          </a:p>
        </p:txBody>
      </p:sp>
      <p:sp>
        <p:nvSpPr>
          <p:cNvPr id="13" name="Rettango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4" name="Rettango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5" name="Tito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it-IT"/>
              <a:t>Fare clic per modificare lo stile del titolo dello schema</a:t>
            </a:r>
            <a:endParaRPr lang="it-IT" dirty="0"/>
          </a:p>
        </p:txBody>
      </p:sp>
      <p:sp>
        <p:nvSpPr>
          <p:cNvPr id="16" name="Sottotito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it-IT">
                <a:solidFill>
                  <a:schemeClr val="tx1">
                    <a:alpha val="60000"/>
                  </a:schemeClr>
                </a:solidFill>
              </a:rPr>
              <a:t>Fare clic per modificare lo stile del sottotitolo dello schema</a:t>
            </a:r>
            <a:endParaRPr lang="it-IT"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Interruzione di sezione">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it-IT" noProof="0"/>
              <a:t>Fare clic sull'icona per inserire un'immagine</a:t>
            </a:r>
            <a:endParaRPr lang="it-IT" noProof="0" dirty="0"/>
          </a:p>
        </p:txBody>
      </p:sp>
      <p:sp>
        <p:nvSpPr>
          <p:cNvPr id="16" name="Sottotito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it-IT" noProof="0">
                <a:solidFill>
                  <a:schemeClr val="tx1">
                    <a:alpha val="60000"/>
                  </a:schemeClr>
                </a:solidFill>
              </a:rPr>
              <a:t>Fare clic per modificare lo stile del sottotitolo dello schema</a:t>
            </a:r>
          </a:p>
        </p:txBody>
      </p:sp>
      <p:sp>
        <p:nvSpPr>
          <p:cNvPr id="15" name="Tito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it-IT" noProof="0"/>
              <a:t>Fare clic per modificare lo stile del titolo dello schema</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5_Sequenza temporale diagramma">
    <p:spTree>
      <p:nvGrpSpPr>
        <p:cNvPr id="1" name=""/>
        <p:cNvGrpSpPr/>
        <p:nvPr/>
      </p:nvGrpSpPr>
      <p:grpSpPr>
        <a:xfrm>
          <a:off x="0" y="0"/>
          <a:ext cx="0" cy="0"/>
          <a:chOff x="0" y="0"/>
          <a:chExt cx="0" cy="0"/>
        </a:xfrm>
      </p:grpSpPr>
      <p:grpSp>
        <p:nvGrpSpPr>
          <p:cNvPr id="12" name="Grup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igura a mano libera: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6" name="Figura a mano libera: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dirty="0">
                <a:solidFill>
                  <a:schemeClr val="tx1"/>
                </a:solidFill>
              </a:endParaRPr>
            </a:p>
          </p:txBody>
        </p:sp>
      </p:grpSp>
      <p:sp>
        <p:nvSpPr>
          <p:cNvPr id="2" name="Tito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it-IT" dirty="0"/>
            </a:lvl1pPr>
          </a:lstStyle>
          <a:p>
            <a:pPr lvl="0" rtl="0">
              <a:lnSpc>
                <a:spcPct val="100000"/>
              </a:lnSpc>
            </a:pPr>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it-IT" dirty="0"/>
              <a:t>Martedì 2 febbraio 20XX</a:t>
            </a:r>
          </a:p>
        </p:txBody>
      </p:sp>
      <p:sp>
        <p:nvSpPr>
          <p:cNvPr id="5" name="Segnaposto piè di pa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it-IT" dirty="0"/>
              <a:t>Testo del piè di pagina di esempio</a:t>
            </a:r>
          </a:p>
        </p:txBody>
      </p:sp>
      <p:sp>
        <p:nvSpPr>
          <p:cNvPr id="6" name="Segnaposto numero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Citazione">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it-IT" noProof="0"/>
              <a:t>Fare clic per modificare lo stile del titolo dello schema</a:t>
            </a:r>
          </a:p>
        </p:txBody>
      </p:sp>
      <p:grpSp>
        <p:nvGrpSpPr>
          <p:cNvPr id="8" name="Grup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igura a mano libera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0" name="Figura a mano libera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1" name="Figura a mano libera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7" name="Segnaposto contenut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it-IT"/>
              <a:t>Fare clic per modificare gli stili del testo dello schema</a:t>
            </a:r>
          </a:p>
        </p:txBody>
      </p:sp>
      <p:sp>
        <p:nvSpPr>
          <p:cNvPr id="15" name="Segnaposto immagin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8_Team">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dirty="0"/>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40" name="Tito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it-IT"/>
              <a:t>Team</a:t>
            </a:r>
          </a:p>
        </p:txBody>
      </p:sp>
      <p:grpSp>
        <p:nvGrpSpPr>
          <p:cNvPr id="51" name="Grup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igura a mano libera: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53" name="Figura a mano libera: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56" name="Segnaposto immagin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it-IT" noProof="0"/>
              <a:t>Fare clic sull'icona per inserire un'immagine</a:t>
            </a:r>
          </a:p>
        </p:txBody>
      </p:sp>
      <p:sp>
        <p:nvSpPr>
          <p:cNvPr id="57" name="Segnaposto immagin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it-IT" noProof="0"/>
              <a:t>Fare clic sull'icona per inserire un'immagine</a:t>
            </a:r>
          </a:p>
        </p:txBody>
      </p:sp>
      <p:sp>
        <p:nvSpPr>
          <p:cNvPr id="58" name="Segnaposto immagin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it-IT" noProof="0"/>
              <a:t>Fare clic sull'icona per inserire un'immagine</a:t>
            </a:r>
          </a:p>
        </p:txBody>
      </p:sp>
      <p:sp>
        <p:nvSpPr>
          <p:cNvPr id="59" name="Segnaposto immagin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it-IT" noProof="0"/>
              <a:t>Fare clic sull'icona per inserire un'immagine</a:t>
            </a:r>
          </a:p>
        </p:txBody>
      </p:sp>
      <p:sp>
        <p:nvSpPr>
          <p:cNvPr id="63" name="Segnaposto tes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it-IT"/>
              <a:t>Nome</a:t>
            </a:r>
          </a:p>
        </p:txBody>
      </p:sp>
      <p:sp>
        <p:nvSpPr>
          <p:cNvPr id="61" name="Segnaposto tes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it-IT"/>
              <a:t>Titolo</a:t>
            </a:r>
          </a:p>
        </p:txBody>
      </p:sp>
      <p:sp>
        <p:nvSpPr>
          <p:cNvPr id="65" name="Segnaposto tes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it-IT"/>
              <a:t>Nome</a:t>
            </a:r>
          </a:p>
        </p:txBody>
      </p:sp>
      <p:sp>
        <p:nvSpPr>
          <p:cNvPr id="64" name="Segnaposto tes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it-IT"/>
              <a:t>Titolo</a:t>
            </a:r>
          </a:p>
        </p:txBody>
      </p:sp>
      <p:sp>
        <p:nvSpPr>
          <p:cNvPr id="67" name="Segnaposto tes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it-IT"/>
              <a:t>Nome</a:t>
            </a:r>
          </a:p>
        </p:txBody>
      </p:sp>
      <p:sp>
        <p:nvSpPr>
          <p:cNvPr id="66" name="Segnaposto tes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it-IT"/>
              <a:t>Titolo</a:t>
            </a:r>
          </a:p>
        </p:txBody>
      </p:sp>
      <p:sp>
        <p:nvSpPr>
          <p:cNvPr id="69" name="Segnaposto tes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it-IT"/>
              <a:t>Nome</a:t>
            </a:r>
          </a:p>
        </p:txBody>
      </p:sp>
      <p:sp>
        <p:nvSpPr>
          <p:cNvPr id="68" name="Segnaposto tes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it-IT"/>
              <a:t>Titolo</a:t>
            </a:r>
          </a:p>
        </p:txBody>
      </p:sp>
      <p:sp>
        <p:nvSpPr>
          <p:cNvPr id="4" name="Segnaposto dat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TxTwoObj" preserve="1">
  <p:cSld name="10_Colonna contenuto 2 (diapositiva di confronto)">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11" name="Rettango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dirty="0"/>
          </a:p>
        </p:txBody>
      </p:sp>
      <p:sp>
        <p:nvSpPr>
          <p:cNvPr id="2" name="Tito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it-IT" sz="4800" dirty="0"/>
            </a:lvl1pPr>
          </a:lstStyle>
          <a:p>
            <a:pPr lvl="0" rtl="0">
              <a:lnSpc>
                <a:spcPct val="100000"/>
              </a:lnSpc>
            </a:pPr>
            <a:r>
              <a:rPr lang="it-IT"/>
              <a:t>Fare clic per modificare lo stile del titolo dello schema</a:t>
            </a:r>
          </a:p>
        </p:txBody>
      </p:sp>
      <p:sp>
        <p:nvSpPr>
          <p:cNvPr id="3" name="Segnaposto tes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tes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it-IT" sz="1400" b="0" cap="all" spc="200" baseline="0" dirty="0">
                <a:solidFill>
                  <a:schemeClr val="tx1"/>
                </a:solidFill>
              </a:defRPr>
            </a:lvl1pPr>
          </a:lstStyle>
          <a:p>
            <a:pPr marL="228600" lvl="0" indent="-228600" rtl="0"/>
            <a:r>
              <a:rPr lang="it-IT"/>
              <a:t>Fare clic per modificare gli stili del testo dello schema</a:t>
            </a:r>
          </a:p>
        </p:txBody>
      </p:sp>
      <p:sp>
        <p:nvSpPr>
          <p:cNvPr id="6" name="Segnaposto contenut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dat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it-IT"/>
              <a:t>Martedì 2 febbraio 20XX</a:t>
            </a:r>
          </a:p>
        </p:txBody>
      </p:sp>
      <p:sp>
        <p:nvSpPr>
          <p:cNvPr id="8" name="Segnaposto piè di pa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it-IT"/>
              <a:t>Testo del piè di pagina di esempio</a:t>
            </a:r>
          </a:p>
        </p:txBody>
      </p:sp>
      <p:sp>
        <p:nvSpPr>
          <p:cNvPr id="9" name="Segnaposto numero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it-IT"/>
              <a:t>Fare clic per modificare lo stile del titolo</a:t>
            </a:r>
            <a:endParaRPr lang="it-IT" dirty="0"/>
          </a:p>
        </p:txBody>
      </p:sp>
      <p:sp>
        <p:nvSpPr>
          <p:cNvPr id="3" name="Segnaposto tes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it-IT"/>
              <a:t>Testo del piè di pagina di esempio</a:t>
            </a:r>
            <a:endParaRPr lang="it-IT" dirty="0"/>
          </a:p>
        </p:txBody>
      </p:sp>
      <p:sp>
        <p:nvSpPr>
          <p:cNvPr id="6" name="Segnaposto numero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it-IT" noProof="0" smtClean="0"/>
              <a:pPr/>
              <a:t>‹N›</a:t>
            </a:fld>
            <a:endParaRPr lang="it-IT" noProof="0"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it-IT"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6.svg"/><Relationship Id="rId5" Type="http://schemas.openxmlformats.org/officeDocument/2006/relationships/image" Target="../media/image15.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it-IT" sz="4400" dirty="0"/>
              <a:t>Smart Office</a:t>
            </a:r>
          </a:p>
        </p:txBody>
      </p:sp>
      <p:pic>
        <p:nvPicPr>
          <p:cNvPr id="14" name="Segnaposto immagine 13">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a:blip r:embed="rId3"/>
          <a:srcRect/>
          <a:stretch/>
        </p:blipFill>
        <p:spPr>
          <a:xfrm>
            <a:off x="0" y="0"/>
            <a:ext cx="7432800" cy="6840000"/>
          </a:xfrm>
        </p:spPr>
      </p:pic>
      <p:sp>
        <p:nvSpPr>
          <p:cNvPr id="3" name="Sottotitolo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fontScale="92500" lnSpcReduction="20000"/>
          </a:bodyPr>
          <a:lstStyle/>
          <a:p>
            <a:pPr rtl="0"/>
            <a:r>
              <a:rPr lang="it-IT" dirty="0"/>
              <a:t>Presentazione del progetto </a:t>
            </a:r>
          </a:p>
          <a:p>
            <a:pPr rtl="0"/>
            <a:r>
              <a:rPr lang="it-IT" dirty="0"/>
              <a:t>IoT and 3D Intelligent Systems</a:t>
            </a:r>
          </a:p>
          <a:p>
            <a:pPr rtl="0"/>
            <a:r>
              <a:rPr lang="it-IT" dirty="0"/>
              <a:t>UNIMORE</a:t>
            </a:r>
          </a:p>
          <a:p>
            <a:pPr rtl="0"/>
            <a:r>
              <a:rPr lang="it-IT" dirty="0"/>
              <a:t>2022/2023</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Sharing Economy</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200876"/>
            <a:ext cx="5688012" cy="3515555"/>
          </a:xfrm>
        </p:spPr>
        <p:txBody>
          <a:bodyPr rtlCol="0"/>
          <a:lstStyle/>
          <a:p>
            <a:pPr rtl="0"/>
            <a:r>
              <a:rPr lang="it-IT" dirty="0"/>
              <a:t>Un sistema come quello appena descritto permette l’implementazione di un modello di business basato sulla condivisione, dove non si compra ma si usufruisce e i beni diventano servizi utilizzabili dalla comunità.</a:t>
            </a:r>
          </a:p>
          <a:p>
            <a:pPr rtl="0"/>
            <a:r>
              <a:rPr lang="it-IT" dirty="0"/>
              <a:t>Lo vantaggio è mutuale, ci guadagna sia chi offre che chi utilizza il servizio!</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10</a:t>
            </a:fld>
            <a:endParaRPr lang="it-IT" dirty="0"/>
          </a:p>
        </p:txBody>
      </p:sp>
      <p:pic>
        <p:nvPicPr>
          <p:cNvPr id="15" name="Immagine 14" descr="Immagine che contiene testo&#10;&#10;Descrizione generata automaticamente">
            <a:extLst>
              <a:ext uri="{FF2B5EF4-FFF2-40B4-BE49-F238E27FC236}">
                <a16:creationId xmlns:a16="http://schemas.microsoft.com/office/drawing/2014/main" id="{6DDF675F-F1CF-D3ED-096C-FA003B608C1A}"/>
              </a:ext>
            </a:extLst>
          </p:cNvPr>
          <p:cNvPicPr>
            <a:picLocks noChangeAspect="1"/>
          </p:cNvPicPr>
          <p:nvPr/>
        </p:nvPicPr>
        <p:blipFill>
          <a:blip r:embed="rId3"/>
          <a:stretch>
            <a:fillRect/>
          </a:stretch>
        </p:blipFill>
        <p:spPr>
          <a:xfrm>
            <a:off x="5905787" y="1481058"/>
            <a:ext cx="6075443" cy="4554975"/>
          </a:xfrm>
          <a:prstGeom prst="rect">
            <a:avLst/>
          </a:prstGeom>
        </p:spPr>
      </p:pic>
    </p:spTree>
    <p:extLst>
      <p:ext uri="{BB962C8B-B14F-4D97-AF65-F5344CB8AC3E}">
        <p14:creationId xmlns:p14="http://schemas.microsoft.com/office/powerpoint/2010/main" val="15360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Green Economy</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it-IT" dirty="0"/>
              <a:t>RISPARMIO ENERGETICO &amp; Monitor consumi</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427370"/>
            <a:ext cx="10717213" cy="3515555"/>
          </a:xfrm>
        </p:spPr>
        <p:txBody>
          <a:bodyPr rtlCol="0"/>
          <a:lstStyle/>
          <a:p>
            <a:pPr algn="just" rtl="0"/>
            <a:r>
              <a:rPr lang="it-IT" dirty="0"/>
              <a:t>Il sistema controlla i consumi energetici attraverso algoritmi in tempo reale.</a:t>
            </a:r>
          </a:p>
          <a:p>
            <a:pPr algn="just" rtl="0"/>
            <a:r>
              <a:rPr lang="it-IT" dirty="0"/>
              <a:t>Vengono valutati contemporaneamente i consumi di tutte le stanze di una data zona.</a:t>
            </a:r>
          </a:p>
          <a:p>
            <a:pPr algn="just" rtl="0"/>
            <a:r>
              <a:rPr lang="it-IT" dirty="0"/>
              <a:t>Se vi è una previsione di consumo eccessivo rispetto ad una soglia fissata, ogni stanza subisce un decremento della potenza consumata in proporzione al consumo complessivo della zona.</a:t>
            </a:r>
          </a:p>
          <a:p>
            <a:pPr algn="just" rtl="0"/>
            <a:r>
              <a:rPr lang="it-IT" dirty="0"/>
              <a:t>Siccome il decremento è equamente distribuito tra un numero alto di utenti, il comfort del singolo utente non viene intaccato.</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11</a:t>
            </a:fld>
            <a:endParaRPr lang="it-IT" dirty="0"/>
          </a:p>
        </p:txBody>
      </p:sp>
      <p:pic>
        <p:nvPicPr>
          <p:cNvPr id="15" name="Elemento grafico 14">
            <a:extLst>
              <a:ext uri="{FF2B5EF4-FFF2-40B4-BE49-F238E27FC236}">
                <a16:creationId xmlns:a16="http://schemas.microsoft.com/office/drawing/2014/main" id="{197D995E-3CFF-2C88-CB21-E17BBBF732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3680" y="467728"/>
            <a:ext cx="1171575" cy="990600"/>
          </a:xfrm>
          <a:prstGeom prst="rect">
            <a:avLst/>
          </a:prstGeom>
        </p:spPr>
      </p:pic>
    </p:spTree>
    <p:extLst>
      <p:ext uri="{BB962C8B-B14F-4D97-AF65-F5344CB8AC3E}">
        <p14:creationId xmlns:p14="http://schemas.microsoft.com/office/powerpoint/2010/main" val="196543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it-IT"/>
              <a:t>Grafico</a:t>
            </a:r>
          </a:p>
        </p:txBody>
      </p:sp>
      <p:graphicFrame>
        <p:nvGraphicFramePr>
          <p:cNvPr id="11" name="Segnaposto contenuto 10" descr="Segnaposto grafico a barre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2971627526"/>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Segnaposto data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6" name="Segnaposto numero diapositiva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12</a:t>
            </a:fld>
            <a:endParaRPr lang="it-IT" dirty="0"/>
          </a:p>
        </p:txBody>
      </p:sp>
    </p:spTree>
    <p:extLst>
      <p:ext uri="{BB962C8B-B14F-4D97-AF65-F5344CB8AC3E}">
        <p14:creationId xmlns:p14="http://schemas.microsoft.com/office/powerpoint/2010/main" val="374028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it-IT"/>
              <a:t>Tabella</a:t>
            </a:r>
          </a:p>
        </p:txBody>
      </p:sp>
      <p:graphicFrame>
        <p:nvGraphicFramePr>
          <p:cNvPr id="13" name="Tabella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rtl="0"/>
                      <a:endParaRPr lang="it-IT"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it-IT"/>
                        <a:t>Categoria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it-IT"/>
                        <a:t>Categoria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it-IT"/>
                        <a:t>Categoria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it-IT"/>
                        <a:t>Categoria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rtl="0"/>
                      <a:r>
                        <a:rPr lang="it-IT">
                          <a:solidFill>
                            <a:schemeClr val="tx1"/>
                          </a:solidFill>
                        </a:rPr>
                        <a:t>Elemento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rtl="0"/>
                      <a:r>
                        <a:rPr lang="it-IT">
                          <a:solidFill>
                            <a:schemeClr val="tx1"/>
                          </a:solidFill>
                        </a:rPr>
                        <a:t>Elemento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rtl="0"/>
                      <a:r>
                        <a:rPr lang="it-IT">
                          <a:solidFill>
                            <a:schemeClr val="tx1"/>
                          </a:solidFill>
                        </a:rPr>
                        <a:t>Elemento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rtl="0"/>
                      <a:r>
                        <a:rPr lang="it-IT">
                          <a:solidFill>
                            <a:schemeClr val="tx1"/>
                          </a:solidFill>
                        </a:rPr>
                        <a:t>Elemento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it-IT">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Segnaposto data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it-IT"/>
              <a:t>Martedì 2 febbraio 20XX</a:t>
            </a:r>
          </a:p>
        </p:txBody>
      </p:sp>
      <p:sp>
        <p:nvSpPr>
          <p:cNvPr id="15" name="Segnaposto piè di pagina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16" name="Segnaposto numero diapositiva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13</a:t>
            </a:fld>
            <a:endParaRPr lang="it-IT" dirty="0"/>
          </a:p>
        </p:txBody>
      </p:sp>
    </p:spTree>
    <p:extLst>
      <p:ext uri="{BB962C8B-B14F-4D97-AF65-F5344CB8AC3E}">
        <p14:creationId xmlns:p14="http://schemas.microsoft.com/office/powerpoint/2010/main" val="249694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it-IT" dirty="0"/>
              <a:t>«Forza Napoli»</a:t>
            </a:r>
          </a:p>
        </p:txBody>
      </p:sp>
      <p:sp>
        <p:nvSpPr>
          <p:cNvPr id="15" name="Segnaposto contenuto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r>
              <a:rPr lang="it-IT" dirty="0"/>
              <a:t>Albert Einstein</a:t>
            </a:r>
          </a:p>
          <a:p>
            <a:pPr rtl="0"/>
            <a:endParaRPr lang="it-IT" dirty="0"/>
          </a:p>
        </p:txBody>
      </p:sp>
      <p:pic>
        <p:nvPicPr>
          <p:cNvPr id="18" name="Segnaposto immagine 17">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a:blip r:embed="rId2"/>
          <a:srcRect/>
          <a:stretch/>
        </p:blipFill>
        <p:spPr>
          <a:xfrm>
            <a:off x="5535809" y="656633"/>
            <a:ext cx="5132388" cy="5132388"/>
          </a:xfrm>
        </p:spPr>
      </p:pic>
      <p:sp>
        <p:nvSpPr>
          <p:cNvPr id="19" name="Segnaposto data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it-IT"/>
              <a:t>Martedì 2 febbraio 20XX</a:t>
            </a:r>
            <a:endParaRPr lang="it-IT" dirty="0"/>
          </a:p>
        </p:txBody>
      </p:sp>
      <p:sp>
        <p:nvSpPr>
          <p:cNvPr id="20" name="Segnaposto piè di pagina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21" name="Segnaposto numero diapositiva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14</a:t>
            </a:fld>
            <a:endParaRPr lang="it-IT" dirty="0"/>
          </a:p>
        </p:txBody>
      </p:sp>
    </p:spTree>
    <p:extLst>
      <p:ext uri="{BB962C8B-B14F-4D97-AF65-F5344CB8AC3E}">
        <p14:creationId xmlns:p14="http://schemas.microsoft.com/office/powerpoint/2010/main" val="39551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it-IT"/>
              <a:t>Team</a:t>
            </a:r>
          </a:p>
        </p:txBody>
      </p:sp>
      <p:pic>
        <p:nvPicPr>
          <p:cNvPr id="17" name="Segnaposto immagine 16" descr="Uomo che sorride in ufficio">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6" name="Segnaposto immagine 35" descr="Donna che sorride in ufficio">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8" name="Segnaposto immagine 37" descr="Donna che sorride alla fotocamera in ufficio&#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1" name="Segnaposto testo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it-IT"/>
              <a:t>Nome</a:t>
            </a:r>
          </a:p>
        </p:txBody>
      </p:sp>
      <p:sp>
        <p:nvSpPr>
          <p:cNvPr id="15" name="Sottotitolo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it-IT"/>
              <a:t>Titolo</a:t>
            </a:r>
          </a:p>
        </p:txBody>
      </p:sp>
      <p:sp>
        <p:nvSpPr>
          <p:cNvPr id="43" name="Segnaposto testo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it-IT"/>
              <a:t>Nome</a:t>
            </a:r>
          </a:p>
        </p:txBody>
      </p:sp>
      <p:sp>
        <p:nvSpPr>
          <p:cNvPr id="42" name="Segnaposto testo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it-IT"/>
              <a:t>Titolo</a:t>
            </a:r>
          </a:p>
        </p:txBody>
      </p:sp>
      <p:sp>
        <p:nvSpPr>
          <p:cNvPr id="45" name="Segnaposto testo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it-IT"/>
              <a:t>Nome</a:t>
            </a:r>
          </a:p>
        </p:txBody>
      </p:sp>
      <p:sp>
        <p:nvSpPr>
          <p:cNvPr id="44" name="Segnaposto testo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it-IT"/>
              <a:t>Titolo</a:t>
            </a:r>
          </a:p>
        </p:txBody>
      </p:sp>
      <p:sp>
        <p:nvSpPr>
          <p:cNvPr id="7" name="Segnaposto data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it-IT"/>
              <a:t>Martedì 2 febbraio 20XX</a:t>
            </a:r>
            <a:endParaRPr lang="it-IT" dirty="0"/>
          </a:p>
        </p:txBody>
      </p:sp>
      <p:sp>
        <p:nvSpPr>
          <p:cNvPr id="8" name="Segnaposto piè di pagina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9" name="Segnaposto numero diapositiva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15</a:t>
            </a:fld>
            <a:endParaRPr lang="it-IT" dirty="0"/>
          </a:p>
        </p:txBody>
      </p:sp>
    </p:spTree>
    <p:extLst>
      <p:ext uri="{BB962C8B-B14F-4D97-AF65-F5344CB8AC3E}">
        <p14:creationId xmlns:p14="http://schemas.microsoft.com/office/powerpoint/2010/main" val="297987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it-IT"/>
              <a:t>Sequenza temporale</a:t>
            </a:r>
          </a:p>
        </p:txBody>
      </p:sp>
      <p:graphicFrame>
        <p:nvGraphicFramePr>
          <p:cNvPr id="4" name="Segnaposto contenuto 3" descr="Segnaposto SmartArt della sequenza temporale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egnaposto data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it-IT"/>
              <a:t>Martedì 2 febbraio 20XX</a:t>
            </a:r>
            <a:endParaRPr lang="it-IT" dirty="0"/>
          </a:p>
        </p:txBody>
      </p:sp>
      <p:sp>
        <p:nvSpPr>
          <p:cNvPr id="7" name="Segnaposto piè di pagina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6" name="Segnaposto numero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16</a:t>
            </a:fld>
            <a:endParaRPr lang="it-IT" dirty="0"/>
          </a:p>
        </p:txBody>
      </p:sp>
    </p:spTree>
    <p:extLst>
      <p:ext uri="{BB962C8B-B14F-4D97-AF65-F5344CB8AC3E}">
        <p14:creationId xmlns:p14="http://schemas.microsoft.com/office/powerpoint/2010/main" val="262463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 name="Gruppo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igura a mano libera: Forma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27" name="Oval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a:t>Contenuto </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it-IT"/>
              <a:t>Sottotitolo</a:t>
            </a:r>
            <a:endParaRPr lang="it-IT" dirty="0"/>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it-IT"/>
              <a:t>Aggiungere testo, immagini, disegni e video. </a:t>
            </a:r>
          </a:p>
          <a:p>
            <a:pPr rtl="0"/>
            <a:r>
              <a:rPr lang="it-IT"/>
              <a:t>Aggiungere transizioni, animazioni e movimento. </a:t>
            </a:r>
          </a:p>
          <a:p>
            <a:pPr rtl="0"/>
            <a:r>
              <a:rPr lang="it-IT"/>
              <a:t>Salva in OneDrive per accedere alle presentazioni dal computer, dal tablet o dal telefono. </a:t>
            </a:r>
          </a:p>
        </p:txBody>
      </p:sp>
      <p:sp>
        <p:nvSpPr>
          <p:cNvPr id="11" name="Segnaposto testo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it-IT"/>
              <a:t>Sottotitolo</a:t>
            </a:r>
          </a:p>
        </p:txBody>
      </p:sp>
      <p:sp>
        <p:nvSpPr>
          <p:cNvPr id="12" name="Segnaposto contenuto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it-IT" dirty="0"/>
              <a:t>Apri il riquadro Idee per progetti per applicare trasformazioni immediate alle diapositive. </a:t>
            </a:r>
          </a:p>
          <a:p>
            <a:pPr rtl="0"/>
            <a:r>
              <a:rPr lang="it-IT" dirty="0"/>
              <a:t>Quando avremo idee per i progetti, le mostreremo lì. </a:t>
            </a:r>
          </a:p>
          <a:p>
            <a:pPr rtl="0"/>
            <a:endParaRPr lang="it-IT" dirty="0"/>
          </a:p>
        </p:txBody>
      </p:sp>
      <p:sp>
        <p:nvSpPr>
          <p:cNvPr id="4" name="Segnaposto data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17</a:t>
            </a:fld>
            <a:endParaRPr lang="it-IT" dirty="0"/>
          </a:p>
        </p:txBody>
      </p:sp>
      <p:sp>
        <p:nvSpPr>
          <p:cNvPr id="22" name="Figura a mano libera: Forma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Tree>
    <p:extLst>
      <p:ext uri="{BB962C8B-B14F-4D97-AF65-F5344CB8AC3E}">
        <p14:creationId xmlns:p14="http://schemas.microsoft.com/office/powerpoint/2010/main" val="3891345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it-IT"/>
              <a:t>Contenuto 2 </a:t>
            </a:r>
          </a:p>
        </p:txBody>
      </p:sp>
      <p:sp>
        <p:nvSpPr>
          <p:cNvPr id="8" name="Segnaposto testo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it-IT"/>
              <a:t>Sottotitolo</a:t>
            </a:r>
          </a:p>
        </p:txBody>
      </p:sp>
      <p:sp>
        <p:nvSpPr>
          <p:cNvPr id="9" name="Segnaposto contenuto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rmAutofit fontScale="85000" lnSpcReduction="10000"/>
          </a:bodyPr>
          <a:lstStyle/>
          <a:p>
            <a:pPr lvl="0" rtl="0"/>
            <a:r>
              <a:rPr lang="it-IT" dirty="0"/>
              <a:t>Aggiungere testo, immagini, disegni e video. </a:t>
            </a:r>
          </a:p>
          <a:p>
            <a:pPr lvl="0" rtl="0"/>
            <a:r>
              <a:rPr lang="it-IT" dirty="0"/>
              <a:t>Aggiungere transizioni, animazioni e movimento. </a:t>
            </a:r>
          </a:p>
          <a:p>
            <a:pPr lvl="0" rtl="0"/>
            <a:r>
              <a:rPr lang="it-IT" dirty="0"/>
              <a:t>Salva in OneDrive per accedere alle presentazioni dal computer, dal tablet o dal telefono. </a:t>
            </a:r>
          </a:p>
          <a:p>
            <a:pPr rtl="0"/>
            <a:r>
              <a:rPr lang="it-IT" dirty="0"/>
              <a:t>Apri il riquadro Idee per progetti per applicare trasformazioni immediate alle diapositive. </a:t>
            </a:r>
          </a:p>
          <a:p>
            <a:pPr rtl="0"/>
            <a:r>
              <a:rPr lang="it-IT" dirty="0"/>
              <a:t>Quando avremo idee per i progetti, le mostreremo in quella posizione. </a:t>
            </a:r>
          </a:p>
          <a:p>
            <a:pPr lvl="0" rtl="0"/>
            <a:endParaRPr lang="it-IT" dirty="0"/>
          </a:p>
          <a:p>
            <a:pPr rtl="0"/>
            <a:endParaRPr lang="it-IT" dirty="0"/>
          </a:p>
        </p:txBody>
      </p:sp>
      <p:sp>
        <p:nvSpPr>
          <p:cNvPr id="12" name="Segnaposto testo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it-IT"/>
              <a:t>sottotitolo</a:t>
            </a:r>
          </a:p>
        </p:txBody>
      </p:sp>
      <p:sp>
        <p:nvSpPr>
          <p:cNvPr id="13" name="Segnaposto contenuto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fontScale="85000" lnSpcReduction="10000"/>
          </a:bodyPr>
          <a:lstStyle/>
          <a:p>
            <a:pPr lvl="0" rtl="0"/>
            <a:r>
              <a:rPr lang="it-IT" dirty="0"/>
              <a:t>Aggiungere testo, immagini, disegni e video. </a:t>
            </a:r>
          </a:p>
          <a:p>
            <a:pPr lvl="0" rtl="0"/>
            <a:r>
              <a:rPr lang="it-IT" dirty="0"/>
              <a:t>Aggiungere transizioni, animazioni e movimento. </a:t>
            </a:r>
          </a:p>
          <a:p>
            <a:pPr lvl="0" rtl="0"/>
            <a:r>
              <a:rPr lang="it-IT" dirty="0"/>
              <a:t>Salva in OneDrive per accedere alle presentazioni dal computer, dal tablet o dal telefono. </a:t>
            </a:r>
          </a:p>
          <a:p>
            <a:pPr rtl="0"/>
            <a:r>
              <a:rPr lang="it-IT" dirty="0"/>
              <a:t>Apri il riquadro Idee per progetti per applicare trasformazioni immediate alle diapositive. </a:t>
            </a:r>
          </a:p>
          <a:p>
            <a:pPr rtl="0"/>
            <a:r>
              <a:rPr lang="it-IT" dirty="0"/>
              <a:t>Quando avremo idee per i progetti, le mostreremo lì.</a:t>
            </a:r>
          </a:p>
        </p:txBody>
      </p:sp>
      <p:sp>
        <p:nvSpPr>
          <p:cNvPr id="10" name="Segnaposto testo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it-IT"/>
              <a:t>sottotitolo</a:t>
            </a:r>
            <a:endParaRPr lang="it-IT" dirty="0"/>
          </a:p>
        </p:txBody>
      </p:sp>
      <p:sp>
        <p:nvSpPr>
          <p:cNvPr id="11" name="Segnaposto contenuto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fontScale="85000" lnSpcReduction="10000"/>
          </a:bodyPr>
          <a:lstStyle/>
          <a:p>
            <a:pPr lvl="0" rtl="0"/>
            <a:r>
              <a:rPr lang="it-IT" dirty="0"/>
              <a:t>Aggiungere testo, immagini, disegni e video. </a:t>
            </a:r>
          </a:p>
          <a:p>
            <a:pPr lvl="0" rtl="0"/>
            <a:r>
              <a:rPr lang="it-IT" dirty="0"/>
              <a:t>Aggiungere transizioni, animazioni e movimento. </a:t>
            </a:r>
          </a:p>
          <a:p>
            <a:pPr lvl="0" rtl="0"/>
            <a:r>
              <a:rPr lang="it-IT" dirty="0"/>
              <a:t>Salva in OneDrive per accedere alle presentazioni dal computer, dal tablet o dal telefono. </a:t>
            </a:r>
          </a:p>
          <a:p>
            <a:pPr rtl="0"/>
            <a:r>
              <a:rPr lang="it-IT" dirty="0"/>
              <a:t>Apri il riquadro Idee per progetti per applicare trasformazioni immediate alle diapositive. </a:t>
            </a:r>
          </a:p>
          <a:p>
            <a:pPr rtl="0"/>
            <a:r>
              <a:rPr lang="it-IT" dirty="0"/>
              <a:t>Quando avremo idee per i progetti, le mostreremo in quella posizione.</a:t>
            </a:r>
          </a:p>
        </p:txBody>
      </p:sp>
      <p:sp>
        <p:nvSpPr>
          <p:cNvPr id="14" name="Segnaposto data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it-IT"/>
              <a:t>Martedì 2 febbraio 20XX</a:t>
            </a:r>
            <a:endParaRPr lang="it-IT" dirty="0"/>
          </a:p>
        </p:txBody>
      </p:sp>
      <p:sp>
        <p:nvSpPr>
          <p:cNvPr id="15" name="Segnaposto piè di pagina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16" name="Segnaposto numero diapositiva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18</a:t>
            </a:fld>
            <a:endParaRPr lang="it-IT" dirty="0"/>
          </a:p>
        </p:txBody>
      </p:sp>
    </p:spTree>
    <p:extLst>
      <p:ext uri="{BB962C8B-B14F-4D97-AF65-F5344CB8AC3E}">
        <p14:creationId xmlns:p14="http://schemas.microsoft.com/office/powerpoint/2010/main" val="142054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it-IT" dirty="0"/>
              <a:t>Riepilogo</a:t>
            </a:r>
          </a:p>
        </p:txBody>
      </p:sp>
      <p:pic>
        <p:nvPicPr>
          <p:cNvPr id="16" name="Segnaposto immagine 15" descr="Sfondo digitale punti dati">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Segnaposto contenuto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fontScale="92500" lnSpcReduction="20000"/>
          </a:bodyPr>
          <a:lstStyle/>
          <a:p>
            <a:pPr rtl="0"/>
            <a:r>
              <a:rPr lang="it-IT"/>
              <a:t>Con PowerPoint puoi creare presentazioni e condividere il lavoro con altre persone, ovunque si trovino. Digitare qui il testo desiderato per iniziare. È anche possibile aggiungere immagini, disegni e video in questo modello. Salva in OneDrive e accedi alle presentazioni dal computer, dal tablet o dal telefono. </a:t>
            </a:r>
          </a:p>
        </p:txBody>
      </p:sp>
      <p:sp>
        <p:nvSpPr>
          <p:cNvPr id="4" name="Segnaposto data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19</a:t>
            </a:fld>
            <a:endParaRPr lang="it-IT" dirty="0"/>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it-IT" dirty="0"/>
              <a:t>Indice</a:t>
            </a:r>
          </a:p>
        </p:txBody>
      </p:sp>
      <p:sp>
        <p:nvSpPr>
          <p:cNvPr id="3" name="Segnaposto contenuto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it-IT" dirty="0"/>
              <a:t>Il nostro prodotto</a:t>
            </a:r>
          </a:p>
          <a:p>
            <a:pPr rtl="0"/>
            <a:r>
              <a:rPr lang="it-IT" dirty="0"/>
              <a:t>A chi è rivolto</a:t>
            </a:r>
          </a:p>
          <a:p>
            <a:pPr rtl="0"/>
            <a:r>
              <a:rPr lang="it-IT" dirty="0"/>
              <a:t>Intelligenza artificiale</a:t>
            </a:r>
          </a:p>
          <a:p>
            <a:pPr rtl="0"/>
            <a:r>
              <a:rPr lang="it-IT" dirty="0"/>
              <a:t>Sharing Economy</a:t>
            </a:r>
          </a:p>
          <a:p>
            <a:pPr rtl="0"/>
            <a:r>
              <a:rPr lang="it-IT" dirty="0"/>
              <a:t>Profilazione dell’utente</a:t>
            </a:r>
          </a:p>
          <a:p>
            <a:pPr rtl="0"/>
            <a:r>
              <a:rPr lang="it-IT" dirty="0"/>
              <a:t>Green economy</a:t>
            </a:r>
          </a:p>
          <a:p>
            <a:pPr rtl="0"/>
            <a:endParaRPr lang="it-IT" dirty="0"/>
          </a:p>
        </p:txBody>
      </p:sp>
      <p:pic>
        <p:nvPicPr>
          <p:cNvPr id="8" name="Segnaposto immagine 7" descr="Dati digitali">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Segnaposto immagine 9" descr="Punti dati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Segnaposto immagine 11" descr="Sfondo dati">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Segnaposto data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it-IT"/>
              <a:t>Martedì 2 febbraio 20XX</a:t>
            </a:r>
          </a:p>
        </p:txBody>
      </p:sp>
      <p:sp>
        <p:nvSpPr>
          <p:cNvPr id="14" name="Segnaposto piè di pagina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15" name="Segnaposto numero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a:t>2</a:t>
            </a:fld>
            <a:endParaRPr lang="it-IT" dirty="0"/>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olo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it-IT"/>
              <a:t>Grazie</a:t>
            </a:r>
          </a:p>
        </p:txBody>
      </p:sp>
      <p:sp>
        <p:nvSpPr>
          <p:cNvPr id="23" name="Sottotitolo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it-IT"/>
              <a:t>Nome del relatore</a:t>
            </a:r>
          </a:p>
          <a:p>
            <a:pPr rtl="0"/>
            <a:r>
              <a:rPr lang="it-IT"/>
              <a:t>Indirizzo di posta elettronica</a:t>
            </a:r>
          </a:p>
          <a:p>
            <a:pPr rtl="0"/>
            <a:r>
              <a:rPr lang="it-IT"/>
              <a:t>Indirizzo Web</a:t>
            </a:r>
          </a:p>
        </p:txBody>
      </p:sp>
      <p:pic>
        <p:nvPicPr>
          <p:cNvPr id="27" name="Segnaposto immagine 26" descr="Sfondo digitale punti dati">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Segnaposto immagine 32" descr="Sfondo digitale punti dati">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Segnaposto data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it-IT"/>
              <a:t>Martedì 2 febbraio 20XX</a:t>
            </a:r>
          </a:p>
        </p:txBody>
      </p:sp>
      <p:sp>
        <p:nvSpPr>
          <p:cNvPr id="5" name="Segnaposto piè di pagina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it-IT"/>
              <a:t>Testo del piè di pagina di esempio</a:t>
            </a:r>
          </a:p>
        </p:txBody>
      </p:sp>
      <p:sp>
        <p:nvSpPr>
          <p:cNvPr id="6" name="Segnaposto numero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20</a:t>
            </a:fld>
            <a:endParaRPr lang="it-IT" dirty="0"/>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Figura a mano libera: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40" name="Grup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igura a mano libera: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42" name="Figura a mano libera: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useBgFill="1">
        <p:nvSpPr>
          <p:cNvPr id="46" name="Rettango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8" name="Segnaposto immagine 7" descr="Sfondo digitale punti dati">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ttango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0" name="Rettango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5" name="Titolo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it-IT" sz="6400" kern="1200" dirty="0">
                <a:solidFill>
                  <a:schemeClr val="tx1"/>
                </a:solidFill>
                <a:latin typeface="+mj-lt"/>
                <a:ea typeface="+mj-ea"/>
                <a:cs typeface="+mj-cs"/>
              </a:rPr>
              <a:t>Il nostro prodotto</a:t>
            </a:r>
          </a:p>
        </p:txBody>
      </p:sp>
      <p:sp>
        <p:nvSpPr>
          <p:cNvPr id="16" name="Sottotitolo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it-IT" kern="1200" dirty="0">
                <a:latin typeface="+mn-lt"/>
                <a:ea typeface="+mn-ea"/>
                <a:cs typeface="+mn-cs"/>
              </a:rPr>
              <a:t>Sottotitolo</a:t>
            </a:r>
          </a:p>
        </p:txBody>
      </p:sp>
      <p:sp>
        <p:nvSpPr>
          <p:cNvPr id="2" name="Segnaposto data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it-IT"/>
              <a:t>Martedì 2 febbraio 20XX</a:t>
            </a:r>
          </a:p>
        </p:txBody>
      </p:sp>
      <p:sp>
        <p:nvSpPr>
          <p:cNvPr id="3" name="Segnaposto piè di pagina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it-IT"/>
              <a:t>Testo del piè di pagina di esempio</a:t>
            </a:r>
          </a:p>
        </p:txBody>
      </p:sp>
      <p:sp>
        <p:nvSpPr>
          <p:cNvPr id="4" name="Segnaposto numero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it-IT" smtClean="0"/>
              <a:t>3</a:t>
            </a:fld>
            <a:endParaRPr lang="it-IT" dirty="0"/>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Il nostro prodotto</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42790" y="1538648"/>
            <a:ext cx="5437186" cy="535354"/>
          </a:xfrm>
        </p:spPr>
        <p:txBody>
          <a:bodyPr rtlCol="0"/>
          <a:lstStyle/>
          <a:p>
            <a:pPr rtl="0"/>
            <a:r>
              <a:rPr lang="it-IT" dirty="0"/>
              <a:t>Problema</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447704"/>
            <a:ext cx="5429114" cy="3515555"/>
          </a:xfrm>
        </p:spPr>
        <p:txBody>
          <a:bodyPr rtlCol="0"/>
          <a:lstStyle/>
          <a:p>
            <a:pPr algn="just" rtl="0"/>
            <a:r>
              <a:rPr lang="it-IT" dirty="0"/>
              <a:t>Molte persone o aziende posseggono degli spazi spesso inutilizzati. Edifici, uffici, stanze. E se fosse possibile rendere questi spazi redditizi in un modo innovativo ed ecosostenibile?</a:t>
            </a:r>
          </a:p>
          <a:p>
            <a:pPr rtl="0"/>
            <a:endParaRPr lang="it-IT" dirty="0"/>
          </a:p>
        </p:txBody>
      </p:sp>
      <p:sp>
        <p:nvSpPr>
          <p:cNvPr id="11" name="Segnaposto testo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6" y="1618968"/>
            <a:ext cx="5436392" cy="535354"/>
          </a:xfrm>
        </p:spPr>
        <p:txBody>
          <a:bodyPr rtlCol="0"/>
          <a:lstStyle/>
          <a:p>
            <a:pPr rtl="0"/>
            <a:r>
              <a:rPr lang="it-IT" dirty="0"/>
              <a:t>Perché scegliere noi?</a:t>
            </a:r>
          </a:p>
        </p:txBody>
      </p:sp>
      <p:sp>
        <p:nvSpPr>
          <p:cNvPr id="12" name="Segnaposto contenuto 11">
            <a:extLst>
              <a:ext uri="{FF2B5EF4-FFF2-40B4-BE49-F238E27FC236}">
                <a16:creationId xmlns:a16="http://schemas.microsoft.com/office/drawing/2014/main" id="{7FB7F30B-2A84-4C44-BC5A-E826ED6E74A2}"/>
              </a:ext>
            </a:extLst>
          </p:cNvPr>
          <p:cNvSpPr>
            <a:spLocks noGrp="1"/>
          </p:cNvSpPr>
          <p:nvPr>
            <p:ph sz="quarter" idx="4"/>
          </p:nvPr>
        </p:nvSpPr>
        <p:spPr>
          <a:xfrm>
            <a:off x="6212026" y="2447703"/>
            <a:ext cx="5436391" cy="3515555"/>
          </a:xfrm>
        </p:spPr>
        <p:txBody>
          <a:bodyPr rtlCol="0"/>
          <a:lstStyle/>
          <a:p>
            <a:pPr algn="just" rtl="0"/>
            <a:r>
              <a:rPr lang="it-IT" dirty="0"/>
              <a:t>La nostra mission è quella di creare un ecosistema di dispositivi intelligenti orientati alla personalizzazione degli spazi di lavoro, con particolare attenzione al comfort utente ed al rispetto dell’ambiente, fornendo un servizio su larga scala per soddisfare le esigenze di ciascun utente.</a:t>
            </a:r>
          </a:p>
          <a:p>
            <a:pPr rtl="0"/>
            <a:endParaRPr lang="it-IT" dirty="0"/>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4</a:t>
            </a:fld>
            <a:endParaRPr lang="it-IT" dirty="0"/>
          </a:p>
        </p:txBody>
      </p:sp>
      <p:pic>
        <p:nvPicPr>
          <p:cNvPr id="13" name="Immagine 12" descr="Immagine che contiene testo, giocattolo, grafica vettoriale&#10;&#10;Descrizione generata automaticamente">
            <a:extLst>
              <a:ext uri="{FF2B5EF4-FFF2-40B4-BE49-F238E27FC236}">
                <a16:creationId xmlns:a16="http://schemas.microsoft.com/office/drawing/2014/main" id="{0F862988-D4A4-340A-7E6D-846ACFACAD60}"/>
              </a:ext>
            </a:extLst>
          </p:cNvPr>
          <p:cNvPicPr>
            <a:picLocks noChangeAspect="1"/>
          </p:cNvPicPr>
          <p:nvPr/>
        </p:nvPicPr>
        <p:blipFill>
          <a:blip r:embed="rId3"/>
          <a:stretch>
            <a:fillRect/>
          </a:stretch>
        </p:blipFill>
        <p:spPr>
          <a:xfrm>
            <a:off x="2744650" y="3701689"/>
            <a:ext cx="3235325" cy="3235325"/>
          </a:xfrm>
          <a:prstGeom prst="rect">
            <a:avLst/>
          </a:prstGeom>
        </p:spPr>
      </p:pic>
    </p:spTree>
    <p:extLst>
      <p:ext uri="{BB962C8B-B14F-4D97-AF65-F5344CB8AC3E}">
        <p14:creationId xmlns:p14="http://schemas.microsoft.com/office/powerpoint/2010/main" val="397643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Il nostro prodotto</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42790" y="1538648"/>
            <a:ext cx="5437186" cy="535354"/>
          </a:xfrm>
        </p:spPr>
        <p:txBody>
          <a:bodyPr rtlCol="0"/>
          <a:lstStyle/>
          <a:p>
            <a:pPr rtl="0"/>
            <a:r>
              <a:rPr lang="it-IT" dirty="0"/>
              <a:t>VIENE OFFERTO</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276254"/>
            <a:ext cx="5429114" cy="3515555"/>
          </a:xfrm>
        </p:spPr>
        <p:txBody>
          <a:bodyPr rtlCol="0"/>
          <a:lstStyle/>
          <a:p>
            <a:pPr rtl="0"/>
            <a:r>
              <a:rPr lang="it-IT" dirty="0"/>
              <a:t>Un dispositivo equipaggiato con:</a:t>
            </a:r>
          </a:p>
          <a:p>
            <a:pPr lvl="1">
              <a:buFont typeface="Wingdings" panose="05000000000000000000" pitchFamily="2" charset="2"/>
              <a:buChar char="§"/>
            </a:pPr>
            <a:r>
              <a:rPr lang="it-IT" sz="2000" dirty="0"/>
              <a:t>Un sensore di luce</a:t>
            </a:r>
          </a:p>
          <a:p>
            <a:pPr lvl="1">
              <a:buFont typeface="Wingdings" panose="05000000000000000000" pitchFamily="2" charset="2"/>
              <a:buChar char="§"/>
            </a:pPr>
            <a:r>
              <a:rPr lang="it-IT" sz="2000" dirty="0"/>
              <a:t>Un sensore rumore</a:t>
            </a:r>
          </a:p>
          <a:p>
            <a:pPr lvl="1">
              <a:buFont typeface="Wingdings" panose="05000000000000000000" pitchFamily="2" charset="2"/>
              <a:buChar char="§"/>
            </a:pPr>
            <a:r>
              <a:rPr lang="it-IT" sz="2000" dirty="0"/>
              <a:t>Un sistema di illuminazione personalizzabile in tonalità di colore e intensità </a:t>
            </a:r>
          </a:p>
          <a:p>
            <a:pPr lvl="1">
              <a:buFont typeface="Wingdings" panose="05000000000000000000" pitchFamily="2" charset="2"/>
              <a:buChar char="§"/>
            </a:pPr>
            <a:r>
              <a:rPr lang="it-IT" sz="2000" dirty="0"/>
              <a:t>Un termostato.</a:t>
            </a:r>
          </a:p>
          <a:p>
            <a:pPr rtl="0"/>
            <a:r>
              <a:rPr lang="it-IT" dirty="0"/>
              <a:t>Il dispositivo gestisce oltre alla regolazione della stanza anche il login di ogni utente attraverso il web.</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5</a:t>
            </a:fld>
            <a:endParaRPr lang="it-IT" dirty="0"/>
          </a:p>
        </p:txBody>
      </p:sp>
      <p:pic>
        <p:nvPicPr>
          <p:cNvPr id="14" name="Immagine 13">
            <a:extLst>
              <a:ext uri="{FF2B5EF4-FFF2-40B4-BE49-F238E27FC236}">
                <a16:creationId xmlns:a16="http://schemas.microsoft.com/office/drawing/2014/main" id="{F8E37EDD-2444-D737-0639-A4ED01C9519B}"/>
              </a:ext>
            </a:extLst>
          </p:cNvPr>
          <p:cNvPicPr>
            <a:picLocks noChangeAspect="1"/>
          </p:cNvPicPr>
          <p:nvPr/>
        </p:nvPicPr>
        <p:blipFill>
          <a:blip r:embed="rId3"/>
          <a:srcRect/>
          <a:stretch/>
        </p:blipFill>
        <p:spPr>
          <a:xfrm>
            <a:off x="6869251" y="4113262"/>
            <a:ext cx="2285540" cy="2325638"/>
          </a:xfrm>
          <a:prstGeom prst="rect">
            <a:avLst/>
          </a:prstGeom>
        </p:spPr>
      </p:pic>
      <p:pic>
        <p:nvPicPr>
          <p:cNvPr id="16" name="Immagine 15">
            <a:extLst>
              <a:ext uri="{FF2B5EF4-FFF2-40B4-BE49-F238E27FC236}">
                <a16:creationId xmlns:a16="http://schemas.microsoft.com/office/drawing/2014/main" id="{FAC304D5-44A0-1C2F-4F3C-0804CCBFC00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colorTemperature colorTemp="5300"/>
                    </a14:imgEffect>
                  </a14:imgLayer>
                </a14:imgProps>
              </a:ext>
            </a:extLst>
          </a:blip>
          <a:stretch>
            <a:fillRect/>
          </a:stretch>
        </p:blipFill>
        <p:spPr>
          <a:xfrm>
            <a:off x="7527924" y="1019313"/>
            <a:ext cx="3981450" cy="2704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821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Il nostro prodotto</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42790" y="1538648"/>
            <a:ext cx="5437186" cy="535354"/>
          </a:xfrm>
        </p:spPr>
        <p:txBody>
          <a:bodyPr rtlCol="0"/>
          <a:lstStyle/>
          <a:p>
            <a:pPr rtl="0"/>
            <a:r>
              <a:rPr lang="it-IT" dirty="0"/>
              <a:t>Viene offerto</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276254"/>
            <a:ext cx="5429114" cy="3515555"/>
          </a:xfrm>
        </p:spPr>
        <p:txBody>
          <a:bodyPr rtlCol="0"/>
          <a:lstStyle/>
          <a:p>
            <a:pPr rtl="0"/>
            <a:r>
              <a:rPr lang="it-IT" dirty="0"/>
              <a:t>Una applicazione per</a:t>
            </a:r>
            <a:endParaRPr lang="it-IT" sz="3200" dirty="0"/>
          </a:p>
          <a:p>
            <a:pPr lvl="1"/>
            <a:r>
              <a:rPr lang="it-IT" sz="2000" dirty="0"/>
              <a:t>Permettere la registrazione di nuovi utenti al servizio.</a:t>
            </a:r>
          </a:p>
          <a:p>
            <a:pPr lvl="1"/>
            <a:r>
              <a:rPr lang="it-IT" sz="2000" dirty="0"/>
              <a:t>Gestire la prenotazione e l’occupazione di una stanza.</a:t>
            </a:r>
          </a:p>
          <a:p>
            <a:pPr lvl="1"/>
            <a:r>
              <a:rPr lang="it-IT" sz="2000" dirty="0"/>
              <a:t>Personalizzare l’ambiente impostandone luci e temperatura.</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6</a:t>
            </a:fld>
            <a:endParaRPr lang="it-IT" dirty="0"/>
          </a:p>
        </p:txBody>
      </p:sp>
      <p:pic>
        <p:nvPicPr>
          <p:cNvPr id="16" name="Immagine 15">
            <a:extLst>
              <a:ext uri="{FF2B5EF4-FFF2-40B4-BE49-F238E27FC236}">
                <a16:creationId xmlns:a16="http://schemas.microsoft.com/office/drawing/2014/main" id="{FAC304D5-44A0-1C2F-4F3C-0804CCBFC005}"/>
              </a:ext>
            </a:extLst>
          </p:cNvPr>
          <p:cNvPicPr>
            <a:picLocks noChangeAspect="1"/>
          </p:cNvPicPr>
          <p:nvPr/>
        </p:nvPicPr>
        <p:blipFill>
          <a:blip r:embed="rId3"/>
          <a:srcRect t="6353" b="6353"/>
          <a:stretch/>
        </p:blipFill>
        <p:spPr>
          <a:xfrm>
            <a:off x="6928062" y="2276254"/>
            <a:ext cx="4276450" cy="29047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601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Il nostro prodotto</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42790" y="1538648"/>
            <a:ext cx="5437186" cy="535354"/>
          </a:xfrm>
        </p:spPr>
        <p:txBody>
          <a:bodyPr rtlCol="0"/>
          <a:lstStyle/>
          <a:p>
            <a:pPr rtl="0"/>
            <a:r>
              <a:rPr lang="it-IT" dirty="0"/>
              <a:t>A chi è rivolto</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276254"/>
            <a:ext cx="5429114" cy="3515555"/>
          </a:xfrm>
        </p:spPr>
        <p:txBody>
          <a:bodyPr rtlCol="0"/>
          <a:lstStyle/>
          <a:p>
            <a:pPr marL="457200" lvl="1" indent="0">
              <a:buNone/>
            </a:pPr>
            <a:r>
              <a:rPr lang="it-IT" b="1" dirty="0"/>
              <a:t>ADMIN</a:t>
            </a:r>
          </a:p>
          <a:p>
            <a:pPr marL="457200" lvl="1" indent="0" algn="just">
              <a:buNone/>
            </a:pPr>
            <a:r>
              <a:rPr lang="it-IT" dirty="0"/>
              <a:t>Coloro che si iscrivono al servizio con lo scopo di mettere a disposizione ambienti lavorativi. Ricevono un kit di dispositivi IoT e una suite di management.</a:t>
            </a:r>
          </a:p>
          <a:p>
            <a:pPr lvl="1"/>
            <a:endParaRPr lang="it-IT" sz="1200" dirty="0"/>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7</a:t>
            </a:fld>
            <a:endParaRPr lang="it-IT" dirty="0"/>
          </a:p>
        </p:txBody>
      </p:sp>
      <p:sp>
        <p:nvSpPr>
          <p:cNvPr id="2" name="Segnaposto contenuto 9">
            <a:extLst>
              <a:ext uri="{FF2B5EF4-FFF2-40B4-BE49-F238E27FC236}">
                <a16:creationId xmlns:a16="http://schemas.microsoft.com/office/drawing/2014/main" id="{5CBEA78E-530C-B800-A038-7E7CB8256DFF}"/>
              </a:ext>
            </a:extLst>
          </p:cNvPr>
          <p:cNvSpPr txBox="1">
            <a:spLocks/>
          </p:cNvSpPr>
          <p:nvPr/>
        </p:nvSpPr>
        <p:spPr>
          <a:xfrm>
            <a:off x="5979976" y="2276253"/>
            <a:ext cx="5429114" cy="351555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it-IT" b="1" dirty="0"/>
              <a:t>UTENTI FINALI</a:t>
            </a:r>
            <a:endParaRPr lang="it-IT" sz="1200" b="1" dirty="0"/>
          </a:p>
          <a:p>
            <a:pPr marL="457200" lvl="1" indent="0" algn="just">
              <a:buNone/>
            </a:pPr>
            <a:r>
              <a:rPr lang="it-IT" dirty="0"/>
              <a:t>Coloro che usufruiscono del servizio tramite applicazione per la prenotazione e l’utilizzo delle stanze. </a:t>
            </a:r>
          </a:p>
        </p:txBody>
      </p:sp>
      <p:pic>
        <p:nvPicPr>
          <p:cNvPr id="8" name="Immagine 7" descr="Immagine che contiene testo, giocattolo, grafica vettoriale, sushi&#10;&#10;Descrizione generata automaticamente">
            <a:extLst>
              <a:ext uri="{FF2B5EF4-FFF2-40B4-BE49-F238E27FC236}">
                <a16:creationId xmlns:a16="http://schemas.microsoft.com/office/drawing/2014/main" id="{17595028-85F0-B85C-CF20-ED24CC5C4229}"/>
              </a:ext>
            </a:extLst>
          </p:cNvPr>
          <p:cNvPicPr>
            <a:picLocks noChangeAspect="1"/>
          </p:cNvPicPr>
          <p:nvPr/>
        </p:nvPicPr>
        <p:blipFill>
          <a:blip r:embed="rId3"/>
          <a:stretch>
            <a:fillRect/>
          </a:stretch>
        </p:blipFill>
        <p:spPr>
          <a:xfrm>
            <a:off x="1880275" y="3844216"/>
            <a:ext cx="2654403" cy="2464508"/>
          </a:xfrm>
          <a:prstGeom prst="rect">
            <a:avLst/>
          </a:prstGeom>
        </p:spPr>
      </p:pic>
      <p:pic>
        <p:nvPicPr>
          <p:cNvPr id="12" name="Immagine 11" descr="Immagine che contiene testo, interni, giocattolo&#10;&#10;Descrizione generata automaticamente">
            <a:extLst>
              <a:ext uri="{FF2B5EF4-FFF2-40B4-BE49-F238E27FC236}">
                <a16:creationId xmlns:a16="http://schemas.microsoft.com/office/drawing/2014/main" id="{36A9EBBE-877B-8DA2-798E-1A4129713432}"/>
              </a:ext>
            </a:extLst>
          </p:cNvPr>
          <p:cNvPicPr>
            <a:picLocks noChangeAspect="1"/>
          </p:cNvPicPr>
          <p:nvPr/>
        </p:nvPicPr>
        <p:blipFill>
          <a:blip r:embed="rId4"/>
          <a:stretch>
            <a:fillRect/>
          </a:stretch>
        </p:blipFill>
        <p:spPr>
          <a:xfrm>
            <a:off x="7864671" y="3974484"/>
            <a:ext cx="2319299" cy="2333885"/>
          </a:xfrm>
          <a:prstGeom prst="rect">
            <a:avLst/>
          </a:prstGeom>
        </p:spPr>
      </p:pic>
    </p:spTree>
    <p:extLst>
      <p:ext uri="{BB962C8B-B14F-4D97-AF65-F5344CB8AC3E}">
        <p14:creationId xmlns:p14="http://schemas.microsoft.com/office/powerpoint/2010/main" val="355728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it-IT" dirty="0"/>
              <a:t>Il nostro prodotto</a:t>
            </a:r>
          </a:p>
        </p:txBody>
      </p:sp>
      <p:sp>
        <p:nvSpPr>
          <p:cNvPr id="9" name="Segnaposto testo 8">
            <a:extLst>
              <a:ext uri="{FF2B5EF4-FFF2-40B4-BE49-F238E27FC236}">
                <a16:creationId xmlns:a16="http://schemas.microsoft.com/office/drawing/2014/main" id="{0D098C43-2F2A-4100-89BC-5931039293FA}"/>
              </a:ext>
            </a:extLst>
          </p:cNvPr>
          <p:cNvSpPr>
            <a:spLocks noGrp="1"/>
          </p:cNvSpPr>
          <p:nvPr>
            <p:ph type="body" idx="1"/>
          </p:nvPr>
        </p:nvSpPr>
        <p:spPr>
          <a:xfrm>
            <a:off x="542790" y="1538648"/>
            <a:ext cx="5437186" cy="535354"/>
          </a:xfrm>
        </p:spPr>
        <p:txBody>
          <a:bodyPr rtlCol="0"/>
          <a:lstStyle/>
          <a:p>
            <a:pPr rtl="0"/>
            <a:r>
              <a:rPr lang="it-IT" dirty="0"/>
              <a:t>Viene offerto</a:t>
            </a:r>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half" idx="2"/>
          </p:nvPr>
        </p:nvSpPr>
        <p:spPr>
          <a:xfrm>
            <a:off x="550862" y="2276254"/>
            <a:ext cx="5429114" cy="3515555"/>
          </a:xfrm>
        </p:spPr>
        <p:txBody>
          <a:bodyPr rtlCol="0"/>
          <a:lstStyle/>
          <a:p>
            <a:pPr rtl="0"/>
            <a:r>
              <a:rPr lang="it-IT" dirty="0"/>
              <a:t>Agli admin, funzionalità aggiuntive per il management su interfaccia web:</a:t>
            </a:r>
          </a:p>
          <a:p>
            <a:pPr lvl="1"/>
            <a:r>
              <a:rPr lang="it-IT" dirty="0"/>
              <a:t>Visualizzazione dei grafici relativi a dati sui consumi, sui dati meteo e sulle preferenze degli utenti per ogni stanza, edificio e zona. </a:t>
            </a:r>
          </a:p>
          <a:p>
            <a:pPr lvl="1"/>
            <a:r>
              <a:rPr lang="it-IT" dirty="0"/>
              <a:t>Aggiunta e rimozione stanze</a:t>
            </a:r>
          </a:p>
          <a:p>
            <a:pPr lvl="1"/>
            <a:r>
              <a:rPr lang="it-IT" dirty="0"/>
              <a:t>Accesso ad un bot Telegram che elabora il report dei consumi energetici mensili delle stanze messe a disposizione.</a:t>
            </a:r>
          </a:p>
          <a:p>
            <a:pPr lvl="1"/>
            <a:endParaRPr lang="it-IT" dirty="0"/>
          </a:p>
          <a:p>
            <a:pPr lvl="1"/>
            <a:endParaRPr lang="it-IT" dirty="0"/>
          </a:p>
          <a:p>
            <a:pPr rtl="0"/>
            <a:endParaRPr lang="it-IT" dirty="0"/>
          </a:p>
          <a:p>
            <a:pPr lvl="1"/>
            <a:endParaRPr lang="it-IT" sz="1200" dirty="0"/>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rtl="0"/>
              <a:t>8</a:t>
            </a:fld>
            <a:endParaRPr lang="it-IT" dirty="0"/>
          </a:p>
        </p:txBody>
      </p:sp>
      <p:pic>
        <p:nvPicPr>
          <p:cNvPr id="3" name="Immagine 2">
            <a:extLst>
              <a:ext uri="{FF2B5EF4-FFF2-40B4-BE49-F238E27FC236}">
                <a16:creationId xmlns:a16="http://schemas.microsoft.com/office/drawing/2014/main" id="{0F085E2D-B4C8-932B-C1F7-90054CAE8E4D}"/>
              </a:ext>
            </a:extLst>
          </p:cNvPr>
          <p:cNvPicPr>
            <a:picLocks noChangeAspect="1"/>
          </p:cNvPicPr>
          <p:nvPr/>
        </p:nvPicPr>
        <p:blipFill>
          <a:blip r:embed="rId3"/>
          <a:stretch>
            <a:fillRect/>
          </a:stretch>
        </p:blipFill>
        <p:spPr>
          <a:xfrm>
            <a:off x="6528194" y="1806325"/>
            <a:ext cx="4638675" cy="3812610"/>
          </a:xfrm>
          <a:prstGeom prst="rect">
            <a:avLst/>
          </a:prstGeom>
        </p:spPr>
      </p:pic>
      <p:pic>
        <p:nvPicPr>
          <p:cNvPr id="5" name="Immagine 4">
            <a:extLst>
              <a:ext uri="{FF2B5EF4-FFF2-40B4-BE49-F238E27FC236}">
                <a16:creationId xmlns:a16="http://schemas.microsoft.com/office/drawing/2014/main" id="{C8A5EA83-657E-5269-C369-CF9DE32941CD}"/>
              </a:ext>
            </a:extLst>
          </p:cNvPr>
          <p:cNvPicPr>
            <a:picLocks noChangeAspect="1"/>
          </p:cNvPicPr>
          <p:nvPr/>
        </p:nvPicPr>
        <p:blipFill>
          <a:blip r:embed="rId4"/>
          <a:stretch>
            <a:fillRect/>
          </a:stretch>
        </p:blipFill>
        <p:spPr>
          <a:xfrm>
            <a:off x="6461519" y="2466975"/>
            <a:ext cx="416326" cy="416326"/>
          </a:xfrm>
          <a:prstGeom prst="rect">
            <a:avLst/>
          </a:prstGeom>
        </p:spPr>
      </p:pic>
    </p:spTree>
    <p:extLst>
      <p:ext uri="{BB962C8B-B14F-4D97-AF65-F5344CB8AC3E}">
        <p14:creationId xmlns:p14="http://schemas.microsoft.com/office/powerpoint/2010/main" val="374313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wrap="square" rtlCol="0" anchor="t">
            <a:normAutofit/>
          </a:bodyPr>
          <a:lstStyle/>
          <a:p>
            <a:pPr rtl="0"/>
            <a:r>
              <a:rPr lang="it-IT" dirty="0"/>
              <a:t>Intelligenza artificiale</a:t>
            </a:r>
          </a:p>
        </p:txBody>
      </p:sp>
      <p:pic>
        <p:nvPicPr>
          <p:cNvPr id="13" name="Immagine 12">
            <a:extLst>
              <a:ext uri="{FF2B5EF4-FFF2-40B4-BE49-F238E27FC236}">
                <a16:creationId xmlns:a16="http://schemas.microsoft.com/office/drawing/2014/main" id="{A36ACF00-E02C-DF8E-553F-9FFB2668A0F2}"/>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r="2" b="1359"/>
          <a:stretch/>
        </p:blipFill>
        <p:spPr>
          <a:xfrm>
            <a:off x="272414" y="1881275"/>
            <a:ext cx="3669505" cy="3619691"/>
          </a:xfrm>
          <a:prstGeom prst="rect">
            <a:avLst/>
          </a:prstGeom>
          <a:noFill/>
        </p:spPr>
      </p:pic>
      <p:sp>
        <p:nvSpPr>
          <p:cNvPr id="11" name="Segnaposto testo 10">
            <a:extLst>
              <a:ext uri="{FF2B5EF4-FFF2-40B4-BE49-F238E27FC236}">
                <a16:creationId xmlns:a16="http://schemas.microsoft.com/office/drawing/2014/main" id="{60726BA7-44D6-4116-90E3-38325026EAAD}"/>
              </a:ext>
            </a:extLst>
          </p:cNvPr>
          <p:cNvSpPr>
            <a:spLocks noGrp="1"/>
          </p:cNvSpPr>
          <p:nvPr>
            <p:ph type="body" sz="quarter" idx="13"/>
          </p:nvPr>
        </p:nvSpPr>
        <p:spPr>
          <a:xfrm>
            <a:off x="4257708" y="2888089"/>
            <a:ext cx="3566160" cy="535354"/>
          </a:xfrm>
        </p:spPr>
        <p:txBody>
          <a:bodyPr wrap="square" rtlCol="0" anchor="b">
            <a:normAutofit/>
          </a:bodyPr>
          <a:lstStyle/>
          <a:p>
            <a:pPr rtl="0">
              <a:lnSpc>
                <a:spcPct val="100000"/>
              </a:lnSpc>
            </a:pPr>
            <a:r>
              <a:rPr lang="it-IT" sz="1700" dirty="0"/>
              <a:t>PERSONALIZZAZIONE &amp; PROFILAZIONE</a:t>
            </a:r>
          </a:p>
        </p:txBody>
      </p:sp>
      <p:sp>
        <p:nvSpPr>
          <p:cNvPr id="12" name="Segnaposto contenuto 11">
            <a:extLst>
              <a:ext uri="{FF2B5EF4-FFF2-40B4-BE49-F238E27FC236}">
                <a16:creationId xmlns:a16="http://schemas.microsoft.com/office/drawing/2014/main" id="{7FB7F30B-2A84-4C44-BC5A-E826ED6E74A2}"/>
              </a:ext>
            </a:extLst>
          </p:cNvPr>
          <p:cNvSpPr>
            <a:spLocks noGrp="1"/>
          </p:cNvSpPr>
          <p:nvPr>
            <p:ph sz="quarter" idx="14"/>
          </p:nvPr>
        </p:nvSpPr>
        <p:spPr>
          <a:xfrm>
            <a:off x="8165783" y="3743187"/>
            <a:ext cx="3508755" cy="3515555"/>
          </a:xfrm>
        </p:spPr>
        <p:txBody>
          <a:bodyPr wrap="square" rtlCol="0">
            <a:normAutofit/>
          </a:bodyPr>
          <a:lstStyle/>
          <a:p>
            <a:pPr rtl="0"/>
            <a:r>
              <a:rPr lang="it-IT" dirty="0"/>
              <a:t>L’AI raccoglie dati relativi all’utente e li utilizza per aggiornarsi e migliorare la qualità dei suggerimenti futuri.</a:t>
            </a:r>
          </a:p>
        </p:txBody>
      </p:sp>
      <p:sp>
        <p:nvSpPr>
          <p:cNvPr id="18" name="Text Placeholder 6">
            <a:extLst>
              <a:ext uri="{FF2B5EF4-FFF2-40B4-BE49-F238E27FC236}">
                <a16:creationId xmlns:a16="http://schemas.microsoft.com/office/drawing/2014/main" id="{1CABD49F-B161-6907-3B9D-5F30DACF7FB7}"/>
              </a:ext>
            </a:extLst>
          </p:cNvPr>
          <p:cNvSpPr>
            <a:spLocks noGrp="1"/>
          </p:cNvSpPr>
          <p:nvPr>
            <p:ph type="body" sz="quarter" idx="3"/>
          </p:nvPr>
        </p:nvSpPr>
        <p:spPr>
          <a:xfrm>
            <a:off x="8165783" y="2360539"/>
            <a:ext cx="3566160" cy="1590454"/>
          </a:xfrm>
        </p:spPr>
        <p:txBody>
          <a:bodyPr/>
          <a:lstStyle/>
          <a:p>
            <a:r>
              <a:rPr lang="it-IT" sz="1600" dirty="0"/>
              <a:t>continuous learning &amp; Big Data</a:t>
            </a:r>
          </a:p>
          <a:p>
            <a:endParaRPr lang="en-US" dirty="0"/>
          </a:p>
        </p:txBody>
      </p:sp>
      <p:sp>
        <p:nvSpPr>
          <p:cNvPr id="10" name="Segnaposto contenuto 9">
            <a:extLst>
              <a:ext uri="{FF2B5EF4-FFF2-40B4-BE49-F238E27FC236}">
                <a16:creationId xmlns:a16="http://schemas.microsoft.com/office/drawing/2014/main" id="{1DB251F7-EBE7-46AC-A920-FFE2C5AF68EA}"/>
              </a:ext>
            </a:extLst>
          </p:cNvPr>
          <p:cNvSpPr>
            <a:spLocks noGrp="1"/>
          </p:cNvSpPr>
          <p:nvPr>
            <p:ph sz="quarter" idx="4"/>
          </p:nvPr>
        </p:nvSpPr>
        <p:spPr>
          <a:xfrm>
            <a:off x="4315113" y="3743187"/>
            <a:ext cx="3508755" cy="3515555"/>
          </a:xfrm>
        </p:spPr>
        <p:txBody>
          <a:bodyPr wrap="square" rtlCol="0">
            <a:normAutofit/>
          </a:bodyPr>
          <a:lstStyle/>
          <a:p>
            <a:pPr rtl="0"/>
            <a:r>
              <a:rPr lang="it-IT" dirty="0"/>
              <a:t>L’AI suggerisce parametri iniziali relativi a colore luce, intensità luminosa e temperatura, basandosi sui trend del momento e sui dati dell’utente.</a:t>
            </a:r>
          </a:p>
        </p:txBody>
      </p:sp>
      <p:sp>
        <p:nvSpPr>
          <p:cNvPr id="6" name="Segnaposto numero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it-IT" smtClean="0"/>
              <a:pPr rtl="0">
                <a:spcAft>
                  <a:spcPts val="600"/>
                </a:spcAft>
              </a:pPr>
              <a:t>9</a:t>
            </a:fld>
            <a:endParaRPr lang="it-IT"/>
          </a:p>
        </p:txBody>
      </p:sp>
      <p:sp>
        <p:nvSpPr>
          <p:cNvPr id="14" name="CasellaDiTesto 13">
            <a:extLst>
              <a:ext uri="{FF2B5EF4-FFF2-40B4-BE49-F238E27FC236}">
                <a16:creationId xmlns:a16="http://schemas.microsoft.com/office/drawing/2014/main" id="{FBDEC5E2-72EA-8400-68AF-11B1AD6E03B3}"/>
              </a:ext>
            </a:extLst>
          </p:cNvPr>
          <p:cNvSpPr txBox="1"/>
          <p:nvPr/>
        </p:nvSpPr>
        <p:spPr>
          <a:xfrm>
            <a:off x="4220367" y="1849524"/>
            <a:ext cx="7096125" cy="615553"/>
          </a:xfrm>
          <a:prstGeom prst="rect">
            <a:avLst/>
          </a:prstGeom>
          <a:noFill/>
        </p:spPr>
        <p:txBody>
          <a:bodyPr wrap="square" rtlCol="0">
            <a:spAutoFit/>
          </a:bodyPr>
          <a:lstStyle/>
          <a:p>
            <a:pPr algn="just"/>
            <a:r>
              <a:rPr lang="it-IT" sz="1700" dirty="0">
                <a:solidFill>
                  <a:schemeClr val="tx1">
                    <a:lumMod val="75000"/>
                  </a:schemeClr>
                </a:solidFill>
              </a:rPr>
              <a:t>Il sistema fa uso di avanzati algoritmi di Data Analytics &amp; Artificial Intelligence al fine di migliorare il grado di soddisfazione dell’utente finale.</a:t>
            </a:r>
          </a:p>
        </p:txBody>
      </p:sp>
      <p:pic>
        <p:nvPicPr>
          <p:cNvPr id="16" name="Elemento grafico 15">
            <a:extLst>
              <a:ext uri="{FF2B5EF4-FFF2-40B4-BE49-F238E27FC236}">
                <a16:creationId xmlns:a16="http://schemas.microsoft.com/office/drawing/2014/main" id="{DFD6C1BC-9BF7-49B9-6731-F7E6829B32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8378" y="4559871"/>
            <a:ext cx="1882185" cy="1882185"/>
          </a:xfrm>
          <a:prstGeom prst="rect">
            <a:avLst/>
          </a:prstGeom>
        </p:spPr>
      </p:pic>
    </p:spTree>
    <p:extLst>
      <p:ext uri="{BB962C8B-B14F-4D97-AF65-F5344CB8AC3E}">
        <p14:creationId xmlns:p14="http://schemas.microsoft.com/office/powerpoint/2010/main" val="274461232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58.tgt.Office_50301109_TF33713516_Win32_OJ112196127.potx" id="{46519ADD-CA2C-4FEA-8766-15A0FE58BEAA}" vid="{0CA712DC-5E0E-4D6D-B971-1A075692B59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{ECF8AFF1-4F2B-41ED-9B81-0EE2E8CECAAC}tf33713516_win32</Template>
  <TotalTime>3106</TotalTime>
  <Words>1166</Words>
  <Application>Microsoft Office PowerPoint</Application>
  <PresentationFormat>Widescreen</PresentationFormat>
  <Paragraphs>211</Paragraphs>
  <Slides>20</Slides>
  <Notes>14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Arial</vt:lpstr>
      <vt:lpstr>Calibri</vt:lpstr>
      <vt:lpstr>Gill Sans MT</vt:lpstr>
      <vt:lpstr>Symbol</vt:lpstr>
      <vt:lpstr>Walbaum Display</vt:lpstr>
      <vt:lpstr>Wingdings</vt:lpstr>
      <vt:lpstr>3DFloatVTI</vt:lpstr>
      <vt:lpstr>Smart Office</vt:lpstr>
      <vt:lpstr>Indice</vt:lpstr>
      <vt:lpstr>Il nostro prodotto</vt:lpstr>
      <vt:lpstr>Il nostro prodotto</vt:lpstr>
      <vt:lpstr>Il nostro prodotto</vt:lpstr>
      <vt:lpstr>Il nostro prodotto</vt:lpstr>
      <vt:lpstr>Il nostro prodotto</vt:lpstr>
      <vt:lpstr>Il nostro prodotto</vt:lpstr>
      <vt:lpstr>Intelligenza artificiale</vt:lpstr>
      <vt:lpstr>Sharing Economy</vt:lpstr>
      <vt:lpstr>Green Economy</vt:lpstr>
      <vt:lpstr>Grafico</vt:lpstr>
      <vt:lpstr>Tabella</vt:lpstr>
      <vt:lpstr>«Forza Napoli»</vt:lpstr>
      <vt:lpstr>Team</vt:lpstr>
      <vt:lpstr>Sequenza temporale</vt:lpstr>
      <vt:lpstr>Contenuto </vt:lpstr>
      <vt:lpstr>Contenuto 2 </vt:lpstr>
      <vt:lpstr>Riepilogo</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Office</dc:title>
  <dc:creator>FELICIA PUZONE</dc:creator>
  <cp:lastModifiedBy>FELICIA PUZONE</cp:lastModifiedBy>
  <cp:revision>4</cp:revision>
  <dcterms:created xsi:type="dcterms:W3CDTF">2023-01-27T15:51:49Z</dcterms:created>
  <dcterms:modified xsi:type="dcterms:W3CDTF">2023-02-02T16:28:47Z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