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sldIdLst>
    <p:sldId id="266" r:id="rId2"/>
    <p:sldId id="267" r:id="rId3"/>
    <p:sldId id="301" r:id="rId4"/>
    <p:sldId id="302" r:id="rId5"/>
    <p:sldId id="303" r:id="rId6"/>
    <p:sldId id="304" r:id="rId7"/>
    <p:sldId id="305" r:id="rId8"/>
    <p:sldId id="290" r:id="rId9"/>
    <p:sldId id="289" r:id="rId10"/>
    <p:sldId id="291" r:id="rId11"/>
    <p:sldId id="295" r:id="rId12"/>
    <p:sldId id="288" r:id="rId13"/>
    <p:sldId id="287" r:id="rId14"/>
    <p:sldId id="292" r:id="rId15"/>
    <p:sldId id="306" r:id="rId16"/>
    <p:sldId id="307" r:id="rId17"/>
    <p:sldId id="308" r:id="rId18"/>
    <p:sldId id="309" r:id="rId19"/>
    <p:sldId id="310" r:id="rId20"/>
    <p:sldId id="278" r:id="rId21"/>
    <p:sldId id="311" r:id="rId22"/>
    <p:sldId id="312" r:id="rId23"/>
    <p:sldId id="314" r:id="rId24"/>
    <p:sldId id="280" r:id="rId25"/>
    <p:sldId id="283" r:id="rId26"/>
    <p:sldId id="31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BA3"/>
    <a:srgbClr val="006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6425"/>
  </p:normalViewPr>
  <p:slideViewPr>
    <p:cSldViewPr snapToGrid="0" snapToObjects="1">
      <p:cViewPr varScale="1">
        <p:scale>
          <a:sx n="84" d="100"/>
          <a:sy n="84" d="100"/>
        </p:scale>
        <p:origin x="442"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12" Type="http://schemas.openxmlformats.org/officeDocument/2006/relationships/image" Target="../media/image47.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11" Type="http://schemas.openxmlformats.org/officeDocument/2006/relationships/image" Target="../media/image46.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8.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FAAEA8-86CB-1746-941C-A66B88063DE8}"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89367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AAEA8-86CB-1746-941C-A66B88063DE8}"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360770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AAEA8-86CB-1746-941C-A66B88063DE8}"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2169474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i text simplu">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31851" y="2783807"/>
            <a:ext cx="10515600" cy="3084549"/>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err="1"/>
              <a:t>Introduceți</a:t>
            </a:r>
            <a:r>
              <a:rPr lang="en-US" dirty="0"/>
              <a:t> text </a:t>
            </a:r>
            <a:r>
              <a:rPr lang="en-US" dirty="0" err="1"/>
              <a:t>simplu</a:t>
            </a:r>
            <a:endParaRPr lang="en-US" dirty="0"/>
          </a:p>
        </p:txBody>
      </p:sp>
      <p:sp>
        <p:nvSpPr>
          <p:cNvPr id="4" name="Date Placeholder 3"/>
          <p:cNvSpPr>
            <a:spLocks noGrp="1"/>
          </p:cNvSpPr>
          <p:nvPr>
            <p:ph type="dt" sz="half" idx="10"/>
          </p:nvPr>
        </p:nvSpPr>
        <p:spPr/>
        <p:txBody>
          <a:bodyPr/>
          <a:lstStyle>
            <a:lvl1pPr>
              <a:defRPr>
                <a:latin typeface="PT Sans" charset="-52"/>
                <a:ea typeface="PT Sans" charset="-52"/>
                <a:cs typeface="PT Sans" charset="-52"/>
              </a:defRPr>
            </a:lvl1pPr>
          </a:lstStyle>
          <a:p>
            <a:fld id="{17FAAEA8-86CB-1746-941C-A66B88063DE8}" type="datetimeFigureOut">
              <a:rPr lang="en-US" smtClean="0"/>
              <a:pPr/>
              <a:t>4/6/2022</a:t>
            </a:fld>
            <a:endParaRPr lang="en-US" dirty="0"/>
          </a:p>
        </p:txBody>
      </p:sp>
      <p:sp>
        <p:nvSpPr>
          <p:cNvPr id="6" name="Slide Number Placeholder 5"/>
          <p:cNvSpPr>
            <a:spLocks noGrp="1"/>
          </p:cNvSpPr>
          <p:nvPr>
            <p:ph type="sldNum" sz="quarter" idx="12"/>
          </p:nvPr>
        </p:nvSpPr>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7" name="Title 1"/>
          <p:cNvSpPr>
            <a:spLocks noGrp="1"/>
          </p:cNvSpPr>
          <p:nvPr>
            <p:ph type="title" hasCustomPrompt="1"/>
          </p:nvPr>
        </p:nvSpPr>
        <p:spPr>
          <a:xfrm>
            <a:off x="838200" y="1883159"/>
            <a:ext cx="10515600" cy="905377"/>
          </a:xfrm>
        </p:spPr>
        <p:txBody>
          <a:bodyPr>
            <a:normAutofit/>
          </a:bodyPr>
          <a:lstStyle>
            <a:lvl1pPr>
              <a:defRPr sz="3000" b="1">
                <a:latin typeface="PT Sans" charset="-52"/>
                <a:ea typeface="PT Sans" charset="-52"/>
                <a:cs typeface="PT Sans" charset="-52"/>
              </a:defRPr>
            </a:lvl1pPr>
          </a:lstStyle>
          <a:p>
            <a:r>
              <a:rPr lang="en-US" dirty="0" err="1"/>
              <a:t>Introduceți</a:t>
            </a:r>
            <a:r>
              <a:rPr lang="en-US" dirty="0"/>
              <a:t> </a:t>
            </a:r>
            <a:r>
              <a:rPr lang="en-US" dirty="0" err="1"/>
              <a:t>Subcapitol</a:t>
            </a:r>
            <a:endParaRPr lang="en-US" dirty="0"/>
          </a:p>
        </p:txBody>
      </p:sp>
    </p:spTree>
    <p:extLst>
      <p:ext uri="{BB962C8B-B14F-4D97-AF65-F5344CB8AC3E}">
        <p14:creationId xmlns:p14="http://schemas.microsoft.com/office/powerpoint/2010/main" val="121449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i bullet-uri">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2786315"/>
            <a:ext cx="105156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cu bullet-</a:t>
            </a:r>
            <a:r>
              <a:rPr lang="en-US" dirty="0" err="1"/>
              <a:t>uri</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PT Sans" charset="-52"/>
                <a:ea typeface="PT Sans" charset="-52"/>
                <a:cs typeface="PT Sans" charset="-52"/>
              </a:defRPr>
            </a:lvl1pPr>
          </a:lstStyle>
          <a:p>
            <a:fld id="{17FAAEA8-86CB-1746-941C-A66B88063DE8}" type="datetimeFigureOut">
              <a:rPr lang="en-US" smtClean="0"/>
              <a:pPr/>
              <a:t>4/6/2022</a:t>
            </a:fld>
            <a:endParaRPr lang="en-US" dirty="0"/>
          </a:p>
        </p:txBody>
      </p:sp>
      <p:sp>
        <p:nvSpPr>
          <p:cNvPr id="6" name="Slide Number Placeholder 5"/>
          <p:cNvSpPr>
            <a:spLocks noGrp="1"/>
          </p:cNvSpPr>
          <p:nvPr>
            <p:ph type="sldNum" sz="quarter" idx="12"/>
          </p:nvPr>
        </p:nvSpPr>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7" name="Title 1"/>
          <p:cNvSpPr>
            <a:spLocks noGrp="1"/>
          </p:cNvSpPr>
          <p:nvPr>
            <p:ph type="title" hasCustomPrompt="1"/>
          </p:nvPr>
        </p:nvSpPr>
        <p:spPr>
          <a:xfrm>
            <a:off x="838200" y="1883159"/>
            <a:ext cx="10515600" cy="905377"/>
          </a:xfrm>
        </p:spPr>
        <p:txBody>
          <a:bodyPr>
            <a:normAutofit/>
          </a:bodyPr>
          <a:lstStyle>
            <a:lvl1pPr>
              <a:defRPr sz="3000" b="1">
                <a:latin typeface="PT Sans" charset="-52"/>
                <a:ea typeface="PT Sans" charset="-52"/>
                <a:cs typeface="PT Sans" charset="-52"/>
              </a:defRPr>
            </a:lvl1pPr>
          </a:lstStyle>
          <a:p>
            <a:r>
              <a:rPr lang="en-US" dirty="0" err="1"/>
              <a:t>Introduceți</a:t>
            </a:r>
            <a:r>
              <a:rPr lang="en-US" dirty="0"/>
              <a:t> </a:t>
            </a:r>
            <a:r>
              <a:rPr lang="en-US" dirty="0" err="1"/>
              <a:t>Subcapitol</a:t>
            </a:r>
            <a:endParaRPr lang="en-US" dirty="0"/>
          </a:p>
        </p:txBody>
      </p:sp>
    </p:spTree>
    <p:extLst>
      <p:ext uri="{BB962C8B-B14F-4D97-AF65-F5344CB8AC3E}">
        <p14:creationId xmlns:p14="http://schemas.microsoft.com/office/powerpoint/2010/main" val="8813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simplu">
    <p:spTree>
      <p:nvGrpSpPr>
        <p:cNvPr id="1" name=""/>
        <p:cNvGrpSpPr/>
        <p:nvPr/>
      </p:nvGrpSpPr>
      <p:grpSpPr>
        <a:xfrm>
          <a:off x="0" y="0"/>
          <a:ext cx="0" cy="0"/>
          <a:chOff x="0" y="0"/>
          <a:chExt cx="0" cy="0"/>
        </a:xfrm>
      </p:grpSpPr>
      <p:sp>
        <p:nvSpPr>
          <p:cNvPr id="6" name="Text Placeholder 2"/>
          <p:cNvSpPr>
            <a:spLocks noGrp="1"/>
          </p:cNvSpPr>
          <p:nvPr>
            <p:ph type="body" idx="1" hasCustomPrompt="1"/>
          </p:nvPr>
        </p:nvSpPr>
        <p:spPr>
          <a:xfrm>
            <a:off x="831851" y="1900108"/>
            <a:ext cx="10515600" cy="4327073"/>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err="1"/>
              <a:t>Introduceți</a:t>
            </a:r>
            <a:r>
              <a:rPr lang="en-US" dirty="0"/>
              <a:t> text </a:t>
            </a:r>
            <a:r>
              <a:rPr lang="en-US" dirty="0" err="1"/>
              <a:t>simplu</a:t>
            </a:r>
            <a:endParaRPr lang="en-US" dirty="0"/>
          </a:p>
        </p:txBody>
      </p:sp>
      <p:sp>
        <p:nvSpPr>
          <p:cNvPr id="7" name="Date Placeholder 3"/>
          <p:cNvSpPr>
            <a:spLocks noGrp="1"/>
          </p:cNvSpPr>
          <p:nvPr>
            <p:ph type="dt" sz="half" idx="10"/>
          </p:nvPr>
        </p:nvSpPr>
        <p:spPr>
          <a:xfrm>
            <a:off x="838200" y="6356352"/>
            <a:ext cx="2743200" cy="365125"/>
          </a:xfrm>
        </p:spPr>
        <p:txBody>
          <a:bodyPr/>
          <a:lstStyle>
            <a:lvl1pPr>
              <a:defRPr>
                <a:latin typeface="PT Sans" charset="-52"/>
                <a:ea typeface="PT Sans" charset="-52"/>
                <a:cs typeface="PT Sans" charset="-52"/>
              </a:defRPr>
            </a:lvl1pPr>
          </a:lstStyle>
          <a:p>
            <a:fld id="{17FAAEA8-86CB-1746-941C-A66B88063DE8}" type="datetimeFigureOut">
              <a:rPr lang="en-US" smtClean="0"/>
              <a:pPr/>
              <a:t>4/6/2022</a:t>
            </a:fld>
            <a:endParaRPr lang="en-US" dirty="0"/>
          </a:p>
        </p:txBody>
      </p:sp>
      <p:sp>
        <p:nvSpPr>
          <p:cNvPr id="8" name="Slide Number Placeholder 5"/>
          <p:cNvSpPr>
            <a:spLocks noGrp="1"/>
          </p:cNvSpPr>
          <p:nvPr>
            <p:ph type="sldNum" sz="quarter" idx="12"/>
          </p:nvPr>
        </p:nvSpPr>
        <p:spPr>
          <a:xfrm>
            <a:off x="8610600" y="6356352"/>
            <a:ext cx="2743200" cy="365125"/>
          </a:xfrm>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Tree>
    <p:extLst>
      <p:ext uri="{BB962C8B-B14F-4D97-AF65-F5344CB8AC3E}">
        <p14:creationId xmlns:p14="http://schemas.microsoft.com/office/powerpoint/2010/main" val="3533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cu bullet-uri">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838200" y="6356352"/>
            <a:ext cx="2743200" cy="365125"/>
          </a:xfrm>
        </p:spPr>
        <p:txBody>
          <a:bodyPr/>
          <a:lstStyle>
            <a:lvl1pPr>
              <a:defRPr>
                <a:latin typeface="PT Sans" charset="-52"/>
                <a:ea typeface="PT Sans" charset="-52"/>
                <a:cs typeface="PT Sans" charset="-52"/>
              </a:defRPr>
            </a:lvl1pPr>
          </a:lstStyle>
          <a:p>
            <a:fld id="{17FAAEA8-86CB-1746-941C-A66B88063DE8}" type="datetimeFigureOut">
              <a:rPr lang="en-US" smtClean="0"/>
              <a:pPr/>
              <a:t>4/6/2022</a:t>
            </a:fld>
            <a:endParaRPr lang="en-US" dirty="0"/>
          </a:p>
        </p:txBody>
      </p:sp>
      <p:sp>
        <p:nvSpPr>
          <p:cNvPr id="8" name="Slide Number Placeholder 5"/>
          <p:cNvSpPr>
            <a:spLocks noGrp="1"/>
          </p:cNvSpPr>
          <p:nvPr>
            <p:ph type="sldNum" sz="quarter" idx="12"/>
          </p:nvPr>
        </p:nvSpPr>
        <p:spPr>
          <a:xfrm>
            <a:off x="8610600" y="6356352"/>
            <a:ext cx="2743200" cy="365125"/>
          </a:xfrm>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9" name="Content Placeholder 2"/>
          <p:cNvSpPr>
            <a:spLocks noGrp="1"/>
          </p:cNvSpPr>
          <p:nvPr>
            <p:ph idx="13" hasCustomPrompt="1"/>
          </p:nvPr>
        </p:nvSpPr>
        <p:spPr>
          <a:xfrm>
            <a:off x="831851" y="1900107"/>
            <a:ext cx="10515600" cy="4327073"/>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cu bullet-</a:t>
            </a:r>
            <a:r>
              <a:rPr lang="en-US" dirty="0" err="1"/>
              <a:t>uri</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6827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i 2 boxuri cu bullet-uri">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latin typeface="PT Sans" charset="-52"/>
                <a:ea typeface="PT Sans" charset="-52"/>
                <a:cs typeface="PT Sans" charset="-52"/>
              </a:defRPr>
            </a:lvl1pPr>
          </a:lstStyle>
          <a:p>
            <a:fld id="{17FAAEA8-86CB-1746-941C-A66B88063DE8}" type="datetimeFigureOut">
              <a:rPr lang="en-US" smtClean="0"/>
              <a:pPr/>
              <a:t>4/6/2022</a:t>
            </a:fld>
            <a:endParaRPr lang="en-US" dirty="0"/>
          </a:p>
        </p:txBody>
      </p:sp>
      <p:sp>
        <p:nvSpPr>
          <p:cNvPr id="7" name="Slide Number Placeholder 6"/>
          <p:cNvSpPr>
            <a:spLocks noGrp="1"/>
          </p:cNvSpPr>
          <p:nvPr>
            <p:ph type="sldNum" sz="quarter" idx="12"/>
          </p:nvPr>
        </p:nvSpPr>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8" name="Content Placeholder 2"/>
          <p:cNvSpPr>
            <a:spLocks noGrp="1"/>
          </p:cNvSpPr>
          <p:nvPr>
            <p:ph idx="13" hasCustomPrompt="1"/>
          </p:nvPr>
        </p:nvSpPr>
        <p:spPr>
          <a:xfrm>
            <a:off x="838200" y="2786315"/>
            <a:ext cx="51816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cu bullet-</a:t>
            </a:r>
            <a:r>
              <a:rPr lang="en-US" dirty="0" err="1"/>
              <a:t>uri</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hasCustomPrompt="1"/>
          </p:nvPr>
        </p:nvSpPr>
        <p:spPr>
          <a:xfrm>
            <a:off x="6195993" y="2776666"/>
            <a:ext cx="51816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cu bullet-</a:t>
            </a:r>
            <a:r>
              <a:rPr lang="en-US" dirty="0" err="1"/>
              <a:t>uri</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hasCustomPrompt="1"/>
          </p:nvPr>
        </p:nvSpPr>
        <p:spPr>
          <a:xfrm>
            <a:off x="838200" y="1883159"/>
            <a:ext cx="10515600" cy="905377"/>
          </a:xfrm>
        </p:spPr>
        <p:txBody>
          <a:bodyPr>
            <a:normAutofit/>
          </a:bodyPr>
          <a:lstStyle>
            <a:lvl1pPr>
              <a:defRPr sz="3000" b="1">
                <a:latin typeface="PT Sans" charset="-52"/>
                <a:ea typeface="PT Sans" charset="-52"/>
                <a:cs typeface="PT Sans" charset="-52"/>
              </a:defRPr>
            </a:lvl1pPr>
          </a:lstStyle>
          <a:p>
            <a:r>
              <a:rPr lang="en-US" dirty="0" err="1"/>
              <a:t>Introduceți</a:t>
            </a:r>
            <a:r>
              <a:rPr lang="en-US" dirty="0"/>
              <a:t> </a:t>
            </a:r>
            <a:r>
              <a:rPr lang="en-US" dirty="0" err="1"/>
              <a:t>Subcapitol</a:t>
            </a:r>
            <a:endParaRPr lang="en-US" dirty="0"/>
          </a:p>
        </p:txBody>
      </p:sp>
    </p:spTree>
    <p:extLst>
      <p:ext uri="{BB962C8B-B14F-4D97-AF65-F5344CB8AC3E}">
        <p14:creationId xmlns:p14="http://schemas.microsoft.com/office/powerpoint/2010/main" val="532983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i douta boxe cu text simplu">
    <p:spTree>
      <p:nvGrpSpPr>
        <p:cNvPr id="1" name=""/>
        <p:cNvGrpSpPr/>
        <p:nvPr/>
      </p:nvGrpSpPr>
      <p:grpSpPr>
        <a:xfrm>
          <a:off x="0" y="0"/>
          <a:ext cx="0" cy="0"/>
          <a:chOff x="0" y="0"/>
          <a:chExt cx="0" cy="0"/>
        </a:xfrm>
      </p:grpSpPr>
      <p:sp>
        <p:nvSpPr>
          <p:cNvPr id="10" name="Date Placeholder 4"/>
          <p:cNvSpPr>
            <a:spLocks noGrp="1"/>
          </p:cNvSpPr>
          <p:nvPr>
            <p:ph type="dt" sz="half" idx="10"/>
          </p:nvPr>
        </p:nvSpPr>
        <p:spPr>
          <a:xfrm>
            <a:off x="838200" y="6356352"/>
            <a:ext cx="2743200" cy="365125"/>
          </a:xfrm>
        </p:spPr>
        <p:txBody>
          <a:bodyPr/>
          <a:lstStyle>
            <a:lvl1pPr>
              <a:defRPr>
                <a:latin typeface="PT Sans" charset="-52"/>
                <a:ea typeface="PT Sans" charset="-52"/>
                <a:cs typeface="PT Sans" charset="-52"/>
              </a:defRPr>
            </a:lvl1pPr>
          </a:lstStyle>
          <a:p>
            <a:fld id="{17FAAEA8-86CB-1746-941C-A66B88063DE8}" type="datetimeFigureOut">
              <a:rPr lang="en-US" smtClean="0"/>
              <a:pPr/>
              <a:t>4/6/2022</a:t>
            </a:fld>
            <a:endParaRPr lang="en-US" dirty="0"/>
          </a:p>
        </p:txBody>
      </p:sp>
      <p:sp>
        <p:nvSpPr>
          <p:cNvPr id="11" name="Slide Number Placeholder 6"/>
          <p:cNvSpPr>
            <a:spLocks noGrp="1"/>
          </p:cNvSpPr>
          <p:nvPr>
            <p:ph type="sldNum" sz="quarter" idx="12"/>
          </p:nvPr>
        </p:nvSpPr>
        <p:spPr>
          <a:xfrm>
            <a:off x="8610600" y="6356352"/>
            <a:ext cx="2743200" cy="365125"/>
          </a:xfrm>
        </p:spPr>
        <p:txBody>
          <a:bodyPr/>
          <a:lstStyle>
            <a:lvl1pPr>
              <a:defRPr>
                <a:latin typeface="PT Sans" charset="-52"/>
                <a:ea typeface="PT Sans" charset="-52"/>
                <a:cs typeface="PT Sans" charset="-52"/>
              </a:defRPr>
            </a:lvl1pPr>
          </a:lstStyle>
          <a:p>
            <a:fld id="{081A003D-1A8D-424E-B56A-572F078B84FE}" type="slidenum">
              <a:rPr lang="en-US" smtClean="0"/>
              <a:pPr/>
              <a:t>‹#›</a:t>
            </a:fld>
            <a:endParaRPr lang="en-US" dirty="0"/>
          </a:p>
        </p:txBody>
      </p:sp>
      <p:sp>
        <p:nvSpPr>
          <p:cNvPr id="12" name="Content Placeholder 2"/>
          <p:cNvSpPr>
            <a:spLocks noGrp="1"/>
          </p:cNvSpPr>
          <p:nvPr>
            <p:ph idx="13" hasCustomPrompt="1"/>
          </p:nvPr>
        </p:nvSpPr>
        <p:spPr>
          <a:xfrm>
            <a:off x="838200" y="2786315"/>
            <a:ext cx="51816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a:t>
            </a:r>
            <a:r>
              <a:rPr lang="en-US" dirty="0" err="1"/>
              <a:t>simplu</a:t>
            </a:r>
            <a:endParaRPr lang="en-US" dirty="0"/>
          </a:p>
        </p:txBody>
      </p:sp>
      <p:sp>
        <p:nvSpPr>
          <p:cNvPr id="14" name="Content Placeholder 2"/>
          <p:cNvSpPr>
            <a:spLocks noGrp="1"/>
          </p:cNvSpPr>
          <p:nvPr>
            <p:ph idx="14" hasCustomPrompt="1"/>
          </p:nvPr>
        </p:nvSpPr>
        <p:spPr>
          <a:xfrm>
            <a:off x="6195993" y="2776666"/>
            <a:ext cx="51816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en-US" dirty="0" err="1"/>
              <a:t>Introduceți</a:t>
            </a:r>
            <a:r>
              <a:rPr lang="en-US" dirty="0"/>
              <a:t> text </a:t>
            </a:r>
            <a:r>
              <a:rPr lang="en-US" dirty="0" err="1"/>
              <a:t>simplu</a:t>
            </a:r>
            <a:endParaRPr lang="en-US" dirty="0"/>
          </a:p>
        </p:txBody>
      </p:sp>
      <p:sp>
        <p:nvSpPr>
          <p:cNvPr id="7" name="Title 1"/>
          <p:cNvSpPr>
            <a:spLocks noGrp="1"/>
          </p:cNvSpPr>
          <p:nvPr>
            <p:ph type="title" hasCustomPrompt="1"/>
          </p:nvPr>
        </p:nvSpPr>
        <p:spPr>
          <a:xfrm>
            <a:off x="838200" y="1883159"/>
            <a:ext cx="10515600" cy="905377"/>
          </a:xfrm>
        </p:spPr>
        <p:txBody>
          <a:bodyPr>
            <a:normAutofit/>
          </a:bodyPr>
          <a:lstStyle>
            <a:lvl1pPr>
              <a:defRPr sz="3000" b="1">
                <a:latin typeface="PT Sans" charset="-52"/>
                <a:ea typeface="PT Sans" charset="-52"/>
                <a:cs typeface="PT Sans" charset="-52"/>
              </a:defRPr>
            </a:lvl1pPr>
          </a:lstStyle>
          <a:p>
            <a:r>
              <a:rPr lang="en-US" dirty="0" err="1"/>
              <a:t>Introduceți</a:t>
            </a:r>
            <a:r>
              <a:rPr lang="en-US" dirty="0"/>
              <a:t> </a:t>
            </a:r>
            <a:r>
              <a:rPr lang="en-US" dirty="0" err="1"/>
              <a:t>Subcapitol</a:t>
            </a:r>
            <a:endParaRPr lang="en-US" dirty="0"/>
          </a:p>
        </p:txBody>
      </p:sp>
    </p:spTree>
    <p:extLst>
      <p:ext uri="{BB962C8B-B14F-4D97-AF65-F5344CB8AC3E}">
        <p14:creationId xmlns:p14="http://schemas.microsoft.com/office/powerpoint/2010/main" val="69431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AAEA8-86CB-1746-941C-A66B88063DE8}"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339485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FAAEA8-86CB-1746-941C-A66B88063DE8}"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36296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FAAEA8-86CB-1746-941C-A66B88063DE8}"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114909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FAAEA8-86CB-1746-941C-A66B88063DE8}" type="datetimeFigureOut">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293498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FAAEA8-86CB-1746-941C-A66B88063DE8}" type="datetimeFigureOut">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85252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AAEA8-86CB-1746-941C-A66B88063DE8}" type="datetimeFigureOut">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352084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FAAEA8-86CB-1746-941C-A66B88063DE8}"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305348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FAAEA8-86CB-1746-941C-A66B88063DE8}"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A003D-1A8D-424E-B56A-572F078B84FE}" type="slidenum">
              <a:rPr lang="en-US" smtClean="0"/>
              <a:pPr/>
              <a:t>‹#›</a:t>
            </a:fld>
            <a:endParaRPr lang="en-US"/>
          </a:p>
        </p:txBody>
      </p:sp>
    </p:spTree>
    <p:extLst>
      <p:ext uri="{BB962C8B-B14F-4D97-AF65-F5344CB8AC3E}">
        <p14:creationId xmlns:p14="http://schemas.microsoft.com/office/powerpoint/2010/main" val="78118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AAEA8-86CB-1746-941C-A66B88063DE8}" type="datetimeFigureOut">
              <a:rPr lang="en-US" smtClean="0"/>
              <a:pPr/>
              <a:t>4/6/2022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A003D-1A8D-424E-B56A-572F078B84FE}" type="slidenum">
              <a:rPr lang="en-US" smtClean="0"/>
              <a:pPr/>
              <a:t>‹#›</a:t>
            </a:fld>
            <a:endParaRPr lang="en-US"/>
          </a:p>
        </p:txBody>
      </p:sp>
    </p:spTree>
    <p:extLst>
      <p:ext uri="{BB962C8B-B14F-4D97-AF65-F5344CB8AC3E}">
        <p14:creationId xmlns:p14="http://schemas.microsoft.com/office/powerpoint/2010/main" val="264683574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62" r:id="rId13"/>
    <p:sldLayoutId id="2147483672" r:id="rId14"/>
    <p:sldLayoutId id="214748367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29.wmf"/><Relationship Id="rId3" Type="http://schemas.openxmlformats.org/officeDocument/2006/relationships/image" Target="../media/image2.jpeg"/><Relationship Id="rId7" Type="http://schemas.openxmlformats.org/officeDocument/2006/relationships/image" Target="../media/image26.wmf"/><Relationship Id="rId12"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24.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7.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4.wmf"/><Relationship Id="rId3" Type="http://schemas.openxmlformats.org/officeDocument/2006/relationships/image" Target="../media/image2.jpeg"/><Relationship Id="rId7" Type="http://schemas.openxmlformats.org/officeDocument/2006/relationships/image" Target="../media/image31.wmf"/><Relationship Id="rId12"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29.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2.wmf"/><Relationship Id="rId14"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0.w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image" Target="../media/image2.jpeg"/><Relationship Id="rId21" Type="http://schemas.openxmlformats.org/officeDocument/2006/relationships/image" Target="../media/image44.wmf"/><Relationship Id="rId7" Type="http://schemas.openxmlformats.org/officeDocument/2006/relationships/image" Target="../media/image37.wmf"/><Relationship Id="rId12" Type="http://schemas.openxmlformats.org/officeDocument/2006/relationships/oleObject" Target="../embeddings/oleObject38.bin"/><Relationship Id="rId17" Type="http://schemas.openxmlformats.org/officeDocument/2006/relationships/image" Target="../media/image42.wmf"/><Relationship Id="rId25" Type="http://schemas.openxmlformats.org/officeDocument/2006/relationships/image" Target="../media/image46.wmf"/><Relationship Id="rId2" Type="http://schemas.openxmlformats.org/officeDocument/2006/relationships/slideLayout" Target="../slideLayouts/slideLayout12.xml"/><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vmlDrawing" Target="../drawings/vmlDrawing10.vml"/><Relationship Id="rId6" Type="http://schemas.openxmlformats.org/officeDocument/2006/relationships/oleObject" Target="../embeddings/oleObject35.bin"/><Relationship Id="rId11" Type="http://schemas.openxmlformats.org/officeDocument/2006/relationships/image" Target="../media/image39.wmf"/><Relationship Id="rId24" Type="http://schemas.openxmlformats.org/officeDocument/2006/relationships/oleObject" Target="../embeddings/oleObject44.bin"/><Relationship Id="rId5" Type="http://schemas.openxmlformats.org/officeDocument/2006/relationships/image" Target="../media/image36.wmf"/><Relationship Id="rId15" Type="http://schemas.openxmlformats.org/officeDocument/2006/relationships/image" Target="../media/image41.wmf"/><Relationship Id="rId23" Type="http://schemas.openxmlformats.org/officeDocument/2006/relationships/image" Target="../media/image45.wmf"/><Relationship Id="rId10" Type="http://schemas.openxmlformats.org/officeDocument/2006/relationships/oleObject" Target="../embeddings/oleObject37.bin"/><Relationship Id="rId19" Type="http://schemas.openxmlformats.org/officeDocument/2006/relationships/image" Target="../media/image43.wmf"/><Relationship Id="rId4" Type="http://schemas.openxmlformats.org/officeDocument/2006/relationships/oleObject" Target="../embeddings/oleObject34.bin"/><Relationship Id="rId9" Type="http://schemas.openxmlformats.org/officeDocument/2006/relationships/image" Target="../media/image38.w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4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2.wmf"/><Relationship Id="rId3" Type="http://schemas.openxmlformats.org/officeDocument/2006/relationships/image" Target="../media/image2.jpeg"/><Relationship Id="rId7" Type="http://schemas.openxmlformats.org/officeDocument/2006/relationships/image" Target="../media/image49.wmf"/><Relationship Id="rId12"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47.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image" Target="../media/image53.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0.wmf"/><Relationship Id="rId14" Type="http://schemas.openxmlformats.org/officeDocument/2006/relationships/oleObject" Target="../embeddings/oleObject5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2.jpeg"/><Relationship Id="rId7" Type="http://schemas.openxmlformats.org/officeDocument/2006/relationships/image" Target="../media/image55.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53.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2.wmf"/><Relationship Id="rId3" Type="http://schemas.openxmlformats.org/officeDocument/2006/relationships/image" Target="../media/image2.jpeg"/><Relationship Id="rId7" Type="http://schemas.openxmlformats.org/officeDocument/2006/relationships/image" Target="../media/image59.wmf"/><Relationship Id="rId12" Type="http://schemas.openxmlformats.org/officeDocument/2006/relationships/oleObject" Target="../embeddings/oleObject60.bin"/><Relationship Id="rId17" Type="http://schemas.openxmlformats.org/officeDocument/2006/relationships/image" Target="../media/image64.wmf"/><Relationship Id="rId2" Type="http://schemas.openxmlformats.org/officeDocument/2006/relationships/slideLayout" Target="../slideLayouts/slideLayout12.xml"/><Relationship Id="rId16" Type="http://schemas.openxmlformats.org/officeDocument/2006/relationships/oleObject" Target="../embeddings/oleObject62.bin"/><Relationship Id="rId1" Type="http://schemas.openxmlformats.org/officeDocument/2006/relationships/vmlDrawing" Target="../drawings/vmlDrawing13.vml"/><Relationship Id="rId6" Type="http://schemas.openxmlformats.org/officeDocument/2006/relationships/oleObject" Target="../embeddings/oleObject57.bin"/><Relationship Id="rId11" Type="http://schemas.openxmlformats.org/officeDocument/2006/relationships/image" Target="../media/image61.wmf"/><Relationship Id="rId5" Type="http://schemas.openxmlformats.org/officeDocument/2006/relationships/image" Target="../media/image58.wmf"/><Relationship Id="rId15" Type="http://schemas.openxmlformats.org/officeDocument/2006/relationships/image" Target="../media/image63.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60.wmf"/><Relationship Id="rId14" Type="http://schemas.openxmlformats.org/officeDocument/2006/relationships/oleObject" Target="../embeddings/oleObject6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69.wmf"/><Relationship Id="rId3" Type="http://schemas.openxmlformats.org/officeDocument/2006/relationships/image" Target="../media/image2.jpeg"/><Relationship Id="rId7" Type="http://schemas.openxmlformats.org/officeDocument/2006/relationships/image" Target="../media/image66.wmf"/><Relationship Id="rId12" Type="http://schemas.openxmlformats.org/officeDocument/2006/relationships/oleObject" Target="../embeddings/oleObject67.bin"/><Relationship Id="rId17" Type="http://schemas.openxmlformats.org/officeDocument/2006/relationships/image" Target="../media/image71.wmf"/><Relationship Id="rId2" Type="http://schemas.openxmlformats.org/officeDocument/2006/relationships/slideLayout" Target="../slideLayouts/slideLayout12.xml"/><Relationship Id="rId16" Type="http://schemas.openxmlformats.org/officeDocument/2006/relationships/oleObject" Target="../embeddings/oleObject69.bin"/><Relationship Id="rId1" Type="http://schemas.openxmlformats.org/officeDocument/2006/relationships/vmlDrawing" Target="../drawings/vmlDrawing14.vml"/><Relationship Id="rId6" Type="http://schemas.openxmlformats.org/officeDocument/2006/relationships/oleObject" Target="../embeddings/oleObject64.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67.wmf"/><Relationship Id="rId14" Type="http://schemas.openxmlformats.org/officeDocument/2006/relationships/oleObject" Target="../embeddings/oleObject6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76.wmf"/><Relationship Id="rId3" Type="http://schemas.openxmlformats.org/officeDocument/2006/relationships/image" Target="../media/image2.jpeg"/><Relationship Id="rId7" Type="http://schemas.openxmlformats.org/officeDocument/2006/relationships/image" Target="../media/image73.wmf"/><Relationship Id="rId12" Type="http://schemas.openxmlformats.org/officeDocument/2006/relationships/oleObject" Target="../embeddings/oleObject74.bin"/><Relationship Id="rId17" Type="http://schemas.openxmlformats.org/officeDocument/2006/relationships/image" Target="../media/image78.wmf"/><Relationship Id="rId2" Type="http://schemas.openxmlformats.org/officeDocument/2006/relationships/slideLayout" Target="../slideLayouts/slideLayout12.xml"/><Relationship Id="rId16" Type="http://schemas.openxmlformats.org/officeDocument/2006/relationships/oleObject" Target="../embeddings/oleObject76.bin"/><Relationship Id="rId1" Type="http://schemas.openxmlformats.org/officeDocument/2006/relationships/vmlDrawing" Target="../drawings/vmlDrawing15.vml"/><Relationship Id="rId6" Type="http://schemas.openxmlformats.org/officeDocument/2006/relationships/oleObject" Target="../embeddings/oleObject71.bin"/><Relationship Id="rId11" Type="http://schemas.openxmlformats.org/officeDocument/2006/relationships/image" Target="../media/image75.wmf"/><Relationship Id="rId5" Type="http://schemas.openxmlformats.org/officeDocument/2006/relationships/image" Target="../media/image72.wmf"/><Relationship Id="rId15" Type="http://schemas.openxmlformats.org/officeDocument/2006/relationships/image" Target="../media/image77.w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74.wmf"/><Relationship Id="rId14"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83.wmf"/><Relationship Id="rId3" Type="http://schemas.openxmlformats.org/officeDocument/2006/relationships/image" Target="../media/image2.jpeg"/><Relationship Id="rId7" Type="http://schemas.openxmlformats.org/officeDocument/2006/relationships/image" Target="../media/image80.wmf"/><Relationship Id="rId12"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78.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81.w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5.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83.bin"/><Relationship Id="rId5" Type="http://schemas.openxmlformats.org/officeDocument/2006/relationships/image" Target="../media/image84.wmf"/><Relationship Id="rId4" Type="http://schemas.openxmlformats.org/officeDocument/2006/relationships/oleObject" Target="../embeddings/oleObject8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90.wmf"/><Relationship Id="rId3" Type="http://schemas.openxmlformats.org/officeDocument/2006/relationships/image" Target="../media/image2.jpeg"/><Relationship Id="rId7" Type="http://schemas.openxmlformats.org/officeDocument/2006/relationships/image" Target="../media/image87.wmf"/><Relationship Id="rId12"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oleObject" Target="../embeddings/oleObject85.bin"/><Relationship Id="rId11" Type="http://schemas.openxmlformats.org/officeDocument/2006/relationships/image" Target="../media/image89.wmf"/><Relationship Id="rId5" Type="http://schemas.openxmlformats.org/officeDocument/2006/relationships/image" Target="../media/image86.wmf"/><Relationship Id="rId15" Type="http://schemas.openxmlformats.org/officeDocument/2006/relationships/image" Target="../media/image91.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8.wmf"/><Relationship Id="rId14" Type="http://schemas.openxmlformats.org/officeDocument/2006/relationships/oleObject" Target="../embeddings/oleObject89.bin"/></Relationships>
</file>

<file path=ppt/slides/_rels/slide22.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2.jpeg"/><Relationship Id="rId7" Type="http://schemas.openxmlformats.org/officeDocument/2006/relationships/oleObject" Target="../embeddings/oleObject91.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92.wmf"/><Relationship Id="rId11" Type="http://schemas.openxmlformats.org/officeDocument/2006/relationships/image" Target="../media/image97.png"/><Relationship Id="rId5" Type="http://schemas.openxmlformats.org/officeDocument/2006/relationships/oleObject" Target="../embeddings/oleObject90.bin"/><Relationship Id="rId10" Type="http://schemas.openxmlformats.org/officeDocument/2006/relationships/image" Target="../media/image94.wmf"/><Relationship Id="rId4" Type="http://schemas.openxmlformats.org/officeDocument/2006/relationships/image" Target="../media/image95.png"/><Relationship Id="rId9" Type="http://schemas.openxmlformats.org/officeDocument/2006/relationships/oleObject" Target="../embeddings/oleObject92.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100.wmf"/><Relationship Id="rId3" Type="http://schemas.openxmlformats.org/officeDocument/2006/relationships/image" Target="../media/image2.jpeg"/><Relationship Id="rId7" Type="http://schemas.openxmlformats.org/officeDocument/2006/relationships/image" Target="../media/image97.wmf"/><Relationship Id="rId12" Type="http://schemas.openxmlformats.org/officeDocument/2006/relationships/oleObject" Target="../embeddings/oleObject97.bin"/><Relationship Id="rId17" Type="http://schemas.openxmlformats.org/officeDocument/2006/relationships/image" Target="../media/image102.wmf"/><Relationship Id="rId2" Type="http://schemas.openxmlformats.org/officeDocument/2006/relationships/slideLayout" Target="../slideLayouts/slideLayout12.xml"/><Relationship Id="rId16" Type="http://schemas.openxmlformats.org/officeDocument/2006/relationships/oleObject" Target="../embeddings/oleObject99.bin"/><Relationship Id="rId1" Type="http://schemas.openxmlformats.org/officeDocument/2006/relationships/vmlDrawing" Target="../drawings/vmlDrawing20.vml"/><Relationship Id="rId6" Type="http://schemas.openxmlformats.org/officeDocument/2006/relationships/oleObject" Target="../embeddings/oleObject94.bin"/><Relationship Id="rId11" Type="http://schemas.openxmlformats.org/officeDocument/2006/relationships/image" Target="../media/image99.wmf"/><Relationship Id="rId5" Type="http://schemas.openxmlformats.org/officeDocument/2006/relationships/image" Target="../media/image96.wmf"/><Relationship Id="rId15" Type="http://schemas.openxmlformats.org/officeDocument/2006/relationships/image" Target="../media/image101.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98.wmf"/><Relationship Id="rId14" Type="http://schemas.openxmlformats.org/officeDocument/2006/relationships/oleObject" Target="../embeddings/oleObject98.bin"/></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107.wmf"/><Relationship Id="rId18" Type="http://schemas.openxmlformats.org/officeDocument/2006/relationships/oleObject" Target="../embeddings/oleObject107.bin"/><Relationship Id="rId3" Type="http://schemas.openxmlformats.org/officeDocument/2006/relationships/image" Target="../media/image2.jpeg"/><Relationship Id="rId7" Type="http://schemas.openxmlformats.org/officeDocument/2006/relationships/image" Target="../media/image104.wmf"/><Relationship Id="rId12" Type="http://schemas.openxmlformats.org/officeDocument/2006/relationships/oleObject" Target="../embeddings/oleObject104.bin"/><Relationship Id="rId17" Type="http://schemas.openxmlformats.org/officeDocument/2006/relationships/image" Target="../media/image109.wmf"/><Relationship Id="rId2" Type="http://schemas.openxmlformats.org/officeDocument/2006/relationships/slideLayout" Target="../slideLayouts/slideLayout12.xml"/><Relationship Id="rId16" Type="http://schemas.openxmlformats.org/officeDocument/2006/relationships/oleObject" Target="../embeddings/oleObject106.bin"/><Relationship Id="rId1" Type="http://schemas.openxmlformats.org/officeDocument/2006/relationships/vmlDrawing" Target="../drawings/vmlDrawing21.vml"/><Relationship Id="rId6" Type="http://schemas.openxmlformats.org/officeDocument/2006/relationships/oleObject" Target="../embeddings/oleObject101.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10" Type="http://schemas.openxmlformats.org/officeDocument/2006/relationships/oleObject" Target="../embeddings/oleObject103.bin"/><Relationship Id="rId19" Type="http://schemas.openxmlformats.org/officeDocument/2006/relationships/image" Target="../media/image110.wmf"/><Relationship Id="rId4" Type="http://schemas.openxmlformats.org/officeDocument/2006/relationships/oleObject" Target="../embeddings/oleObject100.bin"/><Relationship Id="rId9" Type="http://schemas.openxmlformats.org/officeDocument/2006/relationships/image" Target="../media/image105.wmf"/><Relationship Id="rId14" Type="http://schemas.openxmlformats.org/officeDocument/2006/relationships/oleObject" Target="../embeddings/oleObject10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15.wmf"/><Relationship Id="rId18" Type="http://schemas.openxmlformats.org/officeDocument/2006/relationships/oleObject" Target="../embeddings/oleObject115.bin"/><Relationship Id="rId3" Type="http://schemas.openxmlformats.org/officeDocument/2006/relationships/image" Target="../media/image2.jpeg"/><Relationship Id="rId7" Type="http://schemas.openxmlformats.org/officeDocument/2006/relationships/image" Target="../media/image112.wmf"/><Relationship Id="rId12" Type="http://schemas.openxmlformats.org/officeDocument/2006/relationships/oleObject" Target="../embeddings/oleObject112.bin"/><Relationship Id="rId17" Type="http://schemas.openxmlformats.org/officeDocument/2006/relationships/image" Target="../media/image117.wmf"/><Relationship Id="rId2" Type="http://schemas.openxmlformats.org/officeDocument/2006/relationships/slideLayout" Target="../slideLayouts/slideLayout12.xml"/><Relationship Id="rId16" Type="http://schemas.openxmlformats.org/officeDocument/2006/relationships/oleObject" Target="../embeddings/oleObject114.bin"/><Relationship Id="rId1" Type="http://schemas.openxmlformats.org/officeDocument/2006/relationships/vmlDrawing" Target="../drawings/vmlDrawing22.vml"/><Relationship Id="rId6" Type="http://schemas.openxmlformats.org/officeDocument/2006/relationships/oleObject" Target="../embeddings/oleObject109.bin"/><Relationship Id="rId11" Type="http://schemas.openxmlformats.org/officeDocument/2006/relationships/image" Target="../media/image114.wmf"/><Relationship Id="rId5" Type="http://schemas.openxmlformats.org/officeDocument/2006/relationships/image" Target="../media/image111.wmf"/><Relationship Id="rId15" Type="http://schemas.openxmlformats.org/officeDocument/2006/relationships/image" Target="../media/image116.wmf"/><Relationship Id="rId10" Type="http://schemas.openxmlformats.org/officeDocument/2006/relationships/oleObject" Target="../embeddings/oleObject111.bin"/><Relationship Id="rId19" Type="http://schemas.openxmlformats.org/officeDocument/2006/relationships/image" Target="../media/image118.wmf"/><Relationship Id="rId4" Type="http://schemas.openxmlformats.org/officeDocument/2006/relationships/oleObject" Target="../embeddings/oleObject108.bin"/><Relationship Id="rId9" Type="http://schemas.openxmlformats.org/officeDocument/2006/relationships/image" Target="../media/image113.wmf"/><Relationship Id="rId14" Type="http://schemas.openxmlformats.org/officeDocument/2006/relationships/oleObject" Target="../embeddings/oleObject113.bin"/></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2.jpeg"/><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10" Type="http://schemas.openxmlformats.org/officeDocument/2006/relationships/image" Target="../media/image5.wmf"/><Relationship Id="rId4" Type="http://schemas.openxmlformats.org/officeDocument/2006/relationships/image" Target="../media/image6.png"/><Relationship Id="rId9"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7.wmf"/><Relationship Id="rId10" Type="http://schemas.openxmlformats.org/officeDocument/2006/relationships/image" Target="../media/image9.w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2.jpeg"/><Relationship Id="rId7" Type="http://schemas.openxmlformats.org/officeDocument/2006/relationships/image" Target="../media/image11.wmf"/><Relationship Id="rId12"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oleObject" Target="../embeddings/oleObject11.bin"/><Relationship Id="rId5" Type="http://schemas.openxmlformats.org/officeDocument/2006/relationships/image" Target="../media/image8.wmf"/><Relationship Id="rId10" Type="http://schemas.openxmlformats.org/officeDocument/2006/relationships/image" Target="../media/image12.wmf"/><Relationship Id="rId4" Type="http://schemas.openxmlformats.org/officeDocument/2006/relationships/oleObject" Target="../embeddings/oleObject7.bin"/><Relationship Id="rId9"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9.wmf"/><Relationship Id="rId3" Type="http://schemas.openxmlformats.org/officeDocument/2006/relationships/image" Target="../media/image2.jpeg"/><Relationship Id="rId7" Type="http://schemas.openxmlformats.org/officeDocument/2006/relationships/image" Target="../media/image16.wmf"/><Relationship Id="rId12"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7.wmf"/><Relationship Id="rId14"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jpeg"/><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4.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23.wmf"/><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400594" y="1355578"/>
            <a:ext cx="9866353" cy="96418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tx1"/>
                </a:solidFill>
                <a:latin typeface="PT Sans" charset="-52"/>
                <a:ea typeface="PT Sans" charset="-52"/>
                <a:cs typeface="PT Sans" charset="-52"/>
              </a:defRPr>
            </a:lvl1pPr>
          </a:lstStyle>
          <a:p>
            <a:r>
              <a:rPr lang="pt-BR" sz="2800" dirty="0">
                <a:solidFill>
                  <a:srgbClr val="006B9B"/>
                </a:solidFill>
                <a:latin typeface="Arial" panose="020B0604020202020204" pitchFamily="34" charset="0"/>
                <a:cs typeface="Arial" panose="020B0604020202020204" pitchFamily="34" charset="0"/>
              </a:rPr>
              <a:t>Tema 9:  Principiul II al termodinamicii</a:t>
            </a:r>
            <a:endParaRPr lang="en-GB" sz="2800" dirty="0">
              <a:solidFill>
                <a:srgbClr val="006B9B"/>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srgbClr val="7030A0"/>
                </a:solidFill>
                <a:latin typeface="Arial" panose="020B0604020202020204" pitchFamily="34" charset="0"/>
                <a:cs typeface="Arial" panose="020B0604020202020204" pitchFamily="34" charset="0"/>
              </a:rPr>
              <a:t>SEMINAR-</a:t>
            </a:r>
            <a:r>
              <a:rPr lang="en-US" b="1" i="1" dirty="0">
                <a:solidFill>
                  <a:srgbClr val="7030A0"/>
                </a:solidFill>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202715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Problema nr</a:t>
            </a:r>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1</a:t>
            </a:r>
            <a:r>
              <a:rPr lang="en-US" sz="2800" b="1" dirty="0">
                <a:solidFill>
                  <a:prstClr val="black"/>
                </a:solidFill>
                <a:latin typeface="Arial" panose="020B0604020202020204" pitchFamily="34" charset="0"/>
                <a:cs typeface="Arial" panose="020B0604020202020204" pitchFamily="34" charset="0"/>
              </a:rPr>
              <a:t>  </a:t>
            </a:r>
            <a:r>
              <a:rPr lang="ro-RO" sz="2800" b="1" dirty="0">
                <a:solidFill>
                  <a:prstClr val="black"/>
                </a:solidFill>
                <a:latin typeface="Arial" panose="020B0604020202020204" pitchFamily="34" charset="0"/>
                <a:cs typeface="Arial" panose="020B0604020202020204" pitchFamily="34" charset="0"/>
              </a:rPr>
              <a:t> </a:t>
            </a:r>
            <a:endParaRPr lang="en-US" b="1" dirty="0">
              <a:solidFill>
                <a:prstClr val="black"/>
              </a:solidFill>
            </a:endParaRPr>
          </a:p>
        </p:txBody>
      </p:sp>
      <p:sp>
        <p:nvSpPr>
          <p:cNvPr id="27" name="TextBox 26"/>
          <p:cNvSpPr txBox="1"/>
          <p:nvPr/>
        </p:nvSpPr>
        <p:spPr>
          <a:xfrm>
            <a:off x="11573691" y="6320048"/>
            <a:ext cx="441146"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 9</a:t>
            </a:r>
            <a:endParaRPr lang="en-US" sz="24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prstClr val="black"/>
                </a:solidFill>
                <a:latin typeface="Arial" panose="020B0604020202020204" pitchFamily="34" charset="0"/>
                <a:cs typeface="Arial" panose="020B0604020202020204" pitchFamily="34" charset="0"/>
              </a:rPr>
              <a:t>SEMINAR-9</a:t>
            </a:r>
            <a:endParaRPr lang="en-US" b="1" i="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9440926" y="1098885"/>
            <a:ext cx="2751074" cy="400110"/>
          </a:xfrm>
          <a:prstGeom prst="rect">
            <a:avLst/>
          </a:prstGeom>
          <a:noFill/>
        </p:spPr>
        <p:txBody>
          <a:bodyPr wrap="none" rtlCol="0">
            <a:spAutoFit/>
          </a:bodyPr>
          <a:lstStyle/>
          <a:p>
            <a:r>
              <a:rPr lang="ro-RO" sz="2000" dirty="0">
                <a:solidFill>
                  <a:prstClr val="black"/>
                </a:solidFill>
                <a:latin typeface="Arial" panose="020B0604020202020204" pitchFamily="34" charset="0"/>
                <a:cs typeface="Arial" panose="020B0604020202020204" pitchFamily="34" charset="0"/>
              </a:rPr>
              <a:t>Rezolvarea problemei </a:t>
            </a:r>
            <a:endParaRPr lang="en-US" sz="2000" dirty="0">
              <a:solidFill>
                <a:prstClr val="black"/>
              </a:solidFill>
              <a:latin typeface="Arial" panose="020B0604020202020204" pitchFamily="34" charset="0"/>
              <a:cs typeface="Arial" panose="020B0604020202020204" pitchFamily="34" charset="0"/>
            </a:endParaRPr>
          </a:p>
        </p:txBody>
      </p:sp>
      <p:sp>
        <p:nvSpPr>
          <p:cNvPr id="2" name="Rectangle 1"/>
          <p:cNvSpPr/>
          <p:nvPr/>
        </p:nvSpPr>
        <p:spPr>
          <a:xfrm>
            <a:off x="107043" y="1425433"/>
            <a:ext cx="1074333" cy="461665"/>
          </a:xfrm>
          <a:prstGeom prst="rect">
            <a:avLst/>
          </a:prstGeom>
        </p:spPr>
        <p:txBody>
          <a:bodyPr wrap="none">
            <a:spAutoFit/>
          </a:bodyPr>
          <a:lstStyle/>
          <a:p>
            <a:r>
              <a:rPr lang="ro-MD" sz="2400" dirty="0">
                <a:latin typeface="Arial" panose="020B0604020202020204" pitchFamily="34" charset="0"/>
                <a:cs typeface="Arial" panose="020B0604020202020204" pitchFamily="34" charset="0"/>
              </a:rPr>
              <a:t>Se dă:</a:t>
            </a:r>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2307521638"/>
              </p:ext>
            </p:extLst>
          </p:nvPr>
        </p:nvGraphicFramePr>
        <p:xfrm>
          <a:off x="165640" y="1776627"/>
          <a:ext cx="2457450" cy="2619375"/>
        </p:xfrm>
        <a:graphic>
          <a:graphicData uri="http://schemas.openxmlformats.org/presentationml/2006/ole">
            <mc:AlternateContent xmlns:mc="http://schemas.openxmlformats.org/markup-compatibility/2006">
              <mc:Choice xmlns:v="urn:schemas-microsoft-com:vml" Requires="v">
                <p:oleObj spid="_x0000_s7950" name="Equation" r:id="rId4" imgW="1282680" imgH="1282680" progId="Equation.DSMT4">
                  <p:embed/>
                </p:oleObj>
              </mc:Choice>
              <mc:Fallback>
                <p:oleObj name="Equation" r:id="rId4" imgW="1282680" imgH="1282680" progId="Equation.DSMT4">
                  <p:embed/>
                  <p:pic>
                    <p:nvPicPr>
                      <p:cNvPr id="0" name=""/>
                      <p:cNvPicPr/>
                      <p:nvPr/>
                    </p:nvPicPr>
                    <p:blipFill>
                      <a:blip r:embed="rId5"/>
                      <a:stretch>
                        <a:fillRect/>
                      </a:stretch>
                    </p:blipFill>
                    <p:spPr>
                      <a:xfrm>
                        <a:off x="165640" y="1776627"/>
                        <a:ext cx="2457450" cy="2619375"/>
                      </a:xfrm>
                      <a:prstGeom prst="rect">
                        <a:avLst/>
                      </a:prstGeom>
                    </p:spPr>
                  </p:pic>
                </p:oleObj>
              </mc:Fallback>
            </mc:AlternateContent>
          </a:graphicData>
        </a:graphic>
      </p:graphicFrame>
      <p:cxnSp>
        <p:nvCxnSpPr>
          <p:cNvPr id="11" name="Straight Connector 10"/>
          <p:cNvCxnSpPr/>
          <p:nvPr/>
        </p:nvCxnSpPr>
        <p:spPr>
          <a:xfrm>
            <a:off x="107043" y="3969325"/>
            <a:ext cx="2661095" cy="15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2582852" y="1535904"/>
            <a:ext cx="40238" cy="2645469"/>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643812" y="1572716"/>
            <a:ext cx="8283037" cy="461665"/>
          </a:xfrm>
          <a:prstGeom prst="rect">
            <a:avLst/>
          </a:prstGeom>
        </p:spPr>
        <p:txBody>
          <a:bodyPr wrap="none">
            <a:spAutoFit/>
          </a:bodyPr>
          <a:lstStyle/>
          <a:p>
            <a:r>
              <a:rPr lang="en-US" sz="2400" dirty="0">
                <a:solidFill>
                  <a:prstClr val="black"/>
                </a:solidFill>
                <a:latin typeface="Arial" panose="020B0604020202020204" pitchFamily="34" charset="0"/>
                <a:cs typeface="Arial" panose="020B0604020202020204" pitchFamily="34" charset="0"/>
              </a:rPr>
              <a:t>Conform defin</a:t>
            </a:r>
            <a:r>
              <a:rPr lang="ro-MD" sz="2400" dirty="0">
                <a:solidFill>
                  <a:prstClr val="black"/>
                </a:solidFill>
                <a:latin typeface="Arial" panose="020B0604020202020204" pitchFamily="34" charset="0"/>
                <a:cs typeface="Arial" panose="020B0604020202020204" pitchFamily="34" charset="0"/>
              </a:rPr>
              <a:t>ț</a:t>
            </a:r>
            <a:r>
              <a:rPr lang="en-US" sz="2400" dirty="0">
                <a:solidFill>
                  <a:prstClr val="black"/>
                </a:solidFill>
                <a:latin typeface="Arial" panose="020B0604020202020204" pitchFamily="34" charset="0"/>
                <a:cs typeface="Arial" panose="020B0604020202020204" pitchFamily="34" charset="0"/>
              </a:rPr>
              <a:t>iei</a:t>
            </a:r>
            <a:r>
              <a:rPr lang="ro-MD" sz="2400" dirty="0">
                <a:solidFill>
                  <a:prstClr val="black"/>
                </a:solidFill>
                <a:latin typeface="Arial" panose="020B0604020202020204" pitchFamily="34" charset="0"/>
                <a:cs typeface="Arial" panose="020B0604020202020204" pitchFamily="34" charset="0"/>
              </a:rPr>
              <a:t>,</a:t>
            </a:r>
            <a:r>
              <a:rPr lang="en-US" sz="2400" dirty="0">
                <a:solidFill>
                  <a:prstClr val="black"/>
                </a:solidFill>
                <a:latin typeface="Arial" panose="020B0604020202020204" pitchFamily="34" charset="0"/>
                <a:cs typeface="Arial" panose="020B0604020202020204" pitchFamily="34" charset="0"/>
              </a:rPr>
              <a:t> </a:t>
            </a:r>
            <a:r>
              <a:rPr lang="ro-MD" sz="2400" dirty="0">
                <a:solidFill>
                  <a:prstClr val="black"/>
                </a:solidFill>
                <a:latin typeface="Arial" panose="020B0604020202020204" pitchFamily="34" charset="0"/>
                <a:cs typeface="Arial" panose="020B0604020202020204" pitchFamily="34" charset="0"/>
              </a:rPr>
              <a:t>variația entropiei este descrisă de relația:</a:t>
            </a:r>
            <a:endParaRPr lang="en-US" sz="2400" dirty="0"/>
          </a:p>
        </p:txBody>
      </p:sp>
      <p:graphicFrame>
        <p:nvGraphicFramePr>
          <p:cNvPr id="60" name="Object 59">
            <a:extLst>
              <a:ext uri="{FF2B5EF4-FFF2-40B4-BE49-F238E27FC236}">
                <a16:creationId xmlns:a16="http://schemas.microsoft.com/office/drawing/2014/main" id="{936569B6-30EE-4E50-A1A1-B0DDB5F6B4D1}"/>
              </a:ext>
            </a:extLst>
          </p:cNvPr>
          <p:cNvGraphicFramePr>
            <a:graphicFrameLocks noChangeAspect="1"/>
          </p:cNvGraphicFramePr>
          <p:nvPr>
            <p:extLst>
              <p:ext uri="{D42A27DB-BD31-4B8C-83A1-F6EECF244321}">
                <p14:modId xmlns:p14="http://schemas.microsoft.com/office/powerpoint/2010/main" val="1826162321"/>
              </p:ext>
            </p:extLst>
          </p:nvPr>
        </p:nvGraphicFramePr>
        <p:xfrm>
          <a:off x="3867150" y="2032000"/>
          <a:ext cx="3544888" cy="1089025"/>
        </p:xfrm>
        <a:graphic>
          <a:graphicData uri="http://schemas.openxmlformats.org/presentationml/2006/ole">
            <mc:AlternateContent xmlns:mc="http://schemas.openxmlformats.org/markup-compatibility/2006">
              <mc:Choice xmlns:v="urn:schemas-microsoft-com:vml" Requires="v">
                <p:oleObj spid="_x0000_s7951" name="Equation" r:id="rId6" imgW="1612800" imgH="495000" progId="Equation.DSMT4">
                  <p:embed/>
                </p:oleObj>
              </mc:Choice>
              <mc:Fallback>
                <p:oleObj name="Equation" r:id="rId6" imgW="1612800" imgH="495000" progId="Equation.DSMT4">
                  <p:embed/>
                  <p:pic>
                    <p:nvPicPr>
                      <p:cNvPr id="4" name="Object 3">
                        <a:extLst>
                          <a:ext uri="{FF2B5EF4-FFF2-40B4-BE49-F238E27FC236}">
                            <a16:creationId xmlns:a16="http://schemas.microsoft.com/office/drawing/2014/main" id="{807D2921-04C4-4A88-BD86-DC0299EA74BA}"/>
                          </a:ext>
                        </a:extLst>
                      </p:cNvPr>
                      <p:cNvPicPr/>
                      <p:nvPr/>
                    </p:nvPicPr>
                    <p:blipFill>
                      <a:blip r:embed="rId7"/>
                      <a:stretch>
                        <a:fillRect/>
                      </a:stretch>
                    </p:blipFill>
                    <p:spPr>
                      <a:xfrm>
                        <a:off x="3867150" y="2032000"/>
                        <a:ext cx="3544888" cy="1089025"/>
                      </a:xfrm>
                      <a:prstGeom prst="rect">
                        <a:avLst/>
                      </a:prstGeom>
                      <a:ln>
                        <a:solidFill>
                          <a:schemeClr val="bg1"/>
                        </a:solidFill>
                      </a:ln>
                    </p:spPr>
                  </p:pic>
                </p:oleObj>
              </mc:Fallback>
            </mc:AlternateContent>
          </a:graphicData>
        </a:graphic>
      </p:graphicFrame>
      <p:sp>
        <p:nvSpPr>
          <p:cNvPr id="61" name="Rectangle 60">
            <a:extLst>
              <a:ext uri="{FF2B5EF4-FFF2-40B4-BE49-F238E27FC236}">
                <a16:creationId xmlns:a16="http://schemas.microsoft.com/office/drawing/2014/main" id="{5EEB2160-0B96-4FF1-B90F-CB8745DA9FBF}"/>
              </a:ext>
            </a:extLst>
          </p:cNvPr>
          <p:cNvSpPr/>
          <p:nvPr/>
        </p:nvSpPr>
        <p:spPr>
          <a:xfrm>
            <a:off x="2666109" y="3058112"/>
            <a:ext cx="9244838" cy="1140697"/>
          </a:xfrm>
          <a:prstGeom prst="rect">
            <a:avLst/>
          </a:prstGeom>
        </p:spPr>
        <p:txBody>
          <a:bodyPr wrap="none">
            <a:spAutoFit/>
          </a:bodyPr>
          <a:lstStyle/>
          <a:p>
            <a:pPr>
              <a:lnSpc>
                <a:spcPct val="150000"/>
              </a:lnSpc>
            </a:pPr>
            <a:r>
              <a:rPr lang="ro-MD" sz="2400" dirty="0">
                <a:solidFill>
                  <a:prstClr val="black"/>
                </a:solidFill>
                <a:latin typeface="Arial" panose="020B0604020202020204" pitchFamily="34" charset="0"/>
                <a:cs typeface="Arial" panose="020B0604020202020204" pitchFamily="34" charset="0"/>
              </a:rPr>
              <a:t>Din condițiile problemei avem, că oxigenul este încălzit la presiune</a:t>
            </a:r>
          </a:p>
          <a:p>
            <a:pPr>
              <a:lnSpc>
                <a:spcPct val="150000"/>
              </a:lnSpc>
            </a:pPr>
            <a:r>
              <a:rPr lang="ro-MD" sz="2400" dirty="0">
                <a:solidFill>
                  <a:prstClr val="black"/>
                </a:solidFill>
                <a:latin typeface="Arial" panose="020B0604020202020204" pitchFamily="34" charset="0"/>
                <a:cs typeface="Arial" panose="020B0604020202020204" pitchFamily="34" charset="0"/>
              </a:rPr>
              <a:t>constantă </a:t>
            </a:r>
            <a:endParaRPr lang="en-US" sz="2400" dirty="0"/>
          </a:p>
        </p:txBody>
      </p:sp>
      <p:graphicFrame>
        <p:nvGraphicFramePr>
          <p:cNvPr id="62" name="Object 61">
            <a:extLst>
              <a:ext uri="{FF2B5EF4-FFF2-40B4-BE49-F238E27FC236}">
                <a16:creationId xmlns:a16="http://schemas.microsoft.com/office/drawing/2014/main" id="{BC109F3D-71BF-42BE-BC27-D7A2CDD17DB0}"/>
              </a:ext>
            </a:extLst>
          </p:cNvPr>
          <p:cNvGraphicFramePr>
            <a:graphicFrameLocks noChangeAspect="1"/>
          </p:cNvGraphicFramePr>
          <p:nvPr>
            <p:extLst>
              <p:ext uri="{D42A27DB-BD31-4B8C-83A1-F6EECF244321}">
                <p14:modId xmlns:p14="http://schemas.microsoft.com/office/powerpoint/2010/main" val="3290144611"/>
              </p:ext>
            </p:extLst>
          </p:nvPr>
        </p:nvGraphicFramePr>
        <p:xfrm>
          <a:off x="4186238" y="3709988"/>
          <a:ext cx="1536700" cy="503237"/>
        </p:xfrm>
        <a:graphic>
          <a:graphicData uri="http://schemas.openxmlformats.org/presentationml/2006/ole">
            <mc:AlternateContent xmlns:mc="http://schemas.openxmlformats.org/markup-compatibility/2006">
              <mc:Choice xmlns:v="urn:schemas-microsoft-com:vml" Requires="v">
                <p:oleObj spid="_x0000_s7952" name="Equation" r:id="rId8" imgW="698400" imgH="228600" progId="Equation.DSMT4">
                  <p:embed/>
                </p:oleObj>
              </mc:Choice>
              <mc:Fallback>
                <p:oleObj name="Equation" r:id="rId8" imgW="698400" imgH="228600" progId="Equation.DSMT4">
                  <p:embed/>
                  <p:pic>
                    <p:nvPicPr>
                      <p:cNvPr id="60" name="Object 59">
                        <a:extLst>
                          <a:ext uri="{FF2B5EF4-FFF2-40B4-BE49-F238E27FC236}">
                            <a16:creationId xmlns:a16="http://schemas.microsoft.com/office/drawing/2014/main" id="{936569B6-30EE-4E50-A1A1-B0DDB5F6B4D1}"/>
                          </a:ext>
                        </a:extLst>
                      </p:cNvPr>
                      <p:cNvPicPr/>
                      <p:nvPr/>
                    </p:nvPicPr>
                    <p:blipFill>
                      <a:blip r:embed="rId9"/>
                      <a:stretch>
                        <a:fillRect/>
                      </a:stretch>
                    </p:blipFill>
                    <p:spPr>
                      <a:xfrm>
                        <a:off x="4186238" y="3709988"/>
                        <a:ext cx="1536700" cy="503237"/>
                      </a:xfrm>
                      <a:prstGeom prst="rect">
                        <a:avLst/>
                      </a:prstGeom>
                      <a:ln>
                        <a:solidFill>
                          <a:schemeClr val="bg1"/>
                        </a:solidFill>
                      </a:ln>
                    </p:spPr>
                  </p:pic>
                </p:oleObj>
              </mc:Fallback>
            </mc:AlternateContent>
          </a:graphicData>
        </a:graphic>
      </p:graphicFrame>
      <p:sp>
        <p:nvSpPr>
          <p:cNvPr id="9" name="Rectangle 8">
            <a:extLst>
              <a:ext uri="{FF2B5EF4-FFF2-40B4-BE49-F238E27FC236}">
                <a16:creationId xmlns:a16="http://schemas.microsoft.com/office/drawing/2014/main" id="{1FADCA17-329C-4E59-B831-F79F5D5FF4A0}"/>
              </a:ext>
            </a:extLst>
          </p:cNvPr>
          <p:cNvSpPr/>
          <p:nvPr/>
        </p:nvSpPr>
        <p:spPr>
          <a:xfrm>
            <a:off x="116851" y="4185700"/>
            <a:ext cx="12067727" cy="1140697"/>
          </a:xfrm>
          <a:prstGeom prst="rect">
            <a:avLst/>
          </a:prstGeom>
        </p:spPr>
        <p:txBody>
          <a:bodyPr wrap="none">
            <a:spAutoFit/>
          </a:bodyPr>
          <a:lstStyle/>
          <a:p>
            <a:pPr>
              <a:lnSpc>
                <a:spcPct val="150000"/>
              </a:lnSpc>
            </a:pPr>
            <a:r>
              <a:rPr lang="en-US" sz="2400" dirty="0">
                <a:solidFill>
                  <a:prstClr val="black"/>
                </a:solidFill>
                <a:latin typeface="Arial" panose="020B0604020202020204" pitchFamily="34" charset="0"/>
                <a:cs typeface="Arial" panose="020B0604020202020204" pitchFamily="34" charset="0"/>
              </a:rPr>
              <a:t>Conform</a:t>
            </a:r>
            <a:r>
              <a:rPr lang="ro-MD" sz="2400" dirty="0">
                <a:solidFill>
                  <a:prstClr val="black"/>
                </a:solidFill>
                <a:latin typeface="Arial" panose="020B0604020202020204" pitchFamily="34" charset="0"/>
                <a:cs typeface="Arial" panose="020B0604020202020204" pitchFamily="34" charset="0"/>
              </a:rPr>
              <a:t> principiului I al termodinamicii, cantitatea de căldură primită de oxigen în urma</a:t>
            </a:r>
          </a:p>
          <a:p>
            <a:pPr>
              <a:lnSpc>
                <a:spcPct val="150000"/>
              </a:lnSpc>
            </a:pPr>
            <a:r>
              <a:rPr lang="ro-MD" sz="2400" dirty="0">
                <a:solidFill>
                  <a:prstClr val="black"/>
                </a:solidFill>
                <a:latin typeface="Arial" panose="020B0604020202020204" pitchFamily="34" charset="0"/>
                <a:cs typeface="Arial" panose="020B0604020202020204" pitchFamily="34" charset="0"/>
              </a:rPr>
              <a:t>transformării izobare este:</a:t>
            </a:r>
            <a:endParaRPr lang="en-US" dirty="0"/>
          </a:p>
        </p:txBody>
      </p:sp>
      <p:graphicFrame>
        <p:nvGraphicFramePr>
          <p:cNvPr id="63" name="Object 62">
            <a:extLst>
              <a:ext uri="{FF2B5EF4-FFF2-40B4-BE49-F238E27FC236}">
                <a16:creationId xmlns:a16="http://schemas.microsoft.com/office/drawing/2014/main" id="{F7F9D614-DA89-43DD-8E8E-2E96BB6C572F}"/>
              </a:ext>
            </a:extLst>
          </p:cNvPr>
          <p:cNvGraphicFramePr>
            <a:graphicFrameLocks noChangeAspect="1"/>
          </p:cNvGraphicFramePr>
          <p:nvPr>
            <p:extLst>
              <p:ext uri="{D42A27DB-BD31-4B8C-83A1-F6EECF244321}">
                <p14:modId xmlns:p14="http://schemas.microsoft.com/office/powerpoint/2010/main" val="972175438"/>
              </p:ext>
            </p:extLst>
          </p:nvPr>
        </p:nvGraphicFramePr>
        <p:xfrm>
          <a:off x="4059238" y="4810125"/>
          <a:ext cx="2543175" cy="530225"/>
        </p:xfrm>
        <a:graphic>
          <a:graphicData uri="http://schemas.openxmlformats.org/presentationml/2006/ole">
            <mc:AlternateContent xmlns:mc="http://schemas.openxmlformats.org/markup-compatibility/2006">
              <mc:Choice xmlns:v="urn:schemas-microsoft-com:vml" Requires="v">
                <p:oleObj spid="_x0000_s7953" name="Equation" r:id="rId10" imgW="1155600" imgH="241200" progId="Equation.DSMT4">
                  <p:embed/>
                </p:oleObj>
              </mc:Choice>
              <mc:Fallback>
                <p:oleObj name="Equation" r:id="rId10" imgW="1155600" imgH="241200" progId="Equation.DSMT4">
                  <p:embed/>
                  <p:pic>
                    <p:nvPicPr>
                      <p:cNvPr id="62" name="Object 61">
                        <a:extLst>
                          <a:ext uri="{FF2B5EF4-FFF2-40B4-BE49-F238E27FC236}">
                            <a16:creationId xmlns:a16="http://schemas.microsoft.com/office/drawing/2014/main" id="{BC109F3D-71BF-42BE-BC27-D7A2CDD17DB0}"/>
                          </a:ext>
                        </a:extLst>
                      </p:cNvPr>
                      <p:cNvPicPr/>
                      <p:nvPr/>
                    </p:nvPicPr>
                    <p:blipFill>
                      <a:blip r:embed="rId11"/>
                      <a:stretch>
                        <a:fillRect/>
                      </a:stretch>
                    </p:blipFill>
                    <p:spPr>
                      <a:xfrm>
                        <a:off x="4059238" y="4810125"/>
                        <a:ext cx="2543175" cy="530225"/>
                      </a:xfrm>
                      <a:prstGeom prst="rect">
                        <a:avLst/>
                      </a:prstGeom>
                      <a:ln>
                        <a:solidFill>
                          <a:schemeClr val="bg1"/>
                        </a:solidFill>
                      </a:ln>
                    </p:spPr>
                  </p:pic>
                </p:oleObj>
              </mc:Fallback>
            </mc:AlternateContent>
          </a:graphicData>
        </a:graphic>
      </p:graphicFrame>
      <p:sp>
        <p:nvSpPr>
          <p:cNvPr id="10" name="Rectangle 9">
            <a:extLst>
              <a:ext uri="{FF2B5EF4-FFF2-40B4-BE49-F238E27FC236}">
                <a16:creationId xmlns:a16="http://schemas.microsoft.com/office/drawing/2014/main" id="{4F1AF8C0-4BE7-4F02-A165-FC95411F9999}"/>
              </a:ext>
            </a:extLst>
          </p:cNvPr>
          <p:cNvSpPr/>
          <p:nvPr/>
        </p:nvSpPr>
        <p:spPr>
          <a:xfrm>
            <a:off x="116851" y="5328873"/>
            <a:ext cx="9291326"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Înlocuind relația (2) în (1)  și efectuând operația de integrare, avem:</a:t>
            </a:r>
            <a:endParaRPr lang="en-US" dirty="0"/>
          </a:p>
        </p:txBody>
      </p:sp>
      <p:graphicFrame>
        <p:nvGraphicFramePr>
          <p:cNvPr id="65" name="Object 64">
            <a:extLst>
              <a:ext uri="{FF2B5EF4-FFF2-40B4-BE49-F238E27FC236}">
                <a16:creationId xmlns:a16="http://schemas.microsoft.com/office/drawing/2014/main" id="{7B00D103-7510-4AF2-8757-28FBA9D289BA}"/>
              </a:ext>
            </a:extLst>
          </p:cNvPr>
          <p:cNvGraphicFramePr>
            <a:graphicFrameLocks noChangeAspect="1"/>
          </p:cNvGraphicFramePr>
          <p:nvPr>
            <p:extLst>
              <p:ext uri="{D42A27DB-BD31-4B8C-83A1-F6EECF244321}">
                <p14:modId xmlns:p14="http://schemas.microsoft.com/office/powerpoint/2010/main" val="2324021991"/>
              </p:ext>
            </p:extLst>
          </p:nvPr>
        </p:nvGraphicFramePr>
        <p:xfrm>
          <a:off x="2185988" y="5757863"/>
          <a:ext cx="5360987" cy="1089025"/>
        </p:xfrm>
        <a:graphic>
          <a:graphicData uri="http://schemas.openxmlformats.org/presentationml/2006/ole">
            <mc:AlternateContent xmlns:mc="http://schemas.openxmlformats.org/markup-compatibility/2006">
              <mc:Choice xmlns:v="urn:schemas-microsoft-com:vml" Requires="v">
                <p:oleObj spid="_x0000_s7954" name="Equation" r:id="rId12" imgW="2438280" imgH="495000" progId="Equation.DSMT4">
                  <p:embed/>
                </p:oleObj>
              </mc:Choice>
              <mc:Fallback>
                <p:oleObj name="Equation" r:id="rId12" imgW="2438280" imgH="495000" progId="Equation.DSMT4">
                  <p:embed/>
                  <p:pic>
                    <p:nvPicPr>
                      <p:cNvPr id="60" name="Object 59">
                        <a:extLst>
                          <a:ext uri="{FF2B5EF4-FFF2-40B4-BE49-F238E27FC236}">
                            <a16:creationId xmlns:a16="http://schemas.microsoft.com/office/drawing/2014/main" id="{936569B6-30EE-4E50-A1A1-B0DDB5F6B4D1}"/>
                          </a:ext>
                        </a:extLst>
                      </p:cNvPr>
                      <p:cNvPicPr/>
                      <p:nvPr/>
                    </p:nvPicPr>
                    <p:blipFill>
                      <a:blip r:embed="rId13"/>
                      <a:stretch>
                        <a:fillRect/>
                      </a:stretch>
                    </p:blipFill>
                    <p:spPr>
                      <a:xfrm>
                        <a:off x="2185988" y="5757863"/>
                        <a:ext cx="5360987" cy="1089025"/>
                      </a:xfrm>
                      <a:prstGeom prst="rect">
                        <a:avLst/>
                      </a:prstGeom>
                      <a:ln>
                        <a:solidFill>
                          <a:schemeClr val="bg1"/>
                        </a:solidFill>
                      </a:ln>
                    </p:spPr>
                  </p:pic>
                </p:oleObj>
              </mc:Fallback>
            </mc:AlternateContent>
          </a:graphicData>
        </a:graphic>
      </p:graphicFrame>
    </p:spTree>
    <p:extLst>
      <p:ext uri="{BB962C8B-B14F-4D97-AF65-F5344CB8AC3E}">
        <p14:creationId xmlns:p14="http://schemas.microsoft.com/office/powerpoint/2010/main" val="303660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Problema nr</a:t>
            </a:r>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1</a:t>
            </a:r>
            <a:r>
              <a:rPr lang="en-US" sz="2800" b="1" dirty="0">
                <a:solidFill>
                  <a:prstClr val="black"/>
                </a:solidFill>
                <a:latin typeface="Arial" panose="020B0604020202020204" pitchFamily="34" charset="0"/>
                <a:cs typeface="Arial" panose="020B0604020202020204" pitchFamily="34" charset="0"/>
              </a:rPr>
              <a:t>  </a:t>
            </a:r>
            <a:r>
              <a:rPr lang="ro-RO" sz="2800" b="1" dirty="0">
                <a:solidFill>
                  <a:prstClr val="black"/>
                </a:solidFill>
                <a:latin typeface="Arial" panose="020B0604020202020204" pitchFamily="34" charset="0"/>
                <a:cs typeface="Arial" panose="020B0604020202020204" pitchFamily="34" charset="0"/>
              </a:rPr>
              <a:t> </a:t>
            </a:r>
            <a:endParaRPr lang="en-US" b="1" dirty="0">
              <a:solidFill>
                <a:prstClr val="black"/>
              </a:solidFill>
            </a:endParaRPr>
          </a:p>
        </p:txBody>
      </p:sp>
      <p:sp>
        <p:nvSpPr>
          <p:cNvPr id="27" name="TextBox 26"/>
          <p:cNvSpPr txBox="1"/>
          <p:nvPr/>
        </p:nvSpPr>
        <p:spPr>
          <a:xfrm>
            <a:off x="11573691" y="6320048"/>
            <a:ext cx="697627"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 10 </a:t>
            </a:r>
            <a:endParaRPr lang="en-US" sz="24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prstClr val="black"/>
                </a:solidFill>
                <a:latin typeface="Arial" panose="020B0604020202020204" pitchFamily="34" charset="0"/>
                <a:cs typeface="Arial" panose="020B0604020202020204" pitchFamily="34" charset="0"/>
              </a:rPr>
              <a:t>SEMINAR-9</a:t>
            </a:r>
            <a:endParaRPr lang="en-US" b="1" i="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8065389" y="1098885"/>
            <a:ext cx="4188967" cy="400110"/>
          </a:xfrm>
          <a:prstGeom prst="rect">
            <a:avLst/>
          </a:prstGeom>
          <a:noFill/>
        </p:spPr>
        <p:txBody>
          <a:bodyPr wrap="none" rtlCol="0">
            <a:spAutoFit/>
          </a:bodyPr>
          <a:lstStyle/>
          <a:p>
            <a:r>
              <a:rPr lang="ro-RO" sz="2000" dirty="0">
                <a:solidFill>
                  <a:prstClr val="black"/>
                </a:solidFill>
                <a:latin typeface="Arial" panose="020B0604020202020204" pitchFamily="34" charset="0"/>
                <a:cs typeface="Arial" panose="020B0604020202020204" pitchFamily="34" charset="0"/>
              </a:rPr>
              <a:t>Rezolvarea problemei (continuare) </a:t>
            </a:r>
            <a:endParaRPr lang="en-US" sz="2000" dirty="0">
              <a:solidFill>
                <a:prstClr val="black"/>
              </a:solidFill>
              <a:latin typeface="Arial" panose="020B0604020202020204" pitchFamily="34" charset="0"/>
              <a:cs typeface="Arial" panose="020B0604020202020204" pitchFamily="34" charset="0"/>
            </a:endParaRPr>
          </a:p>
        </p:txBody>
      </p:sp>
      <p:sp>
        <p:nvSpPr>
          <p:cNvPr id="34" name="Rectangle 33"/>
          <p:cNvSpPr/>
          <p:nvPr/>
        </p:nvSpPr>
        <p:spPr>
          <a:xfrm>
            <a:off x="-5240" y="2479345"/>
            <a:ext cx="9549409" cy="461665"/>
          </a:xfrm>
          <a:prstGeom prst="rect">
            <a:avLst/>
          </a:prstGeom>
        </p:spPr>
        <p:txBody>
          <a:bodyPr wrap="none">
            <a:spAutoFit/>
          </a:bodyPr>
          <a:lstStyle/>
          <a:p>
            <a:r>
              <a:rPr lang="ro-MD" sz="2400" dirty="0">
                <a:latin typeface="Arial" panose="020B0604020202020204" pitchFamily="34" charset="0"/>
                <a:cs typeface="Arial" panose="020B0604020202020204" pitchFamily="34" charset="0"/>
              </a:rPr>
              <a:t>Cunoaștem că căldura molară a gazului, la presiune constantă este :</a:t>
            </a:r>
            <a:endParaRPr lang="en-US" sz="2400" dirty="0"/>
          </a:p>
        </p:txBody>
      </p:sp>
      <p:graphicFrame>
        <p:nvGraphicFramePr>
          <p:cNvPr id="35" name="Object 34"/>
          <p:cNvGraphicFramePr>
            <a:graphicFrameLocks noChangeAspect="1"/>
          </p:cNvGraphicFramePr>
          <p:nvPr>
            <p:extLst>
              <p:ext uri="{D42A27DB-BD31-4B8C-83A1-F6EECF244321}">
                <p14:modId xmlns:p14="http://schemas.microsoft.com/office/powerpoint/2010/main" val="3844162250"/>
              </p:ext>
            </p:extLst>
          </p:nvPr>
        </p:nvGraphicFramePr>
        <p:xfrm>
          <a:off x="9615251" y="2299014"/>
          <a:ext cx="1793875" cy="822325"/>
        </p:xfrm>
        <a:graphic>
          <a:graphicData uri="http://schemas.openxmlformats.org/presentationml/2006/ole">
            <mc:AlternateContent xmlns:mc="http://schemas.openxmlformats.org/markup-compatibility/2006">
              <mc:Choice xmlns:v="urn:schemas-microsoft-com:vml" Requires="v">
                <p:oleObj spid="_x0000_s10557" name="Equation" r:id="rId4" imgW="914400" imgH="419040" progId="Equation.DSMT4">
                  <p:embed/>
                </p:oleObj>
              </mc:Choice>
              <mc:Fallback>
                <p:oleObj name="Equation" r:id="rId4" imgW="914400" imgH="419040" progId="Equation.DSMT4">
                  <p:embed/>
                  <p:pic>
                    <p:nvPicPr>
                      <p:cNvPr id="0" name=""/>
                      <p:cNvPicPr/>
                      <p:nvPr/>
                    </p:nvPicPr>
                    <p:blipFill>
                      <a:blip r:embed="rId5"/>
                      <a:stretch>
                        <a:fillRect/>
                      </a:stretch>
                    </p:blipFill>
                    <p:spPr>
                      <a:xfrm>
                        <a:off x="9615251" y="2299014"/>
                        <a:ext cx="1793875" cy="822325"/>
                      </a:xfrm>
                      <a:prstGeom prst="rect">
                        <a:avLst/>
                      </a:prstGeom>
                    </p:spPr>
                  </p:pic>
                </p:oleObj>
              </mc:Fallback>
            </mc:AlternateContent>
          </a:graphicData>
        </a:graphic>
      </p:graphicFrame>
      <p:sp>
        <p:nvSpPr>
          <p:cNvPr id="36" name="TextBox 35"/>
          <p:cNvSpPr txBox="1"/>
          <p:nvPr/>
        </p:nvSpPr>
        <p:spPr>
          <a:xfrm>
            <a:off x="30219" y="3024925"/>
            <a:ext cx="10286790"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Deoarece molecula de oxigen este biatomică, ea are 5 grade de libertate. </a:t>
            </a:r>
            <a:endParaRPr lang="en-US" sz="2400" dirty="0">
              <a:solidFill>
                <a:prstClr val="black"/>
              </a:solidFill>
              <a:latin typeface="Arial" panose="020B0604020202020204" pitchFamily="34" charset="0"/>
              <a:cs typeface="Arial" panose="020B0604020202020204" pitchFamily="34" charset="0"/>
            </a:endParaRPr>
          </a:p>
        </p:txBody>
      </p:sp>
      <p:graphicFrame>
        <p:nvGraphicFramePr>
          <p:cNvPr id="15" name="Object 14">
            <a:extLst>
              <a:ext uri="{FF2B5EF4-FFF2-40B4-BE49-F238E27FC236}">
                <a16:creationId xmlns:a16="http://schemas.microsoft.com/office/drawing/2014/main" id="{B9BE72DC-412F-4F49-BB9A-C5B6CF8FF751}"/>
              </a:ext>
            </a:extLst>
          </p:cNvPr>
          <p:cNvGraphicFramePr>
            <a:graphicFrameLocks noChangeAspect="1"/>
          </p:cNvGraphicFramePr>
          <p:nvPr>
            <p:extLst>
              <p:ext uri="{D42A27DB-BD31-4B8C-83A1-F6EECF244321}">
                <p14:modId xmlns:p14="http://schemas.microsoft.com/office/powerpoint/2010/main" val="3604454459"/>
              </p:ext>
            </p:extLst>
          </p:nvPr>
        </p:nvGraphicFramePr>
        <p:xfrm>
          <a:off x="2471720" y="1498995"/>
          <a:ext cx="2122487" cy="949325"/>
        </p:xfrm>
        <a:graphic>
          <a:graphicData uri="http://schemas.openxmlformats.org/presentationml/2006/ole">
            <mc:AlternateContent xmlns:mc="http://schemas.openxmlformats.org/markup-compatibility/2006">
              <mc:Choice xmlns:v="urn:schemas-microsoft-com:vml" Requires="v">
                <p:oleObj spid="_x0000_s10558" name="Equation" r:id="rId6" imgW="965160" imgH="431640" progId="Equation.DSMT4">
                  <p:embed/>
                </p:oleObj>
              </mc:Choice>
              <mc:Fallback>
                <p:oleObj name="Equation" r:id="rId6" imgW="965160" imgH="431640" progId="Equation.DSMT4">
                  <p:embed/>
                  <p:pic>
                    <p:nvPicPr>
                      <p:cNvPr id="65" name="Object 64">
                        <a:extLst>
                          <a:ext uri="{FF2B5EF4-FFF2-40B4-BE49-F238E27FC236}">
                            <a16:creationId xmlns:a16="http://schemas.microsoft.com/office/drawing/2014/main" id="{7B00D103-7510-4AF2-8757-28FBA9D289BA}"/>
                          </a:ext>
                        </a:extLst>
                      </p:cNvPr>
                      <p:cNvPicPr/>
                      <p:nvPr/>
                    </p:nvPicPr>
                    <p:blipFill>
                      <a:blip r:embed="rId7"/>
                      <a:stretch>
                        <a:fillRect/>
                      </a:stretch>
                    </p:blipFill>
                    <p:spPr>
                      <a:xfrm>
                        <a:off x="2471720" y="1498995"/>
                        <a:ext cx="2122487" cy="949325"/>
                      </a:xfrm>
                      <a:prstGeom prst="rect">
                        <a:avLst/>
                      </a:prstGeom>
                      <a:ln>
                        <a:solidFill>
                          <a:schemeClr val="bg1"/>
                        </a:solidFill>
                      </a:ln>
                    </p:spPr>
                  </p:pic>
                </p:oleObj>
              </mc:Fallback>
            </mc:AlternateContent>
          </a:graphicData>
        </a:graphic>
      </p:graphicFrame>
      <p:sp>
        <p:nvSpPr>
          <p:cNvPr id="2" name="Rectangle 1">
            <a:extLst>
              <a:ext uri="{FF2B5EF4-FFF2-40B4-BE49-F238E27FC236}">
                <a16:creationId xmlns:a16="http://schemas.microsoft.com/office/drawing/2014/main" id="{B16745FB-C87A-4824-A559-76194D7AFB0A}"/>
              </a:ext>
            </a:extLst>
          </p:cNvPr>
          <p:cNvSpPr/>
          <p:nvPr/>
        </p:nvSpPr>
        <p:spPr>
          <a:xfrm>
            <a:off x="-5240" y="1721623"/>
            <a:ext cx="2476960"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 Deci, vom avea:</a:t>
            </a:r>
            <a:endParaRPr lang="en-US" dirty="0"/>
          </a:p>
        </p:txBody>
      </p:sp>
      <p:sp>
        <p:nvSpPr>
          <p:cNvPr id="16" name="TextBox 15">
            <a:extLst>
              <a:ext uri="{FF2B5EF4-FFF2-40B4-BE49-F238E27FC236}">
                <a16:creationId xmlns:a16="http://schemas.microsoft.com/office/drawing/2014/main" id="{A4D79795-95B4-4558-A196-F70593D48295}"/>
              </a:ext>
            </a:extLst>
          </p:cNvPr>
          <p:cNvSpPr txBox="1"/>
          <p:nvPr/>
        </p:nvSpPr>
        <p:spPr>
          <a:xfrm>
            <a:off x="30219" y="3690527"/>
            <a:ext cx="4565673"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Astfel vom obține formula finală:</a:t>
            </a:r>
            <a:endParaRPr lang="en-US" sz="2400" dirty="0">
              <a:solidFill>
                <a:prstClr val="black"/>
              </a:solidFill>
              <a:latin typeface="Arial" panose="020B0604020202020204" pitchFamily="34" charset="0"/>
              <a:cs typeface="Arial" panose="020B0604020202020204" pitchFamily="34" charset="0"/>
            </a:endParaRPr>
          </a:p>
        </p:txBody>
      </p:sp>
      <p:graphicFrame>
        <p:nvGraphicFramePr>
          <p:cNvPr id="17" name="Object 16">
            <a:extLst>
              <a:ext uri="{FF2B5EF4-FFF2-40B4-BE49-F238E27FC236}">
                <a16:creationId xmlns:a16="http://schemas.microsoft.com/office/drawing/2014/main" id="{E330ADEB-AA1A-4FAE-94DE-03E3C0F7F83C}"/>
              </a:ext>
            </a:extLst>
          </p:cNvPr>
          <p:cNvGraphicFramePr>
            <a:graphicFrameLocks noChangeAspect="1"/>
          </p:cNvGraphicFramePr>
          <p:nvPr>
            <p:extLst>
              <p:ext uri="{D42A27DB-BD31-4B8C-83A1-F6EECF244321}">
                <p14:modId xmlns:p14="http://schemas.microsoft.com/office/powerpoint/2010/main" val="1467478931"/>
              </p:ext>
            </p:extLst>
          </p:nvPr>
        </p:nvGraphicFramePr>
        <p:xfrm>
          <a:off x="4552873" y="3458610"/>
          <a:ext cx="3043237" cy="1004887"/>
        </p:xfrm>
        <a:graphic>
          <a:graphicData uri="http://schemas.openxmlformats.org/presentationml/2006/ole">
            <mc:AlternateContent xmlns:mc="http://schemas.openxmlformats.org/markup-compatibility/2006">
              <mc:Choice xmlns:v="urn:schemas-microsoft-com:vml" Requires="v">
                <p:oleObj spid="_x0000_s10559" name="Equation" r:id="rId8" imgW="1384200" imgH="457200" progId="Equation.DSMT4">
                  <p:embed/>
                </p:oleObj>
              </mc:Choice>
              <mc:Fallback>
                <p:oleObj name="Equation" r:id="rId8" imgW="1384200" imgH="457200" progId="Equation.DSMT4">
                  <p:embed/>
                  <p:pic>
                    <p:nvPicPr>
                      <p:cNvPr id="15" name="Object 14">
                        <a:extLst>
                          <a:ext uri="{FF2B5EF4-FFF2-40B4-BE49-F238E27FC236}">
                            <a16:creationId xmlns:a16="http://schemas.microsoft.com/office/drawing/2014/main" id="{B9BE72DC-412F-4F49-BB9A-C5B6CF8FF751}"/>
                          </a:ext>
                        </a:extLst>
                      </p:cNvPr>
                      <p:cNvPicPr/>
                      <p:nvPr/>
                    </p:nvPicPr>
                    <p:blipFill>
                      <a:blip r:embed="rId9"/>
                      <a:stretch>
                        <a:fillRect/>
                      </a:stretch>
                    </p:blipFill>
                    <p:spPr>
                      <a:xfrm>
                        <a:off x="4552873" y="3458610"/>
                        <a:ext cx="3043237" cy="1004887"/>
                      </a:xfrm>
                      <a:prstGeom prst="rect">
                        <a:avLst/>
                      </a:prstGeom>
                      <a:ln>
                        <a:solidFill>
                          <a:schemeClr val="bg1"/>
                        </a:solidFill>
                      </a:ln>
                    </p:spPr>
                  </p:pic>
                </p:oleObj>
              </mc:Fallback>
            </mc:AlternateContent>
          </a:graphicData>
        </a:graphic>
      </p:graphicFrame>
      <p:sp>
        <p:nvSpPr>
          <p:cNvPr id="18" name="TextBox 17">
            <a:extLst>
              <a:ext uri="{FF2B5EF4-FFF2-40B4-BE49-F238E27FC236}">
                <a16:creationId xmlns:a16="http://schemas.microsoft.com/office/drawing/2014/main" id="{6B72620C-2F1E-403D-B409-5879036931F6}"/>
              </a:ext>
            </a:extLst>
          </p:cNvPr>
          <p:cNvSpPr txBox="1"/>
          <p:nvPr/>
        </p:nvSpPr>
        <p:spPr>
          <a:xfrm>
            <a:off x="30219" y="4408016"/>
            <a:ext cx="4533613"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Masa molară a oxigenului este :</a:t>
            </a:r>
            <a:endParaRPr lang="en-US" sz="2400" dirty="0">
              <a:solidFill>
                <a:prstClr val="black"/>
              </a:solidFill>
              <a:latin typeface="Arial" panose="020B0604020202020204" pitchFamily="34" charset="0"/>
              <a:cs typeface="Arial" panose="020B0604020202020204" pitchFamily="34" charset="0"/>
            </a:endParaRPr>
          </a:p>
        </p:txBody>
      </p:sp>
      <p:graphicFrame>
        <p:nvGraphicFramePr>
          <p:cNvPr id="9" name="Object 8">
            <a:extLst>
              <a:ext uri="{FF2B5EF4-FFF2-40B4-BE49-F238E27FC236}">
                <a16:creationId xmlns:a16="http://schemas.microsoft.com/office/drawing/2014/main" id="{56B32C4A-41D9-4D79-8ECA-17ED910D5636}"/>
              </a:ext>
            </a:extLst>
          </p:cNvPr>
          <p:cNvGraphicFramePr>
            <a:graphicFrameLocks noChangeAspect="1"/>
          </p:cNvGraphicFramePr>
          <p:nvPr>
            <p:extLst>
              <p:ext uri="{D42A27DB-BD31-4B8C-83A1-F6EECF244321}">
                <p14:modId xmlns:p14="http://schemas.microsoft.com/office/powerpoint/2010/main" val="1816940873"/>
              </p:ext>
            </p:extLst>
          </p:nvPr>
        </p:nvGraphicFramePr>
        <p:xfrm>
          <a:off x="4499990" y="4355594"/>
          <a:ext cx="2860572" cy="520104"/>
        </p:xfrm>
        <a:graphic>
          <a:graphicData uri="http://schemas.openxmlformats.org/presentationml/2006/ole">
            <mc:AlternateContent xmlns:mc="http://schemas.openxmlformats.org/markup-compatibility/2006">
              <mc:Choice xmlns:v="urn:schemas-microsoft-com:vml" Requires="v">
                <p:oleObj spid="_x0000_s10560" name="Equation" r:id="rId10" imgW="1257120" imgH="228600" progId="Equation.DSMT4">
                  <p:embed/>
                </p:oleObj>
              </mc:Choice>
              <mc:Fallback>
                <p:oleObj name="Equation" r:id="rId10" imgW="1257120" imgH="228600" progId="Equation.DSMT4">
                  <p:embed/>
                  <p:pic>
                    <p:nvPicPr>
                      <p:cNvPr id="0" name=""/>
                      <p:cNvPicPr/>
                      <p:nvPr/>
                    </p:nvPicPr>
                    <p:blipFill>
                      <a:blip r:embed="rId11"/>
                      <a:stretch>
                        <a:fillRect/>
                      </a:stretch>
                    </p:blipFill>
                    <p:spPr>
                      <a:xfrm>
                        <a:off x="4499990" y="4355594"/>
                        <a:ext cx="2860572" cy="520104"/>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6A39ADCA-0F2F-48B6-91D5-021927DCF962}"/>
              </a:ext>
            </a:extLst>
          </p:cNvPr>
          <p:cNvSpPr/>
          <p:nvPr/>
        </p:nvSpPr>
        <p:spPr>
          <a:xfrm>
            <a:off x="115177" y="5069687"/>
            <a:ext cx="4515980" cy="461665"/>
          </a:xfrm>
          <a:prstGeom prst="rect">
            <a:avLst/>
          </a:prstGeom>
        </p:spPr>
        <p:txBody>
          <a:bodyPr wrap="none">
            <a:spAutoFit/>
          </a:bodyPr>
          <a:lstStyle/>
          <a:p>
            <a:r>
              <a:rPr lang="ro-RO" sz="2400" dirty="0">
                <a:solidFill>
                  <a:prstClr val="black"/>
                </a:solidFill>
                <a:latin typeface="Arial" panose="020B0604020202020204" pitchFamily="34" charset="0"/>
                <a:cs typeface="Arial" panose="020B0604020202020204" pitchFamily="34" charset="0"/>
              </a:rPr>
              <a:t>Efectuând calculele, vom primi:</a:t>
            </a:r>
            <a:endParaRPr lang="en-US" dirty="0"/>
          </a:p>
        </p:txBody>
      </p:sp>
      <p:graphicFrame>
        <p:nvGraphicFramePr>
          <p:cNvPr id="21" name="Object 20">
            <a:extLst>
              <a:ext uri="{FF2B5EF4-FFF2-40B4-BE49-F238E27FC236}">
                <a16:creationId xmlns:a16="http://schemas.microsoft.com/office/drawing/2014/main" id="{63B6BF94-D638-437C-94B5-BF016E5EFA68}"/>
              </a:ext>
            </a:extLst>
          </p:cNvPr>
          <p:cNvGraphicFramePr>
            <a:graphicFrameLocks noChangeAspect="1"/>
          </p:cNvGraphicFramePr>
          <p:nvPr>
            <p:extLst>
              <p:ext uri="{D42A27DB-BD31-4B8C-83A1-F6EECF244321}">
                <p14:modId xmlns:p14="http://schemas.microsoft.com/office/powerpoint/2010/main" val="656913289"/>
              </p:ext>
            </p:extLst>
          </p:nvPr>
        </p:nvGraphicFramePr>
        <p:xfrm>
          <a:off x="115177" y="5582577"/>
          <a:ext cx="6561138" cy="976312"/>
        </p:xfrm>
        <a:graphic>
          <a:graphicData uri="http://schemas.openxmlformats.org/presentationml/2006/ole">
            <mc:AlternateContent xmlns:mc="http://schemas.openxmlformats.org/markup-compatibility/2006">
              <mc:Choice xmlns:v="urn:schemas-microsoft-com:vml" Requires="v">
                <p:oleObj spid="_x0000_s10561" name="Equation" r:id="rId12" imgW="2984400" imgH="444240" progId="Equation.DSMT4">
                  <p:embed/>
                </p:oleObj>
              </mc:Choice>
              <mc:Fallback>
                <p:oleObj name="Equation" r:id="rId12" imgW="2984400" imgH="444240" progId="Equation.DSMT4">
                  <p:embed/>
                  <p:pic>
                    <p:nvPicPr>
                      <p:cNvPr id="17" name="Object 16">
                        <a:extLst>
                          <a:ext uri="{FF2B5EF4-FFF2-40B4-BE49-F238E27FC236}">
                            <a16:creationId xmlns:a16="http://schemas.microsoft.com/office/drawing/2014/main" id="{E330ADEB-AA1A-4FAE-94DE-03E3C0F7F83C}"/>
                          </a:ext>
                        </a:extLst>
                      </p:cNvPr>
                      <p:cNvPicPr/>
                      <p:nvPr/>
                    </p:nvPicPr>
                    <p:blipFill>
                      <a:blip r:embed="rId13"/>
                      <a:stretch>
                        <a:fillRect/>
                      </a:stretch>
                    </p:blipFill>
                    <p:spPr>
                      <a:xfrm>
                        <a:off x="115177" y="5582577"/>
                        <a:ext cx="6561138" cy="976312"/>
                      </a:xfrm>
                      <a:prstGeom prst="rect">
                        <a:avLst/>
                      </a:prstGeom>
                      <a:ln>
                        <a:solidFill>
                          <a:schemeClr val="bg1"/>
                        </a:solidFill>
                      </a:ln>
                    </p:spPr>
                  </p:pic>
                </p:oleObj>
              </mc:Fallback>
            </mc:AlternateContent>
          </a:graphicData>
        </a:graphic>
      </p:graphicFrame>
      <p:graphicFrame>
        <p:nvGraphicFramePr>
          <p:cNvPr id="23" name="Object 22">
            <a:extLst>
              <a:ext uri="{FF2B5EF4-FFF2-40B4-BE49-F238E27FC236}">
                <a16:creationId xmlns:a16="http://schemas.microsoft.com/office/drawing/2014/main" id="{63E868ED-4E3C-48AF-9E63-20604C9F8979}"/>
              </a:ext>
            </a:extLst>
          </p:cNvPr>
          <p:cNvGraphicFramePr>
            <a:graphicFrameLocks noChangeAspect="1"/>
          </p:cNvGraphicFramePr>
          <p:nvPr>
            <p:extLst>
              <p:ext uri="{D42A27DB-BD31-4B8C-83A1-F6EECF244321}">
                <p14:modId xmlns:p14="http://schemas.microsoft.com/office/powerpoint/2010/main" val="4231155605"/>
              </p:ext>
            </p:extLst>
          </p:nvPr>
        </p:nvGraphicFramePr>
        <p:xfrm>
          <a:off x="7094601" y="5992813"/>
          <a:ext cx="2346325" cy="865187"/>
        </p:xfrm>
        <a:graphic>
          <a:graphicData uri="http://schemas.openxmlformats.org/presentationml/2006/ole">
            <mc:AlternateContent xmlns:mc="http://schemas.openxmlformats.org/markup-compatibility/2006">
              <mc:Choice xmlns:v="urn:schemas-microsoft-com:vml" Requires="v">
                <p:oleObj spid="_x0000_s10562" name="Equation" r:id="rId14" imgW="1066680" imgH="393480" progId="Equation.DSMT4">
                  <p:embed/>
                </p:oleObj>
              </mc:Choice>
              <mc:Fallback>
                <p:oleObj name="Equation" r:id="rId14" imgW="1066680" imgH="393480" progId="Equation.DSMT4">
                  <p:embed/>
                  <p:pic>
                    <p:nvPicPr>
                      <p:cNvPr id="21" name="Object 20">
                        <a:extLst>
                          <a:ext uri="{FF2B5EF4-FFF2-40B4-BE49-F238E27FC236}">
                            <a16:creationId xmlns:a16="http://schemas.microsoft.com/office/drawing/2014/main" id="{63B6BF94-D638-437C-94B5-BF016E5EFA68}"/>
                          </a:ext>
                        </a:extLst>
                      </p:cNvPr>
                      <p:cNvPicPr/>
                      <p:nvPr/>
                    </p:nvPicPr>
                    <p:blipFill>
                      <a:blip r:embed="rId15"/>
                      <a:stretch>
                        <a:fillRect/>
                      </a:stretch>
                    </p:blipFill>
                    <p:spPr>
                      <a:xfrm>
                        <a:off x="7094601" y="5992813"/>
                        <a:ext cx="2346325" cy="865187"/>
                      </a:xfrm>
                      <a:prstGeom prst="rect">
                        <a:avLst/>
                      </a:prstGeom>
                      <a:ln>
                        <a:solidFill>
                          <a:schemeClr val="bg1"/>
                        </a:solidFill>
                      </a:ln>
                    </p:spPr>
                  </p:pic>
                </p:oleObj>
              </mc:Fallback>
            </mc:AlternateContent>
          </a:graphicData>
        </a:graphic>
      </p:graphicFrame>
    </p:spTree>
    <p:extLst>
      <p:ext uri="{BB962C8B-B14F-4D97-AF65-F5344CB8AC3E}">
        <p14:creationId xmlns:p14="http://schemas.microsoft.com/office/powerpoint/2010/main" val="160299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Problema nr</a:t>
            </a:r>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2</a:t>
            </a:r>
            <a:r>
              <a:rPr lang="en-US" sz="2800" b="1" dirty="0">
                <a:solidFill>
                  <a:prstClr val="black"/>
                </a:solidFill>
                <a:latin typeface="Arial" panose="020B0604020202020204" pitchFamily="34" charset="0"/>
                <a:cs typeface="Arial" panose="020B0604020202020204" pitchFamily="34" charset="0"/>
              </a:rPr>
              <a:t>  </a:t>
            </a:r>
            <a:r>
              <a:rPr lang="ro-RO" sz="2800" b="1" dirty="0">
                <a:solidFill>
                  <a:prstClr val="black"/>
                </a:solidFill>
                <a:latin typeface="Arial" panose="020B0604020202020204" pitchFamily="34" charset="0"/>
                <a:cs typeface="Arial" panose="020B0604020202020204" pitchFamily="34" charset="0"/>
              </a:rPr>
              <a:t> </a:t>
            </a:r>
            <a:endParaRPr lang="en-US" b="1" dirty="0">
              <a:solidFill>
                <a:prstClr val="black"/>
              </a:solidFill>
            </a:endParaRPr>
          </a:p>
        </p:txBody>
      </p:sp>
      <p:sp>
        <p:nvSpPr>
          <p:cNvPr id="27" name="TextBox 26"/>
          <p:cNvSpPr txBox="1"/>
          <p:nvPr/>
        </p:nvSpPr>
        <p:spPr>
          <a:xfrm>
            <a:off x="11573691" y="6320048"/>
            <a:ext cx="589841"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 11</a:t>
            </a:r>
            <a:endParaRPr lang="en-US" sz="24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prstClr val="black"/>
                </a:solidFill>
                <a:latin typeface="Arial" panose="020B0604020202020204" pitchFamily="34" charset="0"/>
                <a:cs typeface="Arial" panose="020B0604020202020204" pitchFamily="34" charset="0"/>
              </a:rPr>
              <a:t>SEMINAR-9</a:t>
            </a:r>
            <a:endParaRPr lang="en-US" b="1" i="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9664283" y="1134163"/>
            <a:ext cx="2608406" cy="400110"/>
          </a:xfrm>
          <a:prstGeom prst="rect">
            <a:avLst/>
          </a:prstGeom>
          <a:noFill/>
        </p:spPr>
        <p:txBody>
          <a:bodyPr wrap="none" rtlCol="0">
            <a:spAutoFit/>
          </a:bodyPr>
          <a:lstStyle/>
          <a:p>
            <a:r>
              <a:rPr lang="ro-RO" sz="2000" dirty="0">
                <a:solidFill>
                  <a:prstClr val="black"/>
                </a:solidFill>
                <a:latin typeface="Arial" panose="020B0604020202020204" pitchFamily="34" charset="0"/>
                <a:cs typeface="Arial" panose="020B0604020202020204" pitchFamily="34" charset="0"/>
              </a:rPr>
              <a:t>Conținutul problemei </a:t>
            </a:r>
            <a:endParaRPr lang="en-US" sz="2000" dirty="0">
              <a:solidFill>
                <a:prstClr val="black"/>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F6B9D108-82AF-47FC-9F68-0E30CA61F0A4}"/>
              </a:ext>
            </a:extLst>
          </p:cNvPr>
          <p:cNvSpPr/>
          <p:nvPr/>
        </p:nvSpPr>
        <p:spPr>
          <a:xfrm>
            <a:off x="349100" y="1817135"/>
            <a:ext cx="11224591" cy="2793842"/>
          </a:xfrm>
          <a:prstGeom prst="rect">
            <a:avLst/>
          </a:prstGeom>
        </p:spPr>
        <p:txBody>
          <a:bodyPr wrap="square">
            <a:spAutoFit/>
          </a:bodyPr>
          <a:lstStyle/>
          <a:p>
            <a:pPr>
              <a:lnSpc>
                <a:spcPct val="150000"/>
              </a:lnSpc>
            </a:pPr>
            <a:r>
              <a:rPr lang="en-US" sz="2400" dirty="0">
                <a:latin typeface="Arial" panose="020B0604020202020204" pitchFamily="34" charset="0"/>
                <a:cs typeface="Arial" panose="020B0604020202020204" pitchFamily="34" charset="0"/>
              </a:rPr>
              <a:t> Un mol de </a:t>
            </a:r>
            <a:r>
              <a:rPr lang="ro-MD" sz="2400" dirty="0">
                <a:latin typeface="Arial" panose="020B0604020202020204" pitchFamily="34" charset="0"/>
                <a:cs typeface="Arial" panose="020B0604020202020204" pitchFamily="34" charset="0"/>
              </a:rPr>
              <a:t>gaz ideal biatomic, aflat la presiunea de 100 kPa şi temperatura de 300 K, este încălzit la volum constant până când presiunea devine 200 kPa. Apoi, gazul se dilată izoterm până la presiunea iniţială, după care se comprimă izobar până la volumul iniţial. Construiţi graficul ciclului şi determinaţi temperatura gazului în punctele sale caracteristice, precum şi randamentul ciclului.</a:t>
            </a:r>
          </a:p>
        </p:txBody>
      </p:sp>
      <p:sp>
        <p:nvSpPr>
          <p:cNvPr id="10" name="Rectangle 9">
            <a:extLst>
              <a:ext uri="{FF2B5EF4-FFF2-40B4-BE49-F238E27FC236}">
                <a16:creationId xmlns:a16="http://schemas.microsoft.com/office/drawing/2014/main" id="{56D9D418-03FB-49B8-B2E0-8459A1352C3C}"/>
              </a:ext>
            </a:extLst>
          </p:cNvPr>
          <p:cNvSpPr/>
          <p:nvPr/>
        </p:nvSpPr>
        <p:spPr>
          <a:xfrm>
            <a:off x="450574" y="1457254"/>
            <a:ext cx="1774845" cy="461665"/>
          </a:xfrm>
          <a:prstGeom prst="rect">
            <a:avLst/>
          </a:prstGeom>
        </p:spPr>
        <p:txBody>
          <a:bodyPr wrap="none">
            <a:spAutoFit/>
          </a:bodyPr>
          <a:lstStyle/>
          <a:p>
            <a:r>
              <a:rPr lang="ro-MD" sz="2400" b="1" i="1" dirty="0">
                <a:solidFill>
                  <a:prstClr val="black"/>
                </a:solidFill>
                <a:latin typeface="Arial" panose="020B0604020202020204" pitchFamily="34" charset="0"/>
                <a:cs typeface="Arial" panose="020B0604020202020204" pitchFamily="34" charset="0"/>
              </a:rPr>
              <a:t>Problemă: </a:t>
            </a:r>
            <a:endParaRPr lang="en-US" b="1" i="1" dirty="0"/>
          </a:p>
        </p:txBody>
      </p:sp>
    </p:spTree>
    <p:extLst>
      <p:ext uri="{BB962C8B-B14F-4D97-AF65-F5344CB8AC3E}">
        <p14:creationId xmlns:p14="http://schemas.microsoft.com/office/powerpoint/2010/main" val="38014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Problema nr</a:t>
            </a:r>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2</a:t>
            </a:r>
            <a:r>
              <a:rPr lang="en-US" sz="2800" b="1" dirty="0">
                <a:solidFill>
                  <a:prstClr val="black"/>
                </a:solidFill>
                <a:latin typeface="Arial" panose="020B0604020202020204" pitchFamily="34" charset="0"/>
                <a:cs typeface="Arial" panose="020B0604020202020204" pitchFamily="34" charset="0"/>
              </a:rPr>
              <a:t>  </a:t>
            </a:r>
            <a:r>
              <a:rPr lang="ro-RO" sz="2800" b="1" dirty="0">
                <a:solidFill>
                  <a:prstClr val="black"/>
                </a:solidFill>
                <a:latin typeface="Arial" panose="020B0604020202020204" pitchFamily="34" charset="0"/>
                <a:cs typeface="Arial" panose="020B0604020202020204" pitchFamily="34" charset="0"/>
              </a:rPr>
              <a:t> </a:t>
            </a:r>
            <a:endParaRPr lang="en-US" b="1" dirty="0">
              <a:solidFill>
                <a:prstClr val="black"/>
              </a:solidFill>
            </a:endParaRPr>
          </a:p>
        </p:txBody>
      </p:sp>
      <p:sp>
        <p:nvSpPr>
          <p:cNvPr id="27" name="TextBox 26"/>
          <p:cNvSpPr txBox="1"/>
          <p:nvPr/>
        </p:nvSpPr>
        <p:spPr>
          <a:xfrm>
            <a:off x="11573691" y="6320048"/>
            <a:ext cx="612668"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 12</a:t>
            </a:r>
            <a:endParaRPr lang="en-US" sz="24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prstClr val="black"/>
                </a:solidFill>
                <a:latin typeface="Arial" panose="020B0604020202020204" pitchFamily="34" charset="0"/>
                <a:cs typeface="Arial" panose="020B0604020202020204" pitchFamily="34" charset="0"/>
              </a:rPr>
              <a:t>SEMINAR-9</a:t>
            </a:r>
            <a:endParaRPr lang="en-US" b="1" i="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9414131" y="1121449"/>
            <a:ext cx="2680542" cy="400110"/>
          </a:xfrm>
          <a:prstGeom prst="rect">
            <a:avLst/>
          </a:prstGeom>
          <a:noFill/>
        </p:spPr>
        <p:txBody>
          <a:bodyPr wrap="none" rtlCol="0">
            <a:spAutoFit/>
          </a:bodyPr>
          <a:lstStyle/>
          <a:p>
            <a:r>
              <a:rPr lang="ro-RO" sz="2000" dirty="0">
                <a:solidFill>
                  <a:prstClr val="black"/>
                </a:solidFill>
                <a:latin typeface="Arial" panose="020B0604020202020204" pitchFamily="34" charset="0"/>
                <a:cs typeface="Arial" panose="020B0604020202020204" pitchFamily="34" charset="0"/>
              </a:rPr>
              <a:t>Rezolvarea problemei</a:t>
            </a:r>
            <a:endParaRPr lang="en-US" sz="2000" dirty="0">
              <a:solidFill>
                <a:prstClr val="black"/>
              </a:solidFill>
              <a:latin typeface="Arial" panose="020B0604020202020204" pitchFamily="34" charset="0"/>
              <a:cs typeface="Arial" panose="020B0604020202020204" pitchFamily="34" charset="0"/>
            </a:endParaRPr>
          </a:p>
        </p:txBody>
      </p:sp>
      <p:sp>
        <p:nvSpPr>
          <p:cNvPr id="16" name="Rectangle 15"/>
          <p:cNvSpPr/>
          <p:nvPr/>
        </p:nvSpPr>
        <p:spPr>
          <a:xfrm>
            <a:off x="-91983" y="1468868"/>
            <a:ext cx="1050217" cy="738664"/>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ro-MD" sz="2400" dirty="0">
                <a:latin typeface="Arial" panose="020B0604020202020204" pitchFamily="34" charset="0"/>
                <a:cs typeface="Arial" panose="020B0604020202020204" pitchFamily="34" charset="0"/>
              </a:rPr>
              <a:t>Se dă</a:t>
            </a:r>
          </a:p>
          <a:p>
            <a:endParaRPr lang="en-US" dirty="0"/>
          </a:p>
        </p:txBody>
      </p:sp>
      <p:cxnSp>
        <p:nvCxnSpPr>
          <p:cNvPr id="18" name="Straight Connector 17"/>
          <p:cNvCxnSpPr>
            <a:cxnSpLocks/>
          </p:cNvCxnSpPr>
          <p:nvPr/>
        </p:nvCxnSpPr>
        <p:spPr>
          <a:xfrm>
            <a:off x="0" y="5561670"/>
            <a:ext cx="336605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Object 1"/>
          <p:cNvGraphicFramePr>
            <a:graphicFrameLocks noChangeAspect="1"/>
          </p:cNvGraphicFramePr>
          <p:nvPr>
            <p:extLst>
              <p:ext uri="{D42A27DB-BD31-4B8C-83A1-F6EECF244321}">
                <p14:modId xmlns:p14="http://schemas.microsoft.com/office/powerpoint/2010/main" val="3767418874"/>
              </p:ext>
            </p:extLst>
          </p:nvPr>
        </p:nvGraphicFramePr>
        <p:xfrm>
          <a:off x="144573" y="1922463"/>
          <a:ext cx="3214688" cy="4078287"/>
        </p:xfrm>
        <a:graphic>
          <a:graphicData uri="http://schemas.openxmlformats.org/presentationml/2006/ole">
            <mc:AlternateContent xmlns:mc="http://schemas.openxmlformats.org/markup-compatibility/2006">
              <mc:Choice xmlns:v="urn:schemas-microsoft-com:vml" Requires="v">
                <p:oleObj spid="_x0000_s6712" name="Equation" r:id="rId4" imgW="1650960" imgH="2133360" progId="Equation.DSMT4">
                  <p:embed/>
                </p:oleObj>
              </mc:Choice>
              <mc:Fallback>
                <p:oleObj name="Equation" r:id="rId4" imgW="1650960" imgH="2133360" progId="Equation.DSMT4">
                  <p:embed/>
                  <p:pic>
                    <p:nvPicPr>
                      <p:cNvPr id="0" name=""/>
                      <p:cNvPicPr/>
                      <p:nvPr/>
                    </p:nvPicPr>
                    <p:blipFill>
                      <a:blip r:embed="rId5"/>
                      <a:stretch>
                        <a:fillRect/>
                      </a:stretch>
                    </p:blipFill>
                    <p:spPr>
                      <a:xfrm>
                        <a:off x="144573" y="1922463"/>
                        <a:ext cx="3214688" cy="4078287"/>
                      </a:xfrm>
                      <a:prstGeom prst="rect">
                        <a:avLst/>
                      </a:prstGeom>
                    </p:spPr>
                  </p:pic>
                </p:oleObj>
              </mc:Fallback>
            </mc:AlternateContent>
          </a:graphicData>
        </a:graphic>
      </p:graphicFrame>
      <p:cxnSp>
        <p:nvCxnSpPr>
          <p:cNvPr id="7" name="Straight Connector 6">
            <a:extLst>
              <a:ext uri="{FF2B5EF4-FFF2-40B4-BE49-F238E27FC236}">
                <a16:creationId xmlns:a16="http://schemas.microsoft.com/office/drawing/2014/main" id="{CB1BB78A-249A-479C-B9A6-9D3E59757972}"/>
              </a:ext>
            </a:extLst>
          </p:cNvPr>
          <p:cNvCxnSpPr>
            <a:cxnSpLocks/>
          </p:cNvCxnSpPr>
          <p:nvPr/>
        </p:nvCxnSpPr>
        <p:spPr>
          <a:xfrm>
            <a:off x="3246802" y="1567540"/>
            <a:ext cx="44086" cy="4260647"/>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A9432DC-77B3-4225-B307-C47324E2CF4A}"/>
              </a:ext>
            </a:extLst>
          </p:cNvPr>
          <p:cNvSpPr/>
          <p:nvPr/>
        </p:nvSpPr>
        <p:spPr>
          <a:xfrm>
            <a:off x="3306657" y="1587416"/>
            <a:ext cx="3845187" cy="738664"/>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ro-MD" sz="2400" dirty="0">
                <a:latin typeface="Arial" panose="020B0604020202020204" pitchFamily="34" charset="0"/>
                <a:cs typeface="Arial" panose="020B0604020202020204" pitchFamily="34" charset="0"/>
              </a:rPr>
              <a:t>a) </a:t>
            </a:r>
            <a:r>
              <a:rPr lang="ro-MD" sz="2400" i="1" dirty="0">
                <a:latin typeface="Arial" panose="020B0604020202020204" pitchFamily="34" charset="0"/>
                <a:cs typeface="Arial" panose="020B0604020202020204" pitchFamily="34" charset="0"/>
              </a:rPr>
              <a:t>Construim graficul </a:t>
            </a:r>
            <a:r>
              <a:rPr lang="ro-MD" sz="2400" dirty="0">
                <a:latin typeface="Arial" panose="020B0604020202020204" pitchFamily="34" charset="0"/>
                <a:cs typeface="Arial" panose="020B0604020202020204" pitchFamily="34" charset="0"/>
              </a:rPr>
              <a:t>:</a:t>
            </a:r>
          </a:p>
          <a:p>
            <a:endParaRPr lang="en-US" dirty="0"/>
          </a:p>
        </p:txBody>
      </p:sp>
      <p:grpSp>
        <p:nvGrpSpPr>
          <p:cNvPr id="101" name="Group 100">
            <a:extLst>
              <a:ext uri="{FF2B5EF4-FFF2-40B4-BE49-F238E27FC236}">
                <a16:creationId xmlns:a16="http://schemas.microsoft.com/office/drawing/2014/main" id="{AF5D34AA-38C4-445C-8A13-33BF6AF93F40}"/>
              </a:ext>
            </a:extLst>
          </p:cNvPr>
          <p:cNvGrpSpPr/>
          <p:nvPr/>
        </p:nvGrpSpPr>
        <p:grpSpPr>
          <a:xfrm>
            <a:off x="3940175" y="2176463"/>
            <a:ext cx="5324431" cy="4025555"/>
            <a:chOff x="3940175" y="2176463"/>
            <a:chExt cx="5324431" cy="4025555"/>
          </a:xfrm>
        </p:grpSpPr>
        <p:cxnSp>
          <p:nvCxnSpPr>
            <p:cNvPr id="48" name="Straight Arrow Connector 47">
              <a:extLst>
                <a:ext uri="{FF2B5EF4-FFF2-40B4-BE49-F238E27FC236}">
                  <a16:creationId xmlns:a16="http://schemas.microsoft.com/office/drawing/2014/main" id="{B03BE847-CEBC-4C38-98A0-B0D20A67D26A}"/>
                </a:ext>
              </a:extLst>
            </p:cNvPr>
            <p:cNvCxnSpPr>
              <a:cxnSpLocks/>
            </p:cNvCxnSpPr>
            <p:nvPr/>
          </p:nvCxnSpPr>
          <p:spPr>
            <a:xfrm flipV="1">
              <a:off x="4301598" y="2326080"/>
              <a:ext cx="0" cy="367467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B416BBF-8479-4610-9441-9F274EBAD9C0}"/>
                </a:ext>
              </a:extLst>
            </p:cNvPr>
            <p:cNvCxnSpPr/>
            <p:nvPr/>
          </p:nvCxnSpPr>
          <p:spPr>
            <a:xfrm>
              <a:off x="4028661" y="5711687"/>
              <a:ext cx="5062330"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4AEC83E-71DE-456E-86B1-5337874FD791}"/>
                </a:ext>
              </a:extLst>
            </p:cNvPr>
            <p:cNvCxnSpPr/>
            <p:nvPr/>
          </p:nvCxnSpPr>
          <p:spPr>
            <a:xfrm>
              <a:off x="4863554" y="2875722"/>
              <a:ext cx="0" cy="22263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A4CEEF-7886-4894-BEE4-155353CEC865}"/>
                </a:ext>
              </a:extLst>
            </p:cNvPr>
            <p:cNvCxnSpPr>
              <a:cxnSpLocks/>
              <a:endCxn id="60" idx="6"/>
            </p:cNvCxnSpPr>
            <p:nvPr/>
          </p:nvCxnSpPr>
          <p:spPr>
            <a:xfrm flipV="1">
              <a:off x="4863553" y="5100685"/>
              <a:ext cx="3273283" cy="14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Freeform: Shape 59">
              <a:extLst>
                <a:ext uri="{FF2B5EF4-FFF2-40B4-BE49-F238E27FC236}">
                  <a16:creationId xmlns:a16="http://schemas.microsoft.com/office/drawing/2014/main" id="{F7DF6C3E-DA68-4AE8-A032-BDE0C23CC82B}"/>
                </a:ext>
              </a:extLst>
            </p:cNvPr>
            <p:cNvSpPr/>
            <p:nvPr/>
          </p:nvSpPr>
          <p:spPr>
            <a:xfrm>
              <a:off x="4863554" y="2875723"/>
              <a:ext cx="3273282" cy="2226364"/>
            </a:xfrm>
            <a:custGeom>
              <a:avLst/>
              <a:gdLst>
                <a:gd name="connsiteX0" fmla="*/ 0 w 3246783"/>
                <a:gd name="connsiteY0" fmla="*/ 0 h 2148206"/>
                <a:gd name="connsiteX1" fmla="*/ 424070 w 3246783"/>
                <a:gd name="connsiteY1" fmla="*/ 728870 h 2148206"/>
                <a:gd name="connsiteX2" fmla="*/ 887896 w 3246783"/>
                <a:gd name="connsiteY2" fmla="*/ 1205948 h 2148206"/>
                <a:gd name="connsiteX3" fmla="*/ 1510748 w 3246783"/>
                <a:gd name="connsiteY3" fmla="*/ 1616766 h 2148206"/>
                <a:gd name="connsiteX4" fmla="*/ 2040835 w 3246783"/>
                <a:gd name="connsiteY4" fmla="*/ 1828800 h 2148206"/>
                <a:gd name="connsiteX5" fmla="*/ 2822713 w 3246783"/>
                <a:gd name="connsiteY5" fmla="*/ 2067340 h 2148206"/>
                <a:gd name="connsiteX6" fmla="*/ 3246783 w 3246783"/>
                <a:gd name="connsiteY6" fmla="*/ 2146853 h 214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6783" h="2148206">
                  <a:moveTo>
                    <a:pt x="0" y="0"/>
                  </a:moveTo>
                  <a:cubicBezTo>
                    <a:pt x="138043" y="263939"/>
                    <a:pt x="276087" y="527879"/>
                    <a:pt x="424070" y="728870"/>
                  </a:cubicBezTo>
                  <a:cubicBezTo>
                    <a:pt x="572053" y="929861"/>
                    <a:pt x="706783" y="1057965"/>
                    <a:pt x="887896" y="1205948"/>
                  </a:cubicBezTo>
                  <a:cubicBezTo>
                    <a:pt x="1069009" y="1353931"/>
                    <a:pt x="1318592" y="1512957"/>
                    <a:pt x="1510748" y="1616766"/>
                  </a:cubicBezTo>
                  <a:cubicBezTo>
                    <a:pt x="1702904" y="1720575"/>
                    <a:pt x="1822174" y="1753704"/>
                    <a:pt x="2040835" y="1828800"/>
                  </a:cubicBezTo>
                  <a:cubicBezTo>
                    <a:pt x="2259496" y="1903896"/>
                    <a:pt x="2621722" y="2014331"/>
                    <a:pt x="2822713" y="2067340"/>
                  </a:cubicBezTo>
                  <a:cubicBezTo>
                    <a:pt x="3023704" y="2120349"/>
                    <a:pt x="3167270" y="2155688"/>
                    <a:pt x="3246783" y="2146853"/>
                  </a:cubicBezTo>
                </a:path>
              </a:pathLst>
            </a:cu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825924C-E791-4DC5-9178-F027C132B96D}"/>
                </a:ext>
              </a:extLst>
            </p:cNvPr>
            <p:cNvSpPr/>
            <p:nvPr/>
          </p:nvSpPr>
          <p:spPr>
            <a:xfrm flipV="1">
              <a:off x="4832488" y="285468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B995CEE2-5E47-450C-84CA-76941FEC8416}"/>
                </a:ext>
              </a:extLst>
            </p:cNvPr>
            <p:cNvSpPr/>
            <p:nvPr/>
          </p:nvSpPr>
          <p:spPr>
            <a:xfrm flipV="1">
              <a:off x="4837525" y="507260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FB4F351-9CBD-4C26-93A9-E700D216D515}"/>
                </a:ext>
              </a:extLst>
            </p:cNvPr>
            <p:cNvSpPr/>
            <p:nvPr/>
          </p:nvSpPr>
          <p:spPr>
            <a:xfrm flipV="1">
              <a:off x="8077654" y="50682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51E716D1-675F-4C08-B9BB-8030F29C241B}"/>
                </a:ext>
              </a:extLst>
            </p:cNvPr>
            <p:cNvCxnSpPr>
              <a:cxnSpLocks/>
            </p:cNvCxnSpPr>
            <p:nvPr/>
          </p:nvCxnSpPr>
          <p:spPr>
            <a:xfrm>
              <a:off x="8110121" y="5091077"/>
              <a:ext cx="0" cy="62061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95F64AF-78DF-4E98-B3F3-1ED0B7E0BACE}"/>
                </a:ext>
              </a:extLst>
            </p:cNvPr>
            <p:cNvCxnSpPr>
              <a:cxnSpLocks/>
            </p:cNvCxnSpPr>
            <p:nvPr/>
          </p:nvCxnSpPr>
          <p:spPr>
            <a:xfrm>
              <a:off x="4863297" y="5111626"/>
              <a:ext cx="1658" cy="6000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D299CAA-5F5D-470C-9A57-379A940B5057}"/>
                </a:ext>
              </a:extLst>
            </p:cNvPr>
            <p:cNvCxnSpPr>
              <a:stCxn id="65" idx="6"/>
            </p:cNvCxnSpPr>
            <p:nvPr/>
          </p:nvCxnSpPr>
          <p:spPr>
            <a:xfrm flipH="1">
              <a:off x="4301598" y="5095461"/>
              <a:ext cx="581646" cy="662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4E60554-A0B8-439F-BD69-A9AA71452F60}"/>
                </a:ext>
              </a:extLst>
            </p:cNvPr>
            <p:cNvCxnSpPr>
              <a:cxnSpLocks/>
            </p:cNvCxnSpPr>
            <p:nvPr/>
          </p:nvCxnSpPr>
          <p:spPr>
            <a:xfrm flipH="1">
              <a:off x="4301598" y="2873904"/>
              <a:ext cx="55375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86F4797-2173-4475-9F5B-6EF79DCBB6E4}"/>
                </a:ext>
              </a:extLst>
            </p:cNvPr>
            <p:cNvCxnSpPr>
              <a:stCxn id="65" idx="6"/>
            </p:cNvCxnSpPr>
            <p:nvPr/>
          </p:nvCxnSpPr>
          <p:spPr>
            <a:xfrm>
              <a:off x="4883244" y="5095461"/>
              <a:ext cx="1477799" cy="6626"/>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920C3D8-E2BD-4792-802B-6E8EDC1D5B4C}"/>
                </a:ext>
              </a:extLst>
            </p:cNvPr>
            <p:cNvCxnSpPr>
              <a:stCxn id="65" idx="7"/>
            </p:cNvCxnSpPr>
            <p:nvPr/>
          </p:nvCxnSpPr>
          <p:spPr>
            <a:xfrm flipH="1" flipV="1">
              <a:off x="4855347" y="3988904"/>
              <a:ext cx="21202" cy="112272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426F222-4302-40F1-B1EF-E0DA55CD1490}"/>
                </a:ext>
              </a:extLst>
            </p:cNvPr>
            <p:cNvCxnSpPr>
              <a:stCxn id="60" idx="0"/>
            </p:cNvCxnSpPr>
            <p:nvPr/>
          </p:nvCxnSpPr>
          <p:spPr>
            <a:xfrm>
              <a:off x="4863554" y="2875723"/>
              <a:ext cx="365696" cy="68911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222196EE-90F3-4F18-8F0C-C6EBE79FD3E9}"/>
                </a:ext>
              </a:extLst>
            </p:cNvPr>
            <p:cNvCxnSpPr>
              <a:stCxn id="60" idx="3"/>
            </p:cNvCxnSpPr>
            <p:nvPr/>
          </p:nvCxnSpPr>
          <p:spPr>
            <a:xfrm>
              <a:off x="6386632" y="4551312"/>
              <a:ext cx="620617" cy="272479"/>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7" name="Object 86">
              <a:extLst>
                <a:ext uri="{FF2B5EF4-FFF2-40B4-BE49-F238E27FC236}">
                  <a16:creationId xmlns:a16="http://schemas.microsoft.com/office/drawing/2014/main" id="{05741DA9-3F23-4E8B-A5A3-3419449127C4}"/>
                </a:ext>
              </a:extLst>
            </p:cNvPr>
            <p:cNvGraphicFramePr>
              <a:graphicFrameLocks noChangeAspect="1"/>
            </p:cNvGraphicFramePr>
            <p:nvPr>
              <p:extLst>
                <p:ext uri="{D42A27DB-BD31-4B8C-83A1-F6EECF244321}">
                  <p14:modId xmlns:p14="http://schemas.microsoft.com/office/powerpoint/2010/main" val="3164663688"/>
                </p:ext>
              </p:extLst>
            </p:nvPr>
          </p:nvGraphicFramePr>
          <p:xfrm>
            <a:off x="5622143" y="5221046"/>
            <a:ext cx="1288114" cy="360672"/>
          </p:xfrm>
          <a:graphic>
            <a:graphicData uri="http://schemas.openxmlformats.org/presentationml/2006/ole">
              <mc:AlternateContent xmlns:mc="http://schemas.openxmlformats.org/markup-compatibility/2006">
                <mc:Choice xmlns:v="urn:schemas-microsoft-com:vml" Requires="v">
                  <p:oleObj spid="_x0000_s6713" name="Equation" r:id="rId6" imgW="634680" imgH="177480" progId="Equation.DSMT4">
                    <p:embed/>
                  </p:oleObj>
                </mc:Choice>
                <mc:Fallback>
                  <p:oleObj name="Equation" r:id="rId6" imgW="634680" imgH="177480" progId="Equation.DSMT4">
                    <p:embed/>
                    <p:pic>
                      <p:nvPicPr>
                        <p:cNvPr id="0" name=""/>
                        <p:cNvPicPr/>
                        <p:nvPr/>
                      </p:nvPicPr>
                      <p:blipFill>
                        <a:blip r:embed="rId7"/>
                        <a:stretch>
                          <a:fillRect/>
                        </a:stretch>
                      </p:blipFill>
                      <p:spPr>
                        <a:xfrm>
                          <a:off x="5622143" y="5221046"/>
                          <a:ext cx="1288114" cy="360672"/>
                        </a:xfrm>
                        <a:prstGeom prst="rect">
                          <a:avLst/>
                        </a:prstGeom>
                      </p:spPr>
                    </p:pic>
                  </p:oleObj>
                </mc:Fallback>
              </mc:AlternateContent>
            </a:graphicData>
          </a:graphic>
        </p:graphicFrame>
        <p:sp>
          <p:nvSpPr>
            <p:cNvPr id="90" name="TextBox 89">
              <a:extLst>
                <a:ext uri="{FF2B5EF4-FFF2-40B4-BE49-F238E27FC236}">
                  <a16:creationId xmlns:a16="http://schemas.microsoft.com/office/drawing/2014/main" id="{3699368E-923F-46A0-91BE-804F25132605}"/>
                </a:ext>
              </a:extLst>
            </p:cNvPr>
            <p:cNvSpPr txBox="1"/>
            <p:nvPr/>
          </p:nvSpPr>
          <p:spPr>
            <a:xfrm>
              <a:off x="4373222" y="3439165"/>
              <a:ext cx="492443" cy="1288956"/>
            </a:xfrm>
            <a:prstGeom prst="rect">
              <a:avLst/>
            </a:prstGeom>
            <a:noFill/>
          </p:spPr>
          <p:txBody>
            <a:bodyPr vert="vert270" wrap="square" rtlCol="0">
              <a:spAutoFit/>
            </a:bodyPr>
            <a:lstStyle/>
            <a:p>
              <a:r>
                <a:rPr lang="ro-MD" i="1" dirty="0">
                  <a:latin typeface="Cambria Math" panose="02040503050406030204" pitchFamily="18" charset="0"/>
                  <a:ea typeface="Cambria Math" panose="02040503050406030204" pitchFamily="18" charset="0"/>
                </a:rPr>
                <a:t>V </a:t>
              </a:r>
              <a:r>
                <a:rPr lang="ro-MD" sz="2000" dirty="0">
                  <a:latin typeface="Cambria Math" panose="02040503050406030204" pitchFamily="18" charset="0"/>
                  <a:ea typeface="Cambria Math" panose="02040503050406030204" pitchFamily="18" charset="0"/>
                </a:rPr>
                <a:t>= </a:t>
              </a:r>
              <a:r>
                <a:rPr lang="ro-MD" sz="2000" i="1" dirty="0">
                  <a:latin typeface="Cambria Math" panose="02040503050406030204" pitchFamily="18" charset="0"/>
                  <a:ea typeface="Cambria Math" panose="02040503050406030204" pitchFamily="18" charset="0"/>
                </a:rPr>
                <a:t>const</a:t>
              </a:r>
              <a:endParaRPr lang="en-US" sz="2000" i="1" dirty="0">
                <a:latin typeface="Cambria Math" panose="02040503050406030204" pitchFamily="18" charset="0"/>
                <a:ea typeface="Cambria Math" panose="02040503050406030204" pitchFamily="18" charset="0"/>
              </a:endParaRPr>
            </a:p>
          </p:txBody>
        </p:sp>
        <p:graphicFrame>
          <p:nvGraphicFramePr>
            <p:cNvPr id="91" name="Object 90">
              <a:extLst>
                <a:ext uri="{FF2B5EF4-FFF2-40B4-BE49-F238E27FC236}">
                  <a16:creationId xmlns:a16="http://schemas.microsoft.com/office/drawing/2014/main" id="{9BC3EEA2-E63F-4789-A523-292C372A6094}"/>
                </a:ext>
              </a:extLst>
            </p:cNvPr>
            <p:cNvGraphicFramePr>
              <a:graphicFrameLocks noChangeAspect="1"/>
            </p:cNvGraphicFramePr>
            <p:nvPr>
              <p:extLst>
                <p:ext uri="{D42A27DB-BD31-4B8C-83A1-F6EECF244321}">
                  <p14:modId xmlns:p14="http://schemas.microsoft.com/office/powerpoint/2010/main" val="3195899074"/>
                </p:ext>
              </p:extLst>
            </p:nvPr>
          </p:nvGraphicFramePr>
          <p:xfrm>
            <a:off x="8926272" y="5736949"/>
            <a:ext cx="338334" cy="394723"/>
          </p:xfrm>
          <a:graphic>
            <a:graphicData uri="http://schemas.openxmlformats.org/presentationml/2006/ole">
              <mc:AlternateContent xmlns:mc="http://schemas.openxmlformats.org/markup-compatibility/2006">
                <mc:Choice xmlns:v="urn:schemas-microsoft-com:vml" Requires="v">
                  <p:oleObj spid="_x0000_s6714" name="Equation" r:id="rId8" imgW="152280" imgH="177480" progId="Equation.DSMT4">
                    <p:embed/>
                  </p:oleObj>
                </mc:Choice>
                <mc:Fallback>
                  <p:oleObj name="Equation" r:id="rId8" imgW="152280" imgH="177480" progId="Equation.DSMT4">
                    <p:embed/>
                    <p:pic>
                      <p:nvPicPr>
                        <p:cNvPr id="0" name=""/>
                        <p:cNvPicPr/>
                        <p:nvPr/>
                      </p:nvPicPr>
                      <p:blipFill>
                        <a:blip r:embed="rId9"/>
                        <a:stretch>
                          <a:fillRect/>
                        </a:stretch>
                      </p:blipFill>
                      <p:spPr>
                        <a:xfrm>
                          <a:off x="8926272" y="5736949"/>
                          <a:ext cx="338334" cy="394723"/>
                        </a:xfrm>
                        <a:prstGeom prst="rect">
                          <a:avLst/>
                        </a:prstGeom>
                      </p:spPr>
                    </p:pic>
                  </p:oleObj>
                </mc:Fallback>
              </mc:AlternateContent>
            </a:graphicData>
          </a:graphic>
        </p:graphicFrame>
        <p:graphicFrame>
          <p:nvGraphicFramePr>
            <p:cNvPr id="92" name="Object 91">
              <a:extLst>
                <a:ext uri="{FF2B5EF4-FFF2-40B4-BE49-F238E27FC236}">
                  <a16:creationId xmlns:a16="http://schemas.microsoft.com/office/drawing/2014/main" id="{62A6D1E4-D34A-48C1-A230-0E6EC02CF84A}"/>
                </a:ext>
              </a:extLst>
            </p:cNvPr>
            <p:cNvGraphicFramePr>
              <a:graphicFrameLocks noChangeAspect="1"/>
            </p:cNvGraphicFramePr>
            <p:nvPr>
              <p:extLst>
                <p:ext uri="{D42A27DB-BD31-4B8C-83A1-F6EECF244321}">
                  <p14:modId xmlns:p14="http://schemas.microsoft.com/office/powerpoint/2010/main" val="2270979919"/>
                </p:ext>
              </p:extLst>
            </p:nvPr>
          </p:nvGraphicFramePr>
          <p:xfrm>
            <a:off x="7944168" y="5686426"/>
            <a:ext cx="329438" cy="455312"/>
          </p:xfrm>
          <a:graphic>
            <a:graphicData uri="http://schemas.openxmlformats.org/presentationml/2006/ole">
              <mc:AlternateContent xmlns:mc="http://schemas.openxmlformats.org/markup-compatibility/2006">
                <mc:Choice xmlns:v="urn:schemas-microsoft-com:vml" Requires="v">
                  <p:oleObj spid="_x0000_s6715" name="Equation" r:id="rId10" imgW="164880" imgH="228600" progId="Equation.DSMT4">
                    <p:embed/>
                  </p:oleObj>
                </mc:Choice>
                <mc:Fallback>
                  <p:oleObj name="Equation" r:id="rId10" imgW="164880" imgH="228600" progId="Equation.DSMT4">
                    <p:embed/>
                    <p:pic>
                      <p:nvPicPr>
                        <p:cNvPr id="91" name="Object 90">
                          <a:extLst>
                            <a:ext uri="{FF2B5EF4-FFF2-40B4-BE49-F238E27FC236}">
                              <a16:creationId xmlns:a16="http://schemas.microsoft.com/office/drawing/2014/main" id="{9BC3EEA2-E63F-4789-A523-292C372A6094}"/>
                            </a:ext>
                          </a:extLst>
                        </p:cNvPr>
                        <p:cNvPicPr/>
                        <p:nvPr/>
                      </p:nvPicPr>
                      <p:blipFill>
                        <a:blip r:embed="rId11"/>
                        <a:stretch>
                          <a:fillRect/>
                        </a:stretch>
                      </p:blipFill>
                      <p:spPr>
                        <a:xfrm>
                          <a:off x="7944168" y="5686426"/>
                          <a:ext cx="329438" cy="455312"/>
                        </a:xfrm>
                        <a:prstGeom prst="rect">
                          <a:avLst/>
                        </a:prstGeom>
                      </p:spPr>
                    </p:pic>
                  </p:oleObj>
                </mc:Fallback>
              </mc:AlternateContent>
            </a:graphicData>
          </a:graphic>
        </p:graphicFrame>
        <p:graphicFrame>
          <p:nvGraphicFramePr>
            <p:cNvPr id="93" name="Object 92">
              <a:extLst>
                <a:ext uri="{FF2B5EF4-FFF2-40B4-BE49-F238E27FC236}">
                  <a16:creationId xmlns:a16="http://schemas.microsoft.com/office/drawing/2014/main" id="{2CCF85D6-EC8F-4414-8B36-984667711CB8}"/>
                </a:ext>
              </a:extLst>
            </p:cNvPr>
            <p:cNvGraphicFramePr>
              <a:graphicFrameLocks noChangeAspect="1"/>
            </p:cNvGraphicFramePr>
            <p:nvPr>
              <p:extLst>
                <p:ext uri="{D42A27DB-BD31-4B8C-83A1-F6EECF244321}">
                  <p14:modId xmlns:p14="http://schemas.microsoft.com/office/powerpoint/2010/main" val="3973705673"/>
                </p:ext>
              </p:extLst>
            </p:nvPr>
          </p:nvGraphicFramePr>
          <p:xfrm>
            <a:off x="4752387" y="5729288"/>
            <a:ext cx="316501" cy="472730"/>
          </p:xfrm>
          <a:graphic>
            <a:graphicData uri="http://schemas.openxmlformats.org/presentationml/2006/ole">
              <mc:AlternateContent xmlns:mc="http://schemas.openxmlformats.org/markup-compatibility/2006">
                <mc:Choice xmlns:v="urn:schemas-microsoft-com:vml" Requires="v">
                  <p:oleObj spid="_x0000_s6716" name="Equation" r:id="rId12" imgW="152280" imgH="228600" progId="Equation.DSMT4">
                    <p:embed/>
                  </p:oleObj>
                </mc:Choice>
                <mc:Fallback>
                  <p:oleObj name="Equation" r:id="rId12" imgW="152280" imgH="228600" progId="Equation.DSMT4">
                    <p:embed/>
                    <p:pic>
                      <p:nvPicPr>
                        <p:cNvPr id="92" name="Object 91">
                          <a:extLst>
                            <a:ext uri="{FF2B5EF4-FFF2-40B4-BE49-F238E27FC236}">
                              <a16:creationId xmlns:a16="http://schemas.microsoft.com/office/drawing/2014/main" id="{62A6D1E4-D34A-48C1-A230-0E6EC02CF84A}"/>
                            </a:ext>
                          </a:extLst>
                        </p:cNvPr>
                        <p:cNvPicPr/>
                        <p:nvPr/>
                      </p:nvPicPr>
                      <p:blipFill>
                        <a:blip r:embed="rId13"/>
                        <a:stretch>
                          <a:fillRect/>
                        </a:stretch>
                      </p:blipFill>
                      <p:spPr>
                        <a:xfrm>
                          <a:off x="4752387" y="5729288"/>
                          <a:ext cx="316501" cy="472730"/>
                        </a:xfrm>
                        <a:prstGeom prst="rect">
                          <a:avLst/>
                        </a:prstGeom>
                      </p:spPr>
                    </p:pic>
                  </p:oleObj>
                </mc:Fallback>
              </mc:AlternateContent>
            </a:graphicData>
          </a:graphic>
        </p:graphicFrame>
        <p:graphicFrame>
          <p:nvGraphicFramePr>
            <p:cNvPr id="94" name="Object 93">
              <a:extLst>
                <a:ext uri="{FF2B5EF4-FFF2-40B4-BE49-F238E27FC236}">
                  <a16:creationId xmlns:a16="http://schemas.microsoft.com/office/drawing/2014/main" id="{8D6CAC65-ABEF-4E1B-978C-F5E7233539B5}"/>
                </a:ext>
              </a:extLst>
            </p:cNvPr>
            <p:cNvGraphicFramePr>
              <a:graphicFrameLocks noChangeAspect="1"/>
            </p:cNvGraphicFramePr>
            <p:nvPr>
              <p:extLst>
                <p:ext uri="{D42A27DB-BD31-4B8C-83A1-F6EECF244321}">
                  <p14:modId xmlns:p14="http://schemas.microsoft.com/office/powerpoint/2010/main" val="3806528904"/>
                </p:ext>
              </p:extLst>
            </p:nvPr>
          </p:nvGraphicFramePr>
          <p:xfrm>
            <a:off x="3959324" y="4835331"/>
            <a:ext cx="321373" cy="480007"/>
          </p:xfrm>
          <a:graphic>
            <a:graphicData uri="http://schemas.openxmlformats.org/presentationml/2006/ole">
              <mc:AlternateContent xmlns:mc="http://schemas.openxmlformats.org/markup-compatibility/2006">
                <mc:Choice xmlns:v="urn:schemas-microsoft-com:vml" Requires="v">
                  <p:oleObj spid="_x0000_s6717" name="Equation" r:id="rId14" imgW="152280" imgH="228600" progId="Equation.DSMT4">
                    <p:embed/>
                  </p:oleObj>
                </mc:Choice>
                <mc:Fallback>
                  <p:oleObj name="Equation" r:id="rId14" imgW="152280" imgH="228600" progId="Equation.DSMT4">
                    <p:embed/>
                    <p:pic>
                      <p:nvPicPr>
                        <p:cNvPr id="93" name="Object 92">
                          <a:extLst>
                            <a:ext uri="{FF2B5EF4-FFF2-40B4-BE49-F238E27FC236}">
                              <a16:creationId xmlns:a16="http://schemas.microsoft.com/office/drawing/2014/main" id="{2CCF85D6-EC8F-4414-8B36-984667711CB8}"/>
                            </a:ext>
                          </a:extLst>
                        </p:cNvPr>
                        <p:cNvPicPr/>
                        <p:nvPr/>
                      </p:nvPicPr>
                      <p:blipFill>
                        <a:blip r:embed="rId15"/>
                        <a:stretch>
                          <a:fillRect/>
                        </a:stretch>
                      </p:blipFill>
                      <p:spPr>
                        <a:xfrm>
                          <a:off x="3959324" y="4835331"/>
                          <a:ext cx="321373" cy="480007"/>
                        </a:xfrm>
                        <a:prstGeom prst="rect">
                          <a:avLst/>
                        </a:prstGeom>
                      </p:spPr>
                    </p:pic>
                  </p:oleObj>
                </mc:Fallback>
              </mc:AlternateContent>
            </a:graphicData>
          </a:graphic>
        </p:graphicFrame>
        <p:graphicFrame>
          <p:nvGraphicFramePr>
            <p:cNvPr id="95" name="Object 94">
              <a:extLst>
                <a:ext uri="{FF2B5EF4-FFF2-40B4-BE49-F238E27FC236}">
                  <a16:creationId xmlns:a16="http://schemas.microsoft.com/office/drawing/2014/main" id="{7C057A7B-9610-4BCF-B174-2607F70FD1AF}"/>
                </a:ext>
              </a:extLst>
            </p:cNvPr>
            <p:cNvGraphicFramePr>
              <a:graphicFrameLocks noChangeAspect="1"/>
            </p:cNvGraphicFramePr>
            <p:nvPr>
              <p:extLst>
                <p:ext uri="{D42A27DB-BD31-4B8C-83A1-F6EECF244321}">
                  <p14:modId xmlns:p14="http://schemas.microsoft.com/office/powerpoint/2010/main" val="3084392651"/>
                </p:ext>
              </p:extLst>
            </p:nvPr>
          </p:nvGraphicFramePr>
          <p:xfrm>
            <a:off x="3941065" y="2756452"/>
            <a:ext cx="321373" cy="442361"/>
          </p:xfrm>
          <a:graphic>
            <a:graphicData uri="http://schemas.openxmlformats.org/presentationml/2006/ole">
              <mc:AlternateContent xmlns:mc="http://schemas.openxmlformats.org/markup-compatibility/2006">
                <mc:Choice xmlns:v="urn:schemas-microsoft-com:vml" Requires="v">
                  <p:oleObj spid="_x0000_s6718" name="Equation" r:id="rId16" imgW="164880" imgH="228600" progId="Equation.DSMT4">
                    <p:embed/>
                  </p:oleObj>
                </mc:Choice>
                <mc:Fallback>
                  <p:oleObj name="Equation" r:id="rId16" imgW="164880" imgH="228600" progId="Equation.DSMT4">
                    <p:embed/>
                    <p:pic>
                      <p:nvPicPr>
                        <p:cNvPr id="94" name="Object 93">
                          <a:extLst>
                            <a:ext uri="{FF2B5EF4-FFF2-40B4-BE49-F238E27FC236}">
                              <a16:creationId xmlns:a16="http://schemas.microsoft.com/office/drawing/2014/main" id="{8D6CAC65-ABEF-4E1B-978C-F5E7233539B5}"/>
                            </a:ext>
                          </a:extLst>
                        </p:cNvPr>
                        <p:cNvPicPr/>
                        <p:nvPr/>
                      </p:nvPicPr>
                      <p:blipFill>
                        <a:blip r:embed="rId17"/>
                        <a:stretch>
                          <a:fillRect/>
                        </a:stretch>
                      </p:blipFill>
                      <p:spPr>
                        <a:xfrm>
                          <a:off x="3941065" y="2756452"/>
                          <a:ext cx="321373" cy="442361"/>
                        </a:xfrm>
                        <a:prstGeom prst="rect">
                          <a:avLst/>
                        </a:prstGeom>
                      </p:spPr>
                    </p:pic>
                  </p:oleObj>
                </mc:Fallback>
              </mc:AlternateContent>
            </a:graphicData>
          </a:graphic>
        </p:graphicFrame>
        <p:graphicFrame>
          <p:nvGraphicFramePr>
            <p:cNvPr id="96" name="Object 95">
              <a:extLst>
                <a:ext uri="{FF2B5EF4-FFF2-40B4-BE49-F238E27FC236}">
                  <a16:creationId xmlns:a16="http://schemas.microsoft.com/office/drawing/2014/main" id="{78C68595-F40B-45CD-8125-FA5D1EEAC8B5}"/>
                </a:ext>
              </a:extLst>
            </p:cNvPr>
            <p:cNvGraphicFramePr>
              <a:graphicFrameLocks noChangeAspect="1"/>
            </p:cNvGraphicFramePr>
            <p:nvPr>
              <p:extLst>
                <p:ext uri="{D42A27DB-BD31-4B8C-83A1-F6EECF244321}">
                  <p14:modId xmlns:p14="http://schemas.microsoft.com/office/powerpoint/2010/main" val="2440833229"/>
                </p:ext>
              </p:extLst>
            </p:nvPr>
          </p:nvGraphicFramePr>
          <p:xfrm>
            <a:off x="3940175" y="2176463"/>
            <a:ext cx="338138" cy="366712"/>
          </p:xfrm>
          <a:graphic>
            <a:graphicData uri="http://schemas.openxmlformats.org/presentationml/2006/ole">
              <mc:AlternateContent xmlns:mc="http://schemas.openxmlformats.org/markup-compatibility/2006">
                <mc:Choice xmlns:v="urn:schemas-microsoft-com:vml" Requires="v">
                  <p:oleObj spid="_x0000_s6719" name="Equation" r:id="rId18" imgW="152280" imgH="164880" progId="Equation.DSMT4">
                    <p:embed/>
                  </p:oleObj>
                </mc:Choice>
                <mc:Fallback>
                  <p:oleObj name="Equation" r:id="rId18" imgW="152280" imgH="164880" progId="Equation.DSMT4">
                    <p:embed/>
                    <p:pic>
                      <p:nvPicPr>
                        <p:cNvPr id="91" name="Object 90">
                          <a:extLst>
                            <a:ext uri="{FF2B5EF4-FFF2-40B4-BE49-F238E27FC236}">
                              <a16:creationId xmlns:a16="http://schemas.microsoft.com/office/drawing/2014/main" id="{9BC3EEA2-E63F-4789-A523-292C372A6094}"/>
                            </a:ext>
                          </a:extLst>
                        </p:cNvPr>
                        <p:cNvPicPr/>
                        <p:nvPr/>
                      </p:nvPicPr>
                      <p:blipFill>
                        <a:blip r:embed="rId19"/>
                        <a:stretch>
                          <a:fillRect/>
                        </a:stretch>
                      </p:blipFill>
                      <p:spPr>
                        <a:xfrm>
                          <a:off x="3940175" y="2176463"/>
                          <a:ext cx="338138" cy="366712"/>
                        </a:xfrm>
                        <a:prstGeom prst="rect">
                          <a:avLst/>
                        </a:prstGeom>
                      </p:spPr>
                    </p:pic>
                  </p:oleObj>
                </mc:Fallback>
              </mc:AlternateContent>
            </a:graphicData>
          </a:graphic>
        </p:graphicFrame>
        <p:graphicFrame>
          <p:nvGraphicFramePr>
            <p:cNvPr id="97" name="Object 96">
              <a:extLst>
                <a:ext uri="{FF2B5EF4-FFF2-40B4-BE49-F238E27FC236}">
                  <a16:creationId xmlns:a16="http://schemas.microsoft.com/office/drawing/2014/main" id="{EC7F8956-F82A-4748-B131-0B6886022C15}"/>
                </a:ext>
              </a:extLst>
            </p:cNvPr>
            <p:cNvGraphicFramePr>
              <a:graphicFrameLocks noChangeAspect="1"/>
            </p:cNvGraphicFramePr>
            <p:nvPr>
              <p:extLst>
                <p:ext uri="{D42A27DB-BD31-4B8C-83A1-F6EECF244321}">
                  <p14:modId xmlns:p14="http://schemas.microsoft.com/office/powerpoint/2010/main" val="2327990145"/>
                </p:ext>
              </p:extLst>
            </p:nvPr>
          </p:nvGraphicFramePr>
          <p:xfrm>
            <a:off x="5705795" y="3647184"/>
            <a:ext cx="1262063" cy="360362"/>
          </p:xfrm>
          <a:graphic>
            <a:graphicData uri="http://schemas.openxmlformats.org/presentationml/2006/ole">
              <mc:AlternateContent xmlns:mc="http://schemas.openxmlformats.org/markup-compatibility/2006">
                <mc:Choice xmlns:v="urn:schemas-microsoft-com:vml" Requires="v">
                  <p:oleObj spid="_x0000_s6720" name="Equation" r:id="rId20" imgW="622080" imgH="177480" progId="Equation.DSMT4">
                    <p:embed/>
                  </p:oleObj>
                </mc:Choice>
                <mc:Fallback>
                  <p:oleObj name="Equation" r:id="rId20" imgW="622080" imgH="177480" progId="Equation.DSMT4">
                    <p:embed/>
                    <p:pic>
                      <p:nvPicPr>
                        <p:cNvPr id="87" name="Object 86">
                          <a:extLst>
                            <a:ext uri="{FF2B5EF4-FFF2-40B4-BE49-F238E27FC236}">
                              <a16:creationId xmlns:a16="http://schemas.microsoft.com/office/drawing/2014/main" id="{05741DA9-3F23-4E8B-A5A3-3419449127C4}"/>
                            </a:ext>
                          </a:extLst>
                        </p:cNvPr>
                        <p:cNvPicPr/>
                        <p:nvPr/>
                      </p:nvPicPr>
                      <p:blipFill>
                        <a:blip r:embed="rId21"/>
                        <a:stretch>
                          <a:fillRect/>
                        </a:stretch>
                      </p:blipFill>
                      <p:spPr>
                        <a:xfrm>
                          <a:off x="5705795" y="3647184"/>
                          <a:ext cx="1262063" cy="360362"/>
                        </a:xfrm>
                        <a:prstGeom prst="rect">
                          <a:avLst/>
                        </a:prstGeom>
                      </p:spPr>
                    </p:pic>
                  </p:oleObj>
                </mc:Fallback>
              </mc:AlternateContent>
            </a:graphicData>
          </a:graphic>
        </p:graphicFrame>
        <p:graphicFrame>
          <p:nvGraphicFramePr>
            <p:cNvPr id="98" name="Object 97">
              <a:extLst>
                <a:ext uri="{FF2B5EF4-FFF2-40B4-BE49-F238E27FC236}">
                  <a16:creationId xmlns:a16="http://schemas.microsoft.com/office/drawing/2014/main" id="{DF051004-C66A-45D2-86FA-24DDA2B1C132}"/>
                </a:ext>
              </a:extLst>
            </p:cNvPr>
            <p:cNvGraphicFramePr>
              <a:graphicFrameLocks noChangeAspect="1"/>
            </p:cNvGraphicFramePr>
            <p:nvPr>
              <p:extLst>
                <p:ext uri="{D42A27DB-BD31-4B8C-83A1-F6EECF244321}">
                  <p14:modId xmlns:p14="http://schemas.microsoft.com/office/powerpoint/2010/main" val="2734522861"/>
                </p:ext>
              </p:extLst>
            </p:nvPr>
          </p:nvGraphicFramePr>
          <p:xfrm>
            <a:off x="8114370" y="5043370"/>
            <a:ext cx="254000" cy="395288"/>
          </p:xfrm>
          <a:graphic>
            <a:graphicData uri="http://schemas.openxmlformats.org/presentationml/2006/ole">
              <mc:AlternateContent xmlns:mc="http://schemas.openxmlformats.org/markup-compatibility/2006">
                <mc:Choice xmlns:v="urn:schemas-microsoft-com:vml" Requires="v">
                  <p:oleObj spid="_x0000_s6721" name="Equation" r:id="rId22" imgW="114120" imgH="177480" progId="Equation.DSMT4">
                    <p:embed/>
                  </p:oleObj>
                </mc:Choice>
                <mc:Fallback>
                  <p:oleObj name="Equation" r:id="rId22" imgW="114120" imgH="177480" progId="Equation.DSMT4">
                    <p:embed/>
                    <p:pic>
                      <p:nvPicPr>
                        <p:cNvPr id="91" name="Object 90">
                          <a:extLst>
                            <a:ext uri="{FF2B5EF4-FFF2-40B4-BE49-F238E27FC236}">
                              <a16:creationId xmlns:a16="http://schemas.microsoft.com/office/drawing/2014/main" id="{9BC3EEA2-E63F-4789-A523-292C372A6094}"/>
                            </a:ext>
                          </a:extLst>
                        </p:cNvPr>
                        <p:cNvPicPr/>
                        <p:nvPr/>
                      </p:nvPicPr>
                      <p:blipFill>
                        <a:blip r:embed="rId23"/>
                        <a:stretch>
                          <a:fillRect/>
                        </a:stretch>
                      </p:blipFill>
                      <p:spPr>
                        <a:xfrm>
                          <a:off x="8114370" y="5043370"/>
                          <a:ext cx="254000" cy="395288"/>
                        </a:xfrm>
                        <a:prstGeom prst="rect">
                          <a:avLst/>
                        </a:prstGeom>
                      </p:spPr>
                    </p:pic>
                  </p:oleObj>
                </mc:Fallback>
              </mc:AlternateContent>
            </a:graphicData>
          </a:graphic>
        </p:graphicFrame>
        <p:graphicFrame>
          <p:nvGraphicFramePr>
            <p:cNvPr id="99" name="Object 98">
              <a:extLst>
                <a:ext uri="{FF2B5EF4-FFF2-40B4-BE49-F238E27FC236}">
                  <a16:creationId xmlns:a16="http://schemas.microsoft.com/office/drawing/2014/main" id="{100C1BCB-D94E-40BF-BE2E-70573F3CFA71}"/>
                </a:ext>
              </a:extLst>
            </p:cNvPr>
            <p:cNvGraphicFramePr>
              <a:graphicFrameLocks noChangeAspect="1"/>
            </p:cNvGraphicFramePr>
            <p:nvPr>
              <p:extLst>
                <p:ext uri="{D42A27DB-BD31-4B8C-83A1-F6EECF244321}">
                  <p14:modId xmlns:p14="http://schemas.microsoft.com/office/powerpoint/2010/main" val="4070006861"/>
                </p:ext>
              </p:extLst>
            </p:nvPr>
          </p:nvGraphicFramePr>
          <p:xfrm>
            <a:off x="4608700" y="5102087"/>
            <a:ext cx="254000" cy="366713"/>
          </p:xfrm>
          <a:graphic>
            <a:graphicData uri="http://schemas.openxmlformats.org/presentationml/2006/ole">
              <mc:AlternateContent xmlns:mc="http://schemas.openxmlformats.org/markup-compatibility/2006">
                <mc:Choice xmlns:v="urn:schemas-microsoft-com:vml" Requires="v">
                  <p:oleObj spid="_x0000_s6722" name="Equation" r:id="rId24" imgW="88560" imgH="164880" progId="Equation.DSMT4">
                    <p:embed/>
                  </p:oleObj>
                </mc:Choice>
                <mc:Fallback>
                  <p:oleObj name="Equation" r:id="rId24" imgW="88560" imgH="164880" progId="Equation.DSMT4">
                    <p:embed/>
                    <p:pic>
                      <p:nvPicPr>
                        <p:cNvPr id="98" name="Object 97">
                          <a:extLst>
                            <a:ext uri="{FF2B5EF4-FFF2-40B4-BE49-F238E27FC236}">
                              <a16:creationId xmlns:a16="http://schemas.microsoft.com/office/drawing/2014/main" id="{DF051004-C66A-45D2-86FA-24DDA2B1C132}"/>
                            </a:ext>
                          </a:extLst>
                        </p:cNvPr>
                        <p:cNvPicPr/>
                        <p:nvPr/>
                      </p:nvPicPr>
                      <p:blipFill>
                        <a:blip r:embed="rId25"/>
                        <a:stretch>
                          <a:fillRect/>
                        </a:stretch>
                      </p:blipFill>
                      <p:spPr>
                        <a:xfrm>
                          <a:off x="4608700" y="5102087"/>
                          <a:ext cx="254000" cy="366713"/>
                        </a:xfrm>
                        <a:prstGeom prst="rect">
                          <a:avLst/>
                        </a:prstGeom>
                      </p:spPr>
                    </p:pic>
                  </p:oleObj>
                </mc:Fallback>
              </mc:AlternateContent>
            </a:graphicData>
          </a:graphic>
        </p:graphicFrame>
        <p:graphicFrame>
          <p:nvGraphicFramePr>
            <p:cNvPr id="100" name="Object 99">
              <a:extLst>
                <a:ext uri="{FF2B5EF4-FFF2-40B4-BE49-F238E27FC236}">
                  <a16:creationId xmlns:a16="http://schemas.microsoft.com/office/drawing/2014/main" id="{6BF1639A-2F2C-41C6-96C5-71A68FA32219}"/>
                </a:ext>
              </a:extLst>
            </p:cNvPr>
            <p:cNvGraphicFramePr>
              <a:graphicFrameLocks noChangeAspect="1"/>
            </p:cNvGraphicFramePr>
            <p:nvPr>
              <p:extLst>
                <p:ext uri="{D42A27DB-BD31-4B8C-83A1-F6EECF244321}">
                  <p14:modId xmlns:p14="http://schemas.microsoft.com/office/powerpoint/2010/main" val="1540153387"/>
                </p:ext>
              </p:extLst>
            </p:nvPr>
          </p:nvGraphicFramePr>
          <p:xfrm>
            <a:off x="4635500" y="2492375"/>
            <a:ext cx="282575" cy="366713"/>
          </p:xfrm>
          <a:graphic>
            <a:graphicData uri="http://schemas.openxmlformats.org/presentationml/2006/ole">
              <mc:AlternateContent xmlns:mc="http://schemas.openxmlformats.org/markup-compatibility/2006">
                <mc:Choice xmlns:v="urn:schemas-microsoft-com:vml" Requires="v">
                  <p:oleObj spid="_x0000_s6723" name="Equation" r:id="rId26" imgW="126720" imgH="164880" progId="Equation.DSMT4">
                    <p:embed/>
                  </p:oleObj>
                </mc:Choice>
                <mc:Fallback>
                  <p:oleObj name="Equation" r:id="rId26" imgW="126720" imgH="164880" progId="Equation.DSMT4">
                    <p:embed/>
                    <p:pic>
                      <p:nvPicPr>
                        <p:cNvPr id="98" name="Object 97">
                          <a:extLst>
                            <a:ext uri="{FF2B5EF4-FFF2-40B4-BE49-F238E27FC236}">
                              <a16:creationId xmlns:a16="http://schemas.microsoft.com/office/drawing/2014/main" id="{DF051004-C66A-45D2-86FA-24DDA2B1C132}"/>
                            </a:ext>
                          </a:extLst>
                        </p:cNvPr>
                        <p:cNvPicPr/>
                        <p:nvPr/>
                      </p:nvPicPr>
                      <p:blipFill>
                        <a:blip r:embed="rId27"/>
                        <a:stretch>
                          <a:fillRect/>
                        </a:stretch>
                      </p:blipFill>
                      <p:spPr>
                        <a:xfrm>
                          <a:off x="4635500" y="2492375"/>
                          <a:ext cx="282575" cy="366713"/>
                        </a:xfrm>
                        <a:prstGeom prst="rect">
                          <a:avLst/>
                        </a:prstGeom>
                      </p:spPr>
                    </p:pic>
                  </p:oleObj>
                </mc:Fallback>
              </mc:AlternateContent>
            </a:graphicData>
          </a:graphic>
        </p:graphicFrame>
      </p:grpSp>
    </p:spTree>
    <p:extLst>
      <p:ext uri="{BB962C8B-B14F-4D97-AF65-F5344CB8AC3E}">
        <p14:creationId xmlns:p14="http://schemas.microsoft.com/office/powerpoint/2010/main" val="12650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Problema nr</a:t>
            </a:r>
            <a:r>
              <a:rPr lang="en-US" sz="2800" b="1" dirty="0">
                <a:solidFill>
                  <a:prstClr val="black"/>
                </a:solidFill>
                <a:latin typeface="Arial" panose="020B0604020202020204" pitchFamily="34" charset="0"/>
                <a:cs typeface="Arial" panose="020B0604020202020204" pitchFamily="34" charset="0"/>
              </a:rPr>
              <a:t>. 2  </a:t>
            </a:r>
            <a:r>
              <a:rPr lang="ro-RO" sz="2800" b="1" dirty="0">
                <a:solidFill>
                  <a:prstClr val="black"/>
                </a:solidFill>
                <a:latin typeface="Arial" panose="020B0604020202020204" pitchFamily="34" charset="0"/>
                <a:cs typeface="Arial" panose="020B0604020202020204" pitchFamily="34" charset="0"/>
              </a:rPr>
              <a:t> </a:t>
            </a:r>
            <a:endParaRPr lang="en-US" b="1" dirty="0">
              <a:solidFill>
                <a:prstClr val="black"/>
              </a:solidFill>
            </a:endParaRPr>
          </a:p>
        </p:txBody>
      </p:sp>
      <p:sp>
        <p:nvSpPr>
          <p:cNvPr id="27" name="TextBox 26"/>
          <p:cNvSpPr txBox="1"/>
          <p:nvPr/>
        </p:nvSpPr>
        <p:spPr>
          <a:xfrm>
            <a:off x="11573691" y="6320048"/>
            <a:ext cx="697627"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 13 </a:t>
            </a:r>
            <a:endParaRPr lang="en-US" sz="24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prstClr val="black"/>
                </a:solidFill>
                <a:latin typeface="Arial" panose="020B0604020202020204" pitchFamily="34" charset="0"/>
                <a:cs typeface="Arial" panose="020B0604020202020204" pitchFamily="34" charset="0"/>
              </a:rPr>
              <a:t>SEMINAR-9</a:t>
            </a:r>
            <a:endParaRPr lang="en-US" b="1" i="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r>
              <a:rPr lang="ro-RO" sz="2000" dirty="0">
                <a:solidFill>
                  <a:prstClr val="black"/>
                </a:solidFill>
                <a:latin typeface="Arial" panose="020B0604020202020204" pitchFamily="34" charset="0"/>
                <a:cs typeface="Arial" panose="020B0604020202020204" pitchFamily="34" charset="0"/>
              </a:rPr>
              <a:t>Rezolvarea problemei (continuare )</a:t>
            </a:r>
            <a:endParaRPr lang="en-US" sz="2000" dirty="0">
              <a:solidFill>
                <a:prstClr val="black"/>
              </a:solidFill>
              <a:latin typeface="Arial" panose="020B0604020202020204" pitchFamily="34" charset="0"/>
              <a:cs typeface="Arial" panose="020B0604020202020204" pitchFamily="34" charset="0"/>
            </a:endParaRPr>
          </a:p>
        </p:txBody>
      </p:sp>
      <p:sp>
        <p:nvSpPr>
          <p:cNvPr id="12" name="Rectangle 11"/>
          <p:cNvSpPr/>
          <p:nvPr/>
        </p:nvSpPr>
        <p:spPr>
          <a:xfrm>
            <a:off x="2829921" y="2240940"/>
            <a:ext cx="4208203"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Efectuând calculele, obținem:</a:t>
            </a:r>
            <a:endParaRPr lang="en-US" sz="2400" dirty="0"/>
          </a:p>
        </p:txBody>
      </p:sp>
      <p:sp>
        <p:nvSpPr>
          <p:cNvPr id="14" name="Rectangle 13"/>
          <p:cNvSpPr/>
          <p:nvPr/>
        </p:nvSpPr>
        <p:spPr>
          <a:xfrm>
            <a:off x="152535" y="3310334"/>
            <a:ext cx="10488769"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Gazul ideal trece d</a:t>
            </a:r>
            <a:r>
              <a:rPr lang="en-US" sz="2400" dirty="0">
                <a:solidFill>
                  <a:prstClr val="black"/>
                </a:solidFill>
                <a:latin typeface="Arial" panose="020B0604020202020204" pitchFamily="34" charset="0"/>
                <a:cs typeface="Arial" panose="020B0604020202020204" pitchFamily="34" charset="0"/>
              </a:rPr>
              <a:t>in </a:t>
            </a:r>
            <a:r>
              <a:rPr lang="ro-MD" sz="2400" dirty="0">
                <a:solidFill>
                  <a:prstClr val="black"/>
                </a:solidFill>
                <a:latin typeface="Arial" panose="020B0604020202020204" pitchFamily="34" charset="0"/>
                <a:cs typeface="Arial" panose="020B0604020202020204" pitchFamily="34" charset="0"/>
              </a:rPr>
              <a:t>starea 1 în starea 2 în urma unei transformări izocore.</a:t>
            </a:r>
            <a:r>
              <a:rPr lang="ro-MD" sz="2000" dirty="0">
                <a:solidFill>
                  <a:prstClr val="black"/>
                </a:solidFill>
                <a:latin typeface="Arial" panose="020B0604020202020204" pitchFamily="34" charset="0"/>
                <a:cs typeface="Arial" panose="020B0604020202020204" pitchFamily="34" charset="0"/>
              </a:rPr>
              <a:t> </a:t>
            </a:r>
            <a:endParaRPr lang="en-US" dirty="0"/>
          </a:p>
        </p:txBody>
      </p:sp>
      <p:graphicFrame>
        <p:nvGraphicFramePr>
          <p:cNvPr id="15" name="Object 14"/>
          <p:cNvGraphicFramePr>
            <a:graphicFrameLocks noChangeAspect="1"/>
          </p:cNvGraphicFramePr>
          <p:nvPr>
            <p:extLst>
              <p:ext uri="{D42A27DB-BD31-4B8C-83A1-F6EECF244321}">
                <p14:modId xmlns:p14="http://schemas.microsoft.com/office/powerpoint/2010/main" val="3482655887"/>
              </p:ext>
            </p:extLst>
          </p:nvPr>
        </p:nvGraphicFramePr>
        <p:xfrm>
          <a:off x="9631363" y="1547813"/>
          <a:ext cx="1384300" cy="527050"/>
        </p:xfrm>
        <a:graphic>
          <a:graphicData uri="http://schemas.openxmlformats.org/presentationml/2006/ole">
            <mc:AlternateContent xmlns:mc="http://schemas.openxmlformats.org/markup-compatibility/2006">
              <mc:Choice xmlns:v="urn:schemas-microsoft-com:vml" Requires="v">
                <p:oleObj spid="_x0000_s4437" name="Equation" r:id="rId4" imgW="736560" imgH="228600" progId="Equation.DSMT4">
                  <p:embed/>
                </p:oleObj>
              </mc:Choice>
              <mc:Fallback>
                <p:oleObj name="Equation" r:id="rId4" imgW="736560" imgH="228600" progId="Equation.DSMT4">
                  <p:embed/>
                  <p:pic>
                    <p:nvPicPr>
                      <p:cNvPr id="0" name=""/>
                      <p:cNvPicPr/>
                      <p:nvPr/>
                    </p:nvPicPr>
                    <p:blipFill>
                      <a:blip r:embed="rId5"/>
                      <a:stretch>
                        <a:fillRect/>
                      </a:stretch>
                    </p:blipFill>
                    <p:spPr>
                      <a:xfrm>
                        <a:off x="9631363" y="1547813"/>
                        <a:ext cx="1384300" cy="527050"/>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EA4F43D6-EBBB-47E3-BDA0-7A81AF2559CC}"/>
              </a:ext>
            </a:extLst>
          </p:cNvPr>
          <p:cNvSpPr/>
          <p:nvPr/>
        </p:nvSpPr>
        <p:spPr>
          <a:xfrm>
            <a:off x="219210" y="2245015"/>
            <a:ext cx="681597"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sau</a:t>
            </a:r>
            <a:endParaRPr lang="en-US" dirty="0"/>
          </a:p>
        </p:txBody>
      </p:sp>
      <p:sp>
        <p:nvSpPr>
          <p:cNvPr id="17" name="Rectangle 16">
            <a:extLst>
              <a:ext uri="{FF2B5EF4-FFF2-40B4-BE49-F238E27FC236}">
                <a16:creationId xmlns:a16="http://schemas.microsoft.com/office/drawing/2014/main" id="{9F96AFD9-FC4D-4395-A7EC-65F74590D4D9}"/>
              </a:ext>
            </a:extLst>
          </p:cNvPr>
          <p:cNvSpPr/>
          <p:nvPr/>
        </p:nvSpPr>
        <p:spPr>
          <a:xfrm>
            <a:off x="350619" y="1540670"/>
            <a:ext cx="9787294" cy="461665"/>
          </a:xfrm>
          <a:prstGeom prst="rect">
            <a:avLst/>
          </a:prstGeom>
        </p:spPr>
        <p:txBody>
          <a:bodyPr wrap="square">
            <a:spAutoFit/>
          </a:bodyPr>
          <a:lstStyle/>
          <a:p>
            <a:pPr lvl="0"/>
            <a:r>
              <a:rPr lang="ro-MD" sz="2400" dirty="0">
                <a:solidFill>
                  <a:prstClr val="black"/>
                </a:solidFill>
                <a:latin typeface="Arial" panose="020B0604020202020204" pitchFamily="34" charset="0"/>
                <a:cs typeface="Arial" panose="020B0604020202020204" pitchFamily="34" charset="0"/>
              </a:rPr>
              <a:t>b) Din ecuația de stare a gazului ideal, pentru starea 1, vom avea: </a:t>
            </a:r>
            <a:endParaRPr lang="en-US" sz="2000" dirty="0">
              <a:solidFill>
                <a:prstClr val="black"/>
              </a:solidFill>
              <a:latin typeface="Arial" panose="020B0604020202020204" pitchFamily="34" charset="0"/>
              <a:cs typeface="Arial" panose="020B0604020202020204" pitchFamily="34" charset="0"/>
            </a:endParaRPr>
          </a:p>
        </p:txBody>
      </p:sp>
      <p:graphicFrame>
        <p:nvGraphicFramePr>
          <p:cNvPr id="18" name="Object 17">
            <a:extLst>
              <a:ext uri="{FF2B5EF4-FFF2-40B4-BE49-F238E27FC236}">
                <a16:creationId xmlns:a16="http://schemas.microsoft.com/office/drawing/2014/main" id="{10A0DEDF-D7B4-4D8B-B75B-EF29DFA16114}"/>
              </a:ext>
            </a:extLst>
          </p:cNvPr>
          <p:cNvGraphicFramePr>
            <a:graphicFrameLocks noChangeAspect="1"/>
          </p:cNvGraphicFramePr>
          <p:nvPr>
            <p:extLst>
              <p:ext uri="{D42A27DB-BD31-4B8C-83A1-F6EECF244321}">
                <p14:modId xmlns:p14="http://schemas.microsoft.com/office/powerpoint/2010/main" val="828450298"/>
              </p:ext>
            </p:extLst>
          </p:nvPr>
        </p:nvGraphicFramePr>
        <p:xfrm>
          <a:off x="917575" y="2039938"/>
          <a:ext cx="1454150" cy="996950"/>
        </p:xfrm>
        <a:graphic>
          <a:graphicData uri="http://schemas.openxmlformats.org/presentationml/2006/ole">
            <mc:AlternateContent xmlns:mc="http://schemas.openxmlformats.org/markup-compatibility/2006">
              <mc:Choice xmlns:v="urn:schemas-microsoft-com:vml" Requires="v">
                <p:oleObj spid="_x0000_s4438" name="Equation" r:id="rId6" imgW="774360" imgH="431640" progId="Equation.DSMT4">
                  <p:embed/>
                </p:oleObj>
              </mc:Choice>
              <mc:Fallback>
                <p:oleObj name="Equation" r:id="rId6" imgW="774360" imgH="431640" progId="Equation.DSMT4">
                  <p:embed/>
                  <p:pic>
                    <p:nvPicPr>
                      <p:cNvPr id="15" name="Object 14"/>
                      <p:cNvPicPr/>
                      <p:nvPr/>
                    </p:nvPicPr>
                    <p:blipFill>
                      <a:blip r:embed="rId7"/>
                      <a:stretch>
                        <a:fillRect/>
                      </a:stretch>
                    </p:blipFill>
                    <p:spPr>
                      <a:xfrm>
                        <a:off x="917575" y="2039938"/>
                        <a:ext cx="1454150" cy="996950"/>
                      </a:xfrm>
                      <a:prstGeom prst="rect">
                        <a:avLst/>
                      </a:prstGeom>
                      <a:ln w="9525">
                        <a:solidFill>
                          <a:schemeClr val="bg2">
                            <a:lumMod val="25000"/>
                          </a:schemeClr>
                        </a:solidFill>
                      </a:ln>
                    </p:spPr>
                  </p:pic>
                </p:oleObj>
              </mc:Fallback>
            </mc:AlternateContent>
          </a:graphicData>
        </a:graphic>
      </p:graphicFrame>
      <p:graphicFrame>
        <p:nvGraphicFramePr>
          <p:cNvPr id="19" name="Object 18">
            <a:extLst>
              <a:ext uri="{FF2B5EF4-FFF2-40B4-BE49-F238E27FC236}">
                <a16:creationId xmlns:a16="http://schemas.microsoft.com/office/drawing/2014/main" id="{3C33BED5-D70D-4AA0-94EA-0577D91ADBDA}"/>
              </a:ext>
            </a:extLst>
          </p:cNvPr>
          <p:cNvGraphicFramePr>
            <a:graphicFrameLocks noChangeAspect="1"/>
          </p:cNvGraphicFramePr>
          <p:nvPr>
            <p:extLst>
              <p:ext uri="{D42A27DB-BD31-4B8C-83A1-F6EECF244321}">
                <p14:modId xmlns:p14="http://schemas.microsoft.com/office/powerpoint/2010/main" val="3831475075"/>
              </p:ext>
            </p:extLst>
          </p:nvPr>
        </p:nvGraphicFramePr>
        <p:xfrm>
          <a:off x="6947339" y="2064108"/>
          <a:ext cx="4291013" cy="966787"/>
        </p:xfrm>
        <a:graphic>
          <a:graphicData uri="http://schemas.openxmlformats.org/presentationml/2006/ole">
            <mc:AlternateContent xmlns:mc="http://schemas.openxmlformats.org/markup-compatibility/2006">
              <mc:Choice xmlns:v="urn:schemas-microsoft-com:vml" Requires="v">
                <p:oleObj spid="_x0000_s4439" name="Equation" r:id="rId8" imgW="2286000" imgH="419040" progId="Equation.DSMT4">
                  <p:embed/>
                </p:oleObj>
              </mc:Choice>
              <mc:Fallback>
                <p:oleObj name="Equation" r:id="rId8" imgW="2286000" imgH="419040" progId="Equation.DSMT4">
                  <p:embed/>
                  <p:pic>
                    <p:nvPicPr>
                      <p:cNvPr id="18" name="Object 17">
                        <a:extLst>
                          <a:ext uri="{FF2B5EF4-FFF2-40B4-BE49-F238E27FC236}">
                            <a16:creationId xmlns:a16="http://schemas.microsoft.com/office/drawing/2014/main" id="{10A0DEDF-D7B4-4D8B-B75B-EF29DFA16114}"/>
                          </a:ext>
                        </a:extLst>
                      </p:cNvPr>
                      <p:cNvPicPr/>
                      <p:nvPr/>
                    </p:nvPicPr>
                    <p:blipFill>
                      <a:blip r:embed="rId9"/>
                      <a:stretch>
                        <a:fillRect/>
                      </a:stretch>
                    </p:blipFill>
                    <p:spPr>
                      <a:xfrm>
                        <a:off x="6947339" y="2064108"/>
                        <a:ext cx="4291013" cy="966787"/>
                      </a:xfrm>
                      <a:prstGeom prst="rect">
                        <a:avLst/>
                      </a:prstGeom>
                      <a:ln w="9525">
                        <a:noFill/>
                      </a:ln>
                    </p:spPr>
                  </p:pic>
                </p:oleObj>
              </mc:Fallback>
            </mc:AlternateContent>
          </a:graphicData>
        </a:graphic>
      </p:graphicFrame>
      <p:sp>
        <p:nvSpPr>
          <p:cNvPr id="20" name="Rectangle 19">
            <a:extLst>
              <a:ext uri="{FF2B5EF4-FFF2-40B4-BE49-F238E27FC236}">
                <a16:creationId xmlns:a16="http://schemas.microsoft.com/office/drawing/2014/main" id="{B2D62EED-BFCB-4773-961F-6126B0F8D264}"/>
              </a:ext>
            </a:extLst>
          </p:cNvPr>
          <p:cNvSpPr/>
          <p:nvPr/>
        </p:nvSpPr>
        <p:spPr>
          <a:xfrm>
            <a:off x="162606" y="3863677"/>
            <a:ext cx="8695009" cy="1140697"/>
          </a:xfrm>
          <a:prstGeom prst="rect">
            <a:avLst/>
          </a:prstGeom>
        </p:spPr>
        <p:txBody>
          <a:bodyPr wrap="none">
            <a:spAutoFit/>
          </a:bodyPr>
          <a:lstStyle/>
          <a:p>
            <a:pPr>
              <a:lnSpc>
                <a:spcPct val="150000"/>
              </a:lnSpc>
            </a:pPr>
            <a:r>
              <a:rPr lang="ro-MD" sz="2400" dirty="0">
                <a:solidFill>
                  <a:prstClr val="black"/>
                </a:solidFill>
                <a:latin typeface="Arial" panose="020B0604020202020204" pitchFamily="34" charset="0"/>
                <a:cs typeface="Arial" panose="020B0604020202020204" pitchFamily="34" charset="0"/>
              </a:rPr>
              <a:t>Deci, utilizând ecuația Mendeleev-Clayperon, pentru starea 2, </a:t>
            </a:r>
          </a:p>
          <a:p>
            <a:pPr>
              <a:lnSpc>
                <a:spcPct val="150000"/>
              </a:lnSpc>
            </a:pPr>
            <a:r>
              <a:rPr lang="ro-MD" sz="2400" dirty="0">
                <a:solidFill>
                  <a:prstClr val="black"/>
                </a:solidFill>
                <a:latin typeface="Arial" panose="020B0604020202020204" pitchFamily="34" charset="0"/>
                <a:cs typeface="Arial" panose="020B0604020202020204" pitchFamily="34" charset="0"/>
              </a:rPr>
              <a:t>temperatura gazului va fi:</a:t>
            </a:r>
            <a:endParaRPr lang="en-US" dirty="0"/>
          </a:p>
        </p:txBody>
      </p:sp>
      <p:graphicFrame>
        <p:nvGraphicFramePr>
          <p:cNvPr id="21" name="Object 20">
            <a:extLst>
              <a:ext uri="{FF2B5EF4-FFF2-40B4-BE49-F238E27FC236}">
                <a16:creationId xmlns:a16="http://schemas.microsoft.com/office/drawing/2014/main" id="{ACF6EB48-3582-4678-B70E-8DB44EC01016}"/>
              </a:ext>
            </a:extLst>
          </p:cNvPr>
          <p:cNvGraphicFramePr>
            <a:graphicFrameLocks noChangeAspect="1"/>
          </p:cNvGraphicFramePr>
          <p:nvPr>
            <p:extLst>
              <p:ext uri="{D42A27DB-BD31-4B8C-83A1-F6EECF244321}">
                <p14:modId xmlns:p14="http://schemas.microsoft.com/office/powerpoint/2010/main" val="1230424994"/>
              </p:ext>
            </p:extLst>
          </p:nvPr>
        </p:nvGraphicFramePr>
        <p:xfrm>
          <a:off x="3950716" y="4463780"/>
          <a:ext cx="1600200" cy="527050"/>
        </p:xfrm>
        <a:graphic>
          <a:graphicData uri="http://schemas.openxmlformats.org/presentationml/2006/ole">
            <mc:AlternateContent xmlns:mc="http://schemas.openxmlformats.org/markup-compatibility/2006">
              <mc:Choice xmlns:v="urn:schemas-microsoft-com:vml" Requires="v">
                <p:oleObj spid="_x0000_s4440" name="Equation" r:id="rId10" imgW="850680" imgH="228600" progId="Equation.DSMT4">
                  <p:embed/>
                </p:oleObj>
              </mc:Choice>
              <mc:Fallback>
                <p:oleObj name="Equation" r:id="rId10" imgW="850680" imgH="228600" progId="Equation.DSMT4">
                  <p:embed/>
                  <p:pic>
                    <p:nvPicPr>
                      <p:cNvPr id="15" name="Object 14"/>
                      <p:cNvPicPr/>
                      <p:nvPr/>
                    </p:nvPicPr>
                    <p:blipFill>
                      <a:blip r:embed="rId11"/>
                      <a:stretch>
                        <a:fillRect/>
                      </a:stretch>
                    </p:blipFill>
                    <p:spPr>
                      <a:xfrm>
                        <a:off x="3950716" y="4463780"/>
                        <a:ext cx="1600200" cy="527050"/>
                      </a:xfrm>
                      <a:prstGeom prst="rect">
                        <a:avLst/>
                      </a:prstGeom>
                    </p:spPr>
                  </p:pic>
                </p:oleObj>
              </mc:Fallback>
            </mc:AlternateContent>
          </a:graphicData>
        </a:graphic>
      </p:graphicFrame>
      <p:sp>
        <p:nvSpPr>
          <p:cNvPr id="22" name="Rectangle 21">
            <a:extLst>
              <a:ext uri="{FF2B5EF4-FFF2-40B4-BE49-F238E27FC236}">
                <a16:creationId xmlns:a16="http://schemas.microsoft.com/office/drawing/2014/main" id="{1302E71F-AE12-40FF-B3D7-96D4B5920B3C}"/>
              </a:ext>
            </a:extLst>
          </p:cNvPr>
          <p:cNvSpPr/>
          <p:nvPr/>
        </p:nvSpPr>
        <p:spPr>
          <a:xfrm>
            <a:off x="5842622" y="4496472"/>
            <a:ext cx="681597"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sau</a:t>
            </a:r>
            <a:endParaRPr lang="en-US" dirty="0"/>
          </a:p>
        </p:txBody>
      </p:sp>
      <p:graphicFrame>
        <p:nvGraphicFramePr>
          <p:cNvPr id="23" name="Object 22">
            <a:extLst>
              <a:ext uri="{FF2B5EF4-FFF2-40B4-BE49-F238E27FC236}">
                <a16:creationId xmlns:a16="http://schemas.microsoft.com/office/drawing/2014/main" id="{D91C710B-9936-4143-A647-2CFFE58E6F37}"/>
              </a:ext>
            </a:extLst>
          </p:cNvPr>
          <p:cNvGraphicFramePr>
            <a:graphicFrameLocks noChangeAspect="1"/>
          </p:cNvGraphicFramePr>
          <p:nvPr>
            <p:extLst>
              <p:ext uri="{D42A27DB-BD31-4B8C-83A1-F6EECF244321}">
                <p14:modId xmlns:p14="http://schemas.microsoft.com/office/powerpoint/2010/main" val="3963273788"/>
              </p:ext>
            </p:extLst>
          </p:nvPr>
        </p:nvGraphicFramePr>
        <p:xfrm>
          <a:off x="6870579" y="4367222"/>
          <a:ext cx="1404937" cy="909637"/>
        </p:xfrm>
        <a:graphic>
          <a:graphicData uri="http://schemas.openxmlformats.org/presentationml/2006/ole">
            <mc:AlternateContent xmlns:mc="http://schemas.openxmlformats.org/markup-compatibility/2006">
              <mc:Choice xmlns:v="urn:schemas-microsoft-com:vml" Requires="v">
                <p:oleObj spid="_x0000_s4441" name="Equation" r:id="rId12" imgW="749160" imgH="393480" progId="Equation.DSMT4">
                  <p:embed/>
                </p:oleObj>
              </mc:Choice>
              <mc:Fallback>
                <p:oleObj name="Equation" r:id="rId12" imgW="749160" imgH="393480" progId="Equation.DSMT4">
                  <p:embed/>
                  <p:pic>
                    <p:nvPicPr>
                      <p:cNvPr id="18" name="Object 17">
                        <a:extLst>
                          <a:ext uri="{FF2B5EF4-FFF2-40B4-BE49-F238E27FC236}">
                            <a16:creationId xmlns:a16="http://schemas.microsoft.com/office/drawing/2014/main" id="{10A0DEDF-D7B4-4D8B-B75B-EF29DFA16114}"/>
                          </a:ext>
                        </a:extLst>
                      </p:cNvPr>
                      <p:cNvPicPr/>
                      <p:nvPr/>
                    </p:nvPicPr>
                    <p:blipFill>
                      <a:blip r:embed="rId13"/>
                      <a:stretch>
                        <a:fillRect/>
                      </a:stretch>
                    </p:blipFill>
                    <p:spPr>
                      <a:xfrm>
                        <a:off x="6870579" y="4367222"/>
                        <a:ext cx="1404937" cy="909637"/>
                      </a:xfrm>
                      <a:prstGeom prst="rect">
                        <a:avLst/>
                      </a:prstGeom>
                      <a:ln w="9525">
                        <a:solidFill>
                          <a:schemeClr val="bg2">
                            <a:lumMod val="25000"/>
                          </a:schemeClr>
                        </a:solidFill>
                      </a:ln>
                    </p:spPr>
                  </p:pic>
                </p:oleObj>
              </mc:Fallback>
            </mc:AlternateContent>
          </a:graphicData>
        </a:graphic>
      </p:graphicFrame>
      <p:sp>
        <p:nvSpPr>
          <p:cNvPr id="24" name="Rectangle 23">
            <a:extLst>
              <a:ext uri="{FF2B5EF4-FFF2-40B4-BE49-F238E27FC236}">
                <a16:creationId xmlns:a16="http://schemas.microsoft.com/office/drawing/2014/main" id="{782D400D-0852-4C5B-B0F7-614B7593BB84}"/>
              </a:ext>
            </a:extLst>
          </p:cNvPr>
          <p:cNvSpPr/>
          <p:nvPr/>
        </p:nvSpPr>
        <p:spPr>
          <a:xfrm>
            <a:off x="152535" y="5855169"/>
            <a:ext cx="4208203"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Efectuând calculele, obținem:</a:t>
            </a:r>
            <a:endParaRPr lang="en-US" sz="2400" dirty="0"/>
          </a:p>
        </p:txBody>
      </p:sp>
      <p:graphicFrame>
        <p:nvGraphicFramePr>
          <p:cNvPr id="25" name="Object 24">
            <a:extLst>
              <a:ext uri="{FF2B5EF4-FFF2-40B4-BE49-F238E27FC236}">
                <a16:creationId xmlns:a16="http://schemas.microsoft.com/office/drawing/2014/main" id="{5D8D78C7-69D4-43B4-B1B2-8D3606A64D99}"/>
              </a:ext>
            </a:extLst>
          </p:cNvPr>
          <p:cNvGraphicFramePr>
            <a:graphicFrameLocks noChangeAspect="1"/>
          </p:cNvGraphicFramePr>
          <p:nvPr>
            <p:extLst>
              <p:ext uri="{D42A27DB-BD31-4B8C-83A1-F6EECF244321}">
                <p14:modId xmlns:p14="http://schemas.microsoft.com/office/powerpoint/2010/main" val="3920204791"/>
              </p:ext>
            </p:extLst>
          </p:nvPr>
        </p:nvGraphicFramePr>
        <p:xfrm>
          <a:off x="4312446" y="5574723"/>
          <a:ext cx="4500562" cy="1085850"/>
        </p:xfrm>
        <a:graphic>
          <a:graphicData uri="http://schemas.openxmlformats.org/presentationml/2006/ole">
            <mc:AlternateContent xmlns:mc="http://schemas.openxmlformats.org/markup-compatibility/2006">
              <mc:Choice xmlns:v="urn:schemas-microsoft-com:vml" Requires="v">
                <p:oleObj spid="_x0000_s4442" name="Equation" r:id="rId14" imgW="2400120" imgH="469800" progId="Equation.DSMT4">
                  <p:embed/>
                </p:oleObj>
              </mc:Choice>
              <mc:Fallback>
                <p:oleObj name="Equation" r:id="rId14" imgW="2400120" imgH="469800" progId="Equation.DSMT4">
                  <p:embed/>
                  <p:pic>
                    <p:nvPicPr>
                      <p:cNvPr id="23" name="Object 22">
                        <a:extLst>
                          <a:ext uri="{FF2B5EF4-FFF2-40B4-BE49-F238E27FC236}">
                            <a16:creationId xmlns:a16="http://schemas.microsoft.com/office/drawing/2014/main" id="{D91C710B-9936-4143-A647-2CFFE58E6F37}"/>
                          </a:ext>
                        </a:extLst>
                      </p:cNvPr>
                      <p:cNvPicPr/>
                      <p:nvPr/>
                    </p:nvPicPr>
                    <p:blipFill>
                      <a:blip r:embed="rId15"/>
                      <a:stretch>
                        <a:fillRect/>
                      </a:stretch>
                    </p:blipFill>
                    <p:spPr>
                      <a:xfrm>
                        <a:off x="4312446" y="5574723"/>
                        <a:ext cx="4500562" cy="1085850"/>
                      </a:xfrm>
                      <a:prstGeom prst="rect">
                        <a:avLst/>
                      </a:prstGeom>
                      <a:ln w="9525">
                        <a:noFill/>
                      </a:ln>
                    </p:spPr>
                  </p:pic>
                </p:oleObj>
              </mc:Fallback>
            </mc:AlternateContent>
          </a:graphicData>
        </a:graphic>
      </p:graphicFrame>
    </p:spTree>
    <p:extLst>
      <p:ext uri="{BB962C8B-B14F-4D97-AF65-F5344CB8AC3E}">
        <p14:creationId xmlns:p14="http://schemas.microsoft.com/office/powerpoint/2010/main" val="88225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14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Rectangle 11"/>
          <p:cNvSpPr/>
          <p:nvPr/>
        </p:nvSpPr>
        <p:spPr>
          <a:xfrm>
            <a:off x="158798" y="2323859"/>
            <a:ext cx="11741654" cy="1200329"/>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 temperatura gazului în starea 3 va fi egală</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 temperatura gazului în starea 2,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adică: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119229" y="1358729"/>
            <a:ext cx="11131826" cy="1131848"/>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Trecerea gazului ideal din starea 2 în starea 3, are loc în urma unei transformări izoterme.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a:extLst>
              <a:ext uri="{FF2B5EF4-FFF2-40B4-BE49-F238E27FC236}">
                <a16:creationId xmlns:a16="http://schemas.microsoft.com/office/drawing/2014/main" id="{10A0DEDF-D7B4-4D8B-B75B-EF29DFA16114}"/>
              </a:ext>
            </a:extLst>
          </p:cNvPr>
          <p:cNvGraphicFramePr>
            <a:graphicFrameLocks noChangeAspect="1"/>
          </p:cNvGraphicFramePr>
          <p:nvPr>
            <p:extLst>
              <p:ext uri="{D42A27DB-BD31-4B8C-83A1-F6EECF244321}">
                <p14:modId xmlns:p14="http://schemas.microsoft.com/office/powerpoint/2010/main" val="1357248119"/>
              </p:ext>
            </p:extLst>
          </p:nvPr>
        </p:nvGraphicFramePr>
        <p:xfrm>
          <a:off x="1284288" y="2946400"/>
          <a:ext cx="2336800" cy="585788"/>
        </p:xfrm>
        <a:graphic>
          <a:graphicData uri="http://schemas.openxmlformats.org/presentationml/2006/ole">
            <mc:AlternateContent xmlns:mc="http://schemas.openxmlformats.org/markup-compatibility/2006">
              <mc:Choice xmlns:v="urn:schemas-microsoft-com:vml" Requires="v">
                <p:oleObj spid="_x0000_s28780" name="Equation" r:id="rId4" imgW="1244520" imgH="253800" progId="Equation.DSMT4">
                  <p:embed/>
                </p:oleObj>
              </mc:Choice>
              <mc:Fallback>
                <p:oleObj name="Equation" r:id="rId4" imgW="1244520" imgH="253800" progId="Equation.DSMT4">
                  <p:embed/>
                  <p:pic>
                    <p:nvPicPr>
                      <p:cNvPr id="18" name="Object 17">
                        <a:extLst>
                          <a:ext uri="{FF2B5EF4-FFF2-40B4-BE49-F238E27FC236}">
                            <a16:creationId xmlns:a16="http://schemas.microsoft.com/office/drawing/2014/main" id="{10A0DEDF-D7B4-4D8B-B75B-EF29DFA16114}"/>
                          </a:ext>
                        </a:extLst>
                      </p:cNvPr>
                      <p:cNvPicPr/>
                      <p:nvPr/>
                    </p:nvPicPr>
                    <p:blipFill>
                      <a:blip r:embed="rId5"/>
                      <a:stretch>
                        <a:fillRect/>
                      </a:stretch>
                    </p:blipFill>
                    <p:spPr>
                      <a:xfrm>
                        <a:off x="1284288" y="2946400"/>
                        <a:ext cx="2336800" cy="585788"/>
                      </a:xfrm>
                      <a:prstGeom prst="rect">
                        <a:avLst/>
                      </a:prstGeom>
                      <a:ln w="9525">
                        <a:solidFill>
                          <a:schemeClr val="bg2">
                            <a:lumMod val="25000"/>
                          </a:schemeClr>
                        </a:solidFill>
                      </a:ln>
                    </p:spPr>
                  </p:pic>
                </p:oleObj>
              </mc:Fallback>
            </mc:AlternateContent>
          </a:graphicData>
        </a:graphic>
      </p:graphicFrame>
      <p:sp>
        <p:nvSpPr>
          <p:cNvPr id="22" name="Rectangle 21">
            <a:extLst>
              <a:ext uri="{FF2B5EF4-FFF2-40B4-BE49-F238E27FC236}">
                <a16:creationId xmlns:a16="http://schemas.microsoft.com/office/drawing/2014/main" id="{1302E71F-AE12-40FF-B3D7-96D4B5920B3C}"/>
              </a:ext>
            </a:extLst>
          </p:cNvPr>
          <p:cNvSpPr/>
          <p:nvPr/>
        </p:nvSpPr>
        <p:spPr>
          <a:xfrm>
            <a:off x="2452273" y="4167452"/>
            <a:ext cx="681597"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sau</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782D400D-0852-4C5B-B0F7-614B7593BB84}"/>
              </a:ext>
            </a:extLst>
          </p:cNvPr>
          <p:cNvSpPr/>
          <p:nvPr/>
        </p:nvSpPr>
        <p:spPr>
          <a:xfrm>
            <a:off x="45278" y="5399398"/>
            <a:ext cx="4208203"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Efectuând calculele, obținem:</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B181C56D-2021-475D-BCB5-5134FBB97F73}"/>
              </a:ext>
            </a:extLst>
          </p:cNvPr>
          <p:cNvSpPr/>
          <p:nvPr/>
        </p:nvSpPr>
        <p:spPr>
          <a:xfrm>
            <a:off x="-30890" y="3595791"/>
            <a:ext cx="12441226"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Conform ecuației de stare a gazului ideal, vom calcula volumul ocupat de gaz, în starea 3.</a:t>
            </a:r>
            <a:endParaRPr lang="en-US" dirty="0"/>
          </a:p>
        </p:txBody>
      </p:sp>
      <p:graphicFrame>
        <p:nvGraphicFramePr>
          <p:cNvPr id="26" name="Object 25">
            <a:extLst>
              <a:ext uri="{FF2B5EF4-FFF2-40B4-BE49-F238E27FC236}">
                <a16:creationId xmlns:a16="http://schemas.microsoft.com/office/drawing/2014/main" id="{D237F9A7-7859-4934-A817-EB000F69E517}"/>
              </a:ext>
            </a:extLst>
          </p:cNvPr>
          <p:cNvGraphicFramePr>
            <a:graphicFrameLocks noChangeAspect="1"/>
          </p:cNvGraphicFramePr>
          <p:nvPr>
            <p:extLst>
              <p:ext uri="{D42A27DB-BD31-4B8C-83A1-F6EECF244321}">
                <p14:modId xmlns:p14="http://schemas.microsoft.com/office/powerpoint/2010/main" val="1144737416"/>
              </p:ext>
            </p:extLst>
          </p:nvPr>
        </p:nvGraphicFramePr>
        <p:xfrm>
          <a:off x="519492" y="4134759"/>
          <a:ext cx="1576387" cy="527050"/>
        </p:xfrm>
        <a:graphic>
          <a:graphicData uri="http://schemas.openxmlformats.org/presentationml/2006/ole">
            <mc:AlternateContent xmlns:mc="http://schemas.openxmlformats.org/markup-compatibility/2006">
              <mc:Choice xmlns:v="urn:schemas-microsoft-com:vml" Requires="v">
                <p:oleObj spid="_x0000_s28781" name="Equation" r:id="rId6" imgW="838080" imgH="228600" progId="Equation.DSMT4">
                  <p:embed/>
                </p:oleObj>
              </mc:Choice>
              <mc:Fallback>
                <p:oleObj name="Equation" r:id="rId6" imgW="838080" imgH="228600" progId="Equation.DSMT4">
                  <p:embed/>
                  <p:pic>
                    <p:nvPicPr>
                      <p:cNvPr id="21" name="Object 20">
                        <a:extLst>
                          <a:ext uri="{FF2B5EF4-FFF2-40B4-BE49-F238E27FC236}">
                            <a16:creationId xmlns:a16="http://schemas.microsoft.com/office/drawing/2014/main" id="{ACF6EB48-3582-4678-B70E-8DB44EC01016}"/>
                          </a:ext>
                        </a:extLst>
                      </p:cNvPr>
                      <p:cNvPicPr/>
                      <p:nvPr/>
                    </p:nvPicPr>
                    <p:blipFill>
                      <a:blip r:embed="rId7"/>
                      <a:stretch>
                        <a:fillRect/>
                      </a:stretch>
                    </p:blipFill>
                    <p:spPr>
                      <a:xfrm>
                        <a:off x="519492" y="4134759"/>
                        <a:ext cx="1576387" cy="52705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F82E28E6-8CEF-45D2-A18C-5B76B11E93C1}"/>
              </a:ext>
            </a:extLst>
          </p:cNvPr>
          <p:cNvGraphicFramePr>
            <a:graphicFrameLocks noChangeAspect="1"/>
          </p:cNvGraphicFramePr>
          <p:nvPr>
            <p:extLst>
              <p:ext uri="{D42A27DB-BD31-4B8C-83A1-F6EECF244321}">
                <p14:modId xmlns:p14="http://schemas.microsoft.com/office/powerpoint/2010/main" val="1610784778"/>
              </p:ext>
            </p:extLst>
          </p:nvPr>
        </p:nvGraphicFramePr>
        <p:xfrm>
          <a:off x="3359150" y="3987800"/>
          <a:ext cx="1501775" cy="996950"/>
        </p:xfrm>
        <a:graphic>
          <a:graphicData uri="http://schemas.openxmlformats.org/presentationml/2006/ole">
            <mc:AlternateContent xmlns:mc="http://schemas.openxmlformats.org/markup-compatibility/2006">
              <mc:Choice xmlns:v="urn:schemas-microsoft-com:vml" Requires="v">
                <p:oleObj spid="_x0000_s28782" name="Equation" r:id="rId8" imgW="799920" imgH="431640" progId="Equation.DSMT4">
                  <p:embed/>
                </p:oleObj>
              </mc:Choice>
              <mc:Fallback>
                <p:oleObj name="Equation" r:id="rId8" imgW="799920" imgH="431640" progId="Equation.DSMT4">
                  <p:embed/>
                  <p:pic>
                    <p:nvPicPr>
                      <p:cNvPr id="18" name="Object 17">
                        <a:extLst>
                          <a:ext uri="{FF2B5EF4-FFF2-40B4-BE49-F238E27FC236}">
                            <a16:creationId xmlns:a16="http://schemas.microsoft.com/office/drawing/2014/main" id="{10A0DEDF-D7B4-4D8B-B75B-EF29DFA16114}"/>
                          </a:ext>
                        </a:extLst>
                      </p:cNvPr>
                      <p:cNvPicPr/>
                      <p:nvPr/>
                    </p:nvPicPr>
                    <p:blipFill>
                      <a:blip r:embed="rId9"/>
                      <a:stretch>
                        <a:fillRect/>
                      </a:stretch>
                    </p:blipFill>
                    <p:spPr>
                      <a:xfrm>
                        <a:off x="3359150" y="3987800"/>
                        <a:ext cx="1501775" cy="996950"/>
                      </a:xfrm>
                      <a:prstGeom prst="rect">
                        <a:avLst/>
                      </a:prstGeom>
                      <a:ln w="9525">
                        <a:solidFill>
                          <a:schemeClr val="bg2">
                            <a:lumMod val="25000"/>
                          </a:schemeClr>
                        </a:solidFill>
                      </a:ln>
                    </p:spPr>
                  </p:pic>
                </p:oleObj>
              </mc:Fallback>
            </mc:AlternateContent>
          </a:graphicData>
        </a:graphic>
      </p:graphicFrame>
      <p:graphicFrame>
        <p:nvGraphicFramePr>
          <p:cNvPr id="29" name="Object 28">
            <a:extLst>
              <a:ext uri="{FF2B5EF4-FFF2-40B4-BE49-F238E27FC236}">
                <a16:creationId xmlns:a16="http://schemas.microsoft.com/office/drawing/2014/main" id="{2CB4A21D-0F82-4F58-AA19-F9C583DC7044}"/>
              </a:ext>
            </a:extLst>
          </p:cNvPr>
          <p:cNvGraphicFramePr>
            <a:graphicFrameLocks noChangeAspect="1"/>
          </p:cNvGraphicFramePr>
          <p:nvPr>
            <p:extLst>
              <p:ext uri="{D42A27DB-BD31-4B8C-83A1-F6EECF244321}">
                <p14:modId xmlns:p14="http://schemas.microsoft.com/office/powerpoint/2010/main" val="2362002047"/>
              </p:ext>
            </p:extLst>
          </p:nvPr>
        </p:nvGraphicFramePr>
        <p:xfrm>
          <a:off x="4432300" y="5276850"/>
          <a:ext cx="4314825" cy="966788"/>
        </p:xfrm>
        <a:graphic>
          <a:graphicData uri="http://schemas.openxmlformats.org/presentationml/2006/ole">
            <mc:AlternateContent xmlns:mc="http://schemas.openxmlformats.org/markup-compatibility/2006">
              <mc:Choice xmlns:v="urn:schemas-microsoft-com:vml" Requires="v">
                <p:oleObj spid="_x0000_s28783" name="Equation" r:id="rId10" imgW="2298600" imgH="419040" progId="Equation.DSMT4">
                  <p:embed/>
                </p:oleObj>
              </mc:Choice>
              <mc:Fallback>
                <p:oleObj name="Equation" r:id="rId10" imgW="2298600" imgH="419040" progId="Equation.DSMT4">
                  <p:embed/>
                  <p:pic>
                    <p:nvPicPr>
                      <p:cNvPr id="19" name="Object 18">
                        <a:extLst>
                          <a:ext uri="{FF2B5EF4-FFF2-40B4-BE49-F238E27FC236}">
                            <a16:creationId xmlns:a16="http://schemas.microsoft.com/office/drawing/2014/main" id="{3C33BED5-D70D-4AA0-94EA-0577D91ADBDA}"/>
                          </a:ext>
                        </a:extLst>
                      </p:cNvPr>
                      <p:cNvPicPr/>
                      <p:nvPr/>
                    </p:nvPicPr>
                    <p:blipFill>
                      <a:blip r:embed="rId11"/>
                      <a:stretch>
                        <a:fillRect/>
                      </a:stretch>
                    </p:blipFill>
                    <p:spPr>
                      <a:xfrm>
                        <a:off x="4432300" y="5276850"/>
                        <a:ext cx="4314825" cy="966788"/>
                      </a:xfrm>
                      <a:prstGeom prst="rect">
                        <a:avLst/>
                      </a:prstGeom>
                      <a:ln w="9525">
                        <a:noFill/>
                      </a:ln>
                    </p:spPr>
                  </p:pic>
                </p:oleObj>
              </mc:Fallback>
            </mc:AlternateContent>
          </a:graphicData>
        </a:graphic>
      </p:graphicFrame>
    </p:spTree>
    <p:extLst>
      <p:ext uri="{BB962C8B-B14F-4D97-AF65-F5344CB8AC3E}">
        <p14:creationId xmlns:p14="http://schemas.microsoft.com/office/powerpoint/2010/main" val="18349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15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Rectangle 11"/>
          <p:cNvSpPr/>
          <p:nvPr/>
        </p:nvSpPr>
        <p:spPr>
          <a:xfrm>
            <a:off x="171824" y="3107974"/>
            <a:ext cx="11741654" cy="1140697"/>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Pentru determinarea randamentului ciclului, mai întâi vom calcula cantitățile de căldură primite sau cedate de gaz, pentru fiecare transformare.</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119229" y="1358729"/>
            <a:ext cx="11131826"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Randamentul ciclului dat, a gazului ideal în caz general este: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a:extLst>
              <a:ext uri="{FF2B5EF4-FFF2-40B4-BE49-F238E27FC236}">
                <a16:creationId xmlns:a16="http://schemas.microsoft.com/office/drawing/2014/main" id="{10A0DEDF-D7B4-4D8B-B75B-EF29DFA16114}"/>
              </a:ext>
            </a:extLst>
          </p:cNvPr>
          <p:cNvGraphicFramePr>
            <a:graphicFrameLocks noChangeAspect="1"/>
          </p:cNvGraphicFramePr>
          <p:nvPr>
            <p:extLst>
              <p:ext uri="{D42A27DB-BD31-4B8C-83A1-F6EECF244321}">
                <p14:modId xmlns:p14="http://schemas.microsoft.com/office/powerpoint/2010/main" val="982869794"/>
              </p:ext>
            </p:extLst>
          </p:nvPr>
        </p:nvGraphicFramePr>
        <p:xfrm>
          <a:off x="250825" y="1998663"/>
          <a:ext cx="1549400" cy="1055687"/>
        </p:xfrm>
        <a:graphic>
          <a:graphicData uri="http://schemas.openxmlformats.org/presentationml/2006/ole">
            <mc:AlternateContent xmlns:mc="http://schemas.openxmlformats.org/markup-compatibility/2006">
              <mc:Choice xmlns:v="urn:schemas-microsoft-com:vml" Requires="v">
                <p:oleObj spid="_x0000_s29893" name="Equation" r:id="rId4" imgW="825480" imgH="457200" progId="Equation.DSMT4">
                  <p:embed/>
                </p:oleObj>
              </mc:Choice>
              <mc:Fallback>
                <p:oleObj name="Equation" r:id="rId4" imgW="825480" imgH="457200" progId="Equation.DSMT4">
                  <p:embed/>
                  <p:pic>
                    <p:nvPicPr>
                      <p:cNvPr id="18" name="Object 17">
                        <a:extLst>
                          <a:ext uri="{FF2B5EF4-FFF2-40B4-BE49-F238E27FC236}">
                            <a16:creationId xmlns:a16="http://schemas.microsoft.com/office/drawing/2014/main" id="{10A0DEDF-D7B4-4D8B-B75B-EF29DFA16114}"/>
                          </a:ext>
                        </a:extLst>
                      </p:cNvPr>
                      <p:cNvPicPr/>
                      <p:nvPr/>
                    </p:nvPicPr>
                    <p:blipFill>
                      <a:blip r:embed="rId5"/>
                      <a:stretch>
                        <a:fillRect/>
                      </a:stretch>
                    </p:blipFill>
                    <p:spPr>
                      <a:xfrm>
                        <a:off x="250825" y="1998663"/>
                        <a:ext cx="1549400" cy="1055687"/>
                      </a:xfrm>
                      <a:prstGeom prst="rect">
                        <a:avLst/>
                      </a:prstGeom>
                      <a:ln w="9525">
                        <a:solidFill>
                          <a:schemeClr val="bg2">
                            <a:lumMod val="25000"/>
                          </a:schemeClr>
                        </a:solidFill>
                      </a:ln>
                    </p:spPr>
                  </p:pic>
                </p:oleObj>
              </mc:Fallback>
            </mc:AlternateContent>
          </a:graphicData>
        </a:graphic>
      </p:graphicFrame>
      <p:sp>
        <p:nvSpPr>
          <p:cNvPr id="22" name="Rectangle 21">
            <a:extLst>
              <a:ext uri="{FF2B5EF4-FFF2-40B4-BE49-F238E27FC236}">
                <a16:creationId xmlns:a16="http://schemas.microsoft.com/office/drawing/2014/main" id="{1302E71F-AE12-40FF-B3D7-96D4B5920B3C}"/>
              </a:ext>
            </a:extLst>
          </p:cNvPr>
          <p:cNvSpPr/>
          <p:nvPr/>
        </p:nvSpPr>
        <p:spPr>
          <a:xfrm>
            <a:off x="1946560" y="2213174"/>
            <a:ext cx="681597"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sau</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782D400D-0852-4C5B-B0F7-614B7593BB84}"/>
              </a:ext>
            </a:extLst>
          </p:cNvPr>
          <p:cNvSpPr/>
          <p:nvPr/>
        </p:nvSpPr>
        <p:spPr>
          <a:xfrm>
            <a:off x="45278" y="4913933"/>
            <a:ext cx="9178235"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În procesul izocor, lucrul gazului este egal cu zero                , deci conform principiului I al termodinamicii, obținem: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B181C56D-2021-475D-BCB5-5134FBB97F73}"/>
              </a:ext>
            </a:extLst>
          </p:cNvPr>
          <p:cNvSpPr/>
          <p:nvPr/>
        </p:nvSpPr>
        <p:spPr>
          <a:xfrm>
            <a:off x="180646" y="4337642"/>
            <a:ext cx="2882136"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o-MD" sz="2400" i="1" dirty="0">
                <a:solidFill>
                  <a:schemeClr val="accent2"/>
                </a:solidFill>
                <a:latin typeface="Arial" panose="020B0604020202020204" pitchFamily="34" charset="0"/>
                <a:cs typeface="Arial" panose="020B0604020202020204" pitchFamily="34" charset="0"/>
              </a:rPr>
              <a:t>Transformarea 1-2 </a:t>
            </a:r>
            <a:endParaRPr kumimoji="0" lang="en-US" sz="1800" b="0" i="1" u="none" strike="noStrike" kern="1200" cap="none" spc="0" normalizeH="0" baseline="0" noProof="0" dirty="0">
              <a:ln>
                <a:noFill/>
              </a:ln>
              <a:solidFill>
                <a:schemeClr val="accent2"/>
              </a:solidFill>
              <a:effectLst/>
              <a:uLnTx/>
              <a:uFillTx/>
              <a:latin typeface="Calibri"/>
            </a:endParaRPr>
          </a:p>
        </p:txBody>
      </p:sp>
      <p:graphicFrame>
        <p:nvGraphicFramePr>
          <p:cNvPr id="26" name="Object 25">
            <a:extLst>
              <a:ext uri="{FF2B5EF4-FFF2-40B4-BE49-F238E27FC236}">
                <a16:creationId xmlns:a16="http://schemas.microsoft.com/office/drawing/2014/main" id="{D237F9A7-7859-4934-A817-EB000F69E517}"/>
              </a:ext>
            </a:extLst>
          </p:cNvPr>
          <p:cNvGraphicFramePr>
            <a:graphicFrameLocks noChangeAspect="1"/>
          </p:cNvGraphicFramePr>
          <p:nvPr>
            <p:extLst>
              <p:ext uri="{D42A27DB-BD31-4B8C-83A1-F6EECF244321}">
                <p14:modId xmlns:p14="http://schemas.microsoft.com/office/powerpoint/2010/main" val="2647409621"/>
              </p:ext>
            </p:extLst>
          </p:nvPr>
        </p:nvGraphicFramePr>
        <p:xfrm>
          <a:off x="455081" y="5858383"/>
          <a:ext cx="2579687" cy="584200"/>
        </p:xfrm>
        <a:graphic>
          <a:graphicData uri="http://schemas.openxmlformats.org/presentationml/2006/ole">
            <mc:AlternateContent xmlns:mc="http://schemas.openxmlformats.org/markup-compatibility/2006">
              <mc:Choice xmlns:v="urn:schemas-microsoft-com:vml" Requires="v">
                <p:oleObj spid="_x0000_s29894" name="Equation" r:id="rId6" imgW="1371600" imgH="253800" progId="Equation.DSMT4">
                  <p:embed/>
                </p:oleObj>
              </mc:Choice>
              <mc:Fallback>
                <p:oleObj name="Equation" r:id="rId6" imgW="1371600" imgH="253800" progId="Equation.DSMT4">
                  <p:embed/>
                  <p:pic>
                    <p:nvPicPr>
                      <p:cNvPr id="26" name="Object 25">
                        <a:extLst>
                          <a:ext uri="{FF2B5EF4-FFF2-40B4-BE49-F238E27FC236}">
                            <a16:creationId xmlns:a16="http://schemas.microsoft.com/office/drawing/2014/main" id="{D237F9A7-7859-4934-A817-EB000F69E517}"/>
                          </a:ext>
                        </a:extLst>
                      </p:cNvPr>
                      <p:cNvPicPr/>
                      <p:nvPr/>
                    </p:nvPicPr>
                    <p:blipFill>
                      <a:blip r:embed="rId7"/>
                      <a:stretch>
                        <a:fillRect/>
                      </a:stretch>
                    </p:blipFill>
                    <p:spPr>
                      <a:xfrm>
                        <a:off x="455081" y="5858383"/>
                        <a:ext cx="2579687" cy="5842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5FD6B4A-8D90-42D5-884D-0BC5DCC21B22}"/>
              </a:ext>
            </a:extLst>
          </p:cNvPr>
          <p:cNvGraphicFramePr>
            <a:graphicFrameLocks noChangeAspect="1"/>
          </p:cNvGraphicFramePr>
          <p:nvPr>
            <p:extLst>
              <p:ext uri="{D42A27DB-BD31-4B8C-83A1-F6EECF244321}">
                <p14:modId xmlns:p14="http://schemas.microsoft.com/office/powerpoint/2010/main" val="1698690476"/>
              </p:ext>
            </p:extLst>
          </p:nvPr>
        </p:nvGraphicFramePr>
        <p:xfrm>
          <a:off x="2768600" y="1954213"/>
          <a:ext cx="1311275" cy="1085850"/>
        </p:xfrm>
        <a:graphic>
          <a:graphicData uri="http://schemas.openxmlformats.org/presentationml/2006/ole">
            <mc:AlternateContent xmlns:mc="http://schemas.openxmlformats.org/markup-compatibility/2006">
              <mc:Choice xmlns:v="urn:schemas-microsoft-com:vml" Requires="v">
                <p:oleObj spid="_x0000_s29895" name="Equation" r:id="rId8" imgW="698400" imgH="469800" progId="Equation.DSMT4">
                  <p:embed/>
                </p:oleObj>
              </mc:Choice>
              <mc:Fallback>
                <p:oleObj name="Equation" r:id="rId8" imgW="698400" imgH="469800" progId="Equation.DSMT4">
                  <p:embed/>
                  <p:pic>
                    <p:nvPicPr>
                      <p:cNvPr id="18" name="Object 17">
                        <a:extLst>
                          <a:ext uri="{FF2B5EF4-FFF2-40B4-BE49-F238E27FC236}">
                            <a16:creationId xmlns:a16="http://schemas.microsoft.com/office/drawing/2014/main" id="{10A0DEDF-D7B4-4D8B-B75B-EF29DFA16114}"/>
                          </a:ext>
                        </a:extLst>
                      </p:cNvPr>
                      <p:cNvPicPr/>
                      <p:nvPr/>
                    </p:nvPicPr>
                    <p:blipFill>
                      <a:blip r:embed="rId9"/>
                      <a:stretch>
                        <a:fillRect/>
                      </a:stretch>
                    </p:blipFill>
                    <p:spPr>
                      <a:xfrm>
                        <a:off x="2768600" y="1954213"/>
                        <a:ext cx="1311275" cy="1085850"/>
                      </a:xfrm>
                      <a:prstGeom prst="rect">
                        <a:avLst/>
                      </a:prstGeom>
                      <a:ln w="9525">
                        <a:solidFill>
                          <a:schemeClr val="bg2">
                            <a:lumMod val="25000"/>
                          </a:schemeClr>
                        </a:solidFill>
                      </a:ln>
                    </p:spPr>
                  </p:pic>
                </p:oleObj>
              </mc:Fallback>
            </mc:AlternateContent>
          </a:graphicData>
        </a:graphic>
      </p:graphicFrame>
      <p:sp>
        <p:nvSpPr>
          <p:cNvPr id="20" name="Rectangle 19">
            <a:extLst>
              <a:ext uri="{FF2B5EF4-FFF2-40B4-BE49-F238E27FC236}">
                <a16:creationId xmlns:a16="http://schemas.microsoft.com/office/drawing/2014/main" id="{CE84F008-22E9-4153-BF3A-5A736DF2D5E3}"/>
              </a:ext>
            </a:extLst>
          </p:cNvPr>
          <p:cNvSpPr/>
          <p:nvPr/>
        </p:nvSpPr>
        <p:spPr>
          <a:xfrm>
            <a:off x="4256487" y="1969565"/>
            <a:ext cx="870751"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unde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1" name="Object 20">
            <a:extLst>
              <a:ext uri="{FF2B5EF4-FFF2-40B4-BE49-F238E27FC236}">
                <a16:creationId xmlns:a16="http://schemas.microsoft.com/office/drawing/2014/main" id="{3FF4C1C6-10D4-4731-BF40-8EBA93E7D67B}"/>
              </a:ext>
            </a:extLst>
          </p:cNvPr>
          <p:cNvGraphicFramePr>
            <a:graphicFrameLocks noChangeAspect="1"/>
          </p:cNvGraphicFramePr>
          <p:nvPr>
            <p:extLst>
              <p:ext uri="{D42A27DB-BD31-4B8C-83A1-F6EECF244321}">
                <p14:modId xmlns:p14="http://schemas.microsoft.com/office/powerpoint/2010/main" val="490462064"/>
              </p:ext>
            </p:extLst>
          </p:nvPr>
        </p:nvGraphicFramePr>
        <p:xfrm>
          <a:off x="5178148" y="1904180"/>
          <a:ext cx="765175" cy="1054100"/>
        </p:xfrm>
        <a:graphic>
          <a:graphicData uri="http://schemas.openxmlformats.org/presentationml/2006/ole">
            <mc:AlternateContent xmlns:mc="http://schemas.openxmlformats.org/markup-compatibility/2006">
              <mc:Choice xmlns:v="urn:schemas-microsoft-com:vml" Requires="v">
                <p:oleObj spid="_x0000_s29896" name="Equation" r:id="rId10" imgW="406080" imgH="457200" progId="Equation.DSMT4">
                  <p:embed/>
                </p:oleObj>
              </mc:Choice>
              <mc:Fallback>
                <p:oleObj name="Equation" r:id="rId10" imgW="406080" imgH="457200" progId="Equation.DSMT4">
                  <p:embed/>
                  <p:pic>
                    <p:nvPicPr>
                      <p:cNvPr id="16" name="Object 15">
                        <a:extLst>
                          <a:ext uri="{FF2B5EF4-FFF2-40B4-BE49-F238E27FC236}">
                            <a16:creationId xmlns:a16="http://schemas.microsoft.com/office/drawing/2014/main" id="{55FD6B4A-8D90-42D5-884D-0BC5DCC21B22}"/>
                          </a:ext>
                        </a:extLst>
                      </p:cNvPr>
                      <p:cNvPicPr/>
                      <p:nvPr/>
                    </p:nvPicPr>
                    <p:blipFill>
                      <a:blip r:embed="rId11"/>
                      <a:stretch>
                        <a:fillRect/>
                      </a:stretch>
                    </p:blipFill>
                    <p:spPr>
                      <a:xfrm>
                        <a:off x="5178148" y="1904180"/>
                        <a:ext cx="765175" cy="1054100"/>
                      </a:xfrm>
                      <a:prstGeom prst="rect">
                        <a:avLst/>
                      </a:prstGeom>
                      <a:ln w="9525">
                        <a:noFill/>
                      </a:ln>
                    </p:spPr>
                  </p:pic>
                </p:oleObj>
              </mc:Fallback>
            </mc:AlternateContent>
          </a:graphicData>
        </a:graphic>
      </p:graphicFrame>
      <p:sp>
        <p:nvSpPr>
          <p:cNvPr id="23" name="Rectangle 22">
            <a:extLst>
              <a:ext uri="{FF2B5EF4-FFF2-40B4-BE49-F238E27FC236}">
                <a16:creationId xmlns:a16="http://schemas.microsoft.com/office/drawing/2014/main" id="{DA5CA9AF-2342-4298-88F9-7525DAF86DB4}"/>
              </a:ext>
            </a:extLst>
          </p:cNvPr>
          <p:cNvSpPr/>
          <p:nvPr/>
        </p:nvSpPr>
        <p:spPr>
          <a:xfrm>
            <a:off x="5921102" y="1929726"/>
            <a:ext cx="5799986"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cantitatea de căldură cedată de încălzitor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DF2B2C29-EE2C-415A-8BB0-C27FD9DAB8A6}"/>
              </a:ext>
            </a:extLst>
          </p:cNvPr>
          <p:cNvSpPr/>
          <p:nvPr/>
        </p:nvSpPr>
        <p:spPr>
          <a:xfrm>
            <a:off x="5932213" y="2416311"/>
            <a:ext cx="5423280"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cantitatea de căldură primită de răcitor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3" name="Object 2">
            <a:extLst>
              <a:ext uri="{FF2B5EF4-FFF2-40B4-BE49-F238E27FC236}">
                <a16:creationId xmlns:a16="http://schemas.microsoft.com/office/drawing/2014/main" id="{A3D249F8-17A2-4290-A687-66891E0FF26A}"/>
              </a:ext>
            </a:extLst>
          </p:cNvPr>
          <p:cNvGraphicFramePr>
            <a:graphicFrameLocks noChangeAspect="1"/>
          </p:cNvGraphicFramePr>
          <p:nvPr>
            <p:extLst>
              <p:ext uri="{D42A27DB-BD31-4B8C-83A1-F6EECF244321}">
                <p14:modId xmlns:p14="http://schemas.microsoft.com/office/powerpoint/2010/main" val="4266944687"/>
              </p:ext>
            </p:extLst>
          </p:nvPr>
        </p:nvGraphicFramePr>
        <p:xfrm>
          <a:off x="2953189" y="4305758"/>
          <a:ext cx="1622425" cy="550862"/>
        </p:xfrm>
        <a:graphic>
          <a:graphicData uri="http://schemas.openxmlformats.org/presentationml/2006/ole">
            <mc:AlternateContent xmlns:mc="http://schemas.openxmlformats.org/markup-compatibility/2006">
              <mc:Choice xmlns:v="urn:schemas-microsoft-com:vml" Requires="v">
                <p:oleObj spid="_x0000_s29897" name="Equation" r:id="rId12" imgW="749160" imgH="253800" progId="Equation.DSMT4">
                  <p:embed/>
                </p:oleObj>
              </mc:Choice>
              <mc:Fallback>
                <p:oleObj name="Equation" r:id="rId12" imgW="749160" imgH="253800" progId="Equation.DSMT4">
                  <p:embed/>
                  <p:pic>
                    <p:nvPicPr>
                      <p:cNvPr id="0" name=""/>
                      <p:cNvPicPr/>
                      <p:nvPr/>
                    </p:nvPicPr>
                    <p:blipFill>
                      <a:blip r:embed="rId13"/>
                      <a:stretch>
                        <a:fillRect/>
                      </a:stretch>
                    </p:blipFill>
                    <p:spPr>
                      <a:xfrm>
                        <a:off x="2953189" y="4305758"/>
                        <a:ext cx="1622425" cy="550862"/>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5229B2E-8364-44CC-83E3-BA96460EF4C4}"/>
              </a:ext>
            </a:extLst>
          </p:cNvPr>
          <p:cNvGraphicFramePr>
            <a:graphicFrameLocks noChangeAspect="1"/>
          </p:cNvGraphicFramePr>
          <p:nvPr>
            <p:extLst>
              <p:ext uri="{D42A27DB-BD31-4B8C-83A1-F6EECF244321}">
                <p14:modId xmlns:p14="http://schemas.microsoft.com/office/powerpoint/2010/main" val="513691117"/>
              </p:ext>
            </p:extLst>
          </p:nvPr>
        </p:nvGraphicFramePr>
        <p:xfrm>
          <a:off x="6925885" y="4855595"/>
          <a:ext cx="1214060" cy="539582"/>
        </p:xfrm>
        <a:graphic>
          <a:graphicData uri="http://schemas.openxmlformats.org/presentationml/2006/ole">
            <mc:AlternateContent xmlns:mc="http://schemas.openxmlformats.org/markup-compatibility/2006">
              <mc:Choice xmlns:v="urn:schemas-microsoft-com:vml" Requires="v">
                <p:oleObj spid="_x0000_s29898" name="Equation" r:id="rId14" imgW="571320" imgH="253800" progId="Equation.DSMT4">
                  <p:embed/>
                </p:oleObj>
              </mc:Choice>
              <mc:Fallback>
                <p:oleObj name="Equation" r:id="rId14" imgW="571320" imgH="253800" progId="Equation.DSMT4">
                  <p:embed/>
                  <p:pic>
                    <p:nvPicPr>
                      <p:cNvPr id="0" name=""/>
                      <p:cNvPicPr/>
                      <p:nvPr/>
                    </p:nvPicPr>
                    <p:blipFill>
                      <a:blip r:embed="rId15"/>
                      <a:stretch>
                        <a:fillRect/>
                      </a:stretch>
                    </p:blipFill>
                    <p:spPr>
                      <a:xfrm>
                        <a:off x="6925885" y="4855595"/>
                        <a:ext cx="1214060" cy="539582"/>
                      </a:xfrm>
                      <a:prstGeom prst="rect">
                        <a:avLst/>
                      </a:prstGeom>
                    </p:spPr>
                  </p:pic>
                </p:oleObj>
              </mc:Fallback>
            </mc:AlternateContent>
          </a:graphicData>
        </a:graphic>
      </p:graphicFrame>
      <p:sp>
        <p:nvSpPr>
          <p:cNvPr id="30" name="Rectangle 29">
            <a:extLst>
              <a:ext uri="{FF2B5EF4-FFF2-40B4-BE49-F238E27FC236}">
                <a16:creationId xmlns:a16="http://schemas.microsoft.com/office/drawing/2014/main" id="{F3287294-4904-4AE8-925F-EEB966B0105A}"/>
              </a:ext>
            </a:extLst>
          </p:cNvPr>
          <p:cNvSpPr/>
          <p:nvPr/>
        </p:nvSpPr>
        <p:spPr>
          <a:xfrm>
            <a:off x="3423604" y="5858383"/>
            <a:ext cx="681597"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sau</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31" name="Object 30">
            <a:extLst>
              <a:ext uri="{FF2B5EF4-FFF2-40B4-BE49-F238E27FC236}">
                <a16:creationId xmlns:a16="http://schemas.microsoft.com/office/drawing/2014/main" id="{9064F638-F1C7-4DA5-AF49-3F7CC2BC47CE}"/>
              </a:ext>
            </a:extLst>
          </p:cNvPr>
          <p:cNvGraphicFramePr>
            <a:graphicFrameLocks noChangeAspect="1"/>
          </p:cNvGraphicFramePr>
          <p:nvPr>
            <p:extLst>
              <p:ext uri="{D42A27DB-BD31-4B8C-83A1-F6EECF244321}">
                <p14:modId xmlns:p14="http://schemas.microsoft.com/office/powerpoint/2010/main" val="4038083474"/>
              </p:ext>
            </p:extLst>
          </p:nvPr>
        </p:nvGraphicFramePr>
        <p:xfrm>
          <a:off x="4264025" y="5789613"/>
          <a:ext cx="3081338" cy="612775"/>
        </p:xfrm>
        <a:graphic>
          <a:graphicData uri="http://schemas.openxmlformats.org/presentationml/2006/ole">
            <mc:AlternateContent xmlns:mc="http://schemas.openxmlformats.org/markup-compatibility/2006">
              <mc:Choice xmlns:v="urn:schemas-microsoft-com:vml" Requires="v">
                <p:oleObj spid="_x0000_s29899" name="Equation" r:id="rId16" imgW="1638000" imgH="266400" progId="Equation.DSMT4">
                  <p:embed/>
                </p:oleObj>
              </mc:Choice>
              <mc:Fallback>
                <p:oleObj name="Equation" r:id="rId16" imgW="1638000" imgH="266400" progId="Equation.DSMT4">
                  <p:embed/>
                  <p:pic>
                    <p:nvPicPr>
                      <p:cNvPr id="26" name="Object 25">
                        <a:extLst>
                          <a:ext uri="{FF2B5EF4-FFF2-40B4-BE49-F238E27FC236}">
                            <a16:creationId xmlns:a16="http://schemas.microsoft.com/office/drawing/2014/main" id="{D237F9A7-7859-4934-A817-EB000F69E517}"/>
                          </a:ext>
                        </a:extLst>
                      </p:cNvPr>
                      <p:cNvPicPr/>
                      <p:nvPr/>
                    </p:nvPicPr>
                    <p:blipFill>
                      <a:blip r:embed="rId17"/>
                      <a:stretch>
                        <a:fillRect/>
                      </a:stretch>
                    </p:blipFill>
                    <p:spPr>
                      <a:xfrm>
                        <a:off x="4264025" y="5789613"/>
                        <a:ext cx="3081338" cy="612775"/>
                      </a:xfrm>
                      <a:prstGeom prst="rect">
                        <a:avLst/>
                      </a:prstGeom>
                    </p:spPr>
                  </p:pic>
                </p:oleObj>
              </mc:Fallback>
            </mc:AlternateContent>
          </a:graphicData>
        </a:graphic>
      </p:graphicFrame>
    </p:spTree>
    <p:extLst>
      <p:ext uri="{BB962C8B-B14F-4D97-AF65-F5344CB8AC3E}">
        <p14:creationId xmlns:p14="http://schemas.microsoft.com/office/powerpoint/2010/main" val="4662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16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73950" y="1378790"/>
            <a:ext cx="11131826"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După cum cunoaștem, căldura calorică la volum constant este: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8" name="Object 27">
            <a:extLst>
              <a:ext uri="{FF2B5EF4-FFF2-40B4-BE49-F238E27FC236}">
                <a16:creationId xmlns:a16="http://schemas.microsoft.com/office/drawing/2014/main" id="{50F8858A-B6A7-480F-BA38-65C050E6C3D1}"/>
              </a:ext>
            </a:extLst>
          </p:cNvPr>
          <p:cNvGraphicFramePr>
            <a:graphicFrameLocks noChangeAspect="1"/>
          </p:cNvGraphicFramePr>
          <p:nvPr>
            <p:extLst>
              <p:ext uri="{D42A27DB-BD31-4B8C-83A1-F6EECF244321}">
                <p14:modId xmlns:p14="http://schemas.microsoft.com/office/powerpoint/2010/main" val="1251349114"/>
              </p:ext>
            </p:extLst>
          </p:nvPr>
        </p:nvGraphicFramePr>
        <p:xfrm>
          <a:off x="8869363" y="1400517"/>
          <a:ext cx="1095375" cy="773112"/>
        </p:xfrm>
        <a:graphic>
          <a:graphicData uri="http://schemas.openxmlformats.org/presentationml/2006/ole">
            <mc:AlternateContent xmlns:mc="http://schemas.openxmlformats.org/markup-compatibility/2006">
              <mc:Choice xmlns:v="urn:schemas-microsoft-com:vml" Requires="v">
                <p:oleObj spid="_x0000_s30908" name="Equation" r:id="rId4" imgW="558720" imgH="393480" progId="Equation.DSMT4">
                  <p:embed/>
                </p:oleObj>
              </mc:Choice>
              <mc:Fallback>
                <p:oleObj name="Equation" r:id="rId4" imgW="558720" imgH="393480" progId="Equation.DSMT4">
                  <p:embed/>
                  <p:pic>
                    <p:nvPicPr>
                      <p:cNvPr id="35" name="Object 34"/>
                      <p:cNvPicPr/>
                      <p:nvPr/>
                    </p:nvPicPr>
                    <p:blipFill>
                      <a:blip r:embed="rId5"/>
                      <a:stretch>
                        <a:fillRect/>
                      </a:stretch>
                    </p:blipFill>
                    <p:spPr>
                      <a:xfrm>
                        <a:off x="8869363" y="1400517"/>
                        <a:ext cx="1095375" cy="773112"/>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748B85B2-1A63-4730-A3C3-EAB5DC26A9E5}"/>
              </a:ext>
            </a:extLst>
          </p:cNvPr>
          <p:cNvSpPr/>
          <p:nvPr/>
        </p:nvSpPr>
        <p:spPr>
          <a:xfrm>
            <a:off x="73950" y="2133227"/>
            <a:ext cx="2305439"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Astfel obținem: </a:t>
            </a:r>
            <a:endParaRPr lang="en-US" dirty="0"/>
          </a:p>
        </p:txBody>
      </p:sp>
      <p:graphicFrame>
        <p:nvGraphicFramePr>
          <p:cNvPr id="29" name="Object 28">
            <a:extLst>
              <a:ext uri="{FF2B5EF4-FFF2-40B4-BE49-F238E27FC236}">
                <a16:creationId xmlns:a16="http://schemas.microsoft.com/office/drawing/2014/main" id="{491200EE-0F1D-4C47-86D0-5CC10F337FE1}"/>
              </a:ext>
            </a:extLst>
          </p:cNvPr>
          <p:cNvGraphicFramePr>
            <a:graphicFrameLocks noChangeAspect="1"/>
          </p:cNvGraphicFramePr>
          <p:nvPr>
            <p:extLst>
              <p:ext uri="{D42A27DB-BD31-4B8C-83A1-F6EECF244321}">
                <p14:modId xmlns:p14="http://schemas.microsoft.com/office/powerpoint/2010/main" val="3080546419"/>
              </p:ext>
            </p:extLst>
          </p:nvPr>
        </p:nvGraphicFramePr>
        <p:xfrm>
          <a:off x="2379724" y="1956640"/>
          <a:ext cx="2341563" cy="903287"/>
        </p:xfrm>
        <a:graphic>
          <a:graphicData uri="http://schemas.openxmlformats.org/presentationml/2006/ole">
            <mc:AlternateContent xmlns:mc="http://schemas.openxmlformats.org/markup-compatibility/2006">
              <mc:Choice xmlns:v="urn:schemas-microsoft-com:vml" Requires="v">
                <p:oleObj spid="_x0000_s30909" name="Equation" r:id="rId6" imgW="1244520" imgH="393480" progId="Equation.DSMT4">
                  <p:embed/>
                </p:oleObj>
              </mc:Choice>
              <mc:Fallback>
                <p:oleObj name="Equation" r:id="rId6" imgW="1244520" imgH="393480" progId="Equation.DSMT4">
                  <p:embed/>
                  <p:pic>
                    <p:nvPicPr>
                      <p:cNvPr id="31" name="Object 30">
                        <a:extLst>
                          <a:ext uri="{FF2B5EF4-FFF2-40B4-BE49-F238E27FC236}">
                            <a16:creationId xmlns:a16="http://schemas.microsoft.com/office/drawing/2014/main" id="{9064F638-F1C7-4DA5-AF49-3F7CC2BC47CE}"/>
                          </a:ext>
                        </a:extLst>
                      </p:cNvPr>
                      <p:cNvPicPr/>
                      <p:nvPr/>
                    </p:nvPicPr>
                    <p:blipFill>
                      <a:blip r:embed="rId7"/>
                      <a:stretch>
                        <a:fillRect/>
                      </a:stretch>
                    </p:blipFill>
                    <p:spPr>
                      <a:xfrm>
                        <a:off x="2379724" y="1956640"/>
                        <a:ext cx="2341563" cy="903287"/>
                      </a:xfrm>
                      <a:prstGeom prst="rect">
                        <a:avLst/>
                      </a:prstGeom>
                      <a:ln>
                        <a:solidFill>
                          <a:schemeClr val="bg2">
                            <a:lumMod val="75000"/>
                          </a:schemeClr>
                        </a:solidFill>
                      </a:ln>
                    </p:spPr>
                  </p:pic>
                </p:oleObj>
              </mc:Fallback>
            </mc:AlternateContent>
          </a:graphicData>
        </a:graphic>
      </p:graphicFrame>
      <p:sp>
        <p:nvSpPr>
          <p:cNvPr id="32" name="Rectangle 31">
            <a:extLst>
              <a:ext uri="{FF2B5EF4-FFF2-40B4-BE49-F238E27FC236}">
                <a16:creationId xmlns:a16="http://schemas.microsoft.com/office/drawing/2014/main" id="{3C01D417-37C2-46F9-939E-39C325C53E2C}"/>
              </a:ext>
            </a:extLst>
          </p:cNvPr>
          <p:cNvSpPr/>
          <p:nvPr/>
        </p:nvSpPr>
        <p:spPr>
          <a:xfrm>
            <a:off x="73950" y="3002312"/>
            <a:ext cx="3711272"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sau, calculând vom </a:t>
            </a:r>
            <a:r>
              <a:rPr lang="ro-MD" sz="2400" dirty="0">
                <a:latin typeface="Arial" panose="020B0604020202020204" pitchFamily="34" charset="0"/>
                <a:cs typeface="Arial" panose="020B0604020202020204" pitchFamily="34" charset="0"/>
              </a:rPr>
              <a:t>primi</a:t>
            </a:r>
            <a:r>
              <a:rPr lang="ro-MD" sz="2400" dirty="0">
                <a:solidFill>
                  <a:prstClr val="black"/>
                </a:solidFill>
                <a:latin typeface="Arial" panose="020B0604020202020204" pitchFamily="34" charset="0"/>
                <a:cs typeface="Arial" panose="020B0604020202020204" pitchFamily="34" charset="0"/>
              </a:rPr>
              <a:t>:</a:t>
            </a:r>
            <a:endParaRPr lang="en-US" dirty="0"/>
          </a:p>
        </p:txBody>
      </p:sp>
      <p:graphicFrame>
        <p:nvGraphicFramePr>
          <p:cNvPr id="33" name="Object 32">
            <a:extLst>
              <a:ext uri="{FF2B5EF4-FFF2-40B4-BE49-F238E27FC236}">
                <a16:creationId xmlns:a16="http://schemas.microsoft.com/office/drawing/2014/main" id="{18806C97-DC71-465D-88F5-E676CAF0AF18}"/>
              </a:ext>
            </a:extLst>
          </p:cNvPr>
          <p:cNvGraphicFramePr>
            <a:graphicFrameLocks noChangeAspect="1"/>
          </p:cNvGraphicFramePr>
          <p:nvPr>
            <p:extLst>
              <p:ext uri="{D42A27DB-BD31-4B8C-83A1-F6EECF244321}">
                <p14:modId xmlns:p14="http://schemas.microsoft.com/office/powerpoint/2010/main" val="1790049614"/>
              </p:ext>
            </p:extLst>
          </p:nvPr>
        </p:nvGraphicFramePr>
        <p:xfrm>
          <a:off x="3811588" y="2751138"/>
          <a:ext cx="5135562" cy="903287"/>
        </p:xfrm>
        <a:graphic>
          <a:graphicData uri="http://schemas.openxmlformats.org/presentationml/2006/ole">
            <mc:AlternateContent xmlns:mc="http://schemas.openxmlformats.org/markup-compatibility/2006">
              <mc:Choice xmlns:v="urn:schemas-microsoft-com:vml" Requires="v">
                <p:oleObj spid="_x0000_s30910" name="Equation" r:id="rId8" imgW="2730240" imgH="393480" progId="Equation.DSMT4">
                  <p:embed/>
                </p:oleObj>
              </mc:Choice>
              <mc:Fallback>
                <p:oleObj name="Equation" r:id="rId8" imgW="2730240" imgH="393480" progId="Equation.DSMT4">
                  <p:embed/>
                  <p:pic>
                    <p:nvPicPr>
                      <p:cNvPr id="29" name="Object 28">
                        <a:extLst>
                          <a:ext uri="{FF2B5EF4-FFF2-40B4-BE49-F238E27FC236}">
                            <a16:creationId xmlns:a16="http://schemas.microsoft.com/office/drawing/2014/main" id="{491200EE-0F1D-4C47-86D0-5CC10F337FE1}"/>
                          </a:ext>
                        </a:extLst>
                      </p:cNvPr>
                      <p:cNvPicPr/>
                      <p:nvPr/>
                    </p:nvPicPr>
                    <p:blipFill>
                      <a:blip r:embed="rId9"/>
                      <a:stretch>
                        <a:fillRect/>
                      </a:stretch>
                    </p:blipFill>
                    <p:spPr>
                      <a:xfrm>
                        <a:off x="3811588" y="2751138"/>
                        <a:ext cx="5135562" cy="903287"/>
                      </a:xfrm>
                      <a:prstGeom prst="rect">
                        <a:avLst/>
                      </a:prstGeom>
                      <a:ln>
                        <a:noFill/>
                      </a:ln>
                    </p:spPr>
                  </p:pic>
                </p:oleObj>
              </mc:Fallback>
            </mc:AlternateContent>
          </a:graphicData>
        </a:graphic>
      </p:graphicFrame>
      <p:sp>
        <p:nvSpPr>
          <p:cNvPr id="35" name="Rectangle 34">
            <a:extLst>
              <a:ext uri="{FF2B5EF4-FFF2-40B4-BE49-F238E27FC236}">
                <a16:creationId xmlns:a16="http://schemas.microsoft.com/office/drawing/2014/main" id="{1F6CEE5B-430A-41AA-9DDE-598E51430C19}"/>
              </a:ext>
            </a:extLst>
          </p:cNvPr>
          <p:cNvSpPr/>
          <p:nvPr/>
        </p:nvSpPr>
        <p:spPr>
          <a:xfrm>
            <a:off x="0" y="3674766"/>
            <a:ext cx="2797176"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o-MD" sz="2400" i="1" dirty="0">
                <a:solidFill>
                  <a:schemeClr val="accent2"/>
                </a:solidFill>
                <a:latin typeface="Arial" panose="020B0604020202020204" pitchFamily="34" charset="0"/>
                <a:cs typeface="Arial" panose="020B0604020202020204" pitchFamily="34" charset="0"/>
              </a:rPr>
              <a:t>Transformarea 2-3 </a:t>
            </a:r>
            <a:endParaRPr kumimoji="0" lang="en-US" sz="1800" b="0" i="1" u="none" strike="noStrike" kern="1200" cap="none" spc="0" normalizeH="0" baseline="0" noProof="0" dirty="0">
              <a:ln>
                <a:noFill/>
              </a:ln>
              <a:solidFill>
                <a:schemeClr val="accent2"/>
              </a:solidFill>
              <a:effectLst/>
              <a:uLnTx/>
              <a:uFillTx/>
              <a:latin typeface="Calibri"/>
            </a:endParaRPr>
          </a:p>
        </p:txBody>
      </p:sp>
      <p:graphicFrame>
        <p:nvGraphicFramePr>
          <p:cNvPr id="36" name="Object 35">
            <a:extLst>
              <a:ext uri="{FF2B5EF4-FFF2-40B4-BE49-F238E27FC236}">
                <a16:creationId xmlns:a16="http://schemas.microsoft.com/office/drawing/2014/main" id="{9731739F-D7ED-4922-A1B7-BB5548D25301}"/>
              </a:ext>
            </a:extLst>
          </p:cNvPr>
          <p:cNvGraphicFramePr>
            <a:graphicFrameLocks noChangeAspect="1"/>
          </p:cNvGraphicFramePr>
          <p:nvPr>
            <p:extLst>
              <p:ext uri="{D42A27DB-BD31-4B8C-83A1-F6EECF244321}">
                <p14:modId xmlns:p14="http://schemas.microsoft.com/office/powerpoint/2010/main" val="355977874"/>
              </p:ext>
            </p:extLst>
          </p:nvPr>
        </p:nvGraphicFramePr>
        <p:xfrm>
          <a:off x="2809875" y="3681413"/>
          <a:ext cx="1595438" cy="550862"/>
        </p:xfrm>
        <a:graphic>
          <a:graphicData uri="http://schemas.openxmlformats.org/presentationml/2006/ole">
            <mc:AlternateContent xmlns:mc="http://schemas.openxmlformats.org/markup-compatibility/2006">
              <mc:Choice xmlns:v="urn:schemas-microsoft-com:vml" Requires="v">
                <p:oleObj spid="_x0000_s30911" name="Equation" r:id="rId10" imgW="736560" imgH="253800" progId="Equation.DSMT4">
                  <p:embed/>
                </p:oleObj>
              </mc:Choice>
              <mc:Fallback>
                <p:oleObj name="Equation" r:id="rId10" imgW="736560" imgH="253800" progId="Equation.DSMT4">
                  <p:embed/>
                  <p:pic>
                    <p:nvPicPr>
                      <p:cNvPr id="3" name="Object 2">
                        <a:extLst>
                          <a:ext uri="{FF2B5EF4-FFF2-40B4-BE49-F238E27FC236}">
                            <a16:creationId xmlns:a16="http://schemas.microsoft.com/office/drawing/2014/main" id="{A3D249F8-17A2-4290-A687-66891E0FF26A}"/>
                          </a:ext>
                        </a:extLst>
                      </p:cNvPr>
                      <p:cNvPicPr/>
                      <p:nvPr/>
                    </p:nvPicPr>
                    <p:blipFill>
                      <a:blip r:embed="rId11"/>
                      <a:stretch>
                        <a:fillRect/>
                      </a:stretch>
                    </p:blipFill>
                    <p:spPr>
                      <a:xfrm>
                        <a:off x="2809875" y="3681413"/>
                        <a:ext cx="1595438" cy="550862"/>
                      </a:xfrm>
                      <a:prstGeom prst="rect">
                        <a:avLst/>
                      </a:prstGeom>
                    </p:spPr>
                  </p:pic>
                </p:oleObj>
              </mc:Fallback>
            </mc:AlternateContent>
          </a:graphicData>
        </a:graphic>
      </p:graphicFrame>
      <p:sp>
        <p:nvSpPr>
          <p:cNvPr id="37" name="Rectangle 36">
            <a:extLst>
              <a:ext uri="{FF2B5EF4-FFF2-40B4-BE49-F238E27FC236}">
                <a16:creationId xmlns:a16="http://schemas.microsoft.com/office/drawing/2014/main" id="{A57D9F26-2227-4ED0-94F0-8F370DBF4D92}"/>
              </a:ext>
            </a:extLst>
          </p:cNvPr>
          <p:cNvSpPr/>
          <p:nvPr/>
        </p:nvSpPr>
        <p:spPr>
          <a:xfrm>
            <a:off x="15085" y="4232275"/>
            <a:ext cx="9669635"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La transformarea izotermă, energia internă a gazului nu variază, deci </a:t>
            </a:r>
            <a:endParaRPr lang="en-US" dirty="0"/>
          </a:p>
        </p:txBody>
      </p:sp>
      <p:graphicFrame>
        <p:nvGraphicFramePr>
          <p:cNvPr id="38" name="Object 37">
            <a:extLst>
              <a:ext uri="{FF2B5EF4-FFF2-40B4-BE49-F238E27FC236}">
                <a16:creationId xmlns:a16="http://schemas.microsoft.com/office/drawing/2014/main" id="{E409EE87-4405-4FFB-8577-1F70C4B42A90}"/>
              </a:ext>
            </a:extLst>
          </p:cNvPr>
          <p:cNvGraphicFramePr>
            <a:graphicFrameLocks noChangeAspect="1"/>
          </p:cNvGraphicFramePr>
          <p:nvPr>
            <p:extLst>
              <p:ext uri="{D42A27DB-BD31-4B8C-83A1-F6EECF244321}">
                <p14:modId xmlns:p14="http://schemas.microsoft.com/office/powerpoint/2010/main" val="1948765087"/>
              </p:ext>
            </p:extLst>
          </p:nvPr>
        </p:nvGraphicFramePr>
        <p:xfrm>
          <a:off x="9497310" y="4232275"/>
          <a:ext cx="1052513" cy="377825"/>
        </p:xfrm>
        <a:graphic>
          <a:graphicData uri="http://schemas.openxmlformats.org/presentationml/2006/ole">
            <mc:AlternateContent xmlns:mc="http://schemas.openxmlformats.org/markup-compatibility/2006">
              <mc:Choice xmlns:v="urn:schemas-microsoft-com:vml" Requires="v">
                <p:oleObj spid="_x0000_s30912" name="Equation" r:id="rId12" imgW="495000" imgH="177480" progId="Equation.DSMT4">
                  <p:embed/>
                </p:oleObj>
              </mc:Choice>
              <mc:Fallback>
                <p:oleObj name="Equation" r:id="rId12" imgW="495000" imgH="177480" progId="Equation.DSMT4">
                  <p:embed/>
                  <p:pic>
                    <p:nvPicPr>
                      <p:cNvPr id="7" name="Object 6">
                        <a:extLst>
                          <a:ext uri="{FF2B5EF4-FFF2-40B4-BE49-F238E27FC236}">
                            <a16:creationId xmlns:a16="http://schemas.microsoft.com/office/drawing/2014/main" id="{E5229B2E-8364-44CC-83E3-BA96460EF4C4}"/>
                          </a:ext>
                        </a:extLst>
                      </p:cNvPr>
                      <p:cNvPicPr/>
                      <p:nvPr/>
                    </p:nvPicPr>
                    <p:blipFill>
                      <a:blip r:embed="rId13"/>
                      <a:stretch>
                        <a:fillRect/>
                      </a:stretch>
                    </p:blipFill>
                    <p:spPr>
                      <a:xfrm>
                        <a:off x="9497310" y="4232275"/>
                        <a:ext cx="1052513" cy="377825"/>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6479532F-E6C9-45CB-ACD3-5B855438420E}"/>
              </a:ext>
            </a:extLst>
          </p:cNvPr>
          <p:cNvSpPr/>
          <p:nvPr/>
        </p:nvSpPr>
        <p:spPr>
          <a:xfrm>
            <a:off x="73949" y="4800806"/>
            <a:ext cx="7855133" cy="461665"/>
          </a:xfrm>
          <a:prstGeom prst="rect">
            <a:avLst/>
          </a:prstGeom>
        </p:spPr>
        <p:txBody>
          <a:bodyPr wrap="square">
            <a:spAutoFit/>
          </a:bodyPr>
          <a:lstStyle/>
          <a:p>
            <a:r>
              <a:rPr lang="ro-MD" sz="2400" dirty="0">
                <a:solidFill>
                  <a:prstClr val="black"/>
                </a:solidFill>
                <a:latin typeface="Arial" panose="020B0604020202020204" pitchFamily="34" charset="0"/>
                <a:cs typeface="Arial" panose="020B0604020202020204" pitchFamily="34" charset="0"/>
              </a:rPr>
              <a:t>Astfel, conform principiului I al termodinamicii, obținem: </a:t>
            </a:r>
            <a:endParaRPr lang="en-US" dirty="0"/>
          </a:p>
        </p:txBody>
      </p:sp>
      <p:graphicFrame>
        <p:nvGraphicFramePr>
          <p:cNvPr id="39" name="Object 38">
            <a:extLst>
              <a:ext uri="{FF2B5EF4-FFF2-40B4-BE49-F238E27FC236}">
                <a16:creationId xmlns:a16="http://schemas.microsoft.com/office/drawing/2014/main" id="{D28AAED5-9258-40F6-B778-1326025C28F1}"/>
              </a:ext>
            </a:extLst>
          </p:cNvPr>
          <p:cNvGraphicFramePr>
            <a:graphicFrameLocks noChangeAspect="1"/>
          </p:cNvGraphicFramePr>
          <p:nvPr>
            <p:extLst>
              <p:ext uri="{D42A27DB-BD31-4B8C-83A1-F6EECF244321}">
                <p14:modId xmlns:p14="http://schemas.microsoft.com/office/powerpoint/2010/main" val="120719749"/>
              </p:ext>
            </p:extLst>
          </p:nvPr>
        </p:nvGraphicFramePr>
        <p:xfrm>
          <a:off x="230188" y="5271448"/>
          <a:ext cx="2819400" cy="992187"/>
        </p:xfrm>
        <a:graphic>
          <a:graphicData uri="http://schemas.openxmlformats.org/presentationml/2006/ole">
            <mc:AlternateContent xmlns:mc="http://schemas.openxmlformats.org/markup-compatibility/2006">
              <mc:Choice xmlns:v="urn:schemas-microsoft-com:vml" Requires="v">
                <p:oleObj spid="_x0000_s30913" name="Equation" r:id="rId14" imgW="1498320" imgH="431640" progId="Equation.DSMT4">
                  <p:embed/>
                </p:oleObj>
              </mc:Choice>
              <mc:Fallback>
                <p:oleObj name="Equation" r:id="rId14" imgW="1498320" imgH="431640" progId="Equation.DSMT4">
                  <p:embed/>
                  <p:pic>
                    <p:nvPicPr>
                      <p:cNvPr id="26" name="Object 25">
                        <a:extLst>
                          <a:ext uri="{FF2B5EF4-FFF2-40B4-BE49-F238E27FC236}">
                            <a16:creationId xmlns:a16="http://schemas.microsoft.com/office/drawing/2014/main" id="{D237F9A7-7859-4934-A817-EB000F69E517}"/>
                          </a:ext>
                        </a:extLst>
                      </p:cNvPr>
                      <p:cNvPicPr/>
                      <p:nvPr/>
                    </p:nvPicPr>
                    <p:blipFill>
                      <a:blip r:embed="rId15"/>
                      <a:stretch>
                        <a:fillRect/>
                      </a:stretch>
                    </p:blipFill>
                    <p:spPr>
                      <a:xfrm>
                        <a:off x="230188" y="5271448"/>
                        <a:ext cx="2819400" cy="992187"/>
                      </a:xfrm>
                      <a:prstGeom prst="rect">
                        <a:avLst/>
                      </a:prstGeom>
                      <a:ln>
                        <a:solidFill>
                          <a:schemeClr val="bg2">
                            <a:lumMod val="75000"/>
                          </a:schemeClr>
                        </a:solidFill>
                      </a:ln>
                    </p:spPr>
                  </p:pic>
                </p:oleObj>
              </mc:Fallback>
            </mc:AlternateContent>
          </a:graphicData>
        </a:graphic>
      </p:graphicFrame>
      <p:sp>
        <p:nvSpPr>
          <p:cNvPr id="40" name="Rectangle 39">
            <a:extLst>
              <a:ext uri="{FF2B5EF4-FFF2-40B4-BE49-F238E27FC236}">
                <a16:creationId xmlns:a16="http://schemas.microsoft.com/office/drawing/2014/main" id="{379CF38F-F15A-4713-8322-F04DB35BE4C4}"/>
              </a:ext>
            </a:extLst>
          </p:cNvPr>
          <p:cNvSpPr/>
          <p:nvPr/>
        </p:nvSpPr>
        <p:spPr>
          <a:xfrm>
            <a:off x="3324712" y="5311639"/>
            <a:ext cx="4036682"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Efectuând calculele, primim:</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41" name="Object 40">
            <a:extLst>
              <a:ext uri="{FF2B5EF4-FFF2-40B4-BE49-F238E27FC236}">
                <a16:creationId xmlns:a16="http://schemas.microsoft.com/office/drawing/2014/main" id="{CE3A8A7B-7AE6-434D-BEEF-37088745FA90}"/>
              </a:ext>
            </a:extLst>
          </p:cNvPr>
          <p:cNvGraphicFramePr>
            <a:graphicFrameLocks noChangeAspect="1"/>
          </p:cNvGraphicFramePr>
          <p:nvPr>
            <p:extLst>
              <p:ext uri="{D42A27DB-BD31-4B8C-83A1-F6EECF244321}">
                <p14:modId xmlns:p14="http://schemas.microsoft.com/office/powerpoint/2010/main" val="3464041723"/>
              </p:ext>
            </p:extLst>
          </p:nvPr>
        </p:nvGraphicFramePr>
        <p:xfrm>
          <a:off x="3550505" y="5767541"/>
          <a:ext cx="5780087" cy="1136650"/>
        </p:xfrm>
        <a:graphic>
          <a:graphicData uri="http://schemas.openxmlformats.org/presentationml/2006/ole">
            <mc:AlternateContent xmlns:mc="http://schemas.openxmlformats.org/markup-compatibility/2006">
              <mc:Choice xmlns:v="urn:schemas-microsoft-com:vml" Requires="v">
                <p:oleObj spid="_x0000_s30914" name="Equation" r:id="rId16" imgW="3073320" imgH="495000" progId="Equation.DSMT4">
                  <p:embed/>
                </p:oleObj>
              </mc:Choice>
              <mc:Fallback>
                <p:oleObj name="Equation" r:id="rId16" imgW="3073320" imgH="495000" progId="Equation.DSMT4">
                  <p:embed/>
                  <p:pic>
                    <p:nvPicPr>
                      <p:cNvPr id="33" name="Object 32">
                        <a:extLst>
                          <a:ext uri="{FF2B5EF4-FFF2-40B4-BE49-F238E27FC236}">
                            <a16:creationId xmlns:a16="http://schemas.microsoft.com/office/drawing/2014/main" id="{18806C97-DC71-465D-88F5-E676CAF0AF18}"/>
                          </a:ext>
                        </a:extLst>
                      </p:cNvPr>
                      <p:cNvPicPr/>
                      <p:nvPr/>
                    </p:nvPicPr>
                    <p:blipFill>
                      <a:blip r:embed="rId17"/>
                      <a:stretch>
                        <a:fillRect/>
                      </a:stretch>
                    </p:blipFill>
                    <p:spPr>
                      <a:xfrm>
                        <a:off x="3550505" y="5767541"/>
                        <a:ext cx="5780087" cy="1136650"/>
                      </a:xfrm>
                      <a:prstGeom prst="rect">
                        <a:avLst/>
                      </a:prstGeom>
                      <a:ln>
                        <a:noFill/>
                      </a:ln>
                    </p:spPr>
                  </p:pic>
                </p:oleObj>
              </mc:Fallback>
            </mc:AlternateContent>
          </a:graphicData>
        </a:graphic>
      </p:graphicFrame>
    </p:spTree>
    <p:extLst>
      <p:ext uri="{BB962C8B-B14F-4D97-AF65-F5344CB8AC3E}">
        <p14:creationId xmlns:p14="http://schemas.microsoft.com/office/powerpoint/2010/main" val="241540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17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38073" y="3219693"/>
            <a:ext cx="2466588"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Deci, vom avea: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tangle 8">
            <a:extLst>
              <a:ext uri="{FF2B5EF4-FFF2-40B4-BE49-F238E27FC236}">
                <a16:creationId xmlns:a16="http://schemas.microsoft.com/office/drawing/2014/main" id="{FE2D8B1F-401F-4758-B7DC-39278F535C6C}"/>
              </a:ext>
            </a:extLst>
          </p:cNvPr>
          <p:cNvSpPr/>
          <p:nvPr/>
        </p:nvSpPr>
        <p:spPr>
          <a:xfrm>
            <a:off x="0" y="1526750"/>
            <a:ext cx="2797176"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o-MD" sz="2400" i="1" dirty="0">
                <a:solidFill>
                  <a:schemeClr val="accent2"/>
                </a:solidFill>
                <a:latin typeface="Arial" panose="020B0604020202020204" pitchFamily="34" charset="0"/>
                <a:cs typeface="Arial" panose="020B0604020202020204" pitchFamily="34" charset="0"/>
              </a:rPr>
              <a:t>Transformarea 3-1 </a:t>
            </a:r>
            <a:endParaRPr kumimoji="0" lang="en-US" sz="1800" b="0" i="1" u="none" strike="noStrike" kern="1200" cap="none" spc="0" normalizeH="0" baseline="0" noProof="0" dirty="0">
              <a:ln>
                <a:noFill/>
              </a:ln>
              <a:solidFill>
                <a:schemeClr val="accent2"/>
              </a:solidFill>
              <a:effectLst/>
              <a:uLnTx/>
              <a:uFillTx/>
              <a:latin typeface="Calibri"/>
            </a:endParaRPr>
          </a:p>
        </p:txBody>
      </p:sp>
      <p:graphicFrame>
        <p:nvGraphicFramePr>
          <p:cNvPr id="10" name="Object 9">
            <a:extLst>
              <a:ext uri="{FF2B5EF4-FFF2-40B4-BE49-F238E27FC236}">
                <a16:creationId xmlns:a16="http://schemas.microsoft.com/office/drawing/2014/main" id="{8C017AD9-8FD7-4AF6-A382-D45D7A44688B}"/>
              </a:ext>
            </a:extLst>
          </p:cNvPr>
          <p:cNvGraphicFramePr>
            <a:graphicFrameLocks noChangeAspect="1"/>
          </p:cNvGraphicFramePr>
          <p:nvPr>
            <p:extLst>
              <p:ext uri="{D42A27DB-BD31-4B8C-83A1-F6EECF244321}">
                <p14:modId xmlns:p14="http://schemas.microsoft.com/office/powerpoint/2010/main" val="3719057226"/>
              </p:ext>
            </p:extLst>
          </p:nvPr>
        </p:nvGraphicFramePr>
        <p:xfrm>
          <a:off x="2797175" y="1497013"/>
          <a:ext cx="1622425" cy="550862"/>
        </p:xfrm>
        <a:graphic>
          <a:graphicData uri="http://schemas.openxmlformats.org/presentationml/2006/ole">
            <mc:AlternateContent xmlns:mc="http://schemas.openxmlformats.org/markup-compatibility/2006">
              <mc:Choice xmlns:v="urn:schemas-microsoft-com:vml" Requires="v">
                <p:oleObj spid="_x0000_s31919" name="Equation" r:id="rId4" imgW="749160" imgH="253800" progId="Equation.DSMT4">
                  <p:embed/>
                </p:oleObj>
              </mc:Choice>
              <mc:Fallback>
                <p:oleObj name="Equation" r:id="rId4" imgW="749160" imgH="253800" progId="Equation.DSMT4">
                  <p:embed/>
                  <p:pic>
                    <p:nvPicPr>
                      <p:cNvPr id="36" name="Object 35">
                        <a:extLst>
                          <a:ext uri="{FF2B5EF4-FFF2-40B4-BE49-F238E27FC236}">
                            <a16:creationId xmlns:a16="http://schemas.microsoft.com/office/drawing/2014/main" id="{9731739F-D7ED-4922-A1B7-BB5548D25301}"/>
                          </a:ext>
                        </a:extLst>
                      </p:cNvPr>
                      <p:cNvPicPr/>
                      <p:nvPr/>
                    </p:nvPicPr>
                    <p:blipFill>
                      <a:blip r:embed="rId5"/>
                      <a:stretch>
                        <a:fillRect/>
                      </a:stretch>
                    </p:blipFill>
                    <p:spPr>
                      <a:xfrm>
                        <a:off x="2797175" y="1497013"/>
                        <a:ext cx="1622425" cy="550862"/>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BFCFDC74-E6C3-459A-92C8-A901E7F6A116}"/>
              </a:ext>
            </a:extLst>
          </p:cNvPr>
          <p:cNvSpPr/>
          <p:nvPr/>
        </p:nvSpPr>
        <p:spPr>
          <a:xfrm>
            <a:off x="0" y="1999147"/>
            <a:ext cx="11966433" cy="461665"/>
          </a:xfrm>
          <a:prstGeom prst="rect">
            <a:avLst/>
          </a:prstGeom>
        </p:spPr>
        <p:txBody>
          <a:bodyPr wrap="square">
            <a:spAutoFit/>
          </a:bodyPr>
          <a:lstStyle/>
          <a:p>
            <a:r>
              <a:rPr lang="ro-MD" sz="2400" dirty="0">
                <a:solidFill>
                  <a:prstClr val="black"/>
                </a:solidFill>
                <a:latin typeface="Arial" panose="020B0604020202020204" pitchFamily="34" charset="0"/>
                <a:cs typeface="Arial" panose="020B0604020202020204" pitchFamily="34" charset="0"/>
              </a:rPr>
              <a:t>Conform principiului I al termodinamicii, cantitatea de căldură la procesul izobar este: </a:t>
            </a:r>
            <a:endParaRPr lang="en-US" dirty="0"/>
          </a:p>
        </p:txBody>
      </p:sp>
      <p:graphicFrame>
        <p:nvGraphicFramePr>
          <p:cNvPr id="12" name="Object 11">
            <a:extLst>
              <a:ext uri="{FF2B5EF4-FFF2-40B4-BE49-F238E27FC236}">
                <a16:creationId xmlns:a16="http://schemas.microsoft.com/office/drawing/2014/main" id="{1C2E3B59-34CB-49ED-B7C2-A8EB6017B83C}"/>
              </a:ext>
            </a:extLst>
          </p:cNvPr>
          <p:cNvGraphicFramePr>
            <a:graphicFrameLocks noChangeAspect="1"/>
          </p:cNvGraphicFramePr>
          <p:nvPr>
            <p:extLst>
              <p:ext uri="{D42A27DB-BD31-4B8C-83A1-F6EECF244321}">
                <p14:modId xmlns:p14="http://schemas.microsoft.com/office/powerpoint/2010/main" val="633518173"/>
              </p:ext>
            </p:extLst>
          </p:nvPr>
        </p:nvGraphicFramePr>
        <p:xfrm>
          <a:off x="433388" y="2595563"/>
          <a:ext cx="1935162" cy="582612"/>
        </p:xfrm>
        <a:graphic>
          <a:graphicData uri="http://schemas.openxmlformats.org/presentationml/2006/ole">
            <mc:AlternateContent xmlns:mc="http://schemas.openxmlformats.org/markup-compatibility/2006">
              <mc:Choice xmlns:v="urn:schemas-microsoft-com:vml" Requires="v">
                <p:oleObj spid="_x0000_s31920" name="Equation" r:id="rId6" imgW="1028520" imgH="253800" progId="Equation.DSMT4">
                  <p:embed/>
                </p:oleObj>
              </mc:Choice>
              <mc:Fallback>
                <p:oleObj name="Equation" r:id="rId6" imgW="1028520" imgH="253800" progId="Equation.DSMT4">
                  <p:embed/>
                  <p:pic>
                    <p:nvPicPr>
                      <p:cNvPr id="29" name="Object 28">
                        <a:extLst>
                          <a:ext uri="{FF2B5EF4-FFF2-40B4-BE49-F238E27FC236}">
                            <a16:creationId xmlns:a16="http://schemas.microsoft.com/office/drawing/2014/main" id="{491200EE-0F1D-4C47-86D0-5CC10F337FE1}"/>
                          </a:ext>
                        </a:extLst>
                      </p:cNvPr>
                      <p:cNvPicPr/>
                      <p:nvPr/>
                    </p:nvPicPr>
                    <p:blipFill>
                      <a:blip r:embed="rId7"/>
                      <a:stretch>
                        <a:fillRect/>
                      </a:stretch>
                    </p:blipFill>
                    <p:spPr>
                      <a:xfrm>
                        <a:off x="433388" y="2595563"/>
                        <a:ext cx="1935162" cy="582612"/>
                      </a:xfrm>
                      <a:prstGeom prst="rect">
                        <a:avLst/>
                      </a:prstGeom>
                      <a:ln>
                        <a:noFill/>
                      </a:ln>
                    </p:spPr>
                  </p:pic>
                </p:oleObj>
              </mc:Fallback>
            </mc:AlternateContent>
          </a:graphicData>
        </a:graphic>
      </p:graphicFrame>
      <p:sp>
        <p:nvSpPr>
          <p:cNvPr id="13" name="Rectangle 12">
            <a:extLst>
              <a:ext uri="{FF2B5EF4-FFF2-40B4-BE49-F238E27FC236}">
                <a16:creationId xmlns:a16="http://schemas.microsoft.com/office/drawing/2014/main" id="{92768E97-6794-4991-ABB0-8696136710D0}"/>
              </a:ext>
            </a:extLst>
          </p:cNvPr>
          <p:cNvSpPr/>
          <p:nvPr/>
        </p:nvSpPr>
        <p:spPr>
          <a:xfrm>
            <a:off x="2671376" y="2469783"/>
            <a:ext cx="6697911"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dar, căldura calorică la presiune constantă este: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4" name="Object 13">
            <a:extLst>
              <a:ext uri="{FF2B5EF4-FFF2-40B4-BE49-F238E27FC236}">
                <a16:creationId xmlns:a16="http://schemas.microsoft.com/office/drawing/2014/main" id="{C618D189-0371-4462-B717-D4933EA6E3EF}"/>
              </a:ext>
            </a:extLst>
          </p:cNvPr>
          <p:cNvGraphicFramePr>
            <a:graphicFrameLocks noChangeAspect="1"/>
          </p:cNvGraphicFramePr>
          <p:nvPr>
            <p:extLst>
              <p:ext uri="{D42A27DB-BD31-4B8C-83A1-F6EECF244321}">
                <p14:modId xmlns:p14="http://schemas.microsoft.com/office/powerpoint/2010/main" val="3026435465"/>
              </p:ext>
            </p:extLst>
          </p:nvPr>
        </p:nvGraphicFramePr>
        <p:xfrm>
          <a:off x="9447024" y="2376515"/>
          <a:ext cx="1792287" cy="822325"/>
        </p:xfrm>
        <a:graphic>
          <a:graphicData uri="http://schemas.openxmlformats.org/presentationml/2006/ole">
            <mc:AlternateContent xmlns:mc="http://schemas.openxmlformats.org/markup-compatibility/2006">
              <mc:Choice xmlns:v="urn:schemas-microsoft-com:vml" Requires="v">
                <p:oleObj spid="_x0000_s31921" name="Equation" r:id="rId8" imgW="914400" imgH="419040" progId="Equation.DSMT4">
                  <p:embed/>
                </p:oleObj>
              </mc:Choice>
              <mc:Fallback>
                <p:oleObj name="Equation" r:id="rId8" imgW="914400" imgH="419040" progId="Equation.DSMT4">
                  <p:embed/>
                  <p:pic>
                    <p:nvPicPr>
                      <p:cNvPr id="28" name="Object 27">
                        <a:extLst>
                          <a:ext uri="{FF2B5EF4-FFF2-40B4-BE49-F238E27FC236}">
                            <a16:creationId xmlns:a16="http://schemas.microsoft.com/office/drawing/2014/main" id="{50F8858A-B6A7-480F-BA38-65C050E6C3D1}"/>
                          </a:ext>
                        </a:extLst>
                      </p:cNvPr>
                      <p:cNvPicPr/>
                      <p:nvPr/>
                    </p:nvPicPr>
                    <p:blipFill>
                      <a:blip r:embed="rId9"/>
                      <a:stretch>
                        <a:fillRect/>
                      </a:stretch>
                    </p:blipFill>
                    <p:spPr>
                      <a:xfrm>
                        <a:off x="9447024" y="2376515"/>
                        <a:ext cx="1792287" cy="82232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8FE506AB-C136-4BE2-896A-3BD238689D36}"/>
              </a:ext>
            </a:extLst>
          </p:cNvPr>
          <p:cNvGraphicFramePr>
            <a:graphicFrameLocks noChangeAspect="1"/>
          </p:cNvGraphicFramePr>
          <p:nvPr>
            <p:extLst>
              <p:ext uri="{D42A27DB-BD31-4B8C-83A1-F6EECF244321}">
                <p14:modId xmlns:p14="http://schemas.microsoft.com/office/powerpoint/2010/main" val="2264020148"/>
              </p:ext>
            </p:extLst>
          </p:nvPr>
        </p:nvGraphicFramePr>
        <p:xfrm>
          <a:off x="2582398" y="3090246"/>
          <a:ext cx="3009900" cy="962025"/>
        </p:xfrm>
        <a:graphic>
          <a:graphicData uri="http://schemas.openxmlformats.org/presentationml/2006/ole">
            <mc:AlternateContent xmlns:mc="http://schemas.openxmlformats.org/markup-compatibility/2006">
              <mc:Choice xmlns:v="urn:schemas-microsoft-com:vml" Requires="v">
                <p:oleObj spid="_x0000_s31922" name="Equation" r:id="rId10" imgW="1600200" imgH="419040" progId="Equation.DSMT4">
                  <p:embed/>
                </p:oleObj>
              </mc:Choice>
              <mc:Fallback>
                <p:oleObj name="Equation" r:id="rId10" imgW="1600200" imgH="419040" progId="Equation.DSMT4">
                  <p:embed/>
                  <p:pic>
                    <p:nvPicPr>
                      <p:cNvPr id="29" name="Object 28">
                        <a:extLst>
                          <a:ext uri="{FF2B5EF4-FFF2-40B4-BE49-F238E27FC236}">
                            <a16:creationId xmlns:a16="http://schemas.microsoft.com/office/drawing/2014/main" id="{491200EE-0F1D-4C47-86D0-5CC10F337FE1}"/>
                          </a:ext>
                        </a:extLst>
                      </p:cNvPr>
                      <p:cNvPicPr/>
                      <p:nvPr/>
                    </p:nvPicPr>
                    <p:blipFill>
                      <a:blip r:embed="rId11"/>
                      <a:stretch>
                        <a:fillRect/>
                      </a:stretch>
                    </p:blipFill>
                    <p:spPr>
                      <a:xfrm>
                        <a:off x="2582398" y="3090246"/>
                        <a:ext cx="3009900" cy="962025"/>
                      </a:xfrm>
                      <a:prstGeom prst="rect">
                        <a:avLst/>
                      </a:prstGeom>
                      <a:ln>
                        <a:solidFill>
                          <a:schemeClr val="bg2">
                            <a:lumMod val="75000"/>
                          </a:schemeClr>
                        </a:solidFill>
                      </a:ln>
                    </p:spPr>
                  </p:pic>
                </p:oleObj>
              </mc:Fallback>
            </mc:AlternateContent>
          </a:graphicData>
        </a:graphic>
      </p:graphicFrame>
      <p:sp>
        <p:nvSpPr>
          <p:cNvPr id="16" name="Rectangle 15">
            <a:extLst>
              <a:ext uri="{FF2B5EF4-FFF2-40B4-BE49-F238E27FC236}">
                <a16:creationId xmlns:a16="http://schemas.microsoft.com/office/drawing/2014/main" id="{379F5612-0E54-4C9D-A8B0-C4FD6D90A5C1}"/>
              </a:ext>
            </a:extLst>
          </p:cNvPr>
          <p:cNvSpPr/>
          <p:nvPr/>
        </p:nvSpPr>
        <p:spPr>
          <a:xfrm>
            <a:off x="53009" y="4233302"/>
            <a:ext cx="3638080"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Calculând, vom obține: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a:extLst>
              <a:ext uri="{FF2B5EF4-FFF2-40B4-BE49-F238E27FC236}">
                <a16:creationId xmlns:a16="http://schemas.microsoft.com/office/drawing/2014/main" id="{92BF4264-1299-4A4E-A3EE-C9CD6E0A2C49}"/>
              </a:ext>
            </a:extLst>
          </p:cNvPr>
          <p:cNvGraphicFramePr>
            <a:graphicFrameLocks noChangeAspect="1"/>
          </p:cNvGraphicFramePr>
          <p:nvPr>
            <p:extLst>
              <p:ext uri="{D42A27DB-BD31-4B8C-83A1-F6EECF244321}">
                <p14:modId xmlns:p14="http://schemas.microsoft.com/office/powerpoint/2010/main" val="410408846"/>
              </p:ext>
            </p:extLst>
          </p:nvPr>
        </p:nvGraphicFramePr>
        <p:xfrm>
          <a:off x="3468550" y="4113213"/>
          <a:ext cx="5900737" cy="962025"/>
        </p:xfrm>
        <a:graphic>
          <a:graphicData uri="http://schemas.openxmlformats.org/presentationml/2006/ole">
            <mc:AlternateContent xmlns:mc="http://schemas.openxmlformats.org/markup-compatibility/2006">
              <mc:Choice xmlns:v="urn:schemas-microsoft-com:vml" Requires="v">
                <p:oleObj spid="_x0000_s31923" name="Equation" r:id="rId12" imgW="3136680" imgH="419040" progId="Equation.DSMT4">
                  <p:embed/>
                </p:oleObj>
              </mc:Choice>
              <mc:Fallback>
                <p:oleObj name="Equation" r:id="rId12" imgW="3136680" imgH="419040" progId="Equation.DSMT4">
                  <p:embed/>
                  <p:pic>
                    <p:nvPicPr>
                      <p:cNvPr id="33" name="Object 32">
                        <a:extLst>
                          <a:ext uri="{FF2B5EF4-FFF2-40B4-BE49-F238E27FC236}">
                            <a16:creationId xmlns:a16="http://schemas.microsoft.com/office/drawing/2014/main" id="{18806C97-DC71-465D-88F5-E676CAF0AF18}"/>
                          </a:ext>
                        </a:extLst>
                      </p:cNvPr>
                      <p:cNvPicPr/>
                      <p:nvPr/>
                    </p:nvPicPr>
                    <p:blipFill>
                      <a:blip r:embed="rId13"/>
                      <a:stretch>
                        <a:fillRect/>
                      </a:stretch>
                    </p:blipFill>
                    <p:spPr>
                      <a:xfrm>
                        <a:off x="3468550" y="4113213"/>
                        <a:ext cx="5900737" cy="962025"/>
                      </a:xfrm>
                      <a:prstGeom prst="rect">
                        <a:avLst/>
                      </a:prstGeom>
                      <a:ln>
                        <a:noFill/>
                      </a:ln>
                    </p:spPr>
                  </p:pic>
                </p:oleObj>
              </mc:Fallback>
            </mc:AlternateContent>
          </a:graphicData>
        </a:graphic>
      </p:graphicFrame>
      <p:sp>
        <p:nvSpPr>
          <p:cNvPr id="19" name="Rectangle 18">
            <a:extLst>
              <a:ext uri="{FF2B5EF4-FFF2-40B4-BE49-F238E27FC236}">
                <a16:creationId xmlns:a16="http://schemas.microsoft.com/office/drawing/2014/main" id="{DED7EEE3-8D68-43B2-8A0E-AF1627CD27A9}"/>
              </a:ext>
            </a:extLst>
          </p:cNvPr>
          <p:cNvSpPr/>
          <p:nvPr/>
        </p:nvSpPr>
        <p:spPr>
          <a:xfrm>
            <a:off x="38073" y="4967344"/>
            <a:ext cx="9331214" cy="1685846"/>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Observăm că în urma transformărilor izocore și izoterme, gazul </a:t>
            </a:r>
            <a:r>
              <a:rPr kumimoji="0" lang="ro-MD" sz="2400" b="0" i="1"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rPr>
              <a:t>primește</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căldură                                    . Deci, cantitatea de căldură cedată de încălzitor, va fi: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a:extLst>
              <a:ext uri="{FF2B5EF4-FFF2-40B4-BE49-F238E27FC236}">
                <a16:creationId xmlns:a16="http://schemas.microsoft.com/office/drawing/2014/main" id="{F3B74E87-C1F1-46D9-92A9-0F9CDCB7AA8B}"/>
              </a:ext>
            </a:extLst>
          </p:cNvPr>
          <p:cNvGraphicFramePr>
            <a:graphicFrameLocks noChangeAspect="1"/>
          </p:cNvGraphicFramePr>
          <p:nvPr>
            <p:extLst>
              <p:ext uri="{D42A27DB-BD31-4B8C-83A1-F6EECF244321}">
                <p14:modId xmlns:p14="http://schemas.microsoft.com/office/powerpoint/2010/main" val="932071790"/>
              </p:ext>
            </p:extLst>
          </p:nvPr>
        </p:nvGraphicFramePr>
        <p:xfrm>
          <a:off x="2624138" y="5499100"/>
          <a:ext cx="2722562" cy="700088"/>
        </p:xfrm>
        <a:graphic>
          <a:graphicData uri="http://schemas.openxmlformats.org/presentationml/2006/ole">
            <mc:AlternateContent xmlns:mc="http://schemas.openxmlformats.org/markup-compatibility/2006">
              <mc:Choice xmlns:v="urn:schemas-microsoft-com:vml" Requires="v">
                <p:oleObj spid="_x0000_s31924" name="Equation" r:id="rId14" imgW="1447560" imgH="304560" progId="Equation.DSMT4">
                  <p:embed/>
                </p:oleObj>
              </mc:Choice>
              <mc:Fallback>
                <p:oleObj name="Equation" r:id="rId14" imgW="1447560" imgH="304560" progId="Equation.DSMT4">
                  <p:embed/>
                  <p:pic>
                    <p:nvPicPr>
                      <p:cNvPr id="12" name="Object 11">
                        <a:extLst>
                          <a:ext uri="{FF2B5EF4-FFF2-40B4-BE49-F238E27FC236}">
                            <a16:creationId xmlns:a16="http://schemas.microsoft.com/office/drawing/2014/main" id="{1C2E3B59-34CB-49ED-B7C2-A8EB6017B83C}"/>
                          </a:ext>
                        </a:extLst>
                      </p:cNvPr>
                      <p:cNvPicPr/>
                      <p:nvPr/>
                    </p:nvPicPr>
                    <p:blipFill>
                      <a:blip r:embed="rId15"/>
                      <a:stretch>
                        <a:fillRect/>
                      </a:stretch>
                    </p:blipFill>
                    <p:spPr>
                      <a:xfrm>
                        <a:off x="2624138" y="5499100"/>
                        <a:ext cx="2722562" cy="700088"/>
                      </a:xfrm>
                      <a:prstGeom prst="rect">
                        <a:avLst/>
                      </a:prstGeom>
                      <a:ln>
                        <a:noFill/>
                      </a:ln>
                    </p:spPr>
                  </p:pic>
                </p:oleObj>
              </mc:Fallback>
            </mc:AlternateContent>
          </a:graphicData>
        </a:graphic>
      </p:graphicFrame>
      <p:graphicFrame>
        <p:nvGraphicFramePr>
          <p:cNvPr id="21" name="Object 20">
            <a:extLst>
              <a:ext uri="{FF2B5EF4-FFF2-40B4-BE49-F238E27FC236}">
                <a16:creationId xmlns:a16="http://schemas.microsoft.com/office/drawing/2014/main" id="{836E524A-85FC-4DC4-B097-0F93B68098CF}"/>
              </a:ext>
            </a:extLst>
          </p:cNvPr>
          <p:cNvGraphicFramePr>
            <a:graphicFrameLocks noChangeAspect="1"/>
          </p:cNvGraphicFramePr>
          <p:nvPr>
            <p:extLst>
              <p:ext uri="{D42A27DB-BD31-4B8C-83A1-F6EECF244321}">
                <p14:modId xmlns:p14="http://schemas.microsoft.com/office/powerpoint/2010/main" val="83373163"/>
              </p:ext>
            </p:extLst>
          </p:nvPr>
        </p:nvGraphicFramePr>
        <p:xfrm>
          <a:off x="3985419" y="6124185"/>
          <a:ext cx="1982788" cy="582612"/>
        </p:xfrm>
        <a:graphic>
          <a:graphicData uri="http://schemas.openxmlformats.org/presentationml/2006/ole">
            <mc:AlternateContent xmlns:mc="http://schemas.openxmlformats.org/markup-compatibility/2006">
              <mc:Choice xmlns:v="urn:schemas-microsoft-com:vml" Requires="v">
                <p:oleObj spid="_x0000_s31925" name="Equation" r:id="rId16" imgW="1054080" imgH="253800" progId="Equation.DSMT4">
                  <p:embed/>
                </p:oleObj>
              </mc:Choice>
              <mc:Fallback>
                <p:oleObj name="Equation" r:id="rId16" imgW="1054080" imgH="253800" progId="Equation.DSMT4">
                  <p:embed/>
                  <p:pic>
                    <p:nvPicPr>
                      <p:cNvPr id="20" name="Object 19">
                        <a:extLst>
                          <a:ext uri="{FF2B5EF4-FFF2-40B4-BE49-F238E27FC236}">
                            <a16:creationId xmlns:a16="http://schemas.microsoft.com/office/drawing/2014/main" id="{F3B74E87-C1F1-46D9-92A9-0F9CDCB7AA8B}"/>
                          </a:ext>
                        </a:extLst>
                      </p:cNvPr>
                      <p:cNvPicPr/>
                      <p:nvPr/>
                    </p:nvPicPr>
                    <p:blipFill>
                      <a:blip r:embed="rId17"/>
                      <a:stretch>
                        <a:fillRect/>
                      </a:stretch>
                    </p:blipFill>
                    <p:spPr>
                      <a:xfrm>
                        <a:off x="3985419" y="6124185"/>
                        <a:ext cx="1982788" cy="582612"/>
                      </a:xfrm>
                      <a:prstGeom prst="rect">
                        <a:avLst/>
                      </a:prstGeom>
                      <a:ln>
                        <a:solidFill>
                          <a:schemeClr val="bg2">
                            <a:lumMod val="90000"/>
                          </a:schemeClr>
                        </a:solidFill>
                      </a:ln>
                    </p:spPr>
                  </p:pic>
                </p:oleObj>
              </mc:Fallback>
            </mc:AlternateContent>
          </a:graphicData>
        </a:graphic>
      </p:graphicFrame>
    </p:spTree>
    <p:extLst>
      <p:ext uri="{BB962C8B-B14F-4D97-AF65-F5344CB8AC3E}">
        <p14:creationId xmlns:p14="http://schemas.microsoft.com/office/powerpoint/2010/main" val="274475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18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107485" y="1400984"/>
            <a:ext cx="6916167"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Cantitatea de căldură cedată de încălzitor, va fi:</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9" name="Object 8">
            <a:extLst>
              <a:ext uri="{FF2B5EF4-FFF2-40B4-BE49-F238E27FC236}">
                <a16:creationId xmlns:a16="http://schemas.microsoft.com/office/drawing/2014/main" id="{18811820-F06B-4590-A5B8-33C65C80AB36}"/>
              </a:ext>
            </a:extLst>
          </p:cNvPr>
          <p:cNvGraphicFramePr>
            <a:graphicFrameLocks noChangeAspect="1"/>
          </p:cNvGraphicFramePr>
          <p:nvPr>
            <p:extLst>
              <p:ext uri="{D42A27DB-BD31-4B8C-83A1-F6EECF244321}">
                <p14:modId xmlns:p14="http://schemas.microsoft.com/office/powerpoint/2010/main" val="601339450"/>
              </p:ext>
            </p:extLst>
          </p:nvPr>
        </p:nvGraphicFramePr>
        <p:xfrm>
          <a:off x="389179" y="1978834"/>
          <a:ext cx="4873625" cy="698500"/>
        </p:xfrm>
        <a:graphic>
          <a:graphicData uri="http://schemas.openxmlformats.org/presentationml/2006/ole">
            <mc:AlternateContent xmlns:mc="http://schemas.openxmlformats.org/markup-compatibility/2006">
              <mc:Choice xmlns:v="urn:schemas-microsoft-com:vml" Requires="v">
                <p:oleObj spid="_x0000_s32890" name="Equation" r:id="rId4" imgW="2590560" imgH="304560" progId="Equation.DSMT4">
                  <p:embed/>
                </p:oleObj>
              </mc:Choice>
              <mc:Fallback>
                <p:oleObj name="Equation" r:id="rId4" imgW="2590560" imgH="304560" progId="Equation.DSMT4">
                  <p:embed/>
                  <p:pic>
                    <p:nvPicPr>
                      <p:cNvPr id="22" name="Object 21">
                        <a:extLst>
                          <a:ext uri="{FF2B5EF4-FFF2-40B4-BE49-F238E27FC236}">
                            <a16:creationId xmlns:a16="http://schemas.microsoft.com/office/drawing/2014/main" id="{6529E9D8-3CEF-4715-B77E-B75731B24944}"/>
                          </a:ext>
                        </a:extLst>
                      </p:cNvPr>
                      <p:cNvPicPr/>
                      <p:nvPr/>
                    </p:nvPicPr>
                    <p:blipFill>
                      <a:blip r:embed="rId5"/>
                      <a:stretch>
                        <a:fillRect/>
                      </a:stretch>
                    </p:blipFill>
                    <p:spPr>
                      <a:xfrm>
                        <a:off x="389179" y="1978834"/>
                        <a:ext cx="4873625" cy="698500"/>
                      </a:xfrm>
                      <a:prstGeom prst="rect">
                        <a:avLst/>
                      </a:prstGeom>
                      <a:ln>
                        <a:noFill/>
                      </a:ln>
                    </p:spPr>
                  </p:pic>
                </p:oleObj>
              </mc:Fallback>
            </mc:AlternateContent>
          </a:graphicData>
        </a:graphic>
      </p:graphicFrame>
      <p:sp>
        <p:nvSpPr>
          <p:cNvPr id="10" name="Rectangle 9">
            <a:extLst>
              <a:ext uri="{FF2B5EF4-FFF2-40B4-BE49-F238E27FC236}">
                <a16:creationId xmlns:a16="http://schemas.microsoft.com/office/drawing/2014/main" id="{3664FAD8-FE0C-4314-9E29-E9604FAD5ABC}"/>
              </a:ext>
            </a:extLst>
          </p:cNvPr>
          <p:cNvSpPr/>
          <p:nvPr/>
        </p:nvSpPr>
        <p:spPr>
          <a:xfrm>
            <a:off x="107484" y="2677334"/>
            <a:ext cx="11196619" cy="1131848"/>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În urma transformării izobare, gazul </a:t>
            </a:r>
            <a:r>
              <a:rPr kumimoji="0" lang="ro-MD" sz="2400" b="0" i="1"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rPr>
              <a:t>cedează</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căldură                  . Deci, cantitatea de căldură primită de răcitor, va fi: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1" name="Object 10">
            <a:extLst>
              <a:ext uri="{FF2B5EF4-FFF2-40B4-BE49-F238E27FC236}">
                <a16:creationId xmlns:a16="http://schemas.microsoft.com/office/drawing/2014/main" id="{BA489E5E-567B-4B2C-8906-B6780C94B871}"/>
              </a:ext>
            </a:extLst>
          </p:cNvPr>
          <p:cNvGraphicFramePr>
            <a:graphicFrameLocks noChangeAspect="1"/>
          </p:cNvGraphicFramePr>
          <p:nvPr>
            <p:extLst>
              <p:ext uri="{D42A27DB-BD31-4B8C-83A1-F6EECF244321}">
                <p14:modId xmlns:p14="http://schemas.microsoft.com/office/powerpoint/2010/main" val="1532559046"/>
              </p:ext>
            </p:extLst>
          </p:nvPr>
        </p:nvGraphicFramePr>
        <p:xfrm>
          <a:off x="7413645" y="2677334"/>
          <a:ext cx="1360488" cy="700088"/>
        </p:xfrm>
        <a:graphic>
          <a:graphicData uri="http://schemas.openxmlformats.org/presentationml/2006/ole">
            <mc:AlternateContent xmlns:mc="http://schemas.openxmlformats.org/markup-compatibility/2006">
              <mc:Choice xmlns:v="urn:schemas-microsoft-com:vml" Requires="v">
                <p:oleObj spid="_x0000_s32891" name="Equation" r:id="rId6" imgW="723600" imgH="304560" progId="Equation.DSMT4">
                  <p:embed/>
                </p:oleObj>
              </mc:Choice>
              <mc:Fallback>
                <p:oleObj name="Equation" r:id="rId6" imgW="723600" imgH="304560" progId="Equation.DSMT4">
                  <p:embed/>
                  <p:pic>
                    <p:nvPicPr>
                      <p:cNvPr id="20" name="Object 19">
                        <a:extLst>
                          <a:ext uri="{FF2B5EF4-FFF2-40B4-BE49-F238E27FC236}">
                            <a16:creationId xmlns:a16="http://schemas.microsoft.com/office/drawing/2014/main" id="{F3B74E87-C1F1-46D9-92A9-0F9CDCB7AA8B}"/>
                          </a:ext>
                        </a:extLst>
                      </p:cNvPr>
                      <p:cNvPicPr/>
                      <p:nvPr/>
                    </p:nvPicPr>
                    <p:blipFill>
                      <a:blip r:embed="rId7"/>
                      <a:stretch>
                        <a:fillRect/>
                      </a:stretch>
                    </p:blipFill>
                    <p:spPr>
                      <a:xfrm>
                        <a:off x="7413645" y="2677334"/>
                        <a:ext cx="1360488" cy="700088"/>
                      </a:xfrm>
                      <a:prstGeom prst="rect">
                        <a:avLst/>
                      </a:prstGeom>
                      <a:ln>
                        <a:noFill/>
                      </a:ln>
                    </p:spPr>
                  </p:pic>
                </p:oleObj>
              </mc:Fallback>
            </mc:AlternateContent>
          </a:graphicData>
        </a:graphic>
      </p:graphicFrame>
      <p:graphicFrame>
        <p:nvGraphicFramePr>
          <p:cNvPr id="12" name="Object 11">
            <a:extLst>
              <a:ext uri="{FF2B5EF4-FFF2-40B4-BE49-F238E27FC236}">
                <a16:creationId xmlns:a16="http://schemas.microsoft.com/office/drawing/2014/main" id="{979AAA6C-2CA1-467B-8274-964CCCAF64DE}"/>
              </a:ext>
            </a:extLst>
          </p:cNvPr>
          <p:cNvGraphicFramePr>
            <a:graphicFrameLocks noChangeAspect="1"/>
          </p:cNvGraphicFramePr>
          <p:nvPr>
            <p:extLst>
              <p:ext uri="{D42A27DB-BD31-4B8C-83A1-F6EECF244321}">
                <p14:modId xmlns:p14="http://schemas.microsoft.com/office/powerpoint/2010/main" val="3418568441"/>
              </p:ext>
            </p:extLst>
          </p:nvPr>
        </p:nvGraphicFramePr>
        <p:xfrm>
          <a:off x="5042264" y="3243258"/>
          <a:ext cx="3079750" cy="700088"/>
        </p:xfrm>
        <a:graphic>
          <a:graphicData uri="http://schemas.openxmlformats.org/presentationml/2006/ole">
            <mc:AlternateContent xmlns:mc="http://schemas.openxmlformats.org/markup-compatibility/2006">
              <mc:Choice xmlns:v="urn:schemas-microsoft-com:vml" Requires="v">
                <p:oleObj spid="_x0000_s32892" name="Equation" r:id="rId8" imgW="1638000" imgH="304560" progId="Equation.DSMT4">
                  <p:embed/>
                </p:oleObj>
              </mc:Choice>
              <mc:Fallback>
                <p:oleObj name="Equation" r:id="rId8" imgW="1638000" imgH="304560" progId="Equation.DSMT4">
                  <p:embed/>
                  <p:pic>
                    <p:nvPicPr>
                      <p:cNvPr id="21" name="Object 20">
                        <a:extLst>
                          <a:ext uri="{FF2B5EF4-FFF2-40B4-BE49-F238E27FC236}">
                            <a16:creationId xmlns:a16="http://schemas.microsoft.com/office/drawing/2014/main" id="{836E524A-85FC-4DC4-B097-0F93B68098CF}"/>
                          </a:ext>
                        </a:extLst>
                      </p:cNvPr>
                      <p:cNvPicPr/>
                      <p:nvPr/>
                    </p:nvPicPr>
                    <p:blipFill>
                      <a:blip r:embed="rId9"/>
                      <a:stretch>
                        <a:fillRect/>
                      </a:stretch>
                    </p:blipFill>
                    <p:spPr>
                      <a:xfrm>
                        <a:off x="5042264" y="3243258"/>
                        <a:ext cx="3079750" cy="700088"/>
                      </a:xfrm>
                      <a:prstGeom prst="rect">
                        <a:avLst/>
                      </a:prstGeom>
                      <a:ln>
                        <a:solidFill>
                          <a:schemeClr val="bg2">
                            <a:lumMod val="90000"/>
                          </a:schemeClr>
                        </a:solidFill>
                      </a:ln>
                    </p:spPr>
                  </p:pic>
                </p:oleObj>
              </mc:Fallback>
            </mc:AlternateContent>
          </a:graphicData>
        </a:graphic>
      </p:graphicFrame>
      <p:sp>
        <p:nvSpPr>
          <p:cNvPr id="2" name="Rectangle 1">
            <a:extLst>
              <a:ext uri="{FF2B5EF4-FFF2-40B4-BE49-F238E27FC236}">
                <a16:creationId xmlns:a16="http://schemas.microsoft.com/office/drawing/2014/main" id="{FDA58795-E1B0-4C05-BF65-89C42315D6BB}"/>
              </a:ext>
            </a:extLst>
          </p:cNvPr>
          <p:cNvSpPr/>
          <p:nvPr/>
        </p:nvSpPr>
        <p:spPr>
          <a:xfrm>
            <a:off x="107485" y="4601108"/>
            <a:ext cx="4583306"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Astfel, randamentul ciclului va fi:</a:t>
            </a:r>
            <a:endParaRPr lang="en-US" dirty="0"/>
          </a:p>
        </p:txBody>
      </p:sp>
      <p:graphicFrame>
        <p:nvGraphicFramePr>
          <p:cNvPr id="13" name="Object 12">
            <a:extLst>
              <a:ext uri="{FF2B5EF4-FFF2-40B4-BE49-F238E27FC236}">
                <a16:creationId xmlns:a16="http://schemas.microsoft.com/office/drawing/2014/main" id="{7DD84645-279A-453B-8C5C-FFDAB2C32A55}"/>
              </a:ext>
            </a:extLst>
          </p:cNvPr>
          <p:cNvGraphicFramePr>
            <a:graphicFrameLocks noChangeAspect="1"/>
          </p:cNvGraphicFramePr>
          <p:nvPr>
            <p:extLst>
              <p:ext uri="{D42A27DB-BD31-4B8C-83A1-F6EECF244321}">
                <p14:modId xmlns:p14="http://schemas.microsoft.com/office/powerpoint/2010/main" val="147021567"/>
              </p:ext>
            </p:extLst>
          </p:nvPr>
        </p:nvGraphicFramePr>
        <p:xfrm>
          <a:off x="4673621" y="4236704"/>
          <a:ext cx="4100512" cy="1144588"/>
        </p:xfrm>
        <a:graphic>
          <a:graphicData uri="http://schemas.openxmlformats.org/presentationml/2006/ole">
            <mc:AlternateContent xmlns:mc="http://schemas.openxmlformats.org/markup-compatibility/2006">
              <mc:Choice xmlns:v="urn:schemas-microsoft-com:vml" Requires="v">
                <p:oleObj spid="_x0000_s32893" name="Equation" r:id="rId10" imgW="2184120" imgH="495000" progId="Equation.DSMT4">
                  <p:embed/>
                </p:oleObj>
              </mc:Choice>
              <mc:Fallback>
                <p:oleObj name="Equation" r:id="rId10" imgW="2184120" imgH="495000" progId="Equation.DSMT4">
                  <p:embed/>
                  <p:pic>
                    <p:nvPicPr>
                      <p:cNvPr id="16" name="Object 15">
                        <a:extLst>
                          <a:ext uri="{FF2B5EF4-FFF2-40B4-BE49-F238E27FC236}">
                            <a16:creationId xmlns:a16="http://schemas.microsoft.com/office/drawing/2014/main" id="{55FD6B4A-8D90-42D5-884D-0BC5DCC21B22}"/>
                          </a:ext>
                        </a:extLst>
                      </p:cNvPr>
                      <p:cNvPicPr/>
                      <p:nvPr/>
                    </p:nvPicPr>
                    <p:blipFill>
                      <a:blip r:embed="rId11"/>
                      <a:stretch>
                        <a:fillRect/>
                      </a:stretch>
                    </p:blipFill>
                    <p:spPr>
                      <a:xfrm>
                        <a:off x="4673621" y="4236704"/>
                        <a:ext cx="4100512" cy="1144588"/>
                      </a:xfrm>
                      <a:prstGeom prst="rect">
                        <a:avLst/>
                      </a:prstGeom>
                      <a:ln w="9525">
                        <a:noFill/>
                      </a:ln>
                    </p:spPr>
                  </p:pic>
                </p:oleObj>
              </mc:Fallback>
            </mc:AlternateContent>
          </a:graphicData>
        </a:graphic>
      </p:graphicFrame>
      <p:sp>
        <p:nvSpPr>
          <p:cNvPr id="3" name="Rectangle 2">
            <a:extLst>
              <a:ext uri="{FF2B5EF4-FFF2-40B4-BE49-F238E27FC236}">
                <a16:creationId xmlns:a16="http://schemas.microsoft.com/office/drawing/2014/main" id="{B5DE6A33-F34C-43BF-A47A-CA61FC100E8B}"/>
              </a:ext>
            </a:extLst>
          </p:cNvPr>
          <p:cNvSpPr/>
          <p:nvPr/>
        </p:nvSpPr>
        <p:spPr>
          <a:xfrm>
            <a:off x="65455" y="5854700"/>
            <a:ext cx="1486304"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Răspuns:</a:t>
            </a:r>
            <a:endParaRPr lang="en-US" dirty="0"/>
          </a:p>
        </p:txBody>
      </p:sp>
      <p:graphicFrame>
        <p:nvGraphicFramePr>
          <p:cNvPr id="15" name="Object 14">
            <a:extLst>
              <a:ext uri="{FF2B5EF4-FFF2-40B4-BE49-F238E27FC236}">
                <a16:creationId xmlns:a16="http://schemas.microsoft.com/office/drawing/2014/main" id="{A248C140-7069-4694-AA9C-1EBC798421C3}"/>
              </a:ext>
            </a:extLst>
          </p:cNvPr>
          <p:cNvGraphicFramePr>
            <a:graphicFrameLocks noChangeAspect="1"/>
          </p:cNvGraphicFramePr>
          <p:nvPr>
            <p:extLst>
              <p:ext uri="{D42A27DB-BD31-4B8C-83A1-F6EECF244321}">
                <p14:modId xmlns:p14="http://schemas.microsoft.com/office/powerpoint/2010/main" val="2036174973"/>
              </p:ext>
            </p:extLst>
          </p:nvPr>
        </p:nvGraphicFramePr>
        <p:xfrm>
          <a:off x="1622425" y="5854700"/>
          <a:ext cx="3643313" cy="527050"/>
        </p:xfrm>
        <a:graphic>
          <a:graphicData uri="http://schemas.openxmlformats.org/presentationml/2006/ole">
            <mc:AlternateContent xmlns:mc="http://schemas.openxmlformats.org/markup-compatibility/2006">
              <mc:Choice xmlns:v="urn:schemas-microsoft-com:vml" Requires="v">
                <p:oleObj spid="_x0000_s32894" name="Equation" r:id="rId12" imgW="1942920" imgH="228600" progId="Equation.DSMT4">
                  <p:embed/>
                </p:oleObj>
              </mc:Choice>
              <mc:Fallback>
                <p:oleObj name="Equation" r:id="rId12" imgW="1942920" imgH="228600" progId="Equation.DSMT4">
                  <p:embed/>
                  <p:pic>
                    <p:nvPicPr>
                      <p:cNvPr id="25" name="Object 24">
                        <a:extLst>
                          <a:ext uri="{FF2B5EF4-FFF2-40B4-BE49-F238E27FC236}">
                            <a16:creationId xmlns:a16="http://schemas.microsoft.com/office/drawing/2014/main" id="{5D8D78C7-69D4-43B4-B1B2-8D3606A64D99}"/>
                          </a:ext>
                        </a:extLst>
                      </p:cNvPr>
                      <p:cNvPicPr/>
                      <p:nvPr/>
                    </p:nvPicPr>
                    <p:blipFill>
                      <a:blip r:embed="rId13"/>
                      <a:stretch>
                        <a:fillRect/>
                      </a:stretch>
                    </p:blipFill>
                    <p:spPr>
                      <a:xfrm>
                        <a:off x="1622425" y="5854700"/>
                        <a:ext cx="3643313" cy="527050"/>
                      </a:xfrm>
                      <a:prstGeom prst="rect">
                        <a:avLst/>
                      </a:prstGeom>
                      <a:ln w="9525">
                        <a:noFill/>
                      </a:ln>
                    </p:spPr>
                  </p:pic>
                </p:oleObj>
              </mc:Fallback>
            </mc:AlternateContent>
          </a:graphicData>
        </a:graphic>
      </p:graphicFrame>
    </p:spTree>
    <p:extLst>
      <p:ext uri="{BB962C8B-B14F-4D97-AF65-F5344CB8AC3E}">
        <p14:creationId xmlns:p14="http://schemas.microsoft.com/office/powerpoint/2010/main" val="376717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73658" y="334296"/>
            <a:ext cx="2215671" cy="523220"/>
          </a:xfrm>
          <a:prstGeom prst="rect">
            <a:avLst/>
          </a:prstGeom>
          <a:noFill/>
        </p:spPr>
        <p:txBody>
          <a:bodyPr wrap="none" rtlCol="0">
            <a:spAutoFit/>
          </a:bodyPr>
          <a:lstStyle/>
          <a:p>
            <a:r>
              <a:rPr lang="ro-RO" sz="2800" b="1" dirty="0">
                <a:latin typeface="Arial" panose="020B0604020202020204" pitchFamily="34" charset="0"/>
                <a:cs typeface="Arial" panose="020B0604020202020204" pitchFamily="34" charset="0"/>
              </a:rPr>
              <a:t>Introducere</a:t>
            </a:r>
            <a:r>
              <a:rPr lang="ro-RO" dirty="0"/>
              <a:t> </a:t>
            </a:r>
            <a:endParaRPr lang="en-US" dirty="0"/>
          </a:p>
        </p:txBody>
      </p:sp>
      <p:sp>
        <p:nvSpPr>
          <p:cNvPr id="3" name="TextBox 2"/>
          <p:cNvSpPr txBox="1"/>
          <p:nvPr/>
        </p:nvSpPr>
        <p:spPr>
          <a:xfrm>
            <a:off x="11573691" y="6320048"/>
            <a:ext cx="526106" cy="461665"/>
          </a:xfrm>
          <a:prstGeom prst="rect">
            <a:avLst/>
          </a:prstGeom>
          <a:noFill/>
        </p:spPr>
        <p:txBody>
          <a:bodyPr wrap="none" rtlCol="0">
            <a:spAutoFit/>
          </a:bodyPr>
          <a:lstStyle/>
          <a:p>
            <a:r>
              <a:rPr lang="ro-RO" sz="2400" dirty="0">
                <a:latin typeface="Arial" panose="020B0604020202020204" pitchFamily="34" charset="0"/>
                <a:cs typeface="Arial" panose="020B0604020202020204" pitchFamily="34" charset="0"/>
              </a:rPr>
              <a:t> 2 </a:t>
            </a:r>
            <a:endParaRPr lang="en-US" sz="2400" dirty="0">
              <a:latin typeface="Arial" panose="020B0604020202020204" pitchFamily="34" charset="0"/>
              <a:cs typeface="Arial" panose="020B0604020202020204" pitchFamily="34" charset="0"/>
            </a:endParaRPr>
          </a:p>
        </p:txBody>
      </p:sp>
      <p:sp>
        <p:nvSpPr>
          <p:cNvPr id="14" name="TextBox 13"/>
          <p:cNvSpPr txBox="1"/>
          <p:nvPr/>
        </p:nvSpPr>
        <p:spPr>
          <a:xfrm>
            <a:off x="10512189" y="246636"/>
            <a:ext cx="1454244" cy="369332"/>
          </a:xfrm>
          <a:prstGeom prst="rect">
            <a:avLst/>
          </a:prstGeom>
          <a:noFill/>
        </p:spPr>
        <p:txBody>
          <a:bodyPr wrap="none" rtlCol="0">
            <a:spAutoFit/>
          </a:bodyPr>
          <a:lstStyle/>
          <a:p>
            <a:r>
              <a:rPr lang="ro-RO" b="1" i="1" dirty="0">
                <a:latin typeface="Arial" panose="020B0604020202020204" pitchFamily="34" charset="0"/>
                <a:cs typeface="Arial" panose="020B0604020202020204" pitchFamily="34" charset="0"/>
              </a:rPr>
              <a:t>SEMINAR-9</a:t>
            </a:r>
            <a:endParaRPr lang="en-US" b="1" i="1" dirty="0">
              <a:latin typeface="Arial" panose="020B0604020202020204" pitchFamily="34" charset="0"/>
              <a:cs typeface="Arial" panose="020B0604020202020204" pitchFamily="34" charset="0"/>
            </a:endParaRPr>
          </a:p>
        </p:txBody>
      </p:sp>
      <p:sp>
        <p:nvSpPr>
          <p:cNvPr id="11" name="TextBox 10"/>
          <p:cNvSpPr txBox="1"/>
          <p:nvPr/>
        </p:nvSpPr>
        <p:spPr>
          <a:xfrm>
            <a:off x="334979" y="1350889"/>
            <a:ext cx="11910633" cy="1131848"/>
          </a:xfrm>
          <a:prstGeom prst="rect">
            <a:avLst/>
          </a:prstGeom>
          <a:noFill/>
        </p:spPr>
        <p:txBody>
          <a:bodyPr wrap="square" rtlCol="0">
            <a:spAutoFit/>
          </a:bodyPr>
          <a:lstStyle/>
          <a:p>
            <a:pPr>
              <a:lnSpc>
                <a:spcPct val="150000"/>
              </a:lnSpc>
            </a:pPr>
            <a:r>
              <a:rPr lang="ro-MD" sz="2400" dirty="0">
                <a:latin typeface="Arial" panose="020B0604020202020204" pitchFamily="34" charset="0"/>
                <a:cs typeface="Arial" panose="020B0604020202020204" pitchFamily="34" charset="0"/>
              </a:rPr>
              <a:t>Studiind proprietățile sistemelor macroscopice am clasificat procesele ce se produc </a:t>
            </a:r>
          </a:p>
          <a:p>
            <a:pPr>
              <a:lnSpc>
                <a:spcPct val="150000"/>
              </a:lnSpc>
            </a:pPr>
            <a:r>
              <a:rPr lang="ro-MD" sz="2400" dirty="0">
                <a:latin typeface="Arial" panose="020B0604020202020204" pitchFamily="34" charset="0"/>
                <a:cs typeface="Arial" panose="020B0604020202020204" pitchFamily="34" charset="0"/>
              </a:rPr>
              <a:t>în </a:t>
            </a:r>
            <a:r>
              <a:rPr lang="ro-MD" sz="2400" i="1" dirty="0">
                <a:solidFill>
                  <a:srgbClr val="FF0000"/>
                </a:solidFill>
                <a:latin typeface="Arial" panose="020B0604020202020204" pitchFamily="34" charset="0"/>
                <a:cs typeface="Arial" panose="020B0604020202020204" pitchFamily="34" charset="0"/>
              </a:rPr>
              <a:t>reversibile</a:t>
            </a:r>
            <a:r>
              <a:rPr lang="ro-MD" sz="2400" dirty="0">
                <a:latin typeface="Arial" panose="020B0604020202020204" pitchFamily="34" charset="0"/>
                <a:cs typeface="Arial" panose="020B0604020202020204" pitchFamily="34" charset="0"/>
              </a:rPr>
              <a:t> și </a:t>
            </a:r>
            <a:r>
              <a:rPr lang="ro-MD" sz="2400" i="1" dirty="0">
                <a:solidFill>
                  <a:srgbClr val="FF0000"/>
                </a:solidFill>
                <a:latin typeface="Arial" panose="020B0604020202020204" pitchFamily="34" charset="0"/>
                <a:cs typeface="Arial" panose="020B0604020202020204" pitchFamily="34" charset="0"/>
              </a:rPr>
              <a:t>ireversibile</a:t>
            </a:r>
            <a:r>
              <a:rPr lang="ro-MD"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0" name="Rectangle 9"/>
          <p:cNvSpPr/>
          <p:nvPr/>
        </p:nvSpPr>
        <p:spPr>
          <a:xfrm>
            <a:off x="5286947" y="940891"/>
            <a:ext cx="4591321" cy="461665"/>
          </a:xfrm>
          <a:prstGeom prst="rect">
            <a:avLst/>
          </a:prstGeom>
        </p:spPr>
        <p:txBody>
          <a:bodyPr wrap="none">
            <a:spAutoFit/>
          </a:bodyPr>
          <a:lstStyle/>
          <a:p>
            <a:r>
              <a:rPr lang="pt-BR" dirty="0"/>
              <a:t> </a:t>
            </a:r>
            <a:r>
              <a:rPr lang="pt-BR" sz="2400" b="1" dirty="0">
                <a:solidFill>
                  <a:srgbClr val="FF0000"/>
                </a:solidFill>
                <a:latin typeface="Arial" panose="020B0604020202020204" pitchFamily="34" charset="0"/>
                <a:cs typeface="Arial" panose="020B0604020202020204" pitchFamily="34" charset="0"/>
              </a:rPr>
              <a:t> Principiul II al termodinamicii</a:t>
            </a:r>
            <a:endParaRPr lang="en-US" sz="2400" b="1"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B48E593-8B38-4BB7-9F2E-6FB159A10604}"/>
              </a:ext>
            </a:extLst>
          </p:cNvPr>
          <p:cNvSpPr/>
          <p:nvPr/>
        </p:nvSpPr>
        <p:spPr>
          <a:xfrm>
            <a:off x="334979" y="2661902"/>
            <a:ext cx="11631454" cy="1200329"/>
          </a:xfrm>
          <a:prstGeom prst="rect">
            <a:avLst/>
          </a:prstGeom>
        </p:spPr>
        <p:txBody>
          <a:bodyPr wrap="square">
            <a:spAutoFit/>
          </a:bodyPr>
          <a:lstStyle/>
          <a:p>
            <a:r>
              <a:rPr lang="ro-MD" sz="2400" dirty="0">
                <a:solidFill>
                  <a:prstClr val="black"/>
                </a:solidFill>
                <a:latin typeface="Arial" panose="020B0604020202020204" pitchFamily="34" charset="0"/>
                <a:cs typeface="Arial" panose="020B0604020202020204" pitchFamily="34" charset="0"/>
              </a:rPr>
              <a:t>Procesele care se pot realiza și în sens invers, astfel că la revenirea sistemului</a:t>
            </a:r>
          </a:p>
          <a:p>
            <a:r>
              <a:rPr lang="ro-MD" sz="2400" dirty="0">
                <a:solidFill>
                  <a:prstClr val="black"/>
                </a:solidFill>
                <a:latin typeface="Arial" panose="020B0604020202020204" pitchFamily="34" charset="0"/>
                <a:cs typeface="Arial" panose="020B0604020202020204" pitchFamily="34" charset="0"/>
              </a:rPr>
              <a:t>în stare inițială  nu se produce nici o schimbare în mediul exterior se numesc </a:t>
            </a:r>
            <a:r>
              <a:rPr lang="ro-MD" sz="2400" i="1" dirty="0">
                <a:solidFill>
                  <a:srgbClr val="FF0000"/>
                </a:solidFill>
                <a:latin typeface="Arial" panose="020B0604020202020204" pitchFamily="34" charset="0"/>
                <a:cs typeface="Arial" panose="020B0604020202020204" pitchFamily="34" charset="0"/>
              </a:rPr>
              <a:t>procese reversibile</a:t>
            </a:r>
            <a:r>
              <a:rPr lang="ro-MD" sz="2400" dirty="0">
                <a:solidFill>
                  <a:prstClr val="black"/>
                </a:solidFill>
                <a:latin typeface="Arial" panose="020B0604020202020204" pitchFamily="34" charset="0"/>
                <a:cs typeface="Arial" panose="020B0604020202020204" pitchFamily="34" charset="0"/>
              </a:rPr>
              <a:t>.</a:t>
            </a:r>
            <a:endParaRPr lang="en-US" dirty="0"/>
          </a:p>
        </p:txBody>
      </p:sp>
      <p:sp>
        <p:nvSpPr>
          <p:cNvPr id="4" name="Rectangle 3">
            <a:extLst>
              <a:ext uri="{FF2B5EF4-FFF2-40B4-BE49-F238E27FC236}">
                <a16:creationId xmlns:a16="http://schemas.microsoft.com/office/drawing/2014/main" id="{D89E75B6-CB08-4919-8928-14A56CFD3C5F}"/>
              </a:ext>
            </a:extLst>
          </p:cNvPr>
          <p:cNvSpPr/>
          <p:nvPr/>
        </p:nvSpPr>
        <p:spPr>
          <a:xfrm>
            <a:off x="334979" y="4075949"/>
            <a:ext cx="10423046"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Procesele care nu satisfac această condiție se numesc </a:t>
            </a:r>
            <a:r>
              <a:rPr lang="ro-MD" sz="2400" i="1" dirty="0">
                <a:solidFill>
                  <a:srgbClr val="FF0000"/>
                </a:solidFill>
                <a:latin typeface="Arial" panose="020B0604020202020204" pitchFamily="34" charset="0"/>
                <a:cs typeface="Arial" panose="020B0604020202020204" pitchFamily="34" charset="0"/>
              </a:rPr>
              <a:t>procese ireversibile</a:t>
            </a:r>
            <a:r>
              <a:rPr lang="ro-MD" sz="2400" dirty="0">
                <a:solidFill>
                  <a:prstClr val="black"/>
                </a:solidFill>
                <a:latin typeface="Arial" panose="020B0604020202020204" pitchFamily="34" charset="0"/>
                <a:cs typeface="Arial" panose="020B0604020202020204" pitchFamily="34" charset="0"/>
              </a:rPr>
              <a:t>.</a:t>
            </a:r>
            <a:endParaRPr lang="en-US" dirty="0"/>
          </a:p>
        </p:txBody>
      </p:sp>
      <p:sp>
        <p:nvSpPr>
          <p:cNvPr id="9" name="Rectangle 8">
            <a:extLst>
              <a:ext uri="{FF2B5EF4-FFF2-40B4-BE49-F238E27FC236}">
                <a16:creationId xmlns:a16="http://schemas.microsoft.com/office/drawing/2014/main" id="{84AC3E0A-F352-4BCE-9D52-76F661E26BF2}"/>
              </a:ext>
            </a:extLst>
          </p:cNvPr>
          <p:cNvSpPr/>
          <p:nvPr/>
        </p:nvSpPr>
        <p:spPr>
          <a:xfrm>
            <a:off x="334979" y="4925703"/>
            <a:ext cx="7425431"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Strict vorbind, </a:t>
            </a:r>
            <a:r>
              <a:rPr lang="ro-MD" sz="2400" i="1" dirty="0">
                <a:solidFill>
                  <a:prstClr val="black"/>
                </a:solidFill>
                <a:latin typeface="Arial" panose="020B0604020202020204" pitchFamily="34" charset="0"/>
                <a:cs typeface="Arial" panose="020B0604020202020204" pitchFamily="34" charset="0"/>
              </a:rPr>
              <a:t>toate procesele reale sunt ireversibile</a:t>
            </a:r>
            <a:r>
              <a:rPr lang="ro-MD" sz="2400" dirty="0">
                <a:solidFill>
                  <a:prstClr val="black"/>
                </a:solidFill>
                <a:latin typeface="Arial" panose="020B0604020202020204" pitchFamily="34" charset="0"/>
                <a:cs typeface="Arial" panose="020B0604020202020204" pitchFamily="34" charset="0"/>
              </a:rPr>
              <a:t>. </a:t>
            </a:r>
            <a:endParaRPr lang="en-US" dirty="0"/>
          </a:p>
        </p:txBody>
      </p:sp>
      <p:sp>
        <p:nvSpPr>
          <p:cNvPr id="12" name="Rectangle 11">
            <a:extLst>
              <a:ext uri="{FF2B5EF4-FFF2-40B4-BE49-F238E27FC236}">
                <a16:creationId xmlns:a16="http://schemas.microsoft.com/office/drawing/2014/main" id="{4525E51A-F1F3-4E47-A23E-2FDE181639B5}"/>
              </a:ext>
            </a:extLst>
          </p:cNvPr>
          <p:cNvSpPr/>
          <p:nvPr/>
        </p:nvSpPr>
        <p:spPr>
          <a:xfrm>
            <a:off x="334979" y="5686276"/>
            <a:ext cx="7893508" cy="461665"/>
          </a:xfrm>
          <a:prstGeom prst="rect">
            <a:avLst/>
          </a:prstGeom>
        </p:spPr>
        <p:txBody>
          <a:bodyPr wrap="none">
            <a:spAutoFit/>
          </a:bodyPr>
          <a:lstStyle/>
          <a:p>
            <a:r>
              <a:rPr lang="ro-MD" sz="2400" i="1" dirty="0">
                <a:solidFill>
                  <a:prstClr val="black"/>
                </a:solidFill>
                <a:latin typeface="Arial" panose="020B0604020202020204" pitchFamily="34" charset="0"/>
                <a:cs typeface="Arial" panose="020B0604020202020204" pitchFamily="34" charset="0"/>
              </a:rPr>
              <a:t>Procesele reversibile sunt idealizări ale proceselor reale</a:t>
            </a:r>
            <a:r>
              <a:rPr lang="ro-MD" sz="2400" dirty="0">
                <a:solidFill>
                  <a:prstClr val="black"/>
                </a:solidFill>
                <a:latin typeface="Arial" panose="020B060402020202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240211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4" grpId="0"/>
      <p:bldP spid="9"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  </a:t>
            </a:r>
            <a:r>
              <a:rPr lang="ro-MD" sz="2800" b="1" dirty="0">
                <a:latin typeface="Arial" panose="020B0604020202020204" pitchFamily="34" charset="0"/>
                <a:cs typeface="Arial" panose="020B0604020202020204" pitchFamily="34" charset="0"/>
              </a:rPr>
              <a:t>Problema</a:t>
            </a:r>
            <a:r>
              <a:rPr lang="en-US" sz="2800" b="1" dirty="0">
                <a:latin typeface="Arial" panose="020B0604020202020204" pitchFamily="34" charset="0"/>
                <a:cs typeface="Arial" panose="020B0604020202020204" pitchFamily="34" charset="0"/>
              </a:rPr>
              <a:t> nr. </a:t>
            </a:r>
            <a:r>
              <a:rPr lang="ro-MD" sz="2800" b="1" dirty="0">
                <a:latin typeface="Arial" panose="020B0604020202020204" pitchFamily="34" charset="0"/>
                <a:cs typeface="Arial" panose="020B0604020202020204" pitchFamily="34" charset="0"/>
              </a:rPr>
              <a:t>3</a:t>
            </a:r>
            <a:r>
              <a:rPr lang="en-US" sz="2800" b="1" dirty="0">
                <a:latin typeface="Arial" panose="020B0604020202020204" pitchFamily="34" charset="0"/>
                <a:cs typeface="Arial" panose="020B0604020202020204" pitchFamily="34" charset="0"/>
              </a:rPr>
              <a:t>  </a:t>
            </a:r>
            <a:r>
              <a:rPr lang="ro-RO" sz="2800" b="1" dirty="0">
                <a:latin typeface="Arial" panose="020B0604020202020204" pitchFamily="34" charset="0"/>
                <a:cs typeface="Arial" panose="020B0604020202020204" pitchFamily="34" charset="0"/>
              </a:rPr>
              <a:t> </a:t>
            </a:r>
            <a:endParaRPr lang="en-US" b="1" dirty="0"/>
          </a:p>
        </p:txBody>
      </p:sp>
      <p:sp>
        <p:nvSpPr>
          <p:cNvPr id="27" name="TextBox 26"/>
          <p:cNvSpPr txBox="1"/>
          <p:nvPr/>
        </p:nvSpPr>
        <p:spPr>
          <a:xfrm>
            <a:off x="11573691" y="6320048"/>
            <a:ext cx="697627" cy="461665"/>
          </a:xfrm>
          <a:prstGeom prst="rect">
            <a:avLst/>
          </a:prstGeom>
          <a:noFill/>
        </p:spPr>
        <p:txBody>
          <a:bodyPr wrap="none" rtlCol="0">
            <a:spAutoFit/>
          </a:bodyPr>
          <a:lstStyle/>
          <a:p>
            <a:r>
              <a:rPr lang="ro-RO" sz="2400" dirty="0">
                <a:latin typeface="Arial" panose="020B0604020202020204" pitchFamily="34" charset="0"/>
                <a:cs typeface="Arial" panose="020B0604020202020204" pitchFamily="34" charset="0"/>
              </a:rPr>
              <a:t> 19 </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latin typeface="Arial" panose="020B0604020202020204" pitchFamily="34" charset="0"/>
                <a:cs typeface="Arial" panose="020B0604020202020204" pitchFamily="34" charset="0"/>
              </a:rPr>
              <a:t>SEMINAR-9</a:t>
            </a:r>
            <a:endParaRPr lang="en-US" b="1" i="1" dirty="0">
              <a:latin typeface="Arial" panose="020B0604020202020204" pitchFamily="34" charset="0"/>
              <a:cs typeface="Arial" panose="020B0604020202020204" pitchFamily="34" charset="0"/>
            </a:endParaRPr>
          </a:p>
        </p:txBody>
      </p:sp>
      <p:sp>
        <p:nvSpPr>
          <p:cNvPr id="4" name="TextBox 3"/>
          <p:cNvSpPr txBox="1"/>
          <p:nvPr/>
        </p:nvSpPr>
        <p:spPr>
          <a:xfrm>
            <a:off x="9664283" y="1134163"/>
            <a:ext cx="2608406" cy="400110"/>
          </a:xfrm>
          <a:prstGeom prst="rect">
            <a:avLst/>
          </a:prstGeom>
          <a:noFill/>
        </p:spPr>
        <p:txBody>
          <a:bodyPr wrap="none" rtlCol="0">
            <a:spAutoFit/>
          </a:bodyPr>
          <a:lstStyle/>
          <a:p>
            <a:r>
              <a:rPr lang="ro-RO" sz="2000" dirty="0">
                <a:latin typeface="Arial" panose="020B0604020202020204" pitchFamily="34" charset="0"/>
                <a:cs typeface="Arial" panose="020B0604020202020204" pitchFamily="34" charset="0"/>
              </a:rPr>
              <a:t>Conținutul problemei </a:t>
            </a:r>
            <a:endParaRPr lang="en-US"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C4271C7-35C9-4735-87C1-DDE0193A92BC}"/>
              </a:ext>
            </a:extLst>
          </p:cNvPr>
          <p:cNvSpPr/>
          <p:nvPr/>
        </p:nvSpPr>
        <p:spPr>
          <a:xfrm>
            <a:off x="318051" y="2413338"/>
            <a:ext cx="11255639" cy="2239844"/>
          </a:xfrm>
          <a:prstGeom prst="rect">
            <a:avLst/>
          </a:prstGeom>
        </p:spPr>
        <p:txBody>
          <a:bodyPr wrap="square">
            <a:spAutoFit/>
          </a:bodyPr>
          <a:lstStyle/>
          <a:p>
            <a:pPr>
              <a:lnSpc>
                <a:spcPct val="150000"/>
              </a:lnSpc>
            </a:pPr>
            <a:r>
              <a:rPr lang="en-US" dirty="0"/>
              <a:t> </a:t>
            </a:r>
            <a:r>
              <a:rPr lang="ro-MD" sz="2400" dirty="0">
                <a:latin typeface="Arial" panose="020B0604020202020204" pitchFamily="34" charset="0"/>
                <a:cs typeface="Arial" panose="020B0604020202020204" pitchFamily="34" charset="0"/>
              </a:rPr>
              <a:t>O maşină termică ideală funcţionează după ciclul Carnot. Temperaturile încălzitorului şi răcitorului sunt 500 K şi, respectiv, 250 K. Să se afle randamentul ciclului, precum şi lucrul      al corpului de lucru la expansiunea izotermă, dacă se ştie că la comprimarea izotermă s-a efectuat lucrul           </a:t>
            </a:r>
          </a:p>
        </p:txBody>
      </p:sp>
      <p:graphicFrame>
        <p:nvGraphicFramePr>
          <p:cNvPr id="7" name="Object 6">
            <a:extLst>
              <a:ext uri="{FF2B5EF4-FFF2-40B4-BE49-F238E27FC236}">
                <a16:creationId xmlns:a16="http://schemas.microsoft.com/office/drawing/2014/main" id="{5205EBFC-FD47-484F-9052-B7C04F561AAA}"/>
              </a:ext>
            </a:extLst>
          </p:cNvPr>
          <p:cNvGraphicFramePr>
            <a:graphicFrameLocks noChangeAspect="1"/>
          </p:cNvGraphicFramePr>
          <p:nvPr>
            <p:extLst>
              <p:ext uri="{D42A27DB-BD31-4B8C-83A1-F6EECF244321}">
                <p14:modId xmlns:p14="http://schemas.microsoft.com/office/powerpoint/2010/main" val="2680573981"/>
              </p:ext>
            </p:extLst>
          </p:nvPr>
        </p:nvGraphicFramePr>
        <p:xfrm>
          <a:off x="3737113" y="3634206"/>
          <a:ext cx="360846" cy="499633"/>
        </p:xfrm>
        <a:graphic>
          <a:graphicData uri="http://schemas.openxmlformats.org/presentationml/2006/ole">
            <mc:AlternateContent xmlns:mc="http://schemas.openxmlformats.org/markup-compatibility/2006">
              <mc:Choice xmlns:v="urn:schemas-microsoft-com:vml" Requires="v">
                <p:oleObj spid="_x0000_s27712" name="Equation" r:id="rId4" imgW="164880" imgH="228600" progId="Equation.DSMT4">
                  <p:embed/>
                </p:oleObj>
              </mc:Choice>
              <mc:Fallback>
                <p:oleObj name="Equation" r:id="rId4" imgW="164880" imgH="228600" progId="Equation.DSMT4">
                  <p:embed/>
                  <p:pic>
                    <p:nvPicPr>
                      <p:cNvPr id="0" name=""/>
                      <p:cNvPicPr/>
                      <p:nvPr/>
                    </p:nvPicPr>
                    <p:blipFill>
                      <a:blip r:embed="rId5"/>
                      <a:stretch>
                        <a:fillRect/>
                      </a:stretch>
                    </p:blipFill>
                    <p:spPr>
                      <a:xfrm>
                        <a:off x="3737113" y="3634206"/>
                        <a:ext cx="360846" cy="49963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A94CC68-A6DD-476F-8455-4141FC1E5FBB}"/>
              </a:ext>
            </a:extLst>
          </p:cNvPr>
          <p:cNvGraphicFramePr>
            <a:graphicFrameLocks noChangeAspect="1"/>
          </p:cNvGraphicFramePr>
          <p:nvPr>
            <p:extLst>
              <p:ext uri="{D42A27DB-BD31-4B8C-83A1-F6EECF244321}">
                <p14:modId xmlns:p14="http://schemas.microsoft.com/office/powerpoint/2010/main" val="4270028558"/>
              </p:ext>
            </p:extLst>
          </p:nvPr>
        </p:nvGraphicFramePr>
        <p:xfrm>
          <a:off x="7372020" y="4153550"/>
          <a:ext cx="1332351" cy="499632"/>
        </p:xfrm>
        <a:graphic>
          <a:graphicData uri="http://schemas.openxmlformats.org/presentationml/2006/ole">
            <mc:AlternateContent xmlns:mc="http://schemas.openxmlformats.org/markup-compatibility/2006">
              <mc:Choice xmlns:v="urn:schemas-microsoft-com:vml" Requires="v">
                <p:oleObj spid="_x0000_s27713" name="Equation" r:id="rId6" imgW="609480" imgH="228600" progId="Equation.DSMT4">
                  <p:embed/>
                </p:oleObj>
              </mc:Choice>
              <mc:Fallback>
                <p:oleObj name="Equation" r:id="rId6" imgW="609480" imgH="228600" progId="Equation.DSMT4">
                  <p:embed/>
                  <p:pic>
                    <p:nvPicPr>
                      <p:cNvPr id="0" name=""/>
                      <p:cNvPicPr/>
                      <p:nvPr/>
                    </p:nvPicPr>
                    <p:blipFill>
                      <a:blip r:embed="rId7"/>
                      <a:stretch>
                        <a:fillRect/>
                      </a:stretch>
                    </p:blipFill>
                    <p:spPr>
                      <a:xfrm>
                        <a:off x="7372020" y="4153550"/>
                        <a:ext cx="1332351" cy="499632"/>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3F54F2CF-BAEE-4E25-AAC9-E8D6FF7DF6D1}"/>
              </a:ext>
            </a:extLst>
          </p:cNvPr>
          <p:cNvSpPr/>
          <p:nvPr/>
        </p:nvSpPr>
        <p:spPr>
          <a:xfrm>
            <a:off x="450574" y="1988783"/>
            <a:ext cx="1774845" cy="461665"/>
          </a:xfrm>
          <a:prstGeom prst="rect">
            <a:avLst/>
          </a:prstGeom>
        </p:spPr>
        <p:txBody>
          <a:bodyPr wrap="none">
            <a:spAutoFit/>
          </a:bodyPr>
          <a:lstStyle/>
          <a:p>
            <a:r>
              <a:rPr lang="ro-MD" sz="2400" b="1" i="1" dirty="0">
                <a:solidFill>
                  <a:prstClr val="black"/>
                </a:solidFill>
                <a:latin typeface="Arial" panose="020B0604020202020204" pitchFamily="34" charset="0"/>
                <a:cs typeface="Arial" panose="020B0604020202020204" pitchFamily="34" charset="0"/>
              </a:rPr>
              <a:t>Problemă: </a:t>
            </a:r>
            <a:endParaRPr lang="en-US" b="1" i="1" dirty="0"/>
          </a:p>
        </p:txBody>
      </p:sp>
    </p:spTree>
    <p:extLst>
      <p:ext uri="{BB962C8B-B14F-4D97-AF65-F5344CB8AC3E}">
        <p14:creationId xmlns:p14="http://schemas.microsoft.com/office/powerpoint/2010/main" val="303801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056671"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en-US" sz="2800" b="1" dirty="0">
                <a:solidFill>
                  <a:prstClr val="black"/>
                </a:solidFill>
                <a:latin typeface="Arial" panose="020B0604020202020204" pitchFamily="34" charset="0"/>
                <a:cs typeface="Arial" panose="020B0604020202020204" pitchFamily="34" charset="0"/>
              </a:rPr>
              <a:t>3</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20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2213122" y="1454576"/>
            <a:ext cx="9900848" cy="1131848"/>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Randamentul mașinii termice ideale ce funcționează după ciclul Carnot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este:</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 name="Object 1">
            <a:extLst>
              <a:ext uri="{FF2B5EF4-FFF2-40B4-BE49-F238E27FC236}">
                <a16:creationId xmlns:a16="http://schemas.microsoft.com/office/drawing/2014/main" id="{F99936A4-6EE4-45F1-937F-9B1A12D3C4DE}"/>
              </a:ext>
            </a:extLst>
          </p:cNvPr>
          <p:cNvGraphicFramePr>
            <a:graphicFrameLocks noChangeAspect="1"/>
          </p:cNvGraphicFramePr>
          <p:nvPr>
            <p:extLst>
              <p:ext uri="{D42A27DB-BD31-4B8C-83A1-F6EECF244321}">
                <p14:modId xmlns:p14="http://schemas.microsoft.com/office/powerpoint/2010/main" val="251225332"/>
              </p:ext>
            </p:extLst>
          </p:nvPr>
        </p:nvGraphicFramePr>
        <p:xfrm>
          <a:off x="227013" y="1868488"/>
          <a:ext cx="1597025" cy="2170112"/>
        </p:xfrm>
        <a:graphic>
          <a:graphicData uri="http://schemas.openxmlformats.org/presentationml/2006/ole">
            <mc:AlternateContent xmlns:mc="http://schemas.openxmlformats.org/markup-compatibility/2006">
              <mc:Choice xmlns:v="urn:schemas-microsoft-com:vml" Requires="v">
                <p:oleObj spid="_x0000_s33956" name="Equation" r:id="rId4" imgW="672840" imgH="914400" progId="Equation.DSMT4">
                  <p:embed/>
                </p:oleObj>
              </mc:Choice>
              <mc:Fallback>
                <p:oleObj name="Equation" r:id="rId4" imgW="672840" imgH="914400" progId="Equation.DSMT4">
                  <p:embed/>
                  <p:pic>
                    <p:nvPicPr>
                      <p:cNvPr id="0" name=""/>
                      <p:cNvPicPr/>
                      <p:nvPr/>
                    </p:nvPicPr>
                    <p:blipFill>
                      <a:blip r:embed="rId5"/>
                      <a:stretch>
                        <a:fillRect/>
                      </a:stretch>
                    </p:blipFill>
                    <p:spPr>
                      <a:xfrm>
                        <a:off x="227013" y="1868488"/>
                        <a:ext cx="1597025" cy="2170112"/>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E28FCE53-1858-4DB5-A2B8-6189521965EC}"/>
              </a:ext>
            </a:extLst>
          </p:cNvPr>
          <p:cNvSpPr/>
          <p:nvPr/>
        </p:nvSpPr>
        <p:spPr>
          <a:xfrm>
            <a:off x="78027" y="1417903"/>
            <a:ext cx="1050217" cy="738664"/>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 </a:t>
            </a:r>
            <a:r>
              <a:rPr lang="ro-MD" sz="2400" dirty="0">
                <a:latin typeface="Arial" panose="020B0604020202020204" pitchFamily="34" charset="0"/>
                <a:cs typeface="Arial" panose="020B0604020202020204" pitchFamily="34" charset="0"/>
              </a:rPr>
              <a:t>Se dă</a:t>
            </a:r>
          </a:p>
          <a:p>
            <a:endParaRPr lang="en-US" dirty="0"/>
          </a:p>
        </p:txBody>
      </p:sp>
      <p:cxnSp>
        <p:nvCxnSpPr>
          <p:cNvPr id="7" name="Straight Connector 6">
            <a:extLst>
              <a:ext uri="{FF2B5EF4-FFF2-40B4-BE49-F238E27FC236}">
                <a16:creationId xmlns:a16="http://schemas.microsoft.com/office/drawing/2014/main" id="{3615021A-F836-4AE7-A05B-7B0D531E68E8}"/>
              </a:ext>
            </a:extLst>
          </p:cNvPr>
          <p:cNvCxnSpPr/>
          <p:nvPr/>
        </p:nvCxnSpPr>
        <p:spPr>
          <a:xfrm>
            <a:off x="2120348" y="1497456"/>
            <a:ext cx="0" cy="2332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AA15811-B3A1-4512-8273-732A18EBC2C5}"/>
              </a:ext>
            </a:extLst>
          </p:cNvPr>
          <p:cNvCxnSpPr/>
          <p:nvPr/>
        </p:nvCxnSpPr>
        <p:spPr>
          <a:xfrm>
            <a:off x="78027" y="3429000"/>
            <a:ext cx="229411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Object 11">
            <a:extLst>
              <a:ext uri="{FF2B5EF4-FFF2-40B4-BE49-F238E27FC236}">
                <a16:creationId xmlns:a16="http://schemas.microsoft.com/office/drawing/2014/main" id="{39575AA3-7096-4DE4-802D-993DA467E8A0}"/>
              </a:ext>
            </a:extLst>
          </p:cNvPr>
          <p:cNvGraphicFramePr>
            <a:graphicFrameLocks noChangeAspect="1"/>
          </p:cNvGraphicFramePr>
          <p:nvPr>
            <p:extLst>
              <p:ext uri="{D42A27DB-BD31-4B8C-83A1-F6EECF244321}">
                <p14:modId xmlns:p14="http://schemas.microsoft.com/office/powerpoint/2010/main" val="3462908561"/>
              </p:ext>
            </p:extLst>
          </p:nvPr>
        </p:nvGraphicFramePr>
        <p:xfrm>
          <a:off x="3832540" y="2186586"/>
          <a:ext cx="2780294" cy="1027500"/>
        </p:xfrm>
        <a:graphic>
          <a:graphicData uri="http://schemas.openxmlformats.org/presentationml/2006/ole">
            <mc:AlternateContent xmlns:mc="http://schemas.openxmlformats.org/markup-compatibility/2006">
              <mc:Choice xmlns:v="urn:schemas-microsoft-com:vml" Requires="v">
                <p:oleObj spid="_x0000_s33957" name="Equation" r:id="rId6" imgW="1168200" imgH="431640" progId="Equation.DSMT4">
                  <p:embed/>
                </p:oleObj>
              </mc:Choice>
              <mc:Fallback>
                <p:oleObj name="Equation" r:id="rId6" imgW="1168200" imgH="431640" progId="Equation.DSMT4">
                  <p:embed/>
                  <p:pic>
                    <p:nvPicPr>
                      <p:cNvPr id="0" name=""/>
                      <p:cNvPicPr/>
                      <p:nvPr/>
                    </p:nvPicPr>
                    <p:blipFill>
                      <a:blip r:embed="rId7"/>
                      <a:stretch>
                        <a:fillRect/>
                      </a:stretch>
                    </p:blipFill>
                    <p:spPr>
                      <a:xfrm>
                        <a:off x="3832540" y="2186586"/>
                        <a:ext cx="2780294" cy="1027500"/>
                      </a:xfrm>
                      <a:prstGeom prst="rect">
                        <a:avLst/>
                      </a:prstGeom>
                      <a:ln>
                        <a:solidFill>
                          <a:schemeClr val="bg2">
                            <a:lumMod val="90000"/>
                          </a:schemeClr>
                        </a:solidFill>
                      </a:ln>
                    </p:spPr>
                  </p:pic>
                </p:oleObj>
              </mc:Fallback>
            </mc:AlternateContent>
          </a:graphicData>
        </a:graphic>
      </p:graphicFrame>
      <p:sp>
        <p:nvSpPr>
          <p:cNvPr id="15" name="Rectangle 14">
            <a:extLst>
              <a:ext uri="{FF2B5EF4-FFF2-40B4-BE49-F238E27FC236}">
                <a16:creationId xmlns:a16="http://schemas.microsoft.com/office/drawing/2014/main" id="{258669AB-D5B8-4DD7-9721-C39682C6F020}"/>
              </a:ext>
            </a:extLst>
          </p:cNvPr>
          <p:cNvSpPr/>
          <p:nvPr/>
        </p:nvSpPr>
        <p:spPr>
          <a:xfrm>
            <a:off x="2238143" y="3261271"/>
            <a:ext cx="9900848"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Substituind valorile numerice ale mărimilor        și        vom avea: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a:extLst>
              <a:ext uri="{FF2B5EF4-FFF2-40B4-BE49-F238E27FC236}">
                <a16:creationId xmlns:a16="http://schemas.microsoft.com/office/drawing/2014/main" id="{E011F956-00E2-4526-BB48-7B658E246822}"/>
              </a:ext>
            </a:extLst>
          </p:cNvPr>
          <p:cNvGraphicFramePr>
            <a:graphicFrameLocks noChangeAspect="1"/>
          </p:cNvGraphicFramePr>
          <p:nvPr>
            <p:extLst>
              <p:ext uri="{D42A27DB-BD31-4B8C-83A1-F6EECF244321}">
                <p14:modId xmlns:p14="http://schemas.microsoft.com/office/powerpoint/2010/main" val="2478592426"/>
              </p:ext>
            </p:extLst>
          </p:nvPr>
        </p:nvGraphicFramePr>
        <p:xfrm>
          <a:off x="8190723" y="3322227"/>
          <a:ext cx="427655" cy="577850"/>
        </p:xfrm>
        <a:graphic>
          <a:graphicData uri="http://schemas.openxmlformats.org/presentationml/2006/ole">
            <mc:AlternateContent xmlns:mc="http://schemas.openxmlformats.org/markup-compatibility/2006">
              <mc:Choice xmlns:v="urn:schemas-microsoft-com:vml" Requires="v">
                <p:oleObj spid="_x0000_s33958" name="Equation" r:id="rId8" imgW="139680" imgH="228600" progId="Equation.DSMT4">
                  <p:embed/>
                </p:oleObj>
              </mc:Choice>
              <mc:Fallback>
                <p:oleObj name="Equation" r:id="rId8" imgW="139680" imgH="228600" progId="Equation.DSMT4">
                  <p:embed/>
                  <p:pic>
                    <p:nvPicPr>
                      <p:cNvPr id="0" name=""/>
                      <p:cNvPicPr/>
                      <p:nvPr/>
                    </p:nvPicPr>
                    <p:blipFill>
                      <a:blip r:embed="rId9"/>
                      <a:stretch>
                        <a:fillRect/>
                      </a:stretch>
                    </p:blipFill>
                    <p:spPr>
                      <a:xfrm>
                        <a:off x="8190723" y="3322227"/>
                        <a:ext cx="427655" cy="57785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0E0BC44E-6DA4-4FDD-B1F9-01873DC83806}"/>
              </a:ext>
            </a:extLst>
          </p:cNvPr>
          <p:cNvGraphicFramePr>
            <a:graphicFrameLocks noChangeAspect="1"/>
          </p:cNvGraphicFramePr>
          <p:nvPr>
            <p:extLst>
              <p:ext uri="{D42A27DB-BD31-4B8C-83A1-F6EECF244321}">
                <p14:modId xmlns:p14="http://schemas.microsoft.com/office/powerpoint/2010/main" val="2888099131"/>
              </p:ext>
            </p:extLst>
          </p:nvPr>
        </p:nvGraphicFramePr>
        <p:xfrm>
          <a:off x="9088093" y="3311009"/>
          <a:ext cx="506413" cy="577850"/>
        </p:xfrm>
        <a:graphic>
          <a:graphicData uri="http://schemas.openxmlformats.org/presentationml/2006/ole">
            <mc:AlternateContent xmlns:mc="http://schemas.openxmlformats.org/markup-compatibility/2006">
              <mc:Choice xmlns:v="urn:schemas-microsoft-com:vml" Requires="v">
                <p:oleObj spid="_x0000_s33959" name="Equation" r:id="rId10" imgW="164880" imgH="228600" progId="Equation.DSMT4">
                  <p:embed/>
                </p:oleObj>
              </mc:Choice>
              <mc:Fallback>
                <p:oleObj name="Equation" r:id="rId10" imgW="164880" imgH="228600" progId="Equation.DSMT4">
                  <p:embed/>
                  <p:pic>
                    <p:nvPicPr>
                      <p:cNvPr id="13" name="Object 12">
                        <a:extLst>
                          <a:ext uri="{FF2B5EF4-FFF2-40B4-BE49-F238E27FC236}">
                            <a16:creationId xmlns:a16="http://schemas.microsoft.com/office/drawing/2014/main" id="{E011F956-00E2-4526-BB48-7B658E246822}"/>
                          </a:ext>
                        </a:extLst>
                      </p:cNvPr>
                      <p:cNvPicPr/>
                      <p:nvPr/>
                    </p:nvPicPr>
                    <p:blipFill>
                      <a:blip r:embed="rId11"/>
                      <a:stretch>
                        <a:fillRect/>
                      </a:stretch>
                    </p:blipFill>
                    <p:spPr>
                      <a:xfrm>
                        <a:off x="9088093" y="3311009"/>
                        <a:ext cx="506413" cy="57785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CEF9D69E-3E55-4DFD-9670-872183E9F437}"/>
              </a:ext>
            </a:extLst>
          </p:cNvPr>
          <p:cNvGraphicFramePr>
            <a:graphicFrameLocks noChangeAspect="1"/>
          </p:cNvGraphicFramePr>
          <p:nvPr>
            <p:extLst>
              <p:ext uri="{D42A27DB-BD31-4B8C-83A1-F6EECF244321}">
                <p14:modId xmlns:p14="http://schemas.microsoft.com/office/powerpoint/2010/main" val="4245127695"/>
              </p:ext>
            </p:extLst>
          </p:nvPr>
        </p:nvGraphicFramePr>
        <p:xfrm>
          <a:off x="2372139" y="4142084"/>
          <a:ext cx="2536825" cy="938213"/>
        </p:xfrm>
        <a:graphic>
          <a:graphicData uri="http://schemas.openxmlformats.org/presentationml/2006/ole">
            <mc:AlternateContent xmlns:mc="http://schemas.openxmlformats.org/markup-compatibility/2006">
              <mc:Choice xmlns:v="urn:schemas-microsoft-com:vml" Requires="v">
                <p:oleObj spid="_x0000_s33960" name="Equation" r:id="rId12" imgW="1066680" imgH="393480" progId="Equation.DSMT4">
                  <p:embed/>
                </p:oleObj>
              </mc:Choice>
              <mc:Fallback>
                <p:oleObj name="Equation" r:id="rId12" imgW="1066680" imgH="393480" progId="Equation.DSMT4">
                  <p:embed/>
                  <p:pic>
                    <p:nvPicPr>
                      <p:cNvPr id="12" name="Object 11">
                        <a:extLst>
                          <a:ext uri="{FF2B5EF4-FFF2-40B4-BE49-F238E27FC236}">
                            <a16:creationId xmlns:a16="http://schemas.microsoft.com/office/drawing/2014/main" id="{39575AA3-7096-4DE4-802D-993DA467E8A0}"/>
                          </a:ext>
                        </a:extLst>
                      </p:cNvPr>
                      <p:cNvPicPr/>
                      <p:nvPr/>
                    </p:nvPicPr>
                    <p:blipFill>
                      <a:blip r:embed="rId13"/>
                      <a:stretch>
                        <a:fillRect/>
                      </a:stretch>
                    </p:blipFill>
                    <p:spPr>
                      <a:xfrm>
                        <a:off x="2372139" y="4142084"/>
                        <a:ext cx="2536825" cy="938213"/>
                      </a:xfrm>
                      <a:prstGeom prst="rect">
                        <a:avLst/>
                      </a:prstGeom>
                      <a:ln>
                        <a:noFill/>
                      </a:ln>
                    </p:spPr>
                  </p:pic>
                </p:oleObj>
              </mc:Fallback>
            </mc:AlternateContent>
          </a:graphicData>
        </a:graphic>
      </p:graphicFrame>
      <p:sp>
        <p:nvSpPr>
          <p:cNvPr id="14" name="Rectangle 13">
            <a:extLst>
              <a:ext uri="{FF2B5EF4-FFF2-40B4-BE49-F238E27FC236}">
                <a16:creationId xmlns:a16="http://schemas.microsoft.com/office/drawing/2014/main" id="{2CFD127C-A0CE-489A-A055-E854A3C6F15E}"/>
              </a:ext>
            </a:extLst>
          </p:cNvPr>
          <p:cNvSpPr/>
          <p:nvPr/>
        </p:nvSpPr>
        <p:spPr>
          <a:xfrm>
            <a:off x="5712720" y="4344319"/>
            <a:ext cx="766557"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sau </a:t>
            </a:r>
            <a:endParaRPr lang="en-US" dirty="0"/>
          </a:p>
        </p:txBody>
      </p:sp>
      <p:graphicFrame>
        <p:nvGraphicFramePr>
          <p:cNvPr id="20" name="Object 19">
            <a:extLst>
              <a:ext uri="{FF2B5EF4-FFF2-40B4-BE49-F238E27FC236}">
                <a16:creationId xmlns:a16="http://schemas.microsoft.com/office/drawing/2014/main" id="{D040E02D-6FA9-45EE-B1A2-26E4F6ABEC0E}"/>
              </a:ext>
            </a:extLst>
          </p:cNvPr>
          <p:cNvGraphicFramePr>
            <a:graphicFrameLocks noChangeAspect="1"/>
          </p:cNvGraphicFramePr>
          <p:nvPr>
            <p:extLst>
              <p:ext uri="{D42A27DB-BD31-4B8C-83A1-F6EECF244321}">
                <p14:modId xmlns:p14="http://schemas.microsoft.com/office/powerpoint/2010/main" val="1291926919"/>
              </p:ext>
            </p:extLst>
          </p:nvPr>
        </p:nvGraphicFramePr>
        <p:xfrm>
          <a:off x="6741335" y="4344319"/>
          <a:ext cx="1449388" cy="484188"/>
        </p:xfrm>
        <a:graphic>
          <a:graphicData uri="http://schemas.openxmlformats.org/presentationml/2006/ole">
            <mc:AlternateContent xmlns:mc="http://schemas.openxmlformats.org/markup-compatibility/2006">
              <mc:Choice xmlns:v="urn:schemas-microsoft-com:vml" Requires="v">
                <p:oleObj spid="_x0000_s33961" name="Equation" r:id="rId14" imgW="609480" imgH="203040" progId="Equation.DSMT4">
                  <p:embed/>
                </p:oleObj>
              </mc:Choice>
              <mc:Fallback>
                <p:oleObj name="Equation" r:id="rId14" imgW="609480" imgH="203040" progId="Equation.DSMT4">
                  <p:embed/>
                  <p:pic>
                    <p:nvPicPr>
                      <p:cNvPr id="19" name="Object 18">
                        <a:extLst>
                          <a:ext uri="{FF2B5EF4-FFF2-40B4-BE49-F238E27FC236}">
                            <a16:creationId xmlns:a16="http://schemas.microsoft.com/office/drawing/2014/main" id="{CEF9D69E-3E55-4DFD-9670-872183E9F437}"/>
                          </a:ext>
                        </a:extLst>
                      </p:cNvPr>
                      <p:cNvPicPr/>
                      <p:nvPr/>
                    </p:nvPicPr>
                    <p:blipFill>
                      <a:blip r:embed="rId15"/>
                      <a:stretch>
                        <a:fillRect/>
                      </a:stretch>
                    </p:blipFill>
                    <p:spPr>
                      <a:xfrm>
                        <a:off x="6741335" y="4344319"/>
                        <a:ext cx="1449388" cy="484188"/>
                      </a:xfrm>
                      <a:prstGeom prst="rect">
                        <a:avLst/>
                      </a:prstGeom>
                      <a:ln>
                        <a:noFill/>
                      </a:ln>
                    </p:spPr>
                  </p:pic>
                </p:oleObj>
              </mc:Fallback>
            </mc:AlternateContent>
          </a:graphicData>
        </a:graphic>
      </p:graphicFrame>
      <p:sp>
        <p:nvSpPr>
          <p:cNvPr id="16" name="Rectangle 15">
            <a:extLst>
              <a:ext uri="{FF2B5EF4-FFF2-40B4-BE49-F238E27FC236}">
                <a16:creationId xmlns:a16="http://schemas.microsoft.com/office/drawing/2014/main" id="{0E23DCD7-80A8-4946-B106-D6A587C5559D}"/>
              </a:ext>
            </a:extLst>
          </p:cNvPr>
          <p:cNvSpPr/>
          <p:nvPr/>
        </p:nvSpPr>
        <p:spPr>
          <a:xfrm>
            <a:off x="78027" y="5486965"/>
            <a:ext cx="7976864"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Ciclul Carnot constă din două izoterme și două adiabate.</a:t>
            </a:r>
            <a:endParaRPr lang="en-US" dirty="0"/>
          </a:p>
        </p:txBody>
      </p:sp>
    </p:spTree>
    <p:extLst>
      <p:ext uri="{BB962C8B-B14F-4D97-AF65-F5344CB8AC3E}">
        <p14:creationId xmlns:p14="http://schemas.microsoft.com/office/powerpoint/2010/main" val="39313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056671"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en-US" sz="2800" b="1" dirty="0">
                <a:solidFill>
                  <a:prstClr val="black"/>
                </a:solidFill>
                <a:latin typeface="Arial" panose="020B0604020202020204" pitchFamily="34" charset="0"/>
                <a:cs typeface="Arial" panose="020B0604020202020204" pitchFamily="34" charset="0"/>
              </a:rPr>
              <a:t>2</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21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0" y="2757548"/>
            <a:ext cx="11131826" cy="1131848"/>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iar, la comprimarea izotermică ( transformarea 3 - 4),</a:t>
            </a:r>
          </a:p>
          <a:p>
            <a:pPr marL="0" marR="0" lvl="0" indent="0" algn="l" defTabSz="457200" rtl="0" eaLnBrk="1" fontAlgn="auto" latinLnBrk="0" hangingPunct="1">
              <a:lnSpc>
                <a:spcPct val="150000"/>
              </a:lnSpc>
              <a:spcBef>
                <a:spcPts val="0"/>
              </a:spcBef>
              <a:spcAft>
                <a:spcPts val="0"/>
              </a:spcAft>
              <a:buClrTx/>
              <a:buSzTx/>
              <a:buFontTx/>
              <a:buNone/>
              <a:tabLst/>
              <a:defRPr/>
            </a:pPr>
            <a:r>
              <a:rPr lang="ro-MD" sz="2400" dirty="0">
                <a:solidFill>
                  <a:prstClr val="black"/>
                </a:solidFill>
                <a:latin typeface="Arial" panose="020B0604020202020204" pitchFamily="34" charset="0"/>
                <a:cs typeface="Arial" panose="020B0604020202020204" pitchFamily="34" charset="0"/>
              </a:rPr>
              <a:t>asupra gazului se efectuiază lucrul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 name="Picture 1">
            <a:extLst>
              <a:ext uri="{FF2B5EF4-FFF2-40B4-BE49-F238E27FC236}">
                <a16:creationId xmlns:a16="http://schemas.microsoft.com/office/drawing/2014/main" id="{1BCA9474-236A-487E-B470-B734A3D0180B}"/>
              </a:ext>
            </a:extLst>
          </p:cNvPr>
          <p:cNvPicPr>
            <a:picLocks noChangeAspect="1"/>
          </p:cNvPicPr>
          <p:nvPr/>
        </p:nvPicPr>
        <p:blipFill>
          <a:blip r:embed="rId4"/>
          <a:stretch>
            <a:fillRect/>
          </a:stretch>
        </p:blipFill>
        <p:spPr>
          <a:xfrm>
            <a:off x="7531085" y="1497457"/>
            <a:ext cx="4660915" cy="3040398"/>
          </a:xfrm>
          <a:prstGeom prst="rect">
            <a:avLst/>
          </a:prstGeom>
        </p:spPr>
      </p:pic>
      <p:sp>
        <p:nvSpPr>
          <p:cNvPr id="9" name="Rectangle 8">
            <a:extLst>
              <a:ext uri="{FF2B5EF4-FFF2-40B4-BE49-F238E27FC236}">
                <a16:creationId xmlns:a16="http://schemas.microsoft.com/office/drawing/2014/main" id="{E65B9125-73C6-4EDC-8EC3-C6608EF10408}"/>
              </a:ext>
            </a:extLst>
          </p:cNvPr>
          <p:cNvSpPr/>
          <p:nvPr/>
        </p:nvSpPr>
        <p:spPr>
          <a:xfrm>
            <a:off x="73950" y="1317275"/>
            <a:ext cx="6705600" cy="1140697"/>
          </a:xfrm>
          <a:prstGeom prst="rect">
            <a:avLst/>
          </a:prstGeom>
        </p:spPr>
        <p:txBody>
          <a:bodyPr wrap="square">
            <a:spAutoFit/>
          </a:bodyPr>
          <a:lstStyle/>
          <a:p>
            <a:pPr>
              <a:lnSpc>
                <a:spcPct val="150000"/>
              </a:lnSpc>
            </a:pPr>
            <a:r>
              <a:rPr lang="ro-MD" sz="2400" dirty="0">
                <a:solidFill>
                  <a:prstClr val="black"/>
                </a:solidFill>
                <a:latin typeface="Arial" panose="020B0604020202020204" pitchFamily="34" charset="0"/>
                <a:cs typeface="Arial" panose="020B0604020202020204" pitchFamily="34" charset="0"/>
              </a:rPr>
              <a:t>La dilatarea izotermică (transformarea 1-2), </a:t>
            </a:r>
          </a:p>
          <a:p>
            <a:pPr>
              <a:lnSpc>
                <a:spcPct val="150000"/>
              </a:lnSpc>
            </a:pPr>
            <a:r>
              <a:rPr lang="ro-MD" sz="2400" dirty="0">
                <a:solidFill>
                  <a:prstClr val="black"/>
                </a:solidFill>
                <a:latin typeface="Arial" panose="020B0604020202020204" pitchFamily="34" charset="0"/>
                <a:cs typeface="Arial" panose="020B0604020202020204" pitchFamily="34" charset="0"/>
              </a:rPr>
              <a:t>gazul efectuiază lucrul :</a:t>
            </a:r>
            <a:endParaRPr lang="en-US" dirty="0"/>
          </a:p>
        </p:txBody>
      </p:sp>
      <p:graphicFrame>
        <p:nvGraphicFramePr>
          <p:cNvPr id="10" name="Object 9">
            <a:extLst>
              <a:ext uri="{FF2B5EF4-FFF2-40B4-BE49-F238E27FC236}">
                <a16:creationId xmlns:a16="http://schemas.microsoft.com/office/drawing/2014/main" id="{73D9FB06-581F-4A99-BC5A-DF478D8BD191}"/>
              </a:ext>
            </a:extLst>
          </p:cNvPr>
          <p:cNvGraphicFramePr>
            <a:graphicFrameLocks noChangeAspect="1"/>
          </p:cNvGraphicFramePr>
          <p:nvPr>
            <p:extLst>
              <p:ext uri="{D42A27DB-BD31-4B8C-83A1-F6EECF244321}">
                <p14:modId xmlns:p14="http://schemas.microsoft.com/office/powerpoint/2010/main" val="1576461565"/>
              </p:ext>
            </p:extLst>
          </p:nvPr>
        </p:nvGraphicFramePr>
        <p:xfrm>
          <a:off x="3513138" y="1763713"/>
          <a:ext cx="3019425" cy="1030287"/>
        </p:xfrm>
        <a:graphic>
          <a:graphicData uri="http://schemas.openxmlformats.org/presentationml/2006/ole">
            <mc:AlternateContent xmlns:mc="http://schemas.openxmlformats.org/markup-compatibility/2006">
              <mc:Choice xmlns:v="urn:schemas-microsoft-com:vml" Requires="v">
                <p:oleObj spid="_x0000_s34928" name="Equation" r:id="rId5" imgW="1269720" imgH="431640" progId="Equation.DSMT4">
                  <p:embed/>
                </p:oleObj>
              </mc:Choice>
              <mc:Fallback>
                <p:oleObj name="Equation" r:id="rId5" imgW="1269720" imgH="431640" progId="Equation.DSMT4">
                  <p:embed/>
                  <p:pic>
                    <p:nvPicPr>
                      <p:cNvPr id="19" name="Object 18">
                        <a:extLst>
                          <a:ext uri="{FF2B5EF4-FFF2-40B4-BE49-F238E27FC236}">
                            <a16:creationId xmlns:a16="http://schemas.microsoft.com/office/drawing/2014/main" id="{CEF9D69E-3E55-4DFD-9670-872183E9F437}"/>
                          </a:ext>
                        </a:extLst>
                      </p:cNvPr>
                      <p:cNvPicPr/>
                      <p:nvPr/>
                    </p:nvPicPr>
                    <p:blipFill>
                      <a:blip r:embed="rId6"/>
                      <a:stretch>
                        <a:fillRect/>
                      </a:stretch>
                    </p:blipFill>
                    <p:spPr>
                      <a:xfrm>
                        <a:off x="3513138" y="1763713"/>
                        <a:ext cx="3019425" cy="1030287"/>
                      </a:xfrm>
                      <a:prstGeom prst="rect">
                        <a:avLst/>
                      </a:prstGeom>
                      <a:ln>
                        <a:noFill/>
                      </a:ln>
                    </p:spPr>
                  </p:pic>
                </p:oleObj>
              </mc:Fallback>
            </mc:AlternateContent>
          </a:graphicData>
        </a:graphic>
      </p:graphicFrame>
      <p:graphicFrame>
        <p:nvGraphicFramePr>
          <p:cNvPr id="11" name="Object 10">
            <a:extLst>
              <a:ext uri="{FF2B5EF4-FFF2-40B4-BE49-F238E27FC236}">
                <a16:creationId xmlns:a16="http://schemas.microsoft.com/office/drawing/2014/main" id="{CFF24B76-F29A-41DA-9CAC-E4285CC8EC1C}"/>
              </a:ext>
            </a:extLst>
          </p:cNvPr>
          <p:cNvGraphicFramePr>
            <a:graphicFrameLocks noChangeAspect="1"/>
          </p:cNvGraphicFramePr>
          <p:nvPr>
            <p:extLst>
              <p:ext uri="{D42A27DB-BD31-4B8C-83A1-F6EECF244321}">
                <p14:modId xmlns:p14="http://schemas.microsoft.com/office/powerpoint/2010/main" val="1475512784"/>
              </p:ext>
            </p:extLst>
          </p:nvPr>
        </p:nvGraphicFramePr>
        <p:xfrm>
          <a:off x="1377330" y="3849075"/>
          <a:ext cx="3170237" cy="1030288"/>
        </p:xfrm>
        <a:graphic>
          <a:graphicData uri="http://schemas.openxmlformats.org/presentationml/2006/ole">
            <mc:AlternateContent xmlns:mc="http://schemas.openxmlformats.org/markup-compatibility/2006">
              <mc:Choice xmlns:v="urn:schemas-microsoft-com:vml" Requires="v">
                <p:oleObj spid="_x0000_s34929" name="Equation" r:id="rId7" imgW="1333440" imgH="431640" progId="Equation.DSMT4">
                  <p:embed/>
                </p:oleObj>
              </mc:Choice>
              <mc:Fallback>
                <p:oleObj name="Equation" r:id="rId7" imgW="1333440" imgH="431640" progId="Equation.DSMT4">
                  <p:embed/>
                  <p:pic>
                    <p:nvPicPr>
                      <p:cNvPr id="10" name="Object 9">
                        <a:extLst>
                          <a:ext uri="{FF2B5EF4-FFF2-40B4-BE49-F238E27FC236}">
                            <a16:creationId xmlns:a16="http://schemas.microsoft.com/office/drawing/2014/main" id="{73D9FB06-581F-4A99-BC5A-DF478D8BD191}"/>
                          </a:ext>
                        </a:extLst>
                      </p:cNvPr>
                      <p:cNvPicPr/>
                      <p:nvPr/>
                    </p:nvPicPr>
                    <p:blipFill>
                      <a:blip r:embed="rId8"/>
                      <a:stretch>
                        <a:fillRect/>
                      </a:stretch>
                    </p:blipFill>
                    <p:spPr>
                      <a:xfrm>
                        <a:off x="1377330" y="3849075"/>
                        <a:ext cx="3170237" cy="1030288"/>
                      </a:xfrm>
                      <a:prstGeom prst="rect">
                        <a:avLst/>
                      </a:prstGeom>
                      <a:ln>
                        <a:noFill/>
                      </a:ln>
                    </p:spPr>
                  </p:pic>
                </p:oleObj>
              </mc:Fallback>
            </mc:AlternateContent>
          </a:graphicData>
        </a:graphic>
      </p:graphicFrame>
      <p:sp>
        <p:nvSpPr>
          <p:cNvPr id="3" name="Rectangle 2">
            <a:extLst>
              <a:ext uri="{FF2B5EF4-FFF2-40B4-BE49-F238E27FC236}">
                <a16:creationId xmlns:a16="http://schemas.microsoft.com/office/drawing/2014/main" id="{D8E8250B-403C-4E50-ADDC-4B9A7779CD26}"/>
              </a:ext>
            </a:extLst>
          </p:cNvPr>
          <p:cNvSpPr/>
          <p:nvPr/>
        </p:nvSpPr>
        <p:spPr>
          <a:xfrm>
            <a:off x="215135" y="4713300"/>
            <a:ext cx="6397905"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Pentru transformările adiabatice, putem scrie:</a:t>
            </a:r>
            <a:endParaRPr lang="en-US" dirty="0"/>
          </a:p>
        </p:txBody>
      </p:sp>
      <p:sp>
        <p:nvSpPr>
          <p:cNvPr id="7" name="Rectangle 6">
            <a:extLst>
              <a:ext uri="{FF2B5EF4-FFF2-40B4-BE49-F238E27FC236}">
                <a16:creationId xmlns:a16="http://schemas.microsoft.com/office/drawing/2014/main" id="{39FA2912-8630-4EB0-AD4E-BBB9E1940FD4}"/>
              </a:ext>
            </a:extLst>
          </p:cNvPr>
          <p:cNvSpPr/>
          <p:nvPr/>
        </p:nvSpPr>
        <p:spPr>
          <a:xfrm>
            <a:off x="215135" y="5241602"/>
            <a:ext cx="3041217"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transformarea 2 – 3 :</a:t>
            </a:r>
            <a:endParaRPr lang="en-US" dirty="0"/>
          </a:p>
        </p:txBody>
      </p:sp>
      <p:sp>
        <p:nvSpPr>
          <p:cNvPr id="14" name="Rectangle 13">
            <a:extLst>
              <a:ext uri="{FF2B5EF4-FFF2-40B4-BE49-F238E27FC236}">
                <a16:creationId xmlns:a16="http://schemas.microsoft.com/office/drawing/2014/main" id="{21417685-7916-4AFC-ABB9-2F3783D8A543}"/>
              </a:ext>
            </a:extLst>
          </p:cNvPr>
          <p:cNvSpPr/>
          <p:nvPr/>
        </p:nvSpPr>
        <p:spPr>
          <a:xfrm>
            <a:off x="215135" y="5998869"/>
            <a:ext cx="3041217"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transformarea 4 – 1 :</a:t>
            </a:r>
            <a:endParaRPr lang="en-US" dirty="0"/>
          </a:p>
        </p:txBody>
      </p:sp>
      <p:graphicFrame>
        <p:nvGraphicFramePr>
          <p:cNvPr id="15" name="Object 14">
            <a:extLst>
              <a:ext uri="{FF2B5EF4-FFF2-40B4-BE49-F238E27FC236}">
                <a16:creationId xmlns:a16="http://schemas.microsoft.com/office/drawing/2014/main" id="{B538C54E-208D-4AFB-8AF2-3CCFEBF66B1C}"/>
              </a:ext>
            </a:extLst>
          </p:cNvPr>
          <p:cNvGraphicFramePr>
            <a:graphicFrameLocks noChangeAspect="1"/>
          </p:cNvGraphicFramePr>
          <p:nvPr>
            <p:extLst>
              <p:ext uri="{D42A27DB-BD31-4B8C-83A1-F6EECF244321}">
                <p14:modId xmlns:p14="http://schemas.microsoft.com/office/powerpoint/2010/main" val="337699720"/>
              </p:ext>
            </p:extLst>
          </p:nvPr>
        </p:nvGraphicFramePr>
        <p:xfrm>
          <a:off x="3267143" y="5283563"/>
          <a:ext cx="2283426" cy="453934"/>
        </p:xfrm>
        <a:graphic>
          <a:graphicData uri="http://schemas.openxmlformats.org/presentationml/2006/ole">
            <mc:AlternateContent xmlns:mc="http://schemas.openxmlformats.org/markup-compatibility/2006">
              <mc:Choice xmlns:v="urn:schemas-microsoft-com:vml" Requires="v">
                <p:oleObj spid="_x0000_s34930" name="Equation" r:id="rId9" imgW="1218960" imgH="241200" progId="Equation.DSMT4">
                  <p:embed/>
                </p:oleObj>
              </mc:Choice>
              <mc:Fallback>
                <p:oleObj name="Equation" r:id="rId9" imgW="1218960" imgH="241200" progId="Equation.DSMT4">
                  <p:embed/>
                  <p:pic>
                    <p:nvPicPr>
                      <p:cNvPr id="11" name="Object 10">
                        <a:extLst>
                          <a:ext uri="{FF2B5EF4-FFF2-40B4-BE49-F238E27FC236}">
                            <a16:creationId xmlns:a16="http://schemas.microsoft.com/office/drawing/2014/main" id="{CFF24B76-F29A-41DA-9CAC-E4285CC8EC1C}"/>
                          </a:ext>
                        </a:extLst>
                      </p:cNvPr>
                      <p:cNvPicPr/>
                      <p:nvPr/>
                    </p:nvPicPr>
                    <p:blipFill>
                      <a:blip r:embed="rId10"/>
                      <a:stretch>
                        <a:fillRect/>
                      </a:stretch>
                    </p:blipFill>
                    <p:spPr>
                      <a:xfrm>
                        <a:off x="3267143" y="5283563"/>
                        <a:ext cx="2283426" cy="453934"/>
                      </a:xfrm>
                      <a:prstGeom prst="rect">
                        <a:avLst/>
                      </a:prstGeom>
                      <a:ln>
                        <a:noFill/>
                      </a:ln>
                    </p:spPr>
                  </p:pic>
                </p:oleObj>
              </mc:Fallback>
            </mc:AlternateContent>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703B002-512E-4FF2-AB31-DF7B86CF00DB}"/>
                  </a:ext>
                </a:extLst>
              </p:cNvPr>
              <p:cNvSpPr txBox="1"/>
              <p:nvPr/>
            </p:nvSpPr>
            <p:spPr>
              <a:xfrm>
                <a:off x="3256352" y="6048658"/>
                <a:ext cx="2438595" cy="3263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o-RO"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sSubSup>
                        <m:sSubSupPr>
                          <m:ctrlPr>
                            <a:rPr lang="ro-RO"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4</m:t>
                          </m:r>
                        </m:sub>
                        <m:sup>
                          <m:r>
                            <a:rPr lang="ro-RO"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rPr>
                        <m:t>    (4)</m:t>
                      </m:r>
                    </m:oMath>
                  </m:oMathPara>
                </a14:m>
                <a:endParaRPr lang="ro-RO" dirty="0"/>
              </a:p>
            </p:txBody>
          </p:sp>
        </mc:Choice>
        <mc:Fallback xmlns="">
          <p:sp>
            <p:nvSpPr>
              <p:cNvPr id="12" name="TextBox 11">
                <a:extLst>
                  <a:ext uri="{FF2B5EF4-FFF2-40B4-BE49-F238E27FC236}">
                    <a16:creationId xmlns:a16="http://schemas.microsoft.com/office/drawing/2014/main" id="{5703B002-512E-4FF2-AB31-DF7B86CF00DB}"/>
                  </a:ext>
                </a:extLst>
              </p:cNvPr>
              <p:cNvSpPr txBox="1">
                <a:spLocks noRot="1" noChangeAspect="1" noMove="1" noResize="1" noEditPoints="1" noAdjustHandles="1" noChangeArrowheads="1" noChangeShapeType="1" noTextEdit="1"/>
              </p:cNvSpPr>
              <p:nvPr/>
            </p:nvSpPr>
            <p:spPr>
              <a:xfrm>
                <a:off x="3256352" y="6048658"/>
                <a:ext cx="2438595" cy="326308"/>
              </a:xfrm>
              <a:prstGeom prst="rect">
                <a:avLst/>
              </a:prstGeom>
              <a:blipFill>
                <a:blip r:embed="rId11"/>
                <a:stretch>
                  <a:fillRect r="-250" b="-25926"/>
                </a:stretch>
              </a:blipFill>
            </p:spPr>
            <p:txBody>
              <a:bodyPr/>
              <a:lstStyle/>
              <a:p>
                <a:r>
                  <a:rPr lang="ro-RO">
                    <a:noFill/>
                  </a:rPr>
                  <a:t> </a:t>
                </a:r>
              </a:p>
            </p:txBody>
          </p:sp>
        </mc:Fallback>
      </mc:AlternateContent>
    </p:spTree>
    <p:extLst>
      <p:ext uri="{BB962C8B-B14F-4D97-AF65-F5344CB8AC3E}">
        <p14:creationId xmlns:p14="http://schemas.microsoft.com/office/powerpoint/2010/main" val="6163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3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22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119229" y="1358729"/>
            <a:ext cx="5168388"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Împărțind relația (3) la (4), obținem: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 name="Object 1">
            <a:extLst>
              <a:ext uri="{FF2B5EF4-FFF2-40B4-BE49-F238E27FC236}">
                <a16:creationId xmlns:a16="http://schemas.microsoft.com/office/drawing/2014/main" id="{3B58DC86-777F-49C8-8382-49CAEABA87D0}"/>
              </a:ext>
            </a:extLst>
          </p:cNvPr>
          <p:cNvGraphicFramePr>
            <a:graphicFrameLocks noChangeAspect="1"/>
          </p:cNvGraphicFramePr>
          <p:nvPr>
            <p:extLst>
              <p:ext uri="{D42A27DB-BD31-4B8C-83A1-F6EECF244321}">
                <p14:modId xmlns:p14="http://schemas.microsoft.com/office/powerpoint/2010/main" val="158870477"/>
              </p:ext>
            </p:extLst>
          </p:nvPr>
        </p:nvGraphicFramePr>
        <p:xfrm>
          <a:off x="5200650" y="1439863"/>
          <a:ext cx="3089275" cy="993775"/>
        </p:xfrm>
        <a:graphic>
          <a:graphicData uri="http://schemas.openxmlformats.org/presentationml/2006/ole">
            <mc:AlternateContent xmlns:mc="http://schemas.openxmlformats.org/markup-compatibility/2006">
              <mc:Choice xmlns:v="urn:schemas-microsoft-com:vml" Requires="v">
                <p:oleObj spid="_x0000_s36013" name="Equation" r:id="rId4" imgW="1498320" imgH="482400" progId="Equation.DSMT4">
                  <p:embed/>
                </p:oleObj>
              </mc:Choice>
              <mc:Fallback>
                <p:oleObj name="Equation" r:id="rId4" imgW="1498320" imgH="482400" progId="Equation.DSMT4">
                  <p:embed/>
                  <p:pic>
                    <p:nvPicPr>
                      <p:cNvPr id="0" name=""/>
                      <p:cNvPicPr/>
                      <p:nvPr/>
                    </p:nvPicPr>
                    <p:blipFill>
                      <a:blip r:embed="rId5"/>
                      <a:stretch>
                        <a:fillRect/>
                      </a:stretch>
                    </p:blipFill>
                    <p:spPr>
                      <a:xfrm>
                        <a:off x="5200650" y="1439863"/>
                        <a:ext cx="3089275" cy="99377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A80B59FE-43CA-4400-8325-BCDE2860ADC2}"/>
              </a:ext>
            </a:extLst>
          </p:cNvPr>
          <p:cNvSpPr/>
          <p:nvPr/>
        </p:nvSpPr>
        <p:spPr>
          <a:xfrm>
            <a:off x="154815" y="2213174"/>
            <a:ext cx="681597"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sau</a:t>
            </a:r>
            <a:endParaRPr lang="en-US" dirty="0"/>
          </a:p>
        </p:txBody>
      </p:sp>
      <p:graphicFrame>
        <p:nvGraphicFramePr>
          <p:cNvPr id="11" name="Object 10">
            <a:extLst>
              <a:ext uri="{FF2B5EF4-FFF2-40B4-BE49-F238E27FC236}">
                <a16:creationId xmlns:a16="http://schemas.microsoft.com/office/drawing/2014/main" id="{93D2A3BA-8234-44D4-AF5B-8E8325F2D096}"/>
              </a:ext>
            </a:extLst>
          </p:cNvPr>
          <p:cNvGraphicFramePr>
            <a:graphicFrameLocks noChangeAspect="1"/>
          </p:cNvGraphicFramePr>
          <p:nvPr>
            <p:extLst>
              <p:ext uri="{D42A27DB-BD31-4B8C-83A1-F6EECF244321}">
                <p14:modId xmlns:p14="http://schemas.microsoft.com/office/powerpoint/2010/main" val="2595855741"/>
              </p:ext>
            </p:extLst>
          </p:nvPr>
        </p:nvGraphicFramePr>
        <p:xfrm>
          <a:off x="1044236" y="2071688"/>
          <a:ext cx="1676400" cy="890587"/>
        </p:xfrm>
        <a:graphic>
          <a:graphicData uri="http://schemas.openxmlformats.org/presentationml/2006/ole">
            <mc:AlternateContent xmlns:mc="http://schemas.openxmlformats.org/markup-compatibility/2006">
              <mc:Choice xmlns:v="urn:schemas-microsoft-com:vml" Requires="v">
                <p:oleObj spid="_x0000_s36014" name="Equation" r:id="rId6" imgW="812520" imgH="431640" progId="Equation.DSMT4">
                  <p:embed/>
                </p:oleObj>
              </mc:Choice>
              <mc:Fallback>
                <p:oleObj name="Equation" r:id="rId6" imgW="812520" imgH="431640" progId="Equation.DSMT4">
                  <p:embed/>
                  <p:pic>
                    <p:nvPicPr>
                      <p:cNvPr id="2" name="Object 1">
                        <a:extLst>
                          <a:ext uri="{FF2B5EF4-FFF2-40B4-BE49-F238E27FC236}">
                            <a16:creationId xmlns:a16="http://schemas.microsoft.com/office/drawing/2014/main" id="{3B58DC86-777F-49C8-8382-49CAEABA87D0}"/>
                          </a:ext>
                        </a:extLst>
                      </p:cNvPr>
                      <p:cNvPicPr/>
                      <p:nvPr/>
                    </p:nvPicPr>
                    <p:blipFill>
                      <a:blip r:embed="rId7"/>
                      <a:stretch>
                        <a:fillRect/>
                      </a:stretch>
                    </p:blipFill>
                    <p:spPr>
                      <a:xfrm>
                        <a:off x="1044236" y="2071688"/>
                        <a:ext cx="1676400" cy="890587"/>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3EE28373-645F-4D28-8A2A-21F98964BD67}"/>
              </a:ext>
            </a:extLst>
          </p:cNvPr>
          <p:cNvSpPr/>
          <p:nvPr/>
        </p:nvSpPr>
        <p:spPr>
          <a:xfrm>
            <a:off x="32262" y="2951434"/>
            <a:ext cx="5168388"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Din relația (2) avem: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Object 12">
            <a:extLst>
              <a:ext uri="{FF2B5EF4-FFF2-40B4-BE49-F238E27FC236}">
                <a16:creationId xmlns:a16="http://schemas.microsoft.com/office/drawing/2014/main" id="{8F4C4412-78A4-452B-A41F-2038D71CC8E6}"/>
              </a:ext>
            </a:extLst>
          </p:cNvPr>
          <p:cNvGraphicFramePr>
            <a:graphicFrameLocks noChangeAspect="1"/>
          </p:cNvGraphicFramePr>
          <p:nvPr>
            <p:extLst>
              <p:ext uri="{D42A27DB-BD31-4B8C-83A1-F6EECF244321}">
                <p14:modId xmlns:p14="http://schemas.microsoft.com/office/powerpoint/2010/main" val="898671942"/>
              </p:ext>
            </p:extLst>
          </p:nvPr>
        </p:nvGraphicFramePr>
        <p:xfrm>
          <a:off x="3212341" y="2951163"/>
          <a:ext cx="2646362" cy="890587"/>
        </p:xfrm>
        <a:graphic>
          <a:graphicData uri="http://schemas.openxmlformats.org/presentationml/2006/ole">
            <mc:AlternateContent xmlns:mc="http://schemas.openxmlformats.org/markup-compatibility/2006">
              <mc:Choice xmlns:v="urn:schemas-microsoft-com:vml" Requires="v">
                <p:oleObj spid="_x0000_s36015" name="Equation" r:id="rId8" imgW="1282680" imgH="431640" progId="Equation.DSMT4">
                  <p:embed/>
                </p:oleObj>
              </mc:Choice>
              <mc:Fallback>
                <p:oleObj name="Equation" r:id="rId8" imgW="1282680" imgH="431640" progId="Equation.DSMT4">
                  <p:embed/>
                  <p:pic>
                    <p:nvPicPr>
                      <p:cNvPr id="11" name="Object 10">
                        <a:extLst>
                          <a:ext uri="{FF2B5EF4-FFF2-40B4-BE49-F238E27FC236}">
                            <a16:creationId xmlns:a16="http://schemas.microsoft.com/office/drawing/2014/main" id="{93D2A3BA-8234-44D4-AF5B-8E8325F2D096}"/>
                          </a:ext>
                        </a:extLst>
                      </p:cNvPr>
                      <p:cNvPicPr/>
                      <p:nvPr/>
                    </p:nvPicPr>
                    <p:blipFill>
                      <a:blip r:embed="rId9"/>
                      <a:stretch>
                        <a:fillRect/>
                      </a:stretch>
                    </p:blipFill>
                    <p:spPr>
                      <a:xfrm>
                        <a:off x="3212341" y="2951163"/>
                        <a:ext cx="2646362" cy="890587"/>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07D03C56-13ED-44B1-A3EE-7BBBB140467A}"/>
              </a:ext>
            </a:extLst>
          </p:cNvPr>
          <p:cNvSpPr/>
          <p:nvPr/>
        </p:nvSpPr>
        <p:spPr>
          <a:xfrm>
            <a:off x="-1" y="4016877"/>
            <a:ext cx="9793357"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Luând în considerație relațiile (5) și (6), formula (1), obține forma:</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5" name="Object 14">
            <a:extLst>
              <a:ext uri="{FF2B5EF4-FFF2-40B4-BE49-F238E27FC236}">
                <a16:creationId xmlns:a16="http://schemas.microsoft.com/office/drawing/2014/main" id="{EC3FEF53-C314-41BC-B1A0-946E8A03CCCB}"/>
              </a:ext>
            </a:extLst>
          </p:cNvPr>
          <p:cNvGraphicFramePr>
            <a:graphicFrameLocks noChangeAspect="1"/>
          </p:cNvGraphicFramePr>
          <p:nvPr>
            <p:extLst>
              <p:ext uri="{D42A27DB-BD31-4B8C-83A1-F6EECF244321}">
                <p14:modId xmlns:p14="http://schemas.microsoft.com/office/powerpoint/2010/main" val="2672436106"/>
              </p:ext>
            </p:extLst>
          </p:nvPr>
        </p:nvGraphicFramePr>
        <p:xfrm>
          <a:off x="19050" y="4678363"/>
          <a:ext cx="6432550" cy="1030287"/>
        </p:xfrm>
        <a:graphic>
          <a:graphicData uri="http://schemas.openxmlformats.org/presentationml/2006/ole">
            <mc:AlternateContent xmlns:mc="http://schemas.openxmlformats.org/markup-compatibility/2006">
              <mc:Choice xmlns:v="urn:schemas-microsoft-com:vml" Requires="v">
                <p:oleObj spid="_x0000_s36016" name="Equation" r:id="rId10" imgW="2705040" imgH="431640" progId="Equation.DSMT4">
                  <p:embed/>
                </p:oleObj>
              </mc:Choice>
              <mc:Fallback>
                <p:oleObj name="Equation" r:id="rId10" imgW="2705040" imgH="431640" progId="Equation.DSMT4">
                  <p:embed/>
                  <p:pic>
                    <p:nvPicPr>
                      <p:cNvPr id="10" name="Object 9">
                        <a:extLst>
                          <a:ext uri="{FF2B5EF4-FFF2-40B4-BE49-F238E27FC236}">
                            <a16:creationId xmlns:a16="http://schemas.microsoft.com/office/drawing/2014/main" id="{73D9FB06-581F-4A99-BC5A-DF478D8BD191}"/>
                          </a:ext>
                        </a:extLst>
                      </p:cNvPr>
                      <p:cNvPicPr/>
                      <p:nvPr/>
                    </p:nvPicPr>
                    <p:blipFill>
                      <a:blip r:embed="rId11"/>
                      <a:stretch>
                        <a:fillRect/>
                      </a:stretch>
                    </p:blipFill>
                    <p:spPr>
                      <a:xfrm>
                        <a:off x="19050" y="4678363"/>
                        <a:ext cx="6432550" cy="1030287"/>
                      </a:xfrm>
                      <a:prstGeom prst="rect">
                        <a:avLst/>
                      </a:prstGeom>
                      <a:ln>
                        <a:noFill/>
                      </a:ln>
                    </p:spPr>
                  </p:pic>
                </p:oleObj>
              </mc:Fallback>
            </mc:AlternateContent>
          </a:graphicData>
        </a:graphic>
      </p:graphicFrame>
      <p:sp>
        <p:nvSpPr>
          <p:cNvPr id="16" name="Rectangle 15">
            <a:extLst>
              <a:ext uri="{FF2B5EF4-FFF2-40B4-BE49-F238E27FC236}">
                <a16:creationId xmlns:a16="http://schemas.microsoft.com/office/drawing/2014/main" id="{052062B4-1712-4858-9C77-8F0446B5FF2C}"/>
              </a:ext>
            </a:extLst>
          </p:cNvPr>
          <p:cNvSpPr/>
          <p:nvPr/>
        </p:nvSpPr>
        <p:spPr>
          <a:xfrm>
            <a:off x="6666450" y="4851487"/>
            <a:ext cx="681597"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sau</a:t>
            </a:r>
            <a:endParaRPr lang="en-US" dirty="0"/>
          </a:p>
        </p:txBody>
      </p:sp>
      <p:graphicFrame>
        <p:nvGraphicFramePr>
          <p:cNvPr id="18" name="Object 17">
            <a:extLst>
              <a:ext uri="{FF2B5EF4-FFF2-40B4-BE49-F238E27FC236}">
                <a16:creationId xmlns:a16="http://schemas.microsoft.com/office/drawing/2014/main" id="{DC7EFD4C-E086-470F-A361-B336948651F0}"/>
              </a:ext>
            </a:extLst>
          </p:cNvPr>
          <p:cNvGraphicFramePr>
            <a:graphicFrameLocks noChangeAspect="1"/>
          </p:cNvGraphicFramePr>
          <p:nvPr>
            <p:extLst>
              <p:ext uri="{D42A27DB-BD31-4B8C-83A1-F6EECF244321}">
                <p14:modId xmlns:p14="http://schemas.microsoft.com/office/powerpoint/2010/main" val="390846514"/>
              </p:ext>
            </p:extLst>
          </p:nvPr>
        </p:nvGraphicFramePr>
        <p:xfrm>
          <a:off x="7459662" y="4650473"/>
          <a:ext cx="1660525" cy="1030287"/>
        </p:xfrm>
        <a:graphic>
          <a:graphicData uri="http://schemas.openxmlformats.org/presentationml/2006/ole">
            <mc:AlternateContent xmlns:mc="http://schemas.openxmlformats.org/markup-compatibility/2006">
              <mc:Choice xmlns:v="urn:schemas-microsoft-com:vml" Requires="v">
                <p:oleObj spid="_x0000_s36017" name="Equation" r:id="rId12" imgW="698400" imgH="431640" progId="Equation.DSMT4">
                  <p:embed/>
                </p:oleObj>
              </mc:Choice>
              <mc:Fallback>
                <p:oleObj name="Equation" r:id="rId12" imgW="698400" imgH="431640" progId="Equation.DSMT4">
                  <p:embed/>
                  <p:pic>
                    <p:nvPicPr>
                      <p:cNvPr id="15" name="Object 14">
                        <a:extLst>
                          <a:ext uri="{FF2B5EF4-FFF2-40B4-BE49-F238E27FC236}">
                            <a16:creationId xmlns:a16="http://schemas.microsoft.com/office/drawing/2014/main" id="{EC3FEF53-C314-41BC-B1A0-946E8A03CCCB}"/>
                          </a:ext>
                        </a:extLst>
                      </p:cNvPr>
                      <p:cNvPicPr/>
                      <p:nvPr/>
                    </p:nvPicPr>
                    <p:blipFill>
                      <a:blip r:embed="rId13"/>
                      <a:stretch>
                        <a:fillRect/>
                      </a:stretch>
                    </p:blipFill>
                    <p:spPr>
                      <a:xfrm>
                        <a:off x="7459662" y="4650473"/>
                        <a:ext cx="1660525" cy="1030287"/>
                      </a:xfrm>
                      <a:prstGeom prst="rect">
                        <a:avLst/>
                      </a:prstGeom>
                      <a:ln>
                        <a:solidFill>
                          <a:schemeClr val="bg2">
                            <a:lumMod val="90000"/>
                          </a:schemeClr>
                        </a:solidFill>
                      </a:ln>
                    </p:spPr>
                  </p:pic>
                </p:oleObj>
              </mc:Fallback>
            </mc:AlternateContent>
          </a:graphicData>
        </a:graphic>
      </p:graphicFrame>
      <p:sp>
        <p:nvSpPr>
          <p:cNvPr id="7" name="Rectangle 6">
            <a:extLst>
              <a:ext uri="{FF2B5EF4-FFF2-40B4-BE49-F238E27FC236}">
                <a16:creationId xmlns:a16="http://schemas.microsoft.com/office/drawing/2014/main" id="{5A23D9BE-D331-49D7-A991-E9E797A6D28D}"/>
              </a:ext>
            </a:extLst>
          </p:cNvPr>
          <p:cNvSpPr/>
          <p:nvPr/>
        </p:nvSpPr>
        <p:spPr>
          <a:xfrm>
            <a:off x="-16011" y="5858383"/>
            <a:ext cx="2736647"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Calculând, primim:</a:t>
            </a:r>
            <a:endParaRPr lang="en-US" dirty="0"/>
          </a:p>
        </p:txBody>
      </p:sp>
      <p:graphicFrame>
        <p:nvGraphicFramePr>
          <p:cNvPr id="19" name="Object 18">
            <a:extLst>
              <a:ext uri="{FF2B5EF4-FFF2-40B4-BE49-F238E27FC236}">
                <a16:creationId xmlns:a16="http://schemas.microsoft.com/office/drawing/2014/main" id="{D06E856A-4C92-420F-A475-D89D74F3C2D3}"/>
              </a:ext>
            </a:extLst>
          </p:cNvPr>
          <p:cNvGraphicFramePr>
            <a:graphicFrameLocks noChangeAspect="1"/>
          </p:cNvGraphicFramePr>
          <p:nvPr>
            <p:extLst>
              <p:ext uri="{D42A27DB-BD31-4B8C-83A1-F6EECF244321}">
                <p14:modId xmlns:p14="http://schemas.microsoft.com/office/powerpoint/2010/main" val="346185409"/>
              </p:ext>
            </p:extLst>
          </p:nvPr>
        </p:nvGraphicFramePr>
        <p:xfrm>
          <a:off x="2824802" y="5600281"/>
          <a:ext cx="3290888" cy="939800"/>
        </p:xfrm>
        <a:graphic>
          <a:graphicData uri="http://schemas.openxmlformats.org/presentationml/2006/ole">
            <mc:AlternateContent xmlns:mc="http://schemas.openxmlformats.org/markup-compatibility/2006">
              <mc:Choice xmlns:v="urn:schemas-microsoft-com:vml" Requires="v">
                <p:oleObj spid="_x0000_s36018" name="Equation" r:id="rId14" imgW="1384200" imgH="393480" progId="Equation.DSMT4">
                  <p:embed/>
                </p:oleObj>
              </mc:Choice>
              <mc:Fallback>
                <p:oleObj name="Equation" r:id="rId14" imgW="1384200" imgH="393480" progId="Equation.DSMT4">
                  <p:embed/>
                  <p:pic>
                    <p:nvPicPr>
                      <p:cNvPr id="18" name="Object 17">
                        <a:extLst>
                          <a:ext uri="{FF2B5EF4-FFF2-40B4-BE49-F238E27FC236}">
                            <a16:creationId xmlns:a16="http://schemas.microsoft.com/office/drawing/2014/main" id="{DC7EFD4C-E086-470F-A361-B336948651F0}"/>
                          </a:ext>
                        </a:extLst>
                      </p:cNvPr>
                      <p:cNvPicPr/>
                      <p:nvPr/>
                    </p:nvPicPr>
                    <p:blipFill>
                      <a:blip r:embed="rId15"/>
                      <a:stretch>
                        <a:fillRect/>
                      </a:stretch>
                    </p:blipFill>
                    <p:spPr>
                      <a:xfrm>
                        <a:off x="2824802" y="5600281"/>
                        <a:ext cx="3290888" cy="939800"/>
                      </a:xfrm>
                      <a:prstGeom prst="rect">
                        <a:avLst/>
                      </a:prstGeom>
                      <a:ln>
                        <a:noFill/>
                      </a:ln>
                    </p:spPr>
                  </p:pic>
                </p:oleObj>
              </mc:Fallback>
            </mc:AlternateContent>
          </a:graphicData>
        </a:graphic>
      </p:graphicFrame>
      <p:sp>
        <p:nvSpPr>
          <p:cNvPr id="20" name="Rectangle 19">
            <a:extLst>
              <a:ext uri="{FF2B5EF4-FFF2-40B4-BE49-F238E27FC236}">
                <a16:creationId xmlns:a16="http://schemas.microsoft.com/office/drawing/2014/main" id="{2238420F-A3E9-425F-8DBE-B82A8CD30769}"/>
              </a:ext>
            </a:extLst>
          </p:cNvPr>
          <p:cNvSpPr/>
          <p:nvPr/>
        </p:nvSpPr>
        <p:spPr>
          <a:xfrm>
            <a:off x="4372399" y="6408608"/>
            <a:ext cx="1486304"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Răspuns:</a:t>
            </a:r>
            <a:endParaRPr lang="en-US" dirty="0"/>
          </a:p>
        </p:txBody>
      </p:sp>
      <p:graphicFrame>
        <p:nvGraphicFramePr>
          <p:cNvPr id="21" name="Object 20">
            <a:extLst>
              <a:ext uri="{FF2B5EF4-FFF2-40B4-BE49-F238E27FC236}">
                <a16:creationId xmlns:a16="http://schemas.microsoft.com/office/drawing/2014/main" id="{E1C9EBD4-2FAD-45E6-9B3C-B826984BA51A}"/>
              </a:ext>
            </a:extLst>
          </p:cNvPr>
          <p:cNvGraphicFramePr>
            <a:graphicFrameLocks noChangeAspect="1"/>
          </p:cNvGraphicFramePr>
          <p:nvPr>
            <p:extLst>
              <p:ext uri="{D42A27DB-BD31-4B8C-83A1-F6EECF244321}">
                <p14:modId xmlns:p14="http://schemas.microsoft.com/office/powerpoint/2010/main" val="3243108461"/>
              </p:ext>
            </p:extLst>
          </p:nvPr>
        </p:nvGraphicFramePr>
        <p:xfrm>
          <a:off x="5889624" y="6343749"/>
          <a:ext cx="3140075" cy="544512"/>
        </p:xfrm>
        <a:graphic>
          <a:graphicData uri="http://schemas.openxmlformats.org/presentationml/2006/ole">
            <mc:AlternateContent xmlns:mc="http://schemas.openxmlformats.org/markup-compatibility/2006">
              <mc:Choice xmlns:v="urn:schemas-microsoft-com:vml" Requires="v">
                <p:oleObj spid="_x0000_s36019" name="Equation" r:id="rId16" imgW="1320480" imgH="228600" progId="Equation.DSMT4">
                  <p:embed/>
                </p:oleObj>
              </mc:Choice>
              <mc:Fallback>
                <p:oleObj name="Equation" r:id="rId16" imgW="1320480" imgH="228600" progId="Equation.DSMT4">
                  <p:embed/>
                  <p:pic>
                    <p:nvPicPr>
                      <p:cNvPr id="20" name="Object 19">
                        <a:extLst>
                          <a:ext uri="{FF2B5EF4-FFF2-40B4-BE49-F238E27FC236}">
                            <a16:creationId xmlns:a16="http://schemas.microsoft.com/office/drawing/2014/main" id="{D040E02D-6FA9-45EE-B1A2-26E4F6ABEC0E}"/>
                          </a:ext>
                        </a:extLst>
                      </p:cNvPr>
                      <p:cNvPicPr/>
                      <p:nvPr/>
                    </p:nvPicPr>
                    <p:blipFill>
                      <a:blip r:embed="rId17"/>
                      <a:stretch>
                        <a:fillRect/>
                      </a:stretch>
                    </p:blipFill>
                    <p:spPr>
                      <a:xfrm>
                        <a:off x="5889624" y="6343749"/>
                        <a:ext cx="3140075" cy="544512"/>
                      </a:xfrm>
                      <a:prstGeom prst="rect">
                        <a:avLst/>
                      </a:prstGeom>
                      <a:ln>
                        <a:noFill/>
                      </a:ln>
                    </p:spPr>
                  </p:pic>
                </p:oleObj>
              </mc:Fallback>
            </mc:AlternateContent>
          </a:graphicData>
        </a:graphic>
      </p:graphicFrame>
    </p:spTree>
    <p:extLst>
      <p:ext uri="{BB962C8B-B14F-4D97-AF65-F5344CB8AC3E}">
        <p14:creationId xmlns:p14="http://schemas.microsoft.com/office/powerpoint/2010/main" val="146880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  </a:t>
            </a:r>
            <a:r>
              <a:rPr lang="ro-MD" sz="2800" b="1" dirty="0">
                <a:latin typeface="Arial" panose="020B0604020202020204" pitchFamily="34" charset="0"/>
                <a:cs typeface="Arial" panose="020B0604020202020204" pitchFamily="34" charset="0"/>
              </a:rPr>
              <a:t>Problema</a:t>
            </a:r>
            <a:r>
              <a:rPr lang="en-US" sz="2800" b="1" dirty="0">
                <a:latin typeface="Arial" panose="020B0604020202020204" pitchFamily="34" charset="0"/>
                <a:cs typeface="Arial" panose="020B0604020202020204" pitchFamily="34" charset="0"/>
              </a:rPr>
              <a:t> nr. </a:t>
            </a:r>
            <a:r>
              <a:rPr lang="ro-RO" sz="2800" b="1" dirty="0">
                <a:latin typeface="Arial" panose="020B0604020202020204" pitchFamily="34" charset="0"/>
                <a:cs typeface="Arial" panose="020B0604020202020204" pitchFamily="34" charset="0"/>
              </a:rPr>
              <a:t>4</a:t>
            </a:r>
            <a:r>
              <a:rPr lang="en-US" sz="2800" b="1" dirty="0">
                <a:latin typeface="Arial" panose="020B0604020202020204" pitchFamily="34" charset="0"/>
                <a:cs typeface="Arial" panose="020B0604020202020204" pitchFamily="34" charset="0"/>
              </a:rPr>
              <a:t>  </a:t>
            </a:r>
            <a:r>
              <a:rPr lang="ro-RO" sz="2800" b="1" dirty="0">
                <a:latin typeface="Arial" panose="020B0604020202020204" pitchFamily="34" charset="0"/>
                <a:cs typeface="Arial" panose="020B0604020202020204" pitchFamily="34" charset="0"/>
              </a:rPr>
              <a:t> </a:t>
            </a:r>
            <a:endParaRPr lang="en-US" b="1" dirty="0"/>
          </a:p>
        </p:txBody>
      </p:sp>
      <p:sp>
        <p:nvSpPr>
          <p:cNvPr id="27" name="TextBox 26"/>
          <p:cNvSpPr txBox="1"/>
          <p:nvPr/>
        </p:nvSpPr>
        <p:spPr>
          <a:xfrm>
            <a:off x="11573691" y="6320048"/>
            <a:ext cx="612668" cy="461665"/>
          </a:xfrm>
          <a:prstGeom prst="rect">
            <a:avLst/>
          </a:prstGeom>
          <a:noFill/>
        </p:spPr>
        <p:txBody>
          <a:bodyPr wrap="none" rtlCol="0">
            <a:spAutoFit/>
          </a:bodyPr>
          <a:lstStyle/>
          <a:p>
            <a:r>
              <a:rPr lang="ro-RO" sz="2400" dirty="0">
                <a:latin typeface="Arial" panose="020B0604020202020204" pitchFamily="34" charset="0"/>
                <a:cs typeface="Arial" panose="020B0604020202020204" pitchFamily="34" charset="0"/>
              </a:rPr>
              <a:t> 23</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latin typeface="Arial" panose="020B0604020202020204" pitchFamily="34" charset="0"/>
                <a:cs typeface="Arial" panose="020B0604020202020204" pitchFamily="34" charset="0"/>
              </a:rPr>
              <a:t>SEMINAR-9</a:t>
            </a:r>
            <a:endParaRPr lang="en-US" b="1" i="1" dirty="0">
              <a:latin typeface="Arial" panose="020B0604020202020204" pitchFamily="34" charset="0"/>
              <a:cs typeface="Arial" panose="020B0604020202020204" pitchFamily="34" charset="0"/>
            </a:endParaRPr>
          </a:p>
        </p:txBody>
      </p:sp>
      <p:sp>
        <p:nvSpPr>
          <p:cNvPr id="7" name="TextBox 6"/>
          <p:cNvSpPr txBox="1"/>
          <p:nvPr/>
        </p:nvSpPr>
        <p:spPr>
          <a:xfrm>
            <a:off x="9664283" y="1134163"/>
            <a:ext cx="2608406" cy="400110"/>
          </a:xfrm>
          <a:prstGeom prst="rect">
            <a:avLst/>
          </a:prstGeom>
          <a:noFill/>
        </p:spPr>
        <p:txBody>
          <a:bodyPr wrap="none" rtlCol="0">
            <a:spAutoFit/>
          </a:bodyPr>
          <a:lstStyle/>
          <a:p>
            <a:r>
              <a:rPr lang="ro-RO" sz="2000" dirty="0">
                <a:latin typeface="Arial" panose="020B0604020202020204" pitchFamily="34" charset="0"/>
                <a:cs typeface="Arial" panose="020B0604020202020204" pitchFamily="34" charset="0"/>
              </a:rPr>
              <a:t>Conținutul problemei </a:t>
            </a:r>
            <a:endParaRPr lang="en-US" sz="20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453BE9A-923A-4B59-ABD2-12FF3E987357}"/>
              </a:ext>
            </a:extLst>
          </p:cNvPr>
          <p:cNvSpPr/>
          <p:nvPr/>
        </p:nvSpPr>
        <p:spPr>
          <a:xfrm>
            <a:off x="383640" y="2309078"/>
            <a:ext cx="11711033" cy="1685846"/>
          </a:xfrm>
          <a:prstGeom prst="rect">
            <a:avLst/>
          </a:prstGeom>
        </p:spPr>
        <p:txBody>
          <a:bodyPr wrap="square">
            <a:spAutoFit/>
          </a:bodyPr>
          <a:lstStyle/>
          <a:p>
            <a:pPr>
              <a:lnSpc>
                <a:spcPct val="150000"/>
              </a:lnSpc>
            </a:pPr>
            <a:r>
              <a:rPr lang="ro-MD" sz="2400" dirty="0">
                <a:latin typeface="Arial" panose="020B0604020202020204" pitchFamily="34" charset="0"/>
                <a:cs typeface="Arial" panose="020B0604020202020204" pitchFamily="34" charset="0"/>
              </a:rPr>
              <a:t>O masă de 100 g de hidrogen a fost încălzită la presiune contantă, astfel încât volumul gazului a crescut de 3 ori. Apoi hidrogenul a fost răcit la volum constant, astfel încât presiunea a scăzut de 3 ori. Să se afle variaţia entropiei gazului. </a:t>
            </a:r>
          </a:p>
        </p:txBody>
      </p:sp>
      <p:sp>
        <p:nvSpPr>
          <p:cNvPr id="9" name="Rectangle 8">
            <a:extLst>
              <a:ext uri="{FF2B5EF4-FFF2-40B4-BE49-F238E27FC236}">
                <a16:creationId xmlns:a16="http://schemas.microsoft.com/office/drawing/2014/main" id="{3280FAB7-BF3E-4170-BE89-6CB370A6F430}"/>
              </a:ext>
            </a:extLst>
          </p:cNvPr>
          <p:cNvSpPr/>
          <p:nvPr/>
        </p:nvSpPr>
        <p:spPr>
          <a:xfrm>
            <a:off x="450574" y="1988783"/>
            <a:ext cx="1774845" cy="461665"/>
          </a:xfrm>
          <a:prstGeom prst="rect">
            <a:avLst/>
          </a:prstGeom>
        </p:spPr>
        <p:txBody>
          <a:bodyPr wrap="none">
            <a:spAutoFit/>
          </a:bodyPr>
          <a:lstStyle/>
          <a:p>
            <a:r>
              <a:rPr lang="ro-MD" sz="2400" b="1" i="1" dirty="0">
                <a:solidFill>
                  <a:prstClr val="black"/>
                </a:solidFill>
                <a:latin typeface="Arial" panose="020B0604020202020204" pitchFamily="34" charset="0"/>
                <a:cs typeface="Arial" panose="020B0604020202020204" pitchFamily="34" charset="0"/>
              </a:rPr>
              <a:t>Problemă: </a:t>
            </a:r>
            <a:endParaRPr lang="en-US" b="1" i="1" dirty="0"/>
          </a:p>
        </p:txBody>
      </p:sp>
    </p:spTree>
    <p:extLst>
      <p:ext uri="{BB962C8B-B14F-4D97-AF65-F5344CB8AC3E}">
        <p14:creationId xmlns:p14="http://schemas.microsoft.com/office/powerpoint/2010/main" val="3013114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  </a:t>
            </a:r>
            <a:r>
              <a:rPr lang="ro-MD" sz="2800" b="1" dirty="0">
                <a:latin typeface="Arial" panose="020B0604020202020204" pitchFamily="34" charset="0"/>
                <a:cs typeface="Arial" panose="020B0604020202020204" pitchFamily="34" charset="0"/>
              </a:rPr>
              <a:t>Problema nr</a:t>
            </a:r>
            <a:r>
              <a:rPr lang="en-US" sz="2800" b="1" dirty="0">
                <a:latin typeface="Arial" panose="020B0604020202020204" pitchFamily="34" charset="0"/>
                <a:cs typeface="Arial" panose="020B0604020202020204" pitchFamily="34" charset="0"/>
              </a:rPr>
              <a:t>. </a:t>
            </a:r>
            <a:r>
              <a:rPr lang="ro-RO" sz="2800" b="1" dirty="0">
                <a:latin typeface="Arial" panose="020B0604020202020204" pitchFamily="34" charset="0"/>
                <a:cs typeface="Arial" panose="020B0604020202020204" pitchFamily="34" charset="0"/>
              </a:rPr>
              <a:t>4</a:t>
            </a:r>
            <a:r>
              <a:rPr lang="en-US" sz="2800" b="1" dirty="0">
                <a:latin typeface="Arial" panose="020B0604020202020204" pitchFamily="34" charset="0"/>
                <a:cs typeface="Arial" panose="020B0604020202020204" pitchFamily="34" charset="0"/>
              </a:rPr>
              <a:t>  </a:t>
            </a:r>
            <a:r>
              <a:rPr lang="ro-RO" sz="2800" b="1" dirty="0">
                <a:latin typeface="Arial" panose="020B0604020202020204" pitchFamily="34" charset="0"/>
                <a:cs typeface="Arial" panose="020B0604020202020204" pitchFamily="34" charset="0"/>
              </a:rPr>
              <a:t> </a:t>
            </a:r>
            <a:endParaRPr lang="en-US" b="1" dirty="0"/>
          </a:p>
        </p:txBody>
      </p:sp>
      <p:sp>
        <p:nvSpPr>
          <p:cNvPr id="27" name="TextBox 26"/>
          <p:cNvSpPr txBox="1"/>
          <p:nvPr/>
        </p:nvSpPr>
        <p:spPr>
          <a:xfrm>
            <a:off x="11573691" y="6320048"/>
            <a:ext cx="697627" cy="461665"/>
          </a:xfrm>
          <a:prstGeom prst="rect">
            <a:avLst/>
          </a:prstGeom>
          <a:noFill/>
        </p:spPr>
        <p:txBody>
          <a:bodyPr wrap="none" rtlCol="0">
            <a:spAutoFit/>
          </a:bodyPr>
          <a:lstStyle/>
          <a:p>
            <a:r>
              <a:rPr lang="ro-RO" sz="2400" dirty="0">
                <a:latin typeface="Arial" panose="020B0604020202020204" pitchFamily="34" charset="0"/>
                <a:cs typeface="Arial" panose="020B0604020202020204" pitchFamily="34" charset="0"/>
              </a:rPr>
              <a:t> 24 </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latin typeface="Arial" panose="020B0604020202020204" pitchFamily="34" charset="0"/>
                <a:cs typeface="Arial" panose="020B0604020202020204" pitchFamily="34" charset="0"/>
              </a:rPr>
              <a:t>SEMINAR-9</a:t>
            </a:r>
            <a:endParaRPr lang="en-US" b="1" i="1" dirty="0">
              <a:latin typeface="Arial" panose="020B0604020202020204" pitchFamily="34" charset="0"/>
              <a:cs typeface="Arial" panose="020B0604020202020204" pitchFamily="34" charset="0"/>
            </a:endParaRPr>
          </a:p>
        </p:txBody>
      </p:sp>
      <p:sp>
        <p:nvSpPr>
          <p:cNvPr id="9" name="TextBox 8"/>
          <p:cNvSpPr txBox="1"/>
          <p:nvPr/>
        </p:nvSpPr>
        <p:spPr>
          <a:xfrm>
            <a:off x="9429150" y="1134163"/>
            <a:ext cx="2751074" cy="400110"/>
          </a:xfrm>
          <a:prstGeom prst="rect">
            <a:avLst/>
          </a:prstGeom>
          <a:noFill/>
        </p:spPr>
        <p:txBody>
          <a:bodyPr wrap="none" rtlCol="0">
            <a:spAutoFit/>
          </a:bodyPr>
          <a:lstStyle/>
          <a:p>
            <a:r>
              <a:rPr lang="ro-MD" sz="2000" dirty="0">
                <a:latin typeface="Arial" panose="020B0604020202020204" pitchFamily="34" charset="0"/>
                <a:cs typeface="Arial" panose="020B0604020202020204" pitchFamily="34" charset="0"/>
              </a:rPr>
              <a:t>Rezolvarea</a:t>
            </a:r>
            <a:r>
              <a:rPr lang="en-US" sz="2000" dirty="0">
                <a:latin typeface="Arial" panose="020B0604020202020204" pitchFamily="34" charset="0"/>
                <a:cs typeface="Arial" panose="020B0604020202020204" pitchFamily="34" charset="0"/>
              </a:rPr>
              <a:t> </a:t>
            </a:r>
            <a:r>
              <a:rPr lang="ro-RO" sz="2000" dirty="0">
                <a:latin typeface="Arial" panose="020B0604020202020204" pitchFamily="34" charset="0"/>
                <a:cs typeface="Arial" panose="020B0604020202020204" pitchFamily="34" charset="0"/>
              </a:rPr>
              <a:t>problemei </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78884" y="1467232"/>
            <a:ext cx="989373" cy="892552"/>
          </a:xfrm>
          <a:prstGeom prst="rect">
            <a:avLst/>
          </a:prstGeom>
          <a:noFill/>
        </p:spPr>
        <p:txBody>
          <a:bodyPr wrap="none" rtlCol="0">
            <a:spAutoFit/>
          </a:bodyPr>
          <a:lstStyle/>
          <a:p>
            <a:r>
              <a:rPr lang="ro-MD" sz="2400" i="1" dirty="0">
                <a:latin typeface="Arial" panose="020B0604020202020204" pitchFamily="34" charset="0"/>
                <a:cs typeface="Arial" panose="020B0604020202020204" pitchFamily="34" charset="0"/>
              </a:rPr>
              <a:t>Se dă</a:t>
            </a:r>
          </a:p>
          <a:p>
            <a:endParaRPr lang="en-US" sz="2800" dirty="0">
              <a:latin typeface="Arial" panose="020B0604020202020204" pitchFamily="34" charset="0"/>
              <a:cs typeface="Arial" panose="020B0604020202020204" pitchFamily="34" charset="0"/>
            </a:endParaRPr>
          </a:p>
        </p:txBody>
      </p:sp>
      <p:sp>
        <p:nvSpPr>
          <p:cNvPr id="18" name="TextBox 17"/>
          <p:cNvSpPr txBox="1"/>
          <p:nvPr/>
        </p:nvSpPr>
        <p:spPr>
          <a:xfrm>
            <a:off x="2701110" y="1498010"/>
            <a:ext cx="4682307" cy="461665"/>
          </a:xfrm>
          <a:prstGeom prst="rect">
            <a:avLst/>
          </a:prstGeom>
          <a:noFill/>
        </p:spPr>
        <p:txBody>
          <a:bodyPr wrap="none" rtlCol="0">
            <a:spAutoFit/>
          </a:bodyPr>
          <a:lstStyle/>
          <a:p>
            <a:r>
              <a:rPr lang="ro-MD" sz="2400" dirty="0">
                <a:latin typeface="Arial" panose="020B0604020202020204" pitchFamily="34" charset="0"/>
                <a:cs typeface="Arial" panose="020B0604020202020204" pitchFamily="34" charset="0"/>
              </a:rPr>
              <a:t>Variația entropiei sistemului este:</a:t>
            </a:r>
          </a:p>
        </p:txBody>
      </p:sp>
      <p:graphicFrame>
        <p:nvGraphicFramePr>
          <p:cNvPr id="4" name="Object 3"/>
          <p:cNvGraphicFramePr>
            <a:graphicFrameLocks noChangeAspect="1"/>
          </p:cNvGraphicFramePr>
          <p:nvPr>
            <p:extLst>
              <p:ext uri="{D42A27DB-BD31-4B8C-83A1-F6EECF244321}">
                <p14:modId xmlns:p14="http://schemas.microsoft.com/office/powerpoint/2010/main" val="1619907086"/>
              </p:ext>
            </p:extLst>
          </p:nvPr>
        </p:nvGraphicFramePr>
        <p:xfrm>
          <a:off x="7315200" y="1541463"/>
          <a:ext cx="3011488" cy="484187"/>
        </p:xfrm>
        <a:graphic>
          <a:graphicData uri="http://schemas.openxmlformats.org/presentationml/2006/ole">
            <mc:AlternateContent xmlns:mc="http://schemas.openxmlformats.org/markup-compatibility/2006">
              <mc:Choice xmlns:v="urn:schemas-microsoft-com:vml" Requires="v">
                <p:oleObj spid="_x0000_s15676" name="Equation" r:id="rId4" imgW="1422360" imgH="228600" progId="Equation.DSMT4">
                  <p:embed/>
                </p:oleObj>
              </mc:Choice>
              <mc:Fallback>
                <p:oleObj name="Equation" r:id="rId4" imgW="1422360" imgH="228600" progId="Equation.DSMT4">
                  <p:embed/>
                  <p:pic>
                    <p:nvPicPr>
                      <p:cNvPr id="0" name=""/>
                      <p:cNvPicPr/>
                      <p:nvPr/>
                    </p:nvPicPr>
                    <p:blipFill>
                      <a:blip r:embed="rId5"/>
                      <a:stretch>
                        <a:fillRect/>
                      </a:stretch>
                    </p:blipFill>
                    <p:spPr>
                      <a:xfrm>
                        <a:off x="7315200" y="1541463"/>
                        <a:ext cx="3011488" cy="484187"/>
                      </a:xfrm>
                      <a:prstGeom prst="rect">
                        <a:avLst/>
                      </a:prstGeom>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538116512"/>
              </p:ext>
            </p:extLst>
          </p:nvPr>
        </p:nvGraphicFramePr>
        <p:xfrm>
          <a:off x="177738" y="1913508"/>
          <a:ext cx="2479675" cy="2486025"/>
        </p:xfrm>
        <a:graphic>
          <a:graphicData uri="http://schemas.openxmlformats.org/presentationml/2006/ole">
            <mc:AlternateContent xmlns:mc="http://schemas.openxmlformats.org/markup-compatibility/2006">
              <mc:Choice xmlns:v="urn:schemas-microsoft-com:vml" Requires="v">
                <p:oleObj spid="_x0000_s15677" name="Equation" r:id="rId6" imgW="1168200" imgH="1295280" progId="Equation.DSMT4">
                  <p:embed/>
                </p:oleObj>
              </mc:Choice>
              <mc:Fallback>
                <p:oleObj name="Equation" r:id="rId6" imgW="1168200" imgH="1295280" progId="Equation.DSMT4">
                  <p:embed/>
                  <p:pic>
                    <p:nvPicPr>
                      <p:cNvPr id="0" name=""/>
                      <p:cNvPicPr/>
                      <p:nvPr/>
                    </p:nvPicPr>
                    <p:blipFill>
                      <a:blip r:embed="rId7"/>
                      <a:stretch>
                        <a:fillRect/>
                      </a:stretch>
                    </p:blipFill>
                    <p:spPr>
                      <a:xfrm>
                        <a:off x="177738" y="1913508"/>
                        <a:ext cx="2479675" cy="2486025"/>
                      </a:xfrm>
                      <a:prstGeom prst="rect">
                        <a:avLst/>
                      </a:prstGeom>
                    </p:spPr>
                  </p:pic>
                </p:oleObj>
              </mc:Fallback>
            </mc:AlternateContent>
          </a:graphicData>
        </a:graphic>
      </p:graphicFrame>
      <p:cxnSp>
        <p:nvCxnSpPr>
          <p:cNvPr id="23" name="Straight Connector 22"/>
          <p:cNvCxnSpPr>
            <a:cxnSpLocks/>
          </p:cNvCxnSpPr>
          <p:nvPr/>
        </p:nvCxnSpPr>
        <p:spPr>
          <a:xfrm>
            <a:off x="11830" y="4006642"/>
            <a:ext cx="276863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024FCD8-D8DD-4D51-8047-BBF0454A0C0C}"/>
              </a:ext>
            </a:extLst>
          </p:cNvPr>
          <p:cNvSpPr txBox="1"/>
          <p:nvPr/>
        </p:nvSpPr>
        <p:spPr>
          <a:xfrm>
            <a:off x="5729469" y="2128951"/>
            <a:ext cx="5235729" cy="461665"/>
          </a:xfrm>
          <a:prstGeom prst="rect">
            <a:avLst/>
          </a:prstGeom>
          <a:noFill/>
        </p:spPr>
        <p:txBody>
          <a:bodyPr wrap="none" rtlCol="0">
            <a:spAutoFit/>
          </a:bodyPr>
          <a:lstStyle/>
          <a:p>
            <a:r>
              <a:rPr lang="ro-MD" sz="2400" dirty="0">
                <a:latin typeface="Arial" panose="020B0604020202020204" pitchFamily="34" charset="0"/>
                <a:cs typeface="Arial" panose="020B0604020202020204" pitchFamily="34" charset="0"/>
              </a:rPr>
              <a:t>- variația entropiei în procesul izobar;</a:t>
            </a:r>
            <a:endParaRPr lang="en-US" sz="20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2B5A5E0E-EAFC-470C-9373-7D86B425B9CE}"/>
              </a:ext>
            </a:extLst>
          </p:cNvPr>
          <p:cNvSpPr txBox="1"/>
          <p:nvPr/>
        </p:nvSpPr>
        <p:spPr>
          <a:xfrm>
            <a:off x="2876593" y="4060173"/>
            <a:ext cx="6381875" cy="461665"/>
          </a:xfrm>
          <a:prstGeom prst="rect">
            <a:avLst/>
          </a:prstGeom>
          <a:noFill/>
        </p:spPr>
        <p:txBody>
          <a:bodyPr wrap="none" rtlCol="0">
            <a:spAutoFit/>
          </a:bodyPr>
          <a:lstStyle/>
          <a:p>
            <a:r>
              <a:rPr lang="ro-MD" sz="2400" dirty="0">
                <a:latin typeface="Arial" panose="020B0604020202020204" pitchFamily="34" charset="0"/>
                <a:cs typeface="Arial" panose="020B0604020202020204" pitchFamily="34" charset="0"/>
              </a:rPr>
              <a:t>Cantitatea de căldură în procesul izobar este:</a:t>
            </a:r>
            <a:endParaRPr lang="en-US" sz="24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0ED5B36B-7B70-4863-AAEF-BA68EAE9B3FB}"/>
              </a:ext>
            </a:extLst>
          </p:cNvPr>
          <p:cNvCxnSpPr/>
          <p:nvPr/>
        </p:nvCxnSpPr>
        <p:spPr>
          <a:xfrm>
            <a:off x="2593331" y="1506369"/>
            <a:ext cx="0" cy="2616857"/>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4B2DDA4-C999-42F2-9E38-99EDB908EBCC}"/>
              </a:ext>
            </a:extLst>
          </p:cNvPr>
          <p:cNvSpPr txBox="1"/>
          <p:nvPr/>
        </p:nvSpPr>
        <p:spPr>
          <a:xfrm>
            <a:off x="2775980" y="2139847"/>
            <a:ext cx="955711" cy="461665"/>
          </a:xfrm>
          <a:prstGeom prst="rect">
            <a:avLst/>
          </a:prstGeom>
          <a:noFill/>
        </p:spPr>
        <p:txBody>
          <a:bodyPr wrap="none" rtlCol="0">
            <a:spAutoFit/>
          </a:bodyPr>
          <a:lstStyle/>
          <a:p>
            <a:r>
              <a:rPr lang="ro-MD" sz="2400" dirty="0">
                <a:latin typeface="Arial" panose="020B0604020202020204" pitchFamily="34" charset="0"/>
                <a:cs typeface="Arial" panose="020B0604020202020204" pitchFamily="34" charset="0"/>
              </a:rPr>
              <a:t>unde:</a:t>
            </a:r>
          </a:p>
        </p:txBody>
      </p:sp>
      <p:graphicFrame>
        <p:nvGraphicFramePr>
          <p:cNvPr id="44" name="Object 43">
            <a:extLst>
              <a:ext uri="{FF2B5EF4-FFF2-40B4-BE49-F238E27FC236}">
                <a16:creationId xmlns:a16="http://schemas.microsoft.com/office/drawing/2014/main" id="{D73C0DE3-EC59-43C5-9152-1184661B8A61}"/>
              </a:ext>
            </a:extLst>
          </p:cNvPr>
          <p:cNvGraphicFramePr>
            <a:graphicFrameLocks noChangeAspect="1"/>
          </p:cNvGraphicFramePr>
          <p:nvPr>
            <p:extLst>
              <p:ext uri="{D42A27DB-BD31-4B8C-83A1-F6EECF244321}">
                <p14:modId xmlns:p14="http://schemas.microsoft.com/office/powerpoint/2010/main" val="1798475225"/>
              </p:ext>
            </p:extLst>
          </p:nvPr>
        </p:nvGraphicFramePr>
        <p:xfrm>
          <a:off x="3912860" y="1925297"/>
          <a:ext cx="1720850" cy="995363"/>
        </p:xfrm>
        <a:graphic>
          <a:graphicData uri="http://schemas.openxmlformats.org/presentationml/2006/ole">
            <mc:AlternateContent xmlns:mc="http://schemas.openxmlformats.org/markup-compatibility/2006">
              <mc:Choice xmlns:v="urn:schemas-microsoft-com:vml" Requires="v">
                <p:oleObj spid="_x0000_s15678" name="Equation" r:id="rId8" imgW="812520" imgH="469800" progId="Equation.DSMT4">
                  <p:embed/>
                </p:oleObj>
              </mc:Choice>
              <mc:Fallback>
                <p:oleObj name="Equation" r:id="rId8" imgW="812520" imgH="469800" progId="Equation.DSMT4">
                  <p:embed/>
                  <p:pic>
                    <p:nvPicPr>
                      <p:cNvPr id="4" name="Object 3"/>
                      <p:cNvPicPr/>
                      <p:nvPr/>
                    </p:nvPicPr>
                    <p:blipFill>
                      <a:blip r:embed="rId9"/>
                      <a:stretch>
                        <a:fillRect/>
                      </a:stretch>
                    </p:blipFill>
                    <p:spPr>
                      <a:xfrm>
                        <a:off x="3912860" y="1925297"/>
                        <a:ext cx="1720850" cy="995363"/>
                      </a:xfrm>
                      <a:prstGeom prst="rect">
                        <a:avLst/>
                      </a:prstGeom>
                      <a:ln>
                        <a:noFill/>
                      </a:ln>
                    </p:spPr>
                  </p:pic>
                </p:oleObj>
              </mc:Fallback>
            </mc:AlternateContent>
          </a:graphicData>
        </a:graphic>
      </p:graphicFrame>
      <p:graphicFrame>
        <p:nvGraphicFramePr>
          <p:cNvPr id="45" name="Object 44">
            <a:extLst>
              <a:ext uri="{FF2B5EF4-FFF2-40B4-BE49-F238E27FC236}">
                <a16:creationId xmlns:a16="http://schemas.microsoft.com/office/drawing/2014/main" id="{91C145A3-BDB2-40BF-AB8A-10EC02D6545E}"/>
              </a:ext>
            </a:extLst>
          </p:cNvPr>
          <p:cNvGraphicFramePr>
            <a:graphicFrameLocks noChangeAspect="1"/>
          </p:cNvGraphicFramePr>
          <p:nvPr>
            <p:extLst>
              <p:ext uri="{D42A27DB-BD31-4B8C-83A1-F6EECF244321}">
                <p14:modId xmlns:p14="http://schemas.microsoft.com/office/powerpoint/2010/main" val="4233338837"/>
              </p:ext>
            </p:extLst>
          </p:nvPr>
        </p:nvGraphicFramePr>
        <p:xfrm>
          <a:off x="3859213" y="3008461"/>
          <a:ext cx="1828800" cy="995362"/>
        </p:xfrm>
        <a:graphic>
          <a:graphicData uri="http://schemas.openxmlformats.org/presentationml/2006/ole">
            <mc:AlternateContent xmlns:mc="http://schemas.openxmlformats.org/markup-compatibility/2006">
              <mc:Choice xmlns:v="urn:schemas-microsoft-com:vml" Requires="v">
                <p:oleObj spid="_x0000_s15679" name="Equation" r:id="rId10" imgW="863280" imgH="469800" progId="Equation.DSMT4">
                  <p:embed/>
                </p:oleObj>
              </mc:Choice>
              <mc:Fallback>
                <p:oleObj name="Equation" r:id="rId10" imgW="863280" imgH="469800" progId="Equation.DSMT4">
                  <p:embed/>
                  <p:pic>
                    <p:nvPicPr>
                      <p:cNvPr id="44" name="Object 43">
                        <a:extLst>
                          <a:ext uri="{FF2B5EF4-FFF2-40B4-BE49-F238E27FC236}">
                            <a16:creationId xmlns:a16="http://schemas.microsoft.com/office/drawing/2014/main" id="{D73C0DE3-EC59-43C5-9152-1184661B8A61}"/>
                          </a:ext>
                        </a:extLst>
                      </p:cNvPr>
                      <p:cNvPicPr/>
                      <p:nvPr/>
                    </p:nvPicPr>
                    <p:blipFill>
                      <a:blip r:embed="rId11"/>
                      <a:stretch>
                        <a:fillRect/>
                      </a:stretch>
                    </p:blipFill>
                    <p:spPr>
                      <a:xfrm>
                        <a:off x="3859213" y="3008461"/>
                        <a:ext cx="1828800" cy="995362"/>
                      </a:xfrm>
                      <a:prstGeom prst="rect">
                        <a:avLst/>
                      </a:prstGeom>
                      <a:ln>
                        <a:noFill/>
                      </a:ln>
                    </p:spPr>
                  </p:pic>
                </p:oleObj>
              </mc:Fallback>
            </mc:AlternateContent>
          </a:graphicData>
        </a:graphic>
      </p:graphicFrame>
      <p:sp>
        <p:nvSpPr>
          <p:cNvPr id="46" name="TextBox 45">
            <a:extLst>
              <a:ext uri="{FF2B5EF4-FFF2-40B4-BE49-F238E27FC236}">
                <a16:creationId xmlns:a16="http://schemas.microsoft.com/office/drawing/2014/main" id="{A3D574B4-9041-47F9-9F70-8FE29EFBC026}"/>
              </a:ext>
            </a:extLst>
          </p:cNvPr>
          <p:cNvSpPr txBox="1"/>
          <p:nvPr/>
        </p:nvSpPr>
        <p:spPr>
          <a:xfrm>
            <a:off x="5881869" y="3234663"/>
            <a:ext cx="5218095" cy="461665"/>
          </a:xfrm>
          <a:prstGeom prst="rect">
            <a:avLst/>
          </a:prstGeom>
          <a:noFill/>
        </p:spPr>
        <p:txBody>
          <a:bodyPr wrap="none" rtlCol="0">
            <a:spAutoFit/>
          </a:bodyPr>
          <a:lstStyle/>
          <a:p>
            <a:r>
              <a:rPr lang="ro-MD" sz="2400" dirty="0">
                <a:latin typeface="Arial" panose="020B0604020202020204" pitchFamily="34" charset="0"/>
                <a:cs typeface="Arial" panose="020B0604020202020204" pitchFamily="34" charset="0"/>
              </a:rPr>
              <a:t>- variația entropiei în procesul izocor;</a:t>
            </a:r>
            <a:endParaRPr lang="en-US" sz="2000" dirty="0">
              <a:latin typeface="Arial" panose="020B0604020202020204" pitchFamily="34" charset="0"/>
              <a:cs typeface="Arial" panose="020B0604020202020204" pitchFamily="34" charset="0"/>
            </a:endParaRPr>
          </a:p>
        </p:txBody>
      </p:sp>
      <p:graphicFrame>
        <p:nvGraphicFramePr>
          <p:cNvPr id="47" name="Object 46">
            <a:extLst>
              <a:ext uri="{FF2B5EF4-FFF2-40B4-BE49-F238E27FC236}">
                <a16:creationId xmlns:a16="http://schemas.microsoft.com/office/drawing/2014/main" id="{370C4FA1-B659-4A14-B2A4-5D18298C74F0}"/>
              </a:ext>
            </a:extLst>
          </p:cNvPr>
          <p:cNvGraphicFramePr>
            <a:graphicFrameLocks noChangeAspect="1"/>
          </p:cNvGraphicFramePr>
          <p:nvPr>
            <p:extLst>
              <p:ext uri="{D42A27DB-BD31-4B8C-83A1-F6EECF244321}">
                <p14:modId xmlns:p14="http://schemas.microsoft.com/office/powerpoint/2010/main" val="287736704"/>
              </p:ext>
            </p:extLst>
          </p:nvPr>
        </p:nvGraphicFramePr>
        <p:xfrm>
          <a:off x="9258468" y="4098662"/>
          <a:ext cx="1855788" cy="536575"/>
        </p:xfrm>
        <a:graphic>
          <a:graphicData uri="http://schemas.openxmlformats.org/presentationml/2006/ole">
            <mc:AlternateContent xmlns:mc="http://schemas.openxmlformats.org/markup-compatibility/2006">
              <mc:Choice xmlns:v="urn:schemas-microsoft-com:vml" Requires="v">
                <p:oleObj spid="_x0000_s15680" name="Equation" r:id="rId12" imgW="876240" imgH="253800" progId="Equation.DSMT4">
                  <p:embed/>
                </p:oleObj>
              </mc:Choice>
              <mc:Fallback>
                <p:oleObj name="Equation" r:id="rId12" imgW="876240" imgH="253800" progId="Equation.DSMT4">
                  <p:embed/>
                  <p:pic>
                    <p:nvPicPr>
                      <p:cNvPr id="44" name="Object 43">
                        <a:extLst>
                          <a:ext uri="{FF2B5EF4-FFF2-40B4-BE49-F238E27FC236}">
                            <a16:creationId xmlns:a16="http://schemas.microsoft.com/office/drawing/2014/main" id="{D73C0DE3-EC59-43C5-9152-1184661B8A61}"/>
                          </a:ext>
                        </a:extLst>
                      </p:cNvPr>
                      <p:cNvPicPr/>
                      <p:nvPr/>
                    </p:nvPicPr>
                    <p:blipFill>
                      <a:blip r:embed="rId13"/>
                      <a:stretch>
                        <a:fillRect/>
                      </a:stretch>
                    </p:blipFill>
                    <p:spPr>
                      <a:xfrm>
                        <a:off x="9258468" y="4098662"/>
                        <a:ext cx="1855788" cy="536575"/>
                      </a:xfrm>
                      <a:prstGeom prst="rect">
                        <a:avLst/>
                      </a:prstGeom>
                      <a:ln>
                        <a:noFill/>
                      </a:ln>
                    </p:spPr>
                  </p:pic>
                </p:oleObj>
              </mc:Fallback>
            </mc:AlternateContent>
          </a:graphicData>
        </a:graphic>
      </p:graphicFrame>
      <p:sp>
        <p:nvSpPr>
          <p:cNvPr id="48" name="TextBox 47">
            <a:extLst>
              <a:ext uri="{FF2B5EF4-FFF2-40B4-BE49-F238E27FC236}">
                <a16:creationId xmlns:a16="http://schemas.microsoft.com/office/drawing/2014/main" id="{D7E29A48-D4C2-4210-BCD4-B30D01BEA36C}"/>
              </a:ext>
            </a:extLst>
          </p:cNvPr>
          <p:cNvSpPr txBox="1"/>
          <p:nvPr/>
        </p:nvSpPr>
        <p:spPr>
          <a:xfrm>
            <a:off x="120819" y="4511771"/>
            <a:ext cx="6789679" cy="461665"/>
          </a:xfrm>
          <a:prstGeom prst="rect">
            <a:avLst/>
          </a:prstGeom>
          <a:noFill/>
        </p:spPr>
        <p:txBody>
          <a:bodyPr wrap="none" rtlCol="0">
            <a:spAutoFit/>
          </a:bodyPr>
          <a:lstStyle/>
          <a:p>
            <a:r>
              <a:rPr lang="ro-MD" sz="2400" dirty="0">
                <a:latin typeface="Arial" panose="020B0604020202020204" pitchFamily="34" charset="0"/>
                <a:cs typeface="Arial" panose="020B0604020202020204" pitchFamily="34" charset="0"/>
              </a:rPr>
              <a:t>Iar, cantitatea de căldură în procesul izocor va fi:</a:t>
            </a:r>
            <a:endParaRPr lang="en-US" sz="2400" dirty="0">
              <a:latin typeface="Arial" panose="020B0604020202020204" pitchFamily="34" charset="0"/>
              <a:cs typeface="Arial" panose="020B0604020202020204" pitchFamily="34" charset="0"/>
            </a:endParaRPr>
          </a:p>
        </p:txBody>
      </p:sp>
      <p:graphicFrame>
        <p:nvGraphicFramePr>
          <p:cNvPr id="49" name="Object 48">
            <a:extLst>
              <a:ext uri="{FF2B5EF4-FFF2-40B4-BE49-F238E27FC236}">
                <a16:creationId xmlns:a16="http://schemas.microsoft.com/office/drawing/2014/main" id="{C7D84E44-22AA-49F7-9A2D-5847865A8ACC}"/>
              </a:ext>
            </a:extLst>
          </p:cNvPr>
          <p:cNvGraphicFramePr>
            <a:graphicFrameLocks noChangeAspect="1"/>
          </p:cNvGraphicFramePr>
          <p:nvPr>
            <p:extLst>
              <p:ext uri="{D42A27DB-BD31-4B8C-83A1-F6EECF244321}">
                <p14:modId xmlns:p14="http://schemas.microsoft.com/office/powerpoint/2010/main" val="1607089267"/>
              </p:ext>
            </p:extLst>
          </p:nvPr>
        </p:nvGraphicFramePr>
        <p:xfrm>
          <a:off x="6911181" y="4538358"/>
          <a:ext cx="1909763" cy="482600"/>
        </p:xfrm>
        <a:graphic>
          <a:graphicData uri="http://schemas.openxmlformats.org/presentationml/2006/ole">
            <mc:AlternateContent xmlns:mc="http://schemas.openxmlformats.org/markup-compatibility/2006">
              <mc:Choice xmlns:v="urn:schemas-microsoft-com:vml" Requires="v">
                <p:oleObj spid="_x0000_s15681" name="Equation" r:id="rId14" imgW="901440" imgH="228600" progId="Equation.DSMT4">
                  <p:embed/>
                </p:oleObj>
              </mc:Choice>
              <mc:Fallback>
                <p:oleObj name="Equation" r:id="rId14" imgW="901440" imgH="228600" progId="Equation.DSMT4">
                  <p:embed/>
                  <p:pic>
                    <p:nvPicPr>
                      <p:cNvPr id="47" name="Object 46">
                        <a:extLst>
                          <a:ext uri="{FF2B5EF4-FFF2-40B4-BE49-F238E27FC236}">
                            <a16:creationId xmlns:a16="http://schemas.microsoft.com/office/drawing/2014/main" id="{370C4FA1-B659-4A14-B2A4-5D18298C74F0}"/>
                          </a:ext>
                        </a:extLst>
                      </p:cNvPr>
                      <p:cNvPicPr/>
                      <p:nvPr/>
                    </p:nvPicPr>
                    <p:blipFill>
                      <a:blip r:embed="rId15"/>
                      <a:stretch>
                        <a:fillRect/>
                      </a:stretch>
                    </p:blipFill>
                    <p:spPr>
                      <a:xfrm>
                        <a:off x="6911181" y="4538358"/>
                        <a:ext cx="1909763" cy="482600"/>
                      </a:xfrm>
                      <a:prstGeom prst="rect">
                        <a:avLst/>
                      </a:prstGeom>
                      <a:ln>
                        <a:noFill/>
                      </a:ln>
                    </p:spPr>
                  </p:pic>
                </p:oleObj>
              </mc:Fallback>
            </mc:AlternateContent>
          </a:graphicData>
        </a:graphic>
      </p:graphicFrame>
      <p:sp>
        <p:nvSpPr>
          <p:cNvPr id="10" name="Rectangle 9">
            <a:extLst>
              <a:ext uri="{FF2B5EF4-FFF2-40B4-BE49-F238E27FC236}">
                <a16:creationId xmlns:a16="http://schemas.microsoft.com/office/drawing/2014/main" id="{9E809BED-987D-4674-A480-FCA9CB4DF9CD}"/>
              </a:ext>
            </a:extLst>
          </p:cNvPr>
          <p:cNvSpPr/>
          <p:nvPr/>
        </p:nvSpPr>
        <p:spPr>
          <a:xfrm>
            <a:off x="74363" y="5027197"/>
            <a:ext cx="10271164" cy="830997"/>
          </a:xfrm>
          <a:prstGeom prst="rect">
            <a:avLst/>
          </a:prstGeom>
        </p:spPr>
        <p:txBody>
          <a:bodyPr wrap="square">
            <a:spAutoFit/>
          </a:bodyPr>
          <a:lstStyle/>
          <a:p>
            <a:r>
              <a:rPr lang="ro-MD" sz="2400" dirty="0">
                <a:solidFill>
                  <a:prstClr val="black"/>
                </a:solidFill>
                <a:latin typeface="Arial" panose="020B0604020202020204" pitchFamily="34" charset="0"/>
                <a:cs typeface="Arial" panose="020B0604020202020204" pitchFamily="34" charset="0"/>
              </a:rPr>
              <a:t>Astfel, înlocuind relațiile pentru                     în relațiile pentru variațiile entropei, obținem: </a:t>
            </a:r>
            <a:endParaRPr lang="en-US" dirty="0"/>
          </a:p>
        </p:txBody>
      </p:sp>
      <p:graphicFrame>
        <p:nvGraphicFramePr>
          <p:cNvPr id="13" name="Object 12">
            <a:extLst>
              <a:ext uri="{FF2B5EF4-FFF2-40B4-BE49-F238E27FC236}">
                <a16:creationId xmlns:a16="http://schemas.microsoft.com/office/drawing/2014/main" id="{FFA34384-EE6A-4F81-8B62-6E3745284303}"/>
              </a:ext>
            </a:extLst>
          </p:cNvPr>
          <p:cNvGraphicFramePr>
            <a:graphicFrameLocks noChangeAspect="1"/>
          </p:cNvGraphicFramePr>
          <p:nvPr>
            <p:extLst>
              <p:ext uri="{D42A27DB-BD31-4B8C-83A1-F6EECF244321}">
                <p14:modId xmlns:p14="http://schemas.microsoft.com/office/powerpoint/2010/main" val="178091344"/>
              </p:ext>
            </p:extLst>
          </p:nvPr>
        </p:nvGraphicFramePr>
        <p:xfrm>
          <a:off x="4485540" y="5079494"/>
          <a:ext cx="1610460" cy="499798"/>
        </p:xfrm>
        <a:graphic>
          <a:graphicData uri="http://schemas.openxmlformats.org/presentationml/2006/ole">
            <mc:AlternateContent xmlns:mc="http://schemas.openxmlformats.org/markup-compatibility/2006">
              <mc:Choice xmlns:v="urn:schemas-microsoft-com:vml" Requires="v">
                <p:oleObj spid="_x0000_s15682" name="Equation" r:id="rId16" imgW="736560" imgH="228600" progId="Equation.DSMT4">
                  <p:embed/>
                </p:oleObj>
              </mc:Choice>
              <mc:Fallback>
                <p:oleObj name="Equation" r:id="rId16" imgW="736560" imgH="228600" progId="Equation.DSMT4">
                  <p:embed/>
                  <p:pic>
                    <p:nvPicPr>
                      <p:cNvPr id="0" name=""/>
                      <p:cNvPicPr/>
                      <p:nvPr/>
                    </p:nvPicPr>
                    <p:blipFill>
                      <a:blip r:embed="rId17"/>
                      <a:stretch>
                        <a:fillRect/>
                      </a:stretch>
                    </p:blipFill>
                    <p:spPr>
                      <a:xfrm>
                        <a:off x="4485540" y="5079494"/>
                        <a:ext cx="1610460" cy="499798"/>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93689475-6B9C-4FD4-A58C-BFD4E55CBA13}"/>
              </a:ext>
            </a:extLst>
          </p:cNvPr>
          <p:cNvGraphicFramePr>
            <a:graphicFrameLocks noChangeAspect="1"/>
          </p:cNvGraphicFramePr>
          <p:nvPr>
            <p:extLst>
              <p:ext uri="{D42A27DB-BD31-4B8C-83A1-F6EECF244321}">
                <p14:modId xmlns:p14="http://schemas.microsoft.com/office/powerpoint/2010/main" val="1572929848"/>
              </p:ext>
            </p:extLst>
          </p:nvPr>
        </p:nvGraphicFramePr>
        <p:xfrm>
          <a:off x="2455863" y="5638800"/>
          <a:ext cx="7018337" cy="1103313"/>
        </p:xfrm>
        <a:graphic>
          <a:graphicData uri="http://schemas.openxmlformats.org/presentationml/2006/ole">
            <mc:AlternateContent xmlns:mc="http://schemas.openxmlformats.org/markup-compatibility/2006">
              <mc:Choice xmlns:v="urn:schemas-microsoft-com:vml" Requires="v">
                <p:oleObj spid="_x0000_s15683" name="Equation" r:id="rId18" imgW="3314520" imgH="520560" progId="Equation.DSMT4">
                  <p:embed/>
                </p:oleObj>
              </mc:Choice>
              <mc:Fallback>
                <p:oleObj name="Equation" r:id="rId18" imgW="3314520" imgH="520560" progId="Equation.DSMT4">
                  <p:embed/>
                  <p:pic>
                    <p:nvPicPr>
                      <p:cNvPr id="44" name="Object 43">
                        <a:extLst>
                          <a:ext uri="{FF2B5EF4-FFF2-40B4-BE49-F238E27FC236}">
                            <a16:creationId xmlns:a16="http://schemas.microsoft.com/office/drawing/2014/main" id="{D73C0DE3-EC59-43C5-9152-1184661B8A61}"/>
                          </a:ext>
                        </a:extLst>
                      </p:cNvPr>
                      <p:cNvPicPr/>
                      <p:nvPr/>
                    </p:nvPicPr>
                    <p:blipFill>
                      <a:blip r:embed="rId19"/>
                      <a:stretch>
                        <a:fillRect/>
                      </a:stretch>
                    </p:blipFill>
                    <p:spPr>
                      <a:xfrm>
                        <a:off x="2455863" y="5638800"/>
                        <a:ext cx="7018337" cy="1103313"/>
                      </a:xfrm>
                      <a:prstGeom prst="rect">
                        <a:avLst/>
                      </a:prstGeom>
                      <a:ln>
                        <a:noFill/>
                      </a:ln>
                    </p:spPr>
                  </p:pic>
                </p:oleObj>
              </mc:Fallback>
            </mc:AlternateContent>
          </a:graphicData>
        </a:graphic>
      </p:graphicFrame>
    </p:spTree>
    <p:extLst>
      <p:ext uri="{BB962C8B-B14F-4D97-AF65-F5344CB8AC3E}">
        <p14:creationId xmlns:p14="http://schemas.microsoft.com/office/powerpoint/2010/main" val="117548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255443"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Problema nr</a:t>
            </a:r>
            <a:r>
              <a:rPr kumimoji="0" lang="en-US" sz="28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4   </a:t>
            </a:r>
            <a:r>
              <a:rPr kumimoji="0" lang="ro-RO" sz="2800" b="1"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srgbClr val="7030A0"/>
              </a:solidFill>
              <a:effectLst/>
              <a:uLnTx/>
              <a:uFillTx/>
              <a:latin typeface="Calibri"/>
              <a:ea typeface="+mn-ea"/>
            </a:endParaRPr>
          </a:p>
        </p:txBody>
      </p:sp>
      <p:sp>
        <p:nvSpPr>
          <p:cNvPr id="27" name="TextBox 26"/>
          <p:cNvSpPr txBox="1"/>
          <p:nvPr/>
        </p:nvSpPr>
        <p:spPr>
          <a:xfrm>
            <a:off x="11573691" y="6320048"/>
            <a:ext cx="69762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25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 name="TextBox 3"/>
          <p:cNvSpPr txBox="1"/>
          <p:nvPr/>
        </p:nvSpPr>
        <p:spPr>
          <a:xfrm>
            <a:off x="7929083" y="1097346"/>
            <a:ext cx="418896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Rezolvarea problemei (continuare )</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9F96AFD9-FC4D-4395-A7EC-65F74590D4D9}"/>
              </a:ext>
            </a:extLst>
          </p:cNvPr>
          <p:cNvSpPr/>
          <p:nvPr/>
        </p:nvSpPr>
        <p:spPr>
          <a:xfrm>
            <a:off x="119229" y="1594027"/>
            <a:ext cx="4360006"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Pentru procesul izobar, avem: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 name="Object 1">
            <a:extLst>
              <a:ext uri="{FF2B5EF4-FFF2-40B4-BE49-F238E27FC236}">
                <a16:creationId xmlns:a16="http://schemas.microsoft.com/office/drawing/2014/main" id="{32F2CDC5-853B-4BA3-BE55-46B96BF9A469}"/>
              </a:ext>
            </a:extLst>
          </p:cNvPr>
          <p:cNvGraphicFramePr>
            <a:graphicFrameLocks noChangeAspect="1"/>
          </p:cNvGraphicFramePr>
          <p:nvPr>
            <p:extLst>
              <p:ext uri="{D42A27DB-BD31-4B8C-83A1-F6EECF244321}">
                <p14:modId xmlns:p14="http://schemas.microsoft.com/office/powerpoint/2010/main" val="1347807560"/>
              </p:ext>
            </p:extLst>
          </p:nvPr>
        </p:nvGraphicFramePr>
        <p:xfrm>
          <a:off x="4744889" y="1497456"/>
          <a:ext cx="1320436" cy="1068924"/>
        </p:xfrm>
        <a:graphic>
          <a:graphicData uri="http://schemas.openxmlformats.org/presentationml/2006/ole">
            <mc:AlternateContent xmlns:mc="http://schemas.openxmlformats.org/markup-compatibility/2006">
              <mc:Choice xmlns:v="urn:schemas-microsoft-com:vml" Requires="v">
                <p:oleObj spid="_x0000_s37061" name="Equation" r:id="rId4" imgW="533160" imgH="431640" progId="Equation.DSMT4">
                  <p:embed/>
                </p:oleObj>
              </mc:Choice>
              <mc:Fallback>
                <p:oleObj name="Equation" r:id="rId4" imgW="533160" imgH="431640" progId="Equation.DSMT4">
                  <p:embed/>
                  <p:pic>
                    <p:nvPicPr>
                      <p:cNvPr id="0" name=""/>
                      <p:cNvPicPr/>
                      <p:nvPr/>
                    </p:nvPicPr>
                    <p:blipFill>
                      <a:blip r:embed="rId5"/>
                      <a:stretch>
                        <a:fillRect/>
                      </a:stretch>
                    </p:blipFill>
                    <p:spPr>
                      <a:xfrm>
                        <a:off x="4744889" y="1497456"/>
                        <a:ext cx="1320436" cy="1068924"/>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B074E08D-6942-4AD1-A013-680AB1FE7980}"/>
              </a:ext>
            </a:extLst>
          </p:cNvPr>
          <p:cNvSpPr/>
          <p:nvPr/>
        </p:nvSpPr>
        <p:spPr>
          <a:xfrm>
            <a:off x="6330979" y="1594027"/>
            <a:ext cx="719178"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sau</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0" name="Object 9">
            <a:extLst>
              <a:ext uri="{FF2B5EF4-FFF2-40B4-BE49-F238E27FC236}">
                <a16:creationId xmlns:a16="http://schemas.microsoft.com/office/drawing/2014/main" id="{CCA69F27-210A-425A-97D4-6D7EE8941771}"/>
              </a:ext>
            </a:extLst>
          </p:cNvPr>
          <p:cNvGraphicFramePr>
            <a:graphicFrameLocks noChangeAspect="1"/>
          </p:cNvGraphicFramePr>
          <p:nvPr>
            <p:extLst>
              <p:ext uri="{D42A27DB-BD31-4B8C-83A1-F6EECF244321}">
                <p14:modId xmlns:p14="http://schemas.microsoft.com/office/powerpoint/2010/main" val="411042994"/>
              </p:ext>
            </p:extLst>
          </p:nvPr>
        </p:nvGraphicFramePr>
        <p:xfrm>
          <a:off x="7388225" y="1497013"/>
          <a:ext cx="1352550" cy="1069975"/>
        </p:xfrm>
        <a:graphic>
          <a:graphicData uri="http://schemas.openxmlformats.org/presentationml/2006/ole">
            <mc:AlternateContent xmlns:mc="http://schemas.openxmlformats.org/markup-compatibility/2006">
              <mc:Choice xmlns:v="urn:schemas-microsoft-com:vml" Requires="v">
                <p:oleObj spid="_x0000_s37062" name="Equation" r:id="rId6" imgW="545760" imgH="431640" progId="Equation.DSMT4">
                  <p:embed/>
                </p:oleObj>
              </mc:Choice>
              <mc:Fallback>
                <p:oleObj name="Equation" r:id="rId6" imgW="545760" imgH="431640" progId="Equation.DSMT4">
                  <p:embed/>
                  <p:pic>
                    <p:nvPicPr>
                      <p:cNvPr id="2" name="Object 1">
                        <a:extLst>
                          <a:ext uri="{FF2B5EF4-FFF2-40B4-BE49-F238E27FC236}">
                            <a16:creationId xmlns:a16="http://schemas.microsoft.com/office/drawing/2014/main" id="{32F2CDC5-853B-4BA3-BE55-46B96BF9A469}"/>
                          </a:ext>
                        </a:extLst>
                      </p:cNvPr>
                      <p:cNvPicPr/>
                      <p:nvPr/>
                    </p:nvPicPr>
                    <p:blipFill>
                      <a:blip r:embed="rId7"/>
                      <a:stretch>
                        <a:fillRect/>
                      </a:stretch>
                    </p:blipFill>
                    <p:spPr>
                      <a:xfrm>
                        <a:off x="7388225" y="1497013"/>
                        <a:ext cx="1352550" cy="1069975"/>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0FD8EBFA-7011-4E03-9ABB-1C18A445A5DA}"/>
              </a:ext>
            </a:extLst>
          </p:cNvPr>
          <p:cNvSpPr/>
          <p:nvPr/>
        </p:nvSpPr>
        <p:spPr>
          <a:xfrm>
            <a:off x="119228" y="2829792"/>
            <a:ext cx="4923035"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iar, pentru procesul izocor, avem: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2" name="Object 11">
            <a:extLst>
              <a:ext uri="{FF2B5EF4-FFF2-40B4-BE49-F238E27FC236}">
                <a16:creationId xmlns:a16="http://schemas.microsoft.com/office/drawing/2014/main" id="{C0CAD01C-D9D8-42AA-9358-607E38974F5A}"/>
              </a:ext>
            </a:extLst>
          </p:cNvPr>
          <p:cNvGraphicFramePr>
            <a:graphicFrameLocks noChangeAspect="1"/>
          </p:cNvGraphicFramePr>
          <p:nvPr>
            <p:extLst>
              <p:ext uri="{D42A27DB-BD31-4B8C-83A1-F6EECF244321}">
                <p14:modId xmlns:p14="http://schemas.microsoft.com/office/powerpoint/2010/main" val="4200536358"/>
              </p:ext>
            </p:extLst>
          </p:nvPr>
        </p:nvGraphicFramePr>
        <p:xfrm>
          <a:off x="4881563" y="2719388"/>
          <a:ext cx="1352550" cy="1068387"/>
        </p:xfrm>
        <a:graphic>
          <a:graphicData uri="http://schemas.openxmlformats.org/presentationml/2006/ole">
            <mc:AlternateContent xmlns:mc="http://schemas.openxmlformats.org/markup-compatibility/2006">
              <mc:Choice xmlns:v="urn:schemas-microsoft-com:vml" Requires="v">
                <p:oleObj spid="_x0000_s37063" name="Equation" r:id="rId8" imgW="545760" imgH="431640" progId="Equation.DSMT4">
                  <p:embed/>
                </p:oleObj>
              </mc:Choice>
              <mc:Fallback>
                <p:oleObj name="Equation" r:id="rId8" imgW="545760" imgH="431640" progId="Equation.DSMT4">
                  <p:embed/>
                  <p:pic>
                    <p:nvPicPr>
                      <p:cNvPr id="2" name="Object 1">
                        <a:extLst>
                          <a:ext uri="{FF2B5EF4-FFF2-40B4-BE49-F238E27FC236}">
                            <a16:creationId xmlns:a16="http://schemas.microsoft.com/office/drawing/2014/main" id="{32F2CDC5-853B-4BA3-BE55-46B96BF9A469}"/>
                          </a:ext>
                        </a:extLst>
                      </p:cNvPr>
                      <p:cNvPicPr/>
                      <p:nvPr/>
                    </p:nvPicPr>
                    <p:blipFill>
                      <a:blip r:embed="rId9"/>
                      <a:stretch>
                        <a:fillRect/>
                      </a:stretch>
                    </p:blipFill>
                    <p:spPr>
                      <a:xfrm>
                        <a:off x="4881563" y="2719388"/>
                        <a:ext cx="1352550" cy="1068387"/>
                      </a:xfrm>
                      <a:prstGeom prst="rect">
                        <a:avLst/>
                      </a:prstGeom>
                    </p:spPr>
                  </p:pic>
                </p:oleObj>
              </mc:Fallback>
            </mc:AlternateContent>
          </a:graphicData>
        </a:graphic>
      </p:graphicFrame>
      <p:sp>
        <p:nvSpPr>
          <p:cNvPr id="13" name="Rectangle 12">
            <a:extLst>
              <a:ext uri="{FF2B5EF4-FFF2-40B4-BE49-F238E27FC236}">
                <a16:creationId xmlns:a16="http://schemas.microsoft.com/office/drawing/2014/main" id="{9DA2A19A-A05C-4519-8EA1-1F0825148F5B}"/>
              </a:ext>
            </a:extLst>
          </p:cNvPr>
          <p:cNvSpPr/>
          <p:nvPr/>
        </p:nvSpPr>
        <p:spPr>
          <a:xfrm>
            <a:off x="6483379" y="2829792"/>
            <a:ext cx="719178"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sau</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5" name="Object 14">
            <a:extLst>
              <a:ext uri="{FF2B5EF4-FFF2-40B4-BE49-F238E27FC236}">
                <a16:creationId xmlns:a16="http://schemas.microsoft.com/office/drawing/2014/main" id="{6F07BE7A-6A0C-43DE-AF1B-F524E5E86EB1}"/>
              </a:ext>
            </a:extLst>
          </p:cNvPr>
          <p:cNvGraphicFramePr>
            <a:graphicFrameLocks noChangeAspect="1"/>
          </p:cNvGraphicFramePr>
          <p:nvPr>
            <p:extLst>
              <p:ext uri="{D42A27DB-BD31-4B8C-83A1-F6EECF244321}">
                <p14:modId xmlns:p14="http://schemas.microsoft.com/office/powerpoint/2010/main" val="4138274540"/>
              </p:ext>
            </p:extLst>
          </p:nvPr>
        </p:nvGraphicFramePr>
        <p:xfrm>
          <a:off x="7532915" y="2719387"/>
          <a:ext cx="1352550" cy="1068387"/>
        </p:xfrm>
        <a:graphic>
          <a:graphicData uri="http://schemas.openxmlformats.org/presentationml/2006/ole">
            <mc:AlternateContent xmlns:mc="http://schemas.openxmlformats.org/markup-compatibility/2006">
              <mc:Choice xmlns:v="urn:schemas-microsoft-com:vml" Requires="v">
                <p:oleObj spid="_x0000_s37064" name="Equation" r:id="rId10" imgW="545760" imgH="431640" progId="Equation.DSMT4">
                  <p:embed/>
                </p:oleObj>
              </mc:Choice>
              <mc:Fallback>
                <p:oleObj name="Equation" r:id="rId10" imgW="545760" imgH="431640" progId="Equation.DSMT4">
                  <p:embed/>
                  <p:pic>
                    <p:nvPicPr>
                      <p:cNvPr id="12" name="Object 11">
                        <a:extLst>
                          <a:ext uri="{FF2B5EF4-FFF2-40B4-BE49-F238E27FC236}">
                            <a16:creationId xmlns:a16="http://schemas.microsoft.com/office/drawing/2014/main" id="{C0CAD01C-D9D8-42AA-9358-607E38974F5A}"/>
                          </a:ext>
                        </a:extLst>
                      </p:cNvPr>
                      <p:cNvPicPr/>
                      <p:nvPr/>
                    </p:nvPicPr>
                    <p:blipFill>
                      <a:blip r:embed="rId11"/>
                      <a:stretch>
                        <a:fillRect/>
                      </a:stretch>
                    </p:blipFill>
                    <p:spPr>
                      <a:xfrm>
                        <a:off x="7532915" y="2719387"/>
                        <a:ext cx="1352550" cy="1068387"/>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7035639B-31C6-4F00-9240-30627E69BA88}"/>
              </a:ext>
            </a:extLst>
          </p:cNvPr>
          <p:cNvSpPr/>
          <p:nvPr/>
        </p:nvSpPr>
        <p:spPr>
          <a:xfrm>
            <a:off x="0" y="3940783"/>
            <a:ext cx="4923035"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Astfel, obținem: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8" name="Object 17">
            <a:extLst>
              <a:ext uri="{FF2B5EF4-FFF2-40B4-BE49-F238E27FC236}">
                <a16:creationId xmlns:a16="http://schemas.microsoft.com/office/drawing/2014/main" id="{08DA0026-B980-42F0-904E-1A1FF6936A24}"/>
              </a:ext>
            </a:extLst>
          </p:cNvPr>
          <p:cNvGraphicFramePr>
            <a:graphicFrameLocks noChangeAspect="1"/>
          </p:cNvGraphicFramePr>
          <p:nvPr>
            <p:extLst>
              <p:ext uri="{D42A27DB-BD31-4B8C-83A1-F6EECF244321}">
                <p14:modId xmlns:p14="http://schemas.microsoft.com/office/powerpoint/2010/main" val="4046061569"/>
              </p:ext>
            </p:extLst>
          </p:nvPr>
        </p:nvGraphicFramePr>
        <p:xfrm>
          <a:off x="2501900" y="3883025"/>
          <a:ext cx="3790950" cy="914400"/>
        </p:xfrm>
        <a:graphic>
          <a:graphicData uri="http://schemas.openxmlformats.org/presentationml/2006/ole">
            <mc:AlternateContent xmlns:mc="http://schemas.openxmlformats.org/markup-compatibility/2006">
              <mc:Choice xmlns:v="urn:schemas-microsoft-com:vml" Requires="v">
                <p:oleObj spid="_x0000_s37065" name="Equation" r:id="rId12" imgW="1790640" imgH="431640" progId="Equation.DSMT4">
                  <p:embed/>
                </p:oleObj>
              </mc:Choice>
              <mc:Fallback>
                <p:oleObj name="Equation" r:id="rId12" imgW="1790640" imgH="431640" progId="Equation.DSMT4">
                  <p:embed/>
                  <p:pic>
                    <p:nvPicPr>
                      <p:cNvPr id="50" name="Object 49">
                        <a:extLst>
                          <a:ext uri="{FF2B5EF4-FFF2-40B4-BE49-F238E27FC236}">
                            <a16:creationId xmlns:a16="http://schemas.microsoft.com/office/drawing/2014/main" id="{93689475-6B9C-4FD4-A58C-BFD4E55CBA13}"/>
                          </a:ext>
                        </a:extLst>
                      </p:cNvPr>
                      <p:cNvPicPr/>
                      <p:nvPr/>
                    </p:nvPicPr>
                    <p:blipFill>
                      <a:blip r:embed="rId13"/>
                      <a:stretch>
                        <a:fillRect/>
                      </a:stretch>
                    </p:blipFill>
                    <p:spPr>
                      <a:xfrm>
                        <a:off x="2501900" y="3883025"/>
                        <a:ext cx="3790950" cy="914400"/>
                      </a:xfrm>
                      <a:prstGeom prst="rect">
                        <a:avLst/>
                      </a:prstGeom>
                      <a:ln>
                        <a:noFill/>
                      </a:ln>
                    </p:spPr>
                  </p:pic>
                </p:oleObj>
              </mc:Fallback>
            </mc:AlternateContent>
          </a:graphicData>
        </a:graphic>
      </p:graphicFrame>
      <p:sp>
        <p:nvSpPr>
          <p:cNvPr id="19" name="Rectangle 18">
            <a:extLst>
              <a:ext uri="{FF2B5EF4-FFF2-40B4-BE49-F238E27FC236}">
                <a16:creationId xmlns:a16="http://schemas.microsoft.com/office/drawing/2014/main" id="{0BD12AFC-0BCF-4054-9CBD-484DE819EF6C}"/>
              </a:ext>
            </a:extLst>
          </p:cNvPr>
          <p:cNvSpPr/>
          <p:nvPr/>
        </p:nvSpPr>
        <p:spPr>
          <a:xfrm>
            <a:off x="27683" y="4719890"/>
            <a:ext cx="4923035"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Sau din condițiile problemei, avem: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0" name="Object 19">
            <a:extLst>
              <a:ext uri="{FF2B5EF4-FFF2-40B4-BE49-F238E27FC236}">
                <a16:creationId xmlns:a16="http://schemas.microsoft.com/office/drawing/2014/main" id="{860F66E3-AC10-454E-910C-9F62E6B4EBDF}"/>
              </a:ext>
            </a:extLst>
          </p:cNvPr>
          <p:cNvGraphicFramePr>
            <a:graphicFrameLocks noChangeAspect="1"/>
          </p:cNvGraphicFramePr>
          <p:nvPr>
            <p:extLst>
              <p:ext uri="{D42A27DB-BD31-4B8C-83A1-F6EECF244321}">
                <p14:modId xmlns:p14="http://schemas.microsoft.com/office/powerpoint/2010/main" val="1926400437"/>
              </p:ext>
            </p:extLst>
          </p:nvPr>
        </p:nvGraphicFramePr>
        <p:xfrm>
          <a:off x="131763" y="5297488"/>
          <a:ext cx="5942012" cy="644525"/>
        </p:xfrm>
        <a:graphic>
          <a:graphicData uri="http://schemas.openxmlformats.org/presentationml/2006/ole">
            <mc:AlternateContent xmlns:mc="http://schemas.openxmlformats.org/markup-compatibility/2006">
              <mc:Choice xmlns:v="urn:schemas-microsoft-com:vml" Requires="v">
                <p:oleObj spid="_x0000_s37066" name="Equation" r:id="rId14" imgW="2806560" imgH="304560" progId="Equation.DSMT4">
                  <p:embed/>
                </p:oleObj>
              </mc:Choice>
              <mc:Fallback>
                <p:oleObj name="Equation" r:id="rId14" imgW="2806560" imgH="304560" progId="Equation.DSMT4">
                  <p:embed/>
                  <p:pic>
                    <p:nvPicPr>
                      <p:cNvPr id="18" name="Object 17">
                        <a:extLst>
                          <a:ext uri="{FF2B5EF4-FFF2-40B4-BE49-F238E27FC236}">
                            <a16:creationId xmlns:a16="http://schemas.microsoft.com/office/drawing/2014/main" id="{08DA0026-B980-42F0-904E-1A1FF6936A24}"/>
                          </a:ext>
                        </a:extLst>
                      </p:cNvPr>
                      <p:cNvPicPr/>
                      <p:nvPr/>
                    </p:nvPicPr>
                    <p:blipFill>
                      <a:blip r:embed="rId15"/>
                      <a:stretch>
                        <a:fillRect/>
                      </a:stretch>
                    </p:blipFill>
                    <p:spPr>
                      <a:xfrm>
                        <a:off x="131763" y="5297488"/>
                        <a:ext cx="5942012" cy="644525"/>
                      </a:xfrm>
                      <a:prstGeom prst="rect">
                        <a:avLst/>
                      </a:prstGeom>
                      <a:ln>
                        <a:noFill/>
                      </a:ln>
                    </p:spPr>
                  </p:pic>
                </p:oleObj>
              </mc:Fallback>
            </mc:AlternateContent>
          </a:graphicData>
        </a:graphic>
      </p:graphicFrame>
      <p:sp>
        <p:nvSpPr>
          <p:cNvPr id="21" name="Rectangle 20">
            <a:extLst>
              <a:ext uri="{FF2B5EF4-FFF2-40B4-BE49-F238E27FC236}">
                <a16:creationId xmlns:a16="http://schemas.microsoft.com/office/drawing/2014/main" id="{71ADB987-911F-41B5-9FCA-989F63DDCAF6}"/>
              </a:ext>
            </a:extLst>
          </p:cNvPr>
          <p:cNvSpPr/>
          <p:nvPr/>
        </p:nvSpPr>
        <p:spPr>
          <a:xfrm>
            <a:off x="85725" y="5989144"/>
            <a:ext cx="3664226"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Calculând, obținem:</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2" name="Object 21">
            <a:extLst>
              <a:ext uri="{FF2B5EF4-FFF2-40B4-BE49-F238E27FC236}">
                <a16:creationId xmlns:a16="http://schemas.microsoft.com/office/drawing/2014/main" id="{A0FC7226-36ED-4DF0-827D-B1137B692769}"/>
              </a:ext>
            </a:extLst>
          </p:cNvPr>
          <p:cNvGraphicFramePr>
            <a:graphicFrameLocks noChangeAspect="1"/>
          </p:cNvGraphicFramePr>
          <p:nvPr>
            <p:extLst>
              <p:ext uri="{D42A27DB-BD31-4B8C-83A1-F6EECF244321}">
                <p14:modId xmlns:p14="http://schemas.microsoft.com/office/powerpoint/2010/main" val="3549587572"/>
              </p:ext>
            </p:extLst>
          </p:nvPr>
        </p:nvGraphicFramePr>
        <p:xfrm>
          <a:off x="6807494" y="5035798"/>
          <a:ext cx="1827212" cy="887412"/>
        </p:xfrm>
        <a:graphic>
          <a:graphicData uri="http://schemas.openxmlformats.org/presentationml/2006/ole">
            <mc:AlternateContent xmlns:mc="http://schemas.openxmlformats.org/markup-compatibility/2006">
              <mc:Choice xmlns:v="urn:schemas-microsoft-com:vml" Requires="v">
                <p:oleObj spid="_x0000_s37067" name="Equation" r:id="rId16" imgW="863280" imgH="419040" progId="Equation.DSMT4">
                  <p:embed/>
                </p:oleObj>
              </mc:Choice>
              <mc:Fallback>
                <p:oleObj name="Equation" r:id="rId16" imgW="863280" imgH="419040" progId="Equation.DSMT4">
                  <p:embed/>
                  <p:pic>
                    <p:nvPicPr>
                      <p:cNvPr id="20" name="Object 19">
                        <a:extLst>
                          <a:ext uri="{FF2B5EF4-FFF2-40B4-BE49-F238E27FC236}">
                            <a16:creationId xmlns:a16="http://schemas.microsoft.com/office/drawing/2014/main" id="{860F66E3-AC10-454E-910C-9F62E6B4EBDF}"/>
                          </a:ext>
                        </a:extLst>
                      </p:cNvPr>
                      <p:cNvPicPr/>
                      <p:nvPr/>
                    </p:nvPicPr>
                    <p:blipFill>
                      <a:blip r:embed="rId17"/>
                      <a:stretch>
                        <a:fillRect/>
                      </a:stretch>
                    </p:blipFill>
                    <p:spPr>
                      <a:xfrm>
                        <a:off x="6807494" y="5035798"/>
                        <a:ext cx="1827212" cy="887412"/>
                      </a:xfrm>
                      <a:prstGeom prst="rect">
                        <a:avLst/>
                      </a:prstGeom>
                      <a:ln>
                        <a:solidFill>
                          <a:schemeClr val="bg1">
                            <a:lumMod val="65000"/>
                          </a:schemeClr>
                        </a:solidFill>
                      </a:ln>
                    </p:spPr>
                  </p:pic>
                </p:oleObj>
              </mc:Fallback>
            </mc:AlternateContent>
          </a:graphicData>
        </a:graphic>
      </p:graphicFrame>
      <p:sp>
        <p:nvSpPr>
          <p:cNvPr id="23" name="Rectangle 22">
            <a:extLst>
              <a:ext uri="{FF2B5EF4-FFF2-40B4-BE49-F238E27FC236}">
                <a16:creationId xmlns:a16="http://schemas.microsoft.com/office/drawing/2014/main" id="{5F05D174-FB21-44F2-AC3E-FB2DCDA2DEDC}"/>
              </a:ext>
            </a:extLst>
          </p:cNvPr>
          <p:cNvSpPr/>
          <p:nvPr/>
        </p:nvSpPr>
        <p:spPr>
          <a:xfrm>
            <a:off x="6065325" y="5283123"/>
            <a:ext cx="719178" cy="577850"/>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sau</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3" name="Object 2">
            <a:extLst>
              <a:ext uri="{FF2B5EF4-FFF2-40B4-BE49-F238E27FC236}">
                <a16:creationId xmlns:a16="http://schemas.microsoft.com/office/drawing/2014/main" id="{808DFBA4-C653-4571-B75E-08188EBEBCA1}"/>
              </a:ext>
            </a:extLst>
          </p:cNvPr>
          <p:cNvGraphicFramePr>
            <a:graphicFrameLocks noChangeAspect="1"/>
          </p:cNvGraphicFramePr>
          <p:nvPr>
            <p:extLst>
              <p:ext uri="{D42A27DB-BD31-4B8C-83A1-F6EECF244321}">
                <p14:modId xmlns:p14="http://schemas.microsoft.com/office/powerpoint/2010/main" val="1830971899"/>
              </p:ext>
            </p:extLst>
          </p:nvPr>
        </p:nvGraphicFramePr>
        <p:xfrm>
          <a:off x="3046413" y="5951538"/>
          <a:ext cx="4719637" cy="847725"/>
        </p:xfrm>
        <a:graphic>
          <a:graphicData uri="http://schemas.openxmlformats.org/presentationml/2006/ole">
            <mc:AlternateContent xmlns:mc="http://schemas.openxmlformats.org/markup-compatibility/2006">
              <mc:Choice xmlns:v="urn:schemas-microsoft-com:vml" Requires="v">
                <p:oleObj spid="_x0000_s37068" name="Equation" r:id="rId18" imgW="2476440" imgH="444240" progId="Equation.DSMT4">
                  <p:embed/>
                </p:oleObj>
              </mc:Choice>
              <mc:Fallback>
                <p:oleObj name="Equation" r:id="rId18" imgW="2476440" imgH="444240" progId="Equation.DSMT4">
                  <p:embed/>
                  <p:pic>
                    <p:nvPicPr>
                      <p:cNvPr id="0" name=""/>
                      <p:cNvPicPr/>
                      <p:nvPr/>
                    </p:nvPicPr>
                    <p:blipFill>
                      <a:blip r:embed="rId19"/>
                      <a:stretch>
                        <a:fillRect/>
                      </a:stretch>
                    </p:blipFill>
                    <p:spPr>
                      <a:xfrm>
                        <a:off x="3046413" y="5951538"/>
                        <a:ext cx="4719637" cy="847725"/>
                      </a:xfrm>
                      <a:prstGeom prst="rect">
                        <a:avLst/>
                      </a:prstGeom>
                    </p:spPr>
                  </p:pic>
                </p:oleObj>
              </mc:Fallback>
            </mc:AlternateContent>
          </a:graphicData>
        </a:graphic>
      </p:graphicFrame>
    </p:spTree>
    <p:extLst>
      <p:ext uri="{BB962C8B-B14F-4D97-AF65-F5344CB8AC3E}">
        <p14:creationId xmlns:p14="http://schemas.microsoft.com/office/powerpoint/2010/main" val="210600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65541" y="310664"/>
            <a:ext cx="1821332" cy="523220"/>
          </a:xfrm>
          <a:prstGeom prst="rect">
            <a:avLst/>
          </a:prstGeom>
          <a:noFill/>
        </p:spPr>
        <p:txBody>
          <a:bodyPr wrap="none" rtlCol="0">
            <a:spAutoFit/>
          </a:bodyPr>
          <a:lstStyle/>
          <a:p>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Breviar</a:t>
            </a:r>
            <a:r>
              <a:rPr lang="en-US" sz="2800" b="1" dirty="0">
                <a:solidFill>
                  <a:prstClr val="black"/>
                </a:solidFill>
                <a:latin typeface="Arial" panose="020B0604020202020204" pitchFamily="34" charset="0"/>
                <a:cs typeface="Arial" panose="020B0604020202020204" pitchFamily="34" charset="0"/>
              </a:rPr>
              <a:t> </a:t>
            </a:r>
            <a:r>
              <a:rPr lang="ro-RO" sz="2800" b="1" dirty="0">
                <a:solidFill>
                  <a:prstClr val="black"/>
                </a:solidFill>
                <a:latin typeface="Arial" panose="020B0604020202020204" pitchFamily="34" charset="0"/>
                <a:cs typeface="Arial" panose="020B0604020202020204" pitchFamily="34" charset="0"/>
              </a:rPr>
              <a:t> </a:t>
            </a:r>
            <a:endParaRPr lang="en-US" b="1" dirty="0">
              <a:solidFill>
                <a:prstClr val="black"/>
              </a:solidFill>
            </a:endParaRPr>
          </a:p>
        </p:txBody>
      </p:sp>
      <p:sp>
        <p:nvSpPr>
          <p:cNvPr id="27" name="TextBox 26"/>
          <p:cNvSpPr txBox="1"/>
          <p:nvPr/>
        </p:nvSpPr>
        <p:spPr>
          <a:xfrm>
            <a:off x="11573691" y="6320048"/>
            <a:ext cx="526106"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 3 </a:t>
            </a:r>
            <a:endParaRPr lang="en-US" sz="24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prstClr val="black"/>
                </a:solidFill>
                <a:latin typeface="Arial" panose="020B0604020202020204" pitchFamily="34" charset="0"/>
                <a:cs typeface="Arial" panose="020B0604020202020204" pitchFamily="34" charset="0"/>
              </a:rPr>
              <a:t>SEMINAR-9</a:t>
            </a:r>
            <a:endParaRPr lang="en-US" b="1" i="1" dirty="0">
              <a:solidFill>
                <a:prstClr val="black"/>
              </a:solidFill>
              <a:latin typeface="Arial" panose="020B0604020202020204" pitchFamily="34" charset="0"/>
              <a:cs typeface="Arial" panose="020B0604020202020204" pitchFamily="34" charset="0"/>
            </a:endParaRPr>
          </a:p>
        </p:txBody>
      </p:sp>
      <p:sp>
        <p:nvSpPr>
          <p:cNvPr id="22" name="TextBox 21"/>
          <p:cNvSpPr txBox="1"/>
          <p:nvPr/>
        </p:nvSpPr>
        <p:spPr>
          <a:xfrm>
            <a:off x="237094" y="2279631"/>
            <a:ext cx="11599650" cy="461665"/>
          </a:xfrm>
          <a:prstGeom prst="rect">
            <a:avLst/>
          </a:prstGeom>
          <a:noFill/>
        </p:spPr>
        <p:txBody>
          <a:bodyPr wrap="none" rtlCol="0">
            <a:spAutoFit/>
          </a:bodyPr>
          <a:lstStyle/>
          <a:p>
            <a:r>
              <a:rPr lang="ro-MD" sz="2400" dirty="0">
                <a:solidFill>
                  <a:prstClr val="black"/>
                </a:solidFill>
                <a:latin typeface="Arial" panose="020B0604020202020204" pitchFamily="34" charset="0"/>
                <a:cs typeface="Arial" panose="020B0604020202020204" pitchFamily="34" charset="0"/>
              </a:rPr>
              <a:t>Procesul, în urma căruia sistemul revine în starea inițială se numește </a:t>
            </a:r>
            <a:r>
              <a:rPr lang="ro-MD" sz="2400" i="1" dirty="0">
                <a:solidFill>
                  <a:srgbClr val="FF0000"/>
                </a:solidFill>
                <a:latin typeface="Arial" panose="020B0604020202020204" pitchFamily="34" charset="0"/>
                <a:cs typeface="Arial" panose="020B0604020202020204" pitchFamily="34" charset="0"/>
              </a:rPr>
              <a:t>proces ciclic</a:t>
            </a:r>
            <a:r>
              <a:rPr lang="ro-MD" sz="2400" dirty="0">
                <a:solidFill>
                  <a:prstClr val="black"/>
                </a:solidFill>
                <a:latin typeface="Arial" panose="020B0604020202020204" pitchFamily="34" charset="0"/>
                <a:cs typeface="Arial" panose="020B0604020202020204" pitchFamily="34" charset="0"/>
              </a:rPr>
              <a:t>.  </a:t>
            </a:r>
            <a:endParaRPr lang="en-US" sz="2400" dirty="0">
              <a:solidFill>
                <a:prstClr val="black"/>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819A287-C5F5-4038-8D24-1C97642AF51C}"/>
              </a:ext>
            </a:extLst>
          </p:cNvPr>
          <p:cNvSpPr/>
          <p:nvPr/>
        </p:nvSpPr>
        <p:spPr>
          <a:xfrm>
            <a:off x="237094" y="2781773"/>
            <a:ext cx="10096034"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Un ciclu reversibil se reprezintă pe diagrama </a:t>
            </a:r>
            <a:r>
              <a:rPr lang="ro-MD" sz="2400" i="1" dirty="0">
                <a:solidFill>
                  <a:prstClr val="black"/>
                </a:solidFill>
                <a:latin typeface="Arial" panose="020B0604020202020204" pitchFamily="34" charset="0"/>
                <a:cs typeface="Arial" panose="020B0604020202020204" pitchFamily="34" charset="0"/>
              </a:rPr>
              <a:t>P-V</a:t>
            </a:r>
            <a:r>
              <a:rPr lang="ro-MD" sz="2400" dirty="0">
                <a:solidFill>
                  <a:prstClr val="black"/>
                </a:solidFill>
                <a:latin typeface="Arial" panose="020B0604020202020204" pitchFamily="34" charset="0"/>
                <a:cs typeface="Arial" panose="020B0604020202020204" pitchFamily="34" charset="0"/>
              </a:rPr>
              <a:t>  printr-o curbă închisă. </a:t>
            </a:r>
            <a:endParaRPr lang="en-US" dirty="0"/>
          </a:p>
        </p:txBody>
      </p:sp>
      <p:sp>
        <p:nvSpPr>
          <p:cNvPr id="7" name="Rectangle 6">
            <a:extLst>
              <a:ext uri="{FF2B5EF4-FFF2-40B4-BE49-F238E27FC236}">
                <a16:creationId xmlns:a16="http://schemas.microsoft.com/office/drawing/2014/main" id="{C16085F1-D711-4BB7-B304-B53721C7DC2F}"/>
              </a:ext>
            </a:extLst>
          </p:cNvPr>
          <p:cNvSpPr/>
          <p:nvPr/>
        </p:nvSpPr>
        <p:spPr>
          <a:xfrm>
            <a:off x="237093" y="1376764"/>
            <a:ext cx="11729340" cy="830997"/>
          </a:xfrm>
          <a:prstGeom prst="rect">
            <a:avLst/>
          </a:prstGeom>
        </p:spPr>
        <p:txBody>
          <a:bodyPr wrap="square">
            <a:spAutoFit/>
          </a:bodyPr>
          <a:lstStyle/>
          <a:p>
            <a:r>
              <a:rPr lang="it-IT" sz="2400" dirty="0">
                <a:latin typeface="Arial" panose="020B0604020202020204" pitchFamily="34" charset="0"/>
                <a:cs typeface="Arial" panose="020B0604020202020204" pitchFamily="34" charset="0"/>
              </a:rPr>
              <a:t>Procesele termodinamice pot fi clasificate </a:t>
            </a:r>
            <a:r>
              <a:rPr lang="ro-MD" sz="2400" dirty="0">
                <a:latin typeface="Arial" panose="020B0604020202020204" pitchFamily="34" charset="0"/>
                <a:cs typeface="Arial" panose="020B0604020202020204" pitchFamily="34" charset="0"/>
              </a:rPr>
              <a:t>și după legătura dintre starea finală şi cea iniţială</a:t>
            </a:r>
            <a:r>
              <a:rPr lang="en-US" sz="2400" dirty="0">
                <a:latin typeface="Arial" panose="020B0604020202020204" pitchFamily="34" charset="0"/>
                <a:cs typeface="Arial" panose="020B0604020202020204" pitchFamily="34" charset="0"/>
              </a:rPr>
              <a:t>, </a:t>
            </a:r>
            <a:r>
              <a:rPr lang="ro-MD" sz="2400" dirty="0">
                <a:latin typeface="Arial" panose="020B0604020202020204" pitchFamily="34" charset="0"/>
                <a:cs typeface="Arial" panose="020B0604020202020204" pitchFamily="34" charset="0"/>
              </a:rPr>
              <a:t>în </a:t>
            </a:r>
            <a:r>
              <a:rPr lang="ro-MD" sz="2400" i="1" dirty="0">
                <a:solidFill>
                  <a:srgbClr val="FF0000"/>
                </a:solidFill>
                <a:latin typeface="Arial" panose="020B0604020202020204" pitchFamily="34" charset="0"/>
                <a:cs typeface="Arial" panose="020B0604020202020204" pitchFamily="34" charset="0"/>
              </a:rPr>
              <a:t>ciclice</a:t>
            </a:r>
            <a:r>
              <a:rPr lang="ro-MD" sz="2400" dirty="0">
                <a:latin typeface="Arial" panose="020B0604020202020204" pitchFamily="34" charset="0"/>
                <a:cs typeface="Arial" panose="020B0604020202020204" pitchFamily="34" charset="0"/>
              </a:rPr>
              <a:t> și </a:t>
            </a:r>
            <a:r>
              <a:rPr lang="ro-MD" sz="2400" i="1" dirty="0">
                <a:solidFill>
                  <a:srgbClr val="FF0000"/>
                </a:solidFill>
                <a:latin typeface="Arial" panose="020B0604020202020204" pitchFamily="34" charset="0"/>
                <a:cs typeface="Arial" panose="020B0604020202020204" pitchFamily="34" charset="0"/>
              </a:rPr>
              <a:t>neciclice</a:t>
            </a:r>
            <a:r>
              <a:rPr lang="ro-MD"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A2433FB9-4858-46A9-9CDD-AAC1684D5637}"/>
              </a:ext>
            </a:extLst>
          </p:cNvPr>
          <p:cNvPicPr>
            <a:picLocks noChangeAspect="1"/>
          </p:cNvPicPr>
          <p:nvPr/>
        </p:nvPicPr>
        <p:blipFill rotWithShape="1">
          <a:blip r:embed="rId4"/>
          <a:srcRect l="65978" t="41016" r="12608" b="22855"/>
          <a:stretch/>
        </p:blipFill>
        <p:spPr>
          <a:xfrm>
            <a:off x="6324366" y="3292425"/>
            <a:ext cx="2610678" cy="2476494"/>
          </a:xfrm>
          <a:prstGeom prst="rect">
            <a:avLst/>
          </a:prstGeom>
        </p:spPr>
      </p:pic>
      <p:sp>
        <p:nvSpPr>
          <p:cNvPr id="11" name="Rectangle 10">
            <a:extLst>
              <a:ext uri="{FF2B5EF4-FFF2-40B4-BE49-F238E27FC236}">
                <a16:creationId xmlns:a16="http://schemas.microsoft.com/office/drawing/2014/main" id="{681A61BD-D443-4494-B248-8E501913F3F9}"/>
              </a:ext>
            </a:extLst>
          </p:cNvPr>
          <p:cNvSpPr/>
          <p:nvPr/>
        </p:nvSpPr>
        <p:spPr>
          <a:xfrm>
            <a:off x="237180" y="3408990"/>
            <a:ext cx="2598788" cy="830997"/>
          </a:xfrm>
          <a:prstGeom prst="rect">
            <a:avLst/>
          </a:prstGeom>
        </p:spPr>
        <p:txBody>
          <a:bodyPr wrap="none">
            <a:spAutoFit/>
          </a:bodyPr>
          <a:lstStyle/>
          <a:p>
            <a:r>
              <a:rPr lang="ro-MD" sz="2400" i="1" dirty="0">
                <a:solidFill>
                  <a:srgbClr val="FF0000"/>
                </a:solidFill>
                <a:latin typeface="Arial" panose="020B0604020202020204" pitchFamily="34" charset="0"/>
                <a:cs typeface="Arial" panose="020B0604020202020204" pitchFamily="34" charset="0"/>
              </a:rPr>
              <a:t>Randament </a:t>
            </a:r>
          </a:p>
          <a:p>
            <a:r>
              <a:rPr lang="ro-MD" sz="2400" dirty="0">
                <a:solidFill>
                  <a:prstClr val="black"/>
                </a:solidFill>
                <a:latin typeface="Arial" panose="020B0604020202020204" pitchFamily="34" charset="0"/>
                <a:cs typeface="Arial" panose="020B0604020202020204" pitchFamily="34" charset="0"/>
              </a:rPr>
              <a:t>al mașinii termice</a:t>
            </a:r>
            <a:endParaRPr lang="en-US" dirty="0"/>
          </a:p>
        </p:txBody>
      </p:sp>
      <p:sp>
        <p:nvSpPr>
          <p:cNvPr id="12" name="Rectangle 11">
            <a:extLst>
              <a:ext uri="{FF2B5EF4-FFF2-40B4-BE49-F238E27FC236}">
                <a16:creationId xmlns:a16="http://schemas.microsoft.com/office/drawing/2014/main" id="{B0FC0DD6-FA51-450C-8DEF-F1D19EEDC7E6}"/>
              </a:ext>
            </a:extLst>
          </p:cNvPr>
          <p:cNvSpPr/>
          <p:nvPr/>
        </p:nvSpPr>
        <p:spPr>
          <a:xfrm>
            <a:off x="374726" y="4779571"/>
            <a:ext cx="955711"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unde </a:t>
            </a:r>
            <a:endParaRPr lang="en-US" dirty="0"/>
          </a:p>
        </p:txBody>
      </p:sp>
      <p:graphicFrame>
        <p:nvGraphicFramePr>
          <p:cNvPr id="13" name="Object 12">
            <a:extLst>
              <a:ext uri="{FF2B5EF4-FFF2-40B4-BE49-F238E27FC236}">
                <a16:creationId xmlns:a16="http://schemas.microsoft.com/office/drawing/2014/main" id="{9A2E3F00-2D65-4DF6-A405-0CA38229D36A}"/>
              </a:ext>
            </a:extLst>
          </p:cNvPr>
          <p:cNvGraphicFramePr>
            <a:graphicFrameLocks noChangeAspect="1"/>
          </p:cNvGraphicFramePr>
          <p:nvPr>
            <p:extLst>
              <p:ext uri="{D42A27DB-BD31-4B8C-83A1-F6EECF244321}">
                <p14:modId xmlns:p14="http://schemas.microsoft.com/office/powerpoint/2010/main" val="2752654524"/>
              </p:ext>
            </p:extLst>
          </p:nvPr>
        </p:nvGraphicFramePr>
        <p:xfrm>
          <a:off x="1392354" y="4711297"/>
          <a:ext cx="458441" cy="589424"/>
        </p:xfrm>
        <a:graphic>
          <a:graphicData uri="http://schemas.openxmlformats.org/presentationml/2006/ole">
            <mc:AlternateContent xmlns:mc="http://schemas.openxmlformats.org/markup-compatibility/2006">
              <mc:Choice xmlns:v="urn:schemas-microsoft-com:vml" Requires="v">
                <p:oleObj spid="_x0000_s21612" name="Equation" r:id="rId5" imgW="177480" imgH="228600" progId="Equation.DSMT4">
                  <p:embed/>
                </p:oleObj>
              </mc:Choice>
              <mc:Fallback>
                <p:oleObj name="Equation" r:id="rId5" imgW="177480" imgH="228600" progId="Equation.DSMT4">
                  <p:embed/>
                  <p:pic>
                    <p:nvPicPr>
                      <p:cNvPr id="0" name=""/>
                      <p:cNvPicPr/>
                      <p:nvPr/>
                    </p:nvPicPr>
                    <p:blipFill>
                      <a:blip r:embed="rId6"/>
                      <a:stretch>
                        <a:fillRect/>
                      </a:stretch>
                    </p:blipFill>
                    <p:spPr>
                      <a:xfrm>
                        <a:off x="1392354" y="4711297"/>
                        <a:ext cx="458441" cy="589424"/>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id="{F34CC048-98F7-4D33-9254-1F57A3C5A8CA}"/>
              </a:ext>
            </a:extLst>
          </p:cNvPr>
          <p:cNvSpPr/>
          <p:nvPr/>
        </p:nvSpPr>
        <p:spPr>
          <a:xfrm>
            <a:off x="1920788" y="4779571"/>
            <a:ext cx="4395755"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 cantitatea de căldură primită </a:t>
            </a:r>
            <a:endParaRPr lang="en-US" dirty="0"/>
          </a:p>
        </p:txBody>
      </p:sp>
      <p:graphicFrame>
        <p:nvGraphicFramePr>
          <p:cNvPr id="28" name="Object 27">
            <a:extLst>
              <a:ext uri="{FF2B5EF4-FFF2-40B4-BE49-F238E27FC236}">
                <a16:creationId xmlns:a16="http://schemas.microsoft.com/office/drawing/2014/main" id="{D7229823-A7A7-4909-A3F0-675F22B066D3}"/>
              </a:ext>
            </a:extLst>
          </p:cNvPr>
          <p:cNvGraphicFramePr>
            <a:graphicFrameLocks noChangeAspect="1"/>
          </p:cNvGraphicFramePr>
          <p:nvPr>
            <p:extLst>
              <p:ext uri="{D42A27DB-BD31-4B8C-83A1-F6EECF244321}">
                <p14:modId xmlns:p14="http://schemas.microsoft.com/office/powerpoint/2010/main" val="418545731"/>
              </p:ext>
            </p:extLst>
          </p:nvPr>
        </p:nvGraphicFramePr>
        <p:xfrm>
          <a:off x="1411288" y="5300663"/>
          <a:ext cx="492125" cy="588962"/>
        </p:xfrm>
        <a:graphic>
          <a:graphicData uri="http://schemas.openxmlformats.org/presentationml/2006/ole">
            <mc:AlternateContent xmlns:mc="http://schemas.openxmlformats.org/markup-compatibility/2006">
              <mc:Choice xmlns:v="urn:schemas-microsoft-com:vml" Requires="v">
                <p:oleObj spid="_x0000_s21613" name="Equation" r:id="rId7" imgW="190440" imgH="228600" progId="Equation.DSMT4">
                  <p:embed/>
                </p:oleObj>
              </mc:Choice>
              <mc:Fallback>
                <p:oleObj name="Equation" r:id="rId7" imgW="190440" imgH="228600" progId="Equation.DSMT4">
                  <p:embed/>
                  <p:pic>
                    <p:nvPicPr>
                      <p:cNvPr id="13" name="Object 12">
                        <a:extLst>
                          <a:ext uri="{FF2B5EF4-FFF2-40B4-BE49-F238E27FC236}">
                            <a16:creationId xmlns:a16="http://schemas.microsoft.com/office/drawing/2014/main" id="{9A2E3F00-2D65-4DF6-A405-0CA38229D36A}"/>
                          </a:ext>
                        </a:extLst>
                      </p:cNvPr>
                      <p:cNvPicPr/>
                      <p:nvPr/>
                    </p:nvPicPr>
                    <p:blipFill>
                      <a:blip r:embed="rId8"/>
                      <a:stretch>
                        <a:fillRect/>
                      </a:stretch>
                    </p:blipFill>
                    <p:spPr>
                      <a:xfrm>
                        <a:off x="1411288" y="5300663"/>
                        <a:ext cx="492125" cy="588962"/>
                      </a:xfrm>
                      <a:prstGeom prst="rect">
                        <a:avLst/>
                      </a:prstGeom>
                    </p:spPr>
                  </p:pic>
                </p:oleObj>
              </mc:Fallback>
            </mc:AlternateContent>
          </a:graphicData>
        </a:graphic>
      </p:graphicFrame>
      <p:sp>
        <p:nvSpPr>
          <p:cNvPr id="29" name="Rectangle 28">
            <a:extLst>
              <a:ext uri="{FF2B5EF4-FFF2-40B4-BE49-F238E27FC236}">
                <a16:creationId xmlns:a16="http://schemas.microsoft.com/office/drawing/2014/main" id="{FE2CCC01-5E5E-4C69-BB09-EB9366B08812}"/>
              </a:ext>
            </a:extLst>
          </p:cNvPr>
          <p:cNvSpPr/>
          <p:nvPr/>
        </p:nvSpPr>
        <p:spPr>
          <a:xfrm>
            <a:off x="1997540" y="5364311"/>
            <a:ext cx="4326826"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 cantitatea de căldură cedată </a:t>
            </a:r>
            <a:endParaRPr lang="en-US" dirty="0"/>
          </a:p>
        </p:txBody>
      </p:sp>
      <p:graphicFrame>
        <p:nvGraphicFramePr>
          <p:cNvPr id="30" name="Object 29">
            <a:extLst>
              <a:ext uri="{FF2B5EF4-FFF2-40B4-BE49-F238E27FC236}">
                <a16:creationId xmlns:a16="http://schemas.microsoft.com/office/drawing/2014/main" id="{4073C4D5-03D4-44A0-9A92-1DF302BB7E69}"/>
              </a:ext>
            </a:extLst>
          </p:cNvPr>
          <p:cNvGraphicFramePr>
            <a:graphicFrameLocks noChangeAspect="1"/>
          </p:cNvGraphicFramePr>
          <p:nvPr>
            <p:extLst>
              <p:ext uri="{D42A27DB-BD31-4B8C-83A1-F6EECF244321}">
                <p14:modId xmlns:p14="http://schemas.microsoft.com/office/powerpoint/2010/main" val="3996257837"/>
              </p:ext>
            </p:extLst>
          </p:nvPr>
        </p:nvGraphicFramePr>
        <p:xfrm>
          <a:off x="3286125" y="3429000"/>
          <a:ext cx="2809875" cy="1096963"/>
        </p:xfrm>
        <a:graphic>
          <a:graphicData uri="http://schemas.openxmlformats.org/presentationml/2006/ole">
            <mc:AlternateContent xmlns:mc="http://schemas.openxmlformats.org/markup-compatibility/2006">
              <mc:Choice xmlns:v="urn:schemas-microsoft-com:vml" Requires="v">
                <p:oleObj spid="_x0000_s21614" name="Equation" r:id="rId9" imgW="1104840" imgH="431640" progId="Equation.DSMT4">
                  <p:embed/>
                </p:oleObj>
              </mc:Choice>
              <mc:Fallback>
                <p:oleObj name="Equation" r:id="rId9" imgW="1104840" imgH="431640" progId="Equation.DSMT4">
                  <p:embed/>
                  <p:pic>
                    <p:nvPicPr>
                      <p:cNvPr id="25" name="Object 24">
                        <a:extLst>
                          <a:ext uri="{FF2B5EF4-FFF2-40B4-BE49-F238E27FC236}">
                            <a16:creationId xmlns:a16="http://schemas.microsoft.com/office/drawing/2014/main" id="{ADA6E1B6-120D-41BA-BF61-E9B1286FFABA}"/>
                          </a:ext>
                        </a:extLst>
                      </p:cNvPr>
                      <p:cNvPicPr/>
                      <p:nvPr/>
                    </p:nvPicPr>
                    <p:blipFill>
                      <a:blip r:embed="rId10"/>
                      <a:stretch>
                        <a:fillRect/>
                      </a:stretch>
                    </p:blipFill>
                    <p:spPr>
                      <a:xfrm>
                        <a:off x="3286125" y="3429000"/>
                        <a:ext cx="2809875" cy="1096963"/>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461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P spid="7" grpId="0"/>
      <p:bldP spid="11" grpId="0"/>
      <p:bldP spid="12" grpId="0"/>
      <p:bldP spid="26"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65541" y="310664"/>
            <a:ext cx="182133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Breviar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52610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4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C16085F1-D711-4BB7-B304-B53721C7DC2F}"/>
              </a:ext>
            </a:extLst>
          </p:cNvPr>
          <p:cNvSpPr/>
          <p:nvPr/>
        </p:nvSpPr>
        <p:spPr>
          <a:xfrm>
            <a:off x="107404" y="1465866"/>
            <a:ext cx="11729340"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Dintre procesele ciclice ce se întâlnesc în termodinamică, o importanță deosebită</a:t>
            </a:r>
          </a:p>
          <a:p>
            <a:pPr marL="0" marR="0" lvl="0" indent="0" algn="l" defTabSz="457200" rtl="0" eaLnBrk="1" fontAlgn="auto" latinLnBrk="0" hangingPunct="1">
              <a:lnSpc>
                <a:spcPct val="100000"/>
              </a:lnSpc>
              <a:spcBef>
                <a:spcPts val="0"/>
              </a:spcBef>
              <a:spcAft>
                <a:spcPts val="0"/>
              </a:spcAft>
              <a:buClrTx/>
              <a:buSzTx/>
              <a:buFontTx/>
              <a:buNone/>
              <a:tabLst/>
              <a:defRPr/>
            </a:pPr>
            <a:r>
              <a:rPr lang="ro-MD" sz="2400" dirty="0">
                <a:solidFill>
                  <a:prstClr val="black"/>
                </a:solidFill>
                <a:latin typeface="Arial" panose="020B0604020202020204" pitchFamily="34" charset="0"/>
                <a:cs typeface="Arial" panose="020B0604020202020204" pitchFamily="34" charset="0"/>
              </a:rPr>
              <a:t>o are </a:t>
            </a:r>
            <a:r>
              <a:rPr lang="ro-MD" sz="2400" i="1" dirty="0">
                <a:solidFill>
                  <a:srgbClr val="FF0000"/>
                </a:solidFill>
                <a:latin typeface="Arial" panose="020B0604020202020204" pitchFamily="34" charset="0"/>
                <a:cs typeface="Arial" panose="020B0604020202020204" pitchFamily="34" charset="0"/>
              </a:rPr>
              <a:t>ciclul Carnot </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Rectangle 10">
            <a:extLst>
              <a:ext uri="{FF2B5EF4-FFF2-40B4-BE49-F238E27FC236}">
                <a16:creationId xmlns:a16="http://schemas.microsoft.com/office/drawing/2014/main" id="{681A61BD-D443-4494-B248-8E501913F3F9}"/>
              </a:ext>
            </a:extLst>
          </p:cNvPr>
          <p:cNvSpPr/>
          <p:nvPr/>
        </p:nvSpPr>
        <p:spPr>
          <a:xfrm>
            <a:off x="364343" y="3818762"/>
            <a:ext cx="2446504" cy="83099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Randament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 ciclului Carnot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B0FC0DD6-FA51-450C-8DEF-F1D19EEDC7E6}"/>
              </a:ext>
            </a:extLst>
          </p:cNvPr>
          <p:cNvSpPr/>
          <p:nvPr/>
        </p:nvSpPr>
        <p:spPr>
          <a:xfrm>
            <a:off x="300865" y="5305115"/>
            <a:ext cx="955711"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unde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13" name="Object 12">
            <a:extLst>
              <a:ext uri="{FF2B5EF4-FFF2-40B4-BE49-F238E27FC236}">
                <a16:creationId xmlns:a16="http://schemas.microsoft.com/office/drawing/2014/main" id="{9A2E3F00-2D65-4DF6-A405-0CA38229D36A}"/>
              </a:ext>
            </a:extLst>
          </p:cNvPr>
          <p:cNvGraphicFramePr>
            <a:graphicFrameLocks noChangeAspect="1"/>
          </p:cNvGraphicFramePr>
          <p:nvPr>
            <p:extLst>
              <p:ext uri="{D42A27DB-BD31-4B8C-83A1-F6EECF244321}">
                <p14:modId xmlns:p14="http://schemas.microsoft.com/office/powerpoint/2010/main" val="1381340423"/>
              </p:ext>
            </p:extLst>
          </p:nvPr>
        </p:nvGraphicFramePr>
        <p:xfrm>
          <a:off x="1430338" y="5241925"/>
          <a:ext cx="358775" cy="588963"/>
        </p:xfrm>
        <a:graphic>
          <a:graphicData uri="http://schemas.openxmlformats.org/presentationml/2006/ole">
            <mc:AlternateContent xmlns:mc="http://schemas.openxmlformats.org/markup-compatibility/2006">
              <mc:Choice xmlns:v="urn:schemas-microsoft-com:vml" Requires="v">
                <p:oleObj spid="_x0000_s22645" name="Equation" r:id="rId4" imgW="139680" imgH="228600" progId="Equation.DSMT4">
                  <p:embed/>
                </p:oleObj>
              </mc:Choice>
              <mc:Fallback>
                <p:oleObj name="Equation" r:id="rId4" imgW="139680" imgH="228600" progId="Equation.DSMT4">
                  <p:embed/>
                  <p:pic>
                    <p:nvPicPr>
                      <p:cNvPr id="13" name="Object 12">
                        <a:extLst>
                          <a:ext uri="{FF2B5EF4-FFF2-40B4-BE49-F238E27FC236}">
                            <a16:creationId xmlns:a16="http://schemas.microsoft.com/office/drawing/2014/main" id="{9A2E3F00-2D65-4DF6-A405-0CA38229D36A}"/>
                          </a:ext>
                        </a:extLst>
                      </p:cNvPr>
                      <p:cNvPicPr/>
                      <p:nvPr/>
                    </p:nvPicPr>
                    <p:blipFill>
                      <a:blip r:embed="rId5"/>
                      <a:stretch>
                        <a:fillRect/>
                      </a:stretch>
                    </p:blipFill>
                    <p:spPr>
                      <a:xfrm>
                        <a:off x="1430338" y="5241925"/>
                        <a:ext cx="358775" cy="588963"/>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id="{F34CC048-98F7-4D33-9254-1F57A3C5A8CA}"/>
              </a:ext>
            </a:extLst>
          </p:cNvPr>
          <p:cNvSpPr/>
          <p:nvPr/>
        </p:nvSpPr>
        <p:spPr>
          <a:xfrm>
            <a:off x="1924314" y="5305115"/>
            <a:ext cx="3825471"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emperatura sursei calde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8" name="Object 27">
            <a:extLst>
              <a:ext uri="{FF2B5EF4-FFF2-40B4-BE49-F238E27FC236}">
                <a16:creationId xmlns:a16="http://schemas.microsoft.com/office/drawing/2014/main" id="{D7229823-A7A7-4909-A3F0-675F22B066D3}"/>
              </a:ext>
            </a:extLst>
          </p:cNvPr>
          <p:cNvGraphicFramePr>
            <a:graphicFrameLocks noChangeAspect="1"/>
          </p:cNvGraphicFramePr>
          <p:nvPr>
            <p:extLst>
              <p:ext uri="{D42A27DB-BD31-4B8C-83A1-F6EECF244321}">
                <p14:modId xmlns:p14="http://schemas.microsoft.com/office/powerpoint/2010/main" val="3385603075"/>
              </p:ext>
            </p:extLst>
          </p:nvPr>
        </p:nvGraphicFramePr>
        <p:xfrm>
          <a:off x="1396206" y="5854700"/>
          <a:ext cx="427038" cy="588963"/>
        </p:xfrm>
        <a:graphic>
          <a:graphicData uri="http://schemas.openxmlformats.org/presentationml/2006/ole">
            <mc:AlternateContent xmlns:mc="http://schemas.openxmlformats.org/markup-compatibility/2006">
              <mc:Choice xmlns:v="urn:schemas-microsoft-com:vml" Requires="v">
                <p:oleObj spid="_x0000_s22646" name="Equation" r:id="rId6" imgW="164880" imgH="228600" progId="Equation.DSMT4">
                  <p:embed/>
                </p:oleObj>
              </mc:Choice>
              <mc:Fallback>
                <p:oleObj name="Equation" r:id="rId6" imgW="164880" imgH="228600" progId="Equation.DSMT4">
                  <p:embed/>
                  <p:pic>
                    <p:nvPicPr>
                      <p:cNvPr id="28" name="Object 27">
                        <a:extLst>
                          <a:ext uri="{FF2B5EF4-FFF2-40B4-BE49-F238E27FC236}">
                            <a16:creationId xmlns:a16="http://schemas.microsoft.com/office/drawing/2014/main" id="{D7229823-A7A7-4909-A3F0-675F22B066D3}"/>
                          </a:ext>
                        </a:extLst>
                      </p:cNvPr>
                      <p:cNvPicPr/>
                      <p:nvPr/>
                    </p:nvPicPr>
                    <p:blipFill>
                      <a:blip r:embed="rId7"/>
                      <a:stretch>
                        <a:fillRect/>
                      </a:stretch>
                    </p:blipFill>
                    <p:spPr>
                      <a:xfrm>
                        <a:off x="1396206" y="5854700"/>
                        <a:ext cx="427038" cy="588963"/>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F3005CA8-10FD-472D-A78F-0687C4B8EA2C}"/>
              </a:ext>
            </a:extLst>
          </p:cNvPr>
          <p:cNvPicPr>
            <a:picLocks noChangeAspect="1"/>
          </p:cNvPicPr>
          <p:nvPr/>
        </p:nvPicPr>
        <p:blipFill rotWithShape="1">
          <a:blip r:embed="rId8"/>
          <a:srcRect l="66087" t="22694" r="13778" b="35452"/>
          <a:stretch/>
        </p:blipFill>
        <p:spPr>
          <a:xfrm>
            <a:off x="8286873" y="1931686"/>
            <a:ext cx="2446504" cy="2430150"/>
          </a:xfrm>
          <a:prstGeom prst="rect">
            <a:avLst/>
          </a:prstGeom>
        </p:spPr>
      </p:pic>
      <p:sp>
        <p:nvSpPr>
          <p:cNvPr id="9" name="Rectangle 8">
            <a:extLst>
              <a:ext uri="{FF2B5EF4-FFF2-40B4-BE49-F238E27FC236}">
                <a16:creationId xmlns:a16="http://schemas.microsoft.com/office/drawing/2014/main" id="{208A5399-A84B-4A8B-AF3F-02D78436C3A9}"/>
              </a:ext>
            </a:extLst>
          </p:cNvPr>
          <p:cNvSpPr/>
          <p:nvPr/>
        </p:nvSpPr>
        <p:spPr>
          <a:xfrm>
            <a:off x="2810847" y="1837670"/>
            <a:ext cx="5476026" cy="830997"/>
          </a:xfrm>
          <a:prstGeom prst="rect">
            <a:avLst/>
          </a:prstGeom>
        </p:spPr>
        <p:txBody>
          <a:bodyPr wrap="square">
            <a:spAutoFit/>
          </a:bodyPr>
          <a:lstStyle/>
          <a:p>
            <a:pPr marL="342900" indent="-342900">
              <a:buFontTx/>
              <a:buChar char="-"/>
            </a:pPr>
            <a:r>
              <a:rPr lang="ro-MD" sz="2400" dirty="0">
                <a:solidFill>
                  <a:prstClr val="black"/>
                </a:solidFill>
                <a:latin typeface="Arial" panose="020B0604020202020204" pitchFamily="34" charset="0"/>
                <a:cs typeface="Arial" panose="020B0604020202020204" pitchFamily="34" charset="0"/>
              </a:rPr>
              <a:t>un proces cvasistatic ce constă din</a:t>
            </a:r>
          </a:p>
          <a:p>
            <a:r>
              <a:rPr lang="ro-MD" sz="2400" dirty="0">
                <a:solidFill>
                  <a:prstClr val="black"/>
                </a:solidFill>
                <a:latin typeface="Arial" panose="020B0604020202020204" pitchFamily="34" charset="0"/>
                <a:cs typeface="Arial" panose="020B0604020202020204" pitchFamily="34" charset="0"/>
              </a:rPr>
              <a:t> </a:t>
            </a:r>
            <a:r>
              <a:rPr lang="ro-MD" sz="2400" i="1" dirty="0">
                <a:solidFill>
                  <a:srgbClr val="FF0000"/>
                </a:solidFill>
                <a:latin typeface="Arial" panose="020B0604020202020204" pitchFamily="34" charset="0"/>
                <a:cs typeface="Arial" panose="020B0604020202020204" pitchFamily="34" charset="0"/>
              </a:rPr>
              <a:t>două izoterme </a:t>
            </a:r>
            <a:r>
              <a:rPr lang="ro-MD" sz="2400" dirty="0">
                <a:solidFill>
                  <a:prstClr val="black"/>
                </a:solidFill>
                <a:latin typeface="Arial" panose="020B0604020202020204" pitchFamily="34" charset="0"/>
                <a:cs typeface="Arial" panose="020B0604020202020204" pitchFamily="34" charset="0"/>
              </a:rPr>
              <a:t>și </a:t>
            </a:r>
            <a:r>
              <a:rPr lang="ro-MD" sz="2400" i="1" dirty="0">
                <a:solidFill>
                  <a:srgbClr val="FF0000"/>
                </a:solidFill>
                <a:latin typeface="Arial" panose="020B0604020202020204" pitchFamily="34" charset="0"/>
                <a:cs typeface="Arial" panose="020B0604020202020204" pitchFamily="34" charset="0"/>
              </a:rPr>
              <a:t>două adiabate</a:t>
            </a:r>
            <a:r>
              <a:rPr lang="ro-MD" sz="2400" dirty="0">
                <a:solidFill>
                  <a:prstClr val="black"/>
                </a:solidFill>
                <a:latin typeface="Arial" panose="020B0604020202020204" pitchFamily="34" charset="0"/>
                <a:cs typeface="Arial" panose="020B0604020202020204" pitchFamily="34" charset="0"/>
              </a:rPr>
              <a:t>. </a:t>
            </a:r>
            <a:endParaRPr lang="en-US" dirty="0"/>
          </a:p>
        </p:txBody>
      </p:sp>
      <p:sp>
        <p:nvSpPr>
          <p:cNvPr id="14" name="Rectangle 13">
            <a:extLst>
              <a:ext uri="{FF2B5EF4-FFF2-40B4-BE49-F238E27FC236}">
                <a16:creationId xmlns:a16="http://schemas.microsoft.com/office/drawing/2014/main" id="{2C168838-F3DE-40DA-8354-D7C1C975612D}"/>
              </a:ext>
            </a:extLst>
          </p:cNvPr>
          <p:cNvSpPr/>
          <p:nvPr/>
        </p:nvSpPr>
        <p:spPr>
          <a:xfrm>
            <a:off x="197863" y="2577545"/>
            <a:ext cx="3570208"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1- 2    - proces izotermic </a:t>
            </a:r>
            <a:endParaRPr lang="en-US" dirty="0"/>
          </a:p>
        </p:txBody>
      </p:sp>
      <p:sp>
        <p:nvSpPr>
          <p:cNvPr id="21" name="Rectangle 20">
            <a:extLst>
              <a:ext uri="{FF2B5EF4-FFF2-40B4-BE49-F238E27FC236}">
                <a16:creationId xmlns:a16="http://schemas.microsoft.com/office/drawing/2014/main" id="{27475407-1908-4E62-A048-EE1FF432BBBA}"/>
              </a:ext>
            </a:extLst>
          </p:cNvPr>
          <p:cNvSpPr/>
          <p:nvPr/>
        </p:nvSpPr>
        <p:spPr>
          <a:xfrm>
            <a:off x="197863" y="2986138"/>
            <a:ext cx="3571812"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2- 3    - proces adiabatic </a:t>
            </a:r>
            <a:endParaRPr lang="en-US" dirty="0"/>
          </a:p>
        </p:txBody>
      </p:sp>
      <p:sp>
        <p:nvSpPr>
          <p:cNvPr id="23" name="Rectangle 22">
            <a:extLst>
              <a:ext uri="{FF2B5EF4-FFF2-40B4-BE49-F238E27FC236}">
                <a16:creationId xmlns:a16="http://schemas.microsoft.com/office/drawing/2014/main" id="{08F61916-0183-4B65-95C4-0AB5A1EC9DA5}"/>
              </a:ext>
            </a:extLst>
          </p:cNvPr>
          <p:cNvSpPr/>
          <p:nvPr/>
        </p:nvSpPr>
        <p:spPr>
          <a:xfrm>
            <a:off x="3964681" y="2579558"/>
            <a:ext cx="3570208"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3- 4    - proces izotermic </a:t>
            </a:r>
            <a:endParaRPr lang="en-US" dirty="0"/>
          </a:p>
        </p:txBody>
      </p:sp>
      <p:sp>
        <p:nvSpPr>
          <p:cNvPr id="24" name="Rectangle 23">
            <a:extLst>
              <a:ext uri="{FF2B5EF4-FFF2-40B4-BE49-F238E27FC236}">
                <a16:creationId xmlns:a16="http://schemas.microsoft.com/office/drawing/2014/main" id="{05C094F3-4DC1-41E4-88F8-991ED4FC1501}"/>
              </a:ext>
            </a:extLst>
          </p:cNvPr>
          <p:cNvSpPr/>
          <p:nvPr/>
        </p:nvSpPr>
        <p:spPr>
          <a:xfrm>
            <a:off x="3964681" y="2967335"/>
            <a:ext cx="3571812"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4- 1    - proces adiabatic </a:t>
            </a:r>
            <a:endParaRPr lang="en-US" dirty="0"/>
          </a:p>
        </p:txBody>
      </p:sp>
      <p:graphicFrame>
        <p:nvGraphicFramePr>
          <p:cNvPr id="15" name="Object 14">
            <a:extLst>
              <a:ext uri="{FF2B5EF4-FFF2-40B4-BE49-F238E27FC236}">
                <a16:creationId xmlns:a16="http://schemas.microsoft.com/office/drawing/2014/main" id="{34F916CF-E589-46DE-9049-66DFEAA34D8A}"/>
              </a:ext>
            </a:extLst>
          </p:cNvPr>
          <p:cNvGraphicFramePr>
            <a:graphicFrameLocks noChangeAspect="1"/>
          </p:cNvGraphicFramePr>
          <p:nvPr>
            <p:extLst>
              <p:ext uri="{D42A27DB-BD31-4B8C-83A1-F6EECF244321}">
                <p14:modId xmlns:p14="http://schemas.microsoft.com/office/powerpoint/2010/main" val="3013698952"/>
              </p:ext>
            </p:extLst>
          </p:nvPr>
        </p:nvGraphicFramePr>
        <p:xfrm>
          <a:off x="3148860" y="3856396"/>
          <a:ext cx="1893404" cy="1192143"/>
        </p:xfrm>
        <a:graphic>
          <a:graphicData uri="http://schemas.openxmlformats.org/presentationml/2006/ole">
            <mc:AlternateContent xmlns:mc="http://schemas.openxmlformats.org/markup-compatibility/2006">
              <mc:Choice xmlns:v="urn:schemas-microsoft-com:vml" Requires="v">
                <p:oleObj spid="_x0000_s22647" name="Equation" r:id="rId9" imgW="685800" imgH="431640" progId="Equation.DSMT4">
                  <p:embed/>
                </p:oleObj>
              </mc:Choice>
              <mc:Fallback>
                <p:oleObj name="Equation" r:id="rId9" imgW="685800" imgH="431640" progId="Equation.DSMT4">
                  <p:embed/>
                  <p:pic>
                    <p:nvPicPr>
                      <p:cNvPr id="0" name=""/>
                      <p:cNvPicPr/>
                      <p:nvPr/>
                    </p:nvPicPr>
                    <p:blipFill>
                      <a:blip r:embed="rId10"/>
                      <a:stretch>
                        <a:fillRect/>
                      </a:stretch>
                    </p:blipFill>
                    <p:spPr>
                      <a:xfrm>
                        <a:off x="3148860" y="3856396"/>
                        <a:ext cx="1893404" cy="1192143"/>
                      </a:xfrm>
                      <a:prstGeom prst="rect">
                        <a:avLst/>
                      </a:prstGeom>
                      <a:ln>
                        <a:solidFill>
                          <a:schemeClr val="accent1"/>
                        </a:solidFill>
                      </a:ln>
                    </p:spPr>
                  </p:pic>
                </p:oleObj>
              </mc:Fallback>
            </mc:AlternateContent>
          </a:graphicData>
        </a:graphic>
      </p:graphicFrame>
      <p:sp>
        <p:nvSpPr>
          <p:cNvPr id="30" name="Rectangle 29">
            <a:extLst>
              <a:ext uri="{FF2B5EF4-FFF2-40B4-BE49-F238E27FC236}">
                <a16:creationId xmlns:a16="http://schemas.microsoft.com/office/drawing/2014/main" id="{E1103656-534E-4724-B77F-3ACCCD06C947}"/>
              </a:ext>
            </a:extLst>
          </p:cNvPr>
          <p:cNvSpPr/>
          <p:nvPr/>
        </p:nvSpPr>
        <p:spPr>
          <a:xfrm>
            <a:off x="1982967" y="5902448"/>
            <a:ext cx="3585020"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emperatura sursei reci</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634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26" grpId="0"/>
      <p:bldP spid="9" grpId="0"/>
      <p:bldP spid="14" grpId="0"/>
      <p:bldP spid="21" grpId="0"/>
      <p:bldP spid="23" grpId="0"/>
      <p:bldP spid="24"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65541" y="310664"/>
            <a:ext cx="182133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Breviar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52610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5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C16085F1-D711-4BB7-B304-B53721C7DC2F}"/>
              </a:ext>
            </a:extLst>
          </p:cNvPr>
          <p:cNvSpPr/>
          <p:nvPr/>
        </p:nvSpPr>
        <p:spPr>
          <a:xfrm>
            <a:off x="107404" y="1465866"/>
            <a:ext cx="4557361"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1" u="none" strike="noStrike" kern="1200" cap="none" spc="0" normalizeH="0" baseline="0" dirty="0">
                <a:ln>
                  <a:noFill/>
                </a:ln>
                <a:solidFill>
                  <a:srgbClr val="FF0000"/>
                </a:solidFill>
                <a:effectLst/>
                <a:uLnTx/>
                <a:uFillTx/>
                <a:latin typeface="Arial" panose="020B0604020202020204" pitchFamily="34" charset="0"/>
                <a:ea typeface="+mn-ea"/>
                <a:cs typeface="Arial" panose="020B0604020202020204" pitchFamily="34" charset="0"/>
              </a:rPr>
              <a:t>Teorema</a:t>
            </a:r>
            <a:r>
              <a:rPr kumimoji="0" lang="ro-MD" sz="24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Carnot (prima parte)</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Rectangle 25">
            <a:extLst>
              <a:ext uri="{FF2B5EF4-FFF2-40B4-BE49-F238E27FC236}">
                <a16:creationId xmlns:a16="http://schemas.microsoft.com/office/drawing/2014/main" id="{F34CC048-98F7-4D33-9254-1F57A3C5A8CA}"/>
              </a:ext>
            </a:extLst>
          </p:cNvPr>
          <p:cNvSpPr/>
          <p:nvPr/>
        </p:nvSpPr>
        <p:spPr>
          <a:xfrm>
            <a:off x="148995" y="1953222"/>
            <a:ext cx="12115817" cy="83099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dirty="0">
                <a:ln>
                  <a:noFill/>
                </a:ln>
                <a:solidFill>
                  <a:prstClr val="black"/>
                </a:solidFill>
                <a:effectLst/>
                <a:uLnTx/>
                <a:uFillTx/>
                <a:latin typeface="Arial" panose="020B0604020202020204" pitchFamily="34" charset="0"/>
                <a:cs typeface="Arial" panose="020B0604020202020204" pitchFamily="34" charset="0"/>
              </a:rPr>
              <a:t>Randamentul</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ma</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ș</a:t>
            </a:r>
            <a:r>
              <a:rPr kumimoji="0" lang="ro-MD" sz="2400" b="0" i="0" u="none" strike="noStrike" kern="1200" cap="none" spc="0" normalizeH="0" baseline="0" dirty="0">
                <a:ln>
                  <a:noFill/>
                </a:ln>
                <a:solidFill>
                  <a:prstClr val="black"/>
                </a:solidFill>
                <a:effectLst/>
                <a:uLnTx/>
                <a:uFillTx/>
                <a:latin typeface="Arial" panose="020B0604020202020204" pitchFamily="34" charset="0"/>
                <a:cs typeface="Arial" panose="020B0604020202020204" pitchFamily="34" charset="0"/>
              </a:rPr>
              <a:t>inii</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Carnot</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depinde numai de temperaturile      și       ale încălzitorului </a:t>
            </a:r>
          </a:p>
          <a:p>
            <a:pPr marL="0" marR="0" lvl="0" indent="0" algn="l" defTabSz="457200" rtl="0" eaLnBrk="1" fontAlgn="auto" latinLnBrk="0" hangingPunct="1">
              <a:lnSpc>
                <a:spcPct val="100000"/>
              </a:lnSpc>
              <a:spcBef>
                <a:spcPts val="0"/>
              </a:spcBef>
              <a:spcAft>
                <a:spcPts val="0"/>
              </a:spcAft>
              <a:buClrTx/>
              <a:buSzTx/>
              <a:buFontTx/>
              <a:buNone/>
              <a:tabLst/>
              <a:defRPr/>
            </a:pPr>
            <a:r>
              <a:rPr lang="ro-MD" sz="2400" dirty="0">
                <a:solidFill>
                  <a:prstClr val="black"/>
                </a:solidFill>
                <a:latin typeface="Arial" panose="020B0604020202020204" pitchFamily="34" charset="0"/>
                <a:cs typeface="Arial" panose="020B0604020202020204" pitchFamily="34" charset="0"/>
              </a:rPr>
              <a:t>s</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 răcitorului și nu depinde de structura mașinii și nici de tipul corpului de lucru.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p>
        </p:txBody>
      </p:sp>
      <p:graphicFrame>
        <p:nvGraphicFramePr>
          <p:cNvPr id="28" name="Object 27">
            <a:extLst>
              <a:ext uri="{FF2B5EF4-FFF2-40B4-BE49-F238E27FC236}">
                <a16:creationId xmlns:a16="http://schemas.microsoft.com/office/drawing/2014/main" id="{D7229823-A7A7-4909-A3F0-675F22B066D3}"/>
              </a:ext>
            </a:extLst>
          </p:cNvPr>
          <p:cNvGraphicFramePr>
            <a:graphicFrameLocks noChangeAspect="1"/>
          </p:cNvGraphicFramePr>
          <p:nvPr>
            <p:extLst>
              <p:ext uri="{D42A27DB-BD31-4B8C-83A1-F6EECF244321}">
                <p14:modId xmlns:p14="http://schemas.microsoft.com/office/powerpoint/2010/main" val="3611519607"/>
              </p:ext>
            </p:extLst>
          </p:nvPr>
        </p:nvGraphicFramePr>
        <p:xfrm>
          <a:off x="9281487" y="1854663"/>
          <a:ext cx="427038" cy="588963"/>
        </p:xfrm>
        <a:graphic>
          <a:graphicData uri="http://schemas.openxmlformats.org/presentationml/2006/ole">
            <mc:AlternateContent xmlns:mc="http://schemas.openxmlformats.org/markup-compatibility/2006">
              <mc:Choice xmlns:v="urn:schemas-microsoft-com:vml" Requires="v">
                <p:oleObj spid="_x0000_s24760" name="Equation" r:id="rId4" imgW="164880" imgH="228600" progId="Equation.DSMT4">
                  <p:embed/>
                </p:oleObj>
              </mc:Choice>
              <mc:Fallback>
                <p:oleObj name="Equation" r:id="rId4" imgW="164880" imgH="228600" progId="Equation.DSMT4">
                  <p:embed/>
                  <p:pic>
                    <p:nvPicPr>
                      <p:cNvPr id="28" name="Object 27">
                        <a:extLst>
                          <a:ext uri="{FF2B5EF4-FFF2-40B4-BE49-F238E27FC236}">
                            <a16:creationId xmlns:a16="http://schemas.microsoft.com/office/drawing/2014/main" id="{D7229823-A7A7-4909-A3F0-675F22B066D3}"/>
                          </a:ext>
                        </a:extLst>
                      </p:cNvPr>
                      <p:cNvPicPr/>
                      <p:nvPr/>
                    </p:nvPicPr>
                    <p:blipFill>
                      <a:blip r:embed="rId5"/>
                      <a:stretch>
                        <a:fillRect/>
                      </a:stretch>
                    </p:blipFill>
                    <p:spPr>
                      <a:xfrm>
                        <a:off x="9281487" y="1854663"/>
                        <a:ext cx="427038" cy="5889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08DAF661-561E-4094-A404-EEDAD115252B}"/>
              </a:ext>
            </a:extLst>
          </p:cNvPr>
          <p:cNvGraphicFramePr>
            <a:graphicFrameLocks noChangeAspect="1"/>
          </p:cNvGraphicFramePr>
          <p:nvPr>
            <p:extLst>
              <p:ext uri="{D42A27DB-BD31-4B8C-83A1-F6EECF244321}">
                <p14:modId xmlns:p14="http://schemas.microsoft.com/office/powerpoint/2010/main" val="3717743663"/>
              </p:ext>
            </p:extLst>
          </p:nvPr>
        </p:nvGraphicFramePr>
        <p:xfrm>
          <a:off x="8579549" y="1885877"/>
          <a:ext cx="464791" cy="557749"/>
        </p:xfrm>
        <a:graphic>
          <a:graphicData uri="http://schemas.openxmlformats.org/presentationml/2006/ole">
            <mc:AlternateContent xmlns:mc="http://schemas.openxmlformats.org/markup-compatibility/2006">
              <mc:Choice xmlns:v="urn:schemas-microsoft-com:vml" Requires="v">
                <p:oleObj spid="_x0000_s24761"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8579549" y="1885877"/>
                        <a:ext cx="464791" cy="557749"/>
                      </a:xfrm>
                      <a:prstGeom prst="rect">
                        <a:avLst/>
                      </a:prstGeom>
                    </p:spPr>
                  </p:pic>
                </p:oleObj>
              </mc:Fallback>
            </mc:AlternateContent>
          </a:graphicData>
        </a:graphic>
      </p:graphicFrame>
      <p:sp>
        <p:nvSpPr>
          <p:cNvPr id="22" name="Rectangle 21">
            <a:extLst>
              <a:ext uri="{FF2B5EF4-FFF2-40B4-BE49-F238E27FC236}">
                <a16:creationId xmlns:a16="http://schemas.microsoft.com/office/drawing/2014/main" id="{FFDEBA9A-A4D5-47FD-97BB-2DAD21BC884C}"/>
              </a:ext>
            </a:extLst>
          </p:cNvPr>
          <p:cNvSpPr/>
          <p:nvPr/>
        </p:nvSpPr>
        <p:spPr>
          <a:xfrm>
            <a:off x="148996" y="2716874"/>
            <a:ext cx="4557361"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1" u="none" strike="noStrike" kern="1200" cap="none" spc="0" normalizeH="0" baseline="0" dirty="0">
                <a:ln>
                  <a:noFill/>
                </a:ln>
                <a:solidFill>
                  <a:srgbClr val="FF0000"/>
                </a:solidFill>
                <a:effectLst/>
                <a:uLnTx/>
                <a:uFillTx/>
                <a:latin typeface="Arial" panose="020B0604020202020204" pitchFamily="34" charset="0"/>
                <a:ea typeface="+mn-ea"/>
                <a:cs typeface="Arial" panose="020B0604020202020204" pitchFamily="34" charset="0"/>
              </a:rPr>
              <a:t>Teorema</a:t>
            </a:r>
            <a:r>
              <a:rPr kumimoji="0" lang="ro-MD" sz="24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Carnot (a doua parte)</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Rectangle 24">
            <a:extLst>
              <a:ext uri="{FF2B5EF4-FFF2-40B4-BE49-F238E27FC236}">
                <a16:creationId xmlns:a16="http://schemas.microsoft.com/office/drawing/2014/main" id="{FF8839EB-4CD5-49EE-A628-125ED105C02D}"/>
              </a:ext>
            </a:extLst>
          </p:cNvPr>
          <p:cNvSpPr/>
          <p:nvPr/>
        </p:nvSpPr>
        <p:spPr>
          <a:xfrm>
            <a:off x="148996" y="3132372"/>
            <a:ext cx="11333552" cy="120032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dirty="0">
                <a:ln>
                  <a:noFill/>
                </a:ln>
                <a:solidFill>
                  <a:prstClr val="black"/>
                </a:solidFill>
                <a:effectLst/>
                <a:uLnTx/>
                <a:uFillTx/>
                <a:latin typeface="Arial" panose="020B0604020202020204" pitchFamily="34" charset="0"/>
                <a:cs typeface="Arial" panose="020B0604020202020204" pitchFamily="34" charset="0"/>
              </a:rPr>
              <a:t>Randamentul</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oricărei </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ma</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ș</a:t>
            </a:r>
            <a:r>
              <a:rPr kumimoji="0" lang="ro-MD" sz="2400" b="0" i="0" u="none" strike="noStrike" kern="1200" cap="none" spc="0" normalizeH="0" baseline="0" dirty="0">
                <a:ln>
                  <a:noFill/>
                </a:ln>
                <a:solidFill>
                  <a:prstClr val="black"/>
                </a:solidFill>
                <a:effectLst/>
                <a:uLnTx/>
                <a:uFillTx/>
                <a:latin typeface="Arial" panose="020B0604020202020204" pitchFamily="34" charset="0"/>
                <a:cs typeface="Arial" panose="020B0604020202020204" pitchFamily="34" charset="0"/>
              </a:rPr>
              <a:t>ini</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termice nu poate întrece randamentul mașinii ideale,</a:t>
            </a:r>
          </a:p>
          <a:p>
            <a:pPr marL="0" marR="0" lvl="0" indent="0" algn="l" defTabSz="457200" rtl="0" eaLnBrk="1" fontAlgn="auto" latinLnBrk="0" hangingPunct="1">
              <a:lnSpc>
                <a:spcPct val="100000"/>
              </a:lnSpc>
              <a:spcBef>
                <a:spcPts val="0"/>
              </a:spcBef>
              <a:spcAft>
                <a:spcPts val="0"/>
              </a:spcAft>
              <a:buClrTx/>
              <a:buSzTx/>
              <a:buFontTx/>
              <a:buNone/>
              <a:tabLst/>
              <a:defRPr/>
            </a:pPr>
            <a:r>
              <a:rPr lang="ro-MD" sz="2400" dirty="0">
                <a:solidFill>
                  <a:prstClr val="black"/>
                </a:solidFill>
                <a:latin typeface="Arial" panose="020B0604020202020204" pitchFamily="34" charset="0"/>
                <a:cs typeface="Arial" panose="020B0604020202020204" pitchFamily="34" charset="0"/>
              </a:rPr>
              <a:t>ce funcționează după ciclul Carnot între aceleași temperaturi ale încălzitorului și </a:t>
            </a:r>
          </a:p>
          <a:p>
            <a:pPr marL="0" marR="0" lvl="0" indent="0" algn="l" defTabSz="457200" rtl="0" eaLnBrk="1" fontAlgn="auto" latinLnBrk="0" hangingPunct="1">
              <a:lnSpc>
                <a:spcPct val="100000"/>
              </a:lnSpc>
              <a:spcBef>
                <a:spcPts val="0"/>
              </a:spcBef>
              <a:spcAft>
                <a:spcPts val="0"/>
              </a:spcAft>
              <a:buClrTx/>
              <a:buSzTx/>
              <a:buFontTx/>
              <a:buNone/>
              <a:tabLst/>
              <a:defRPr/>
            </a:pPr>
            <a:r>
              <a:rPr lang="ro-MD" sz="2400" dirty="0">
                <a:solidFill>
                  <a:prstClr val="black"/>
                </a:solidFill>
                <a:latin typeface="Arial" panose="020B0604020202020204" pitchFamily="34" charset="0"/>
                <a:cs typeface="Arial" panose="020B0604020202020204" pitchFamily="34" charset="0"/>
              </a:rPr>
              <a:t>răcitorului.</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9F0A3259-A6A2-4DEA-BE33-B1FFF034032E}"/>
              </a:ext>
            </a:extLst>
          </p:cNvPr>
          <p:cNvSpPr/>
          <p:nvPr/>
        </p:nvSpPr>
        <p:spPr>
          <a:xfrm>
            <a:off x="148996" y="4358392"/>
            <a:ext cx="9655207"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1" u="none" strike="noStrike" kern="1200" cap="none" spc="0" normalizeH="0" baseline="0" dirty="0">
                <a:ln>
                  <a:noFill/>
                </a:ln>
                <a:solidFill>
                  <a:srgbClr val="FF0000"/>
                </a:solidFill>
                <a:effectLst/>
                <a:uLnTx/>
                <a:uFillTx/>
                <a:latin typeface="Arial" panose="020B0604020202020204" pitchFamily="34" charset="0"/>
                <a:cs typeface="Arial" panose="020B0604020202020204" pitchFamily="34" charset="0"/>
              </a:rPr>
              <a:t>Prima formulare a principiului al II- lea al termodinamicii (după Carnot)</a:t>
            </a:r>
            <a:endParaRPr kumimoji="0" lang="en-US" sz="2400" b="0" i="1"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AE6C4BC3-B3B8-4CE1-AA8D-026357E1831C}"/>
              </a:ext>
            </a:extLst>
          </p:cNvPr>
          <p:cNvSpPr/>
          <p:nvPr/>
        </p:nvSpPr>
        <p:spPr>
          <a:xfrm>
            <a:off x="148995" y="4748199"/>
            <a:ext cx="9874571" cy="1200329"/>
          </a:xfrm>
          <a:prstGeom prst="rect">
            <a:avLst/>
          </a:prstGeom>
        </p:spPr>
        <p:txBody>
          <a:bodyPr wrap="square">
            <a:spAutoFit/>
          </a:bodyPr>
          <a:lstStyle/>
          <a:p>
            <a:pPr lvl="0">
              <a:defRPr/>
            </a:pPr>
            <a:r>
              <a:rPr lang="ro-MD" sz="2400" dirty="0">
                <a:solidFill>
                  <a:prstClr val="black"/>
                </a:solidFill>
                <a:latin typeface="Arial" panose="020B0604020202020204" pitchFamily="34" charset="0"/>
                <a:cs typeface="Arial" panose="020B0604020202020204" pitchFamily="34" charset="0"/>
              </a:rPr>
              <a:t>Pentru ca o mașină termică să lucreze ciclic, producând lucru mecanic, sunt necesare două surse de căldură, sursa caldă cu temperatura       și sursa rece cu              ; atunci randamentul mașinii termice este: </a:t>
            </a:r>
            <a:endParaRPr lang="en-US" sz="2400" dirty="0">
              <a:solidFill>
                <a:prstClr val="black"/>
              </a:solidFill>
              <a:latin typeface="Arial" panose="020B0604020202020204" pitchFamily="34" charset="0"/>
              <a:cs typeface="Arial" panose="020B0604020202020204" pitchFamily="34" charset="0"/>
            </a:endParaRPr>
          </a:p>
        </p:txBody>
      </p:sp>
      <p:graphicFrame>
        <p:nvGraphicFramePr>
          <p:cNvPr id="31" name="Object 30">
            <a:extLst>
              <a:ext uri="{FF2B5EF4-FFF2-40B4-BE49-F238E27FC236}">
                <a16:creationId xmlns:a16="http://schemas.microsoft.com/office/drawing/2014/main" id="{EB2692C0-EB31-4EC6-A695-FDF2CEDF5626}"/>
              </a:ext>
            </a:extLst>
          </p:cNvPr>
          <p:cNvGraphicFramePr>
            <a:graphicFrameLocks noChangeAspect="1"/>
          </p:cNvGraphicFramePr>
          <p:nvPr>
            <p:extLst>
              <p:ext uri="{D42A27DB-BD31-4B8C-83A1-F6EECF244321}">
                <p14:modId xmlns:p14="http://schemas.microsoft.com/office/powerpoint/2010/main" val="733881992"/>
              </p:ext>
            </p:extLst>
          </p:nvPr>
        </p:nvGraphicFramePr>
        <p:xfrm>
          <a:off x="9243734" y="5094208"/>
          <a:ext cx="464791" cy="557749"/>
        </p:xfrm>
        <a:graphic>
          <a:graphicData uri="http://schemas.openxmlformats.org/presentationml/2006/ole">
            <mc:AlternateContent xmlns:mc="http://schemas.openxmlformats.org/markup-compatibility/2006">
              <mc:Choice xmlns:v="urn:schemas-microsoft-com:vml" Requires="v">
                <p:oleObj spid="_x0000_s24762" name="Equation" r:id="rId8" imgW="190440" imgH="228600" progId="Equation.DSMT4">
                  <p:embed/>
                </p:oleObj>
              </mc:Choice>
              <mc:Fallback>
                <p:oleObj name="Equation" r:id="rId8" imgW="190440" imgH="228600" progId="Equation.DSMT4">
                  <p:embed/>
                  <p:pic>
                    <p:nvPicPr>
                      <p:cNvPr id="3" name="Object 2">
                        <a:extLst>
                          <a:ext uri="{FF2B5EF4-FFF2-40B4-BE49-F238E27FC236}">
                            <a16:creationId xmlns:a16="http://schemas.microsoft.com/office/drawing/2014/main" id="{08DAF661-561E-4094-A404-EEDAD115252B}"/>
                          </a:ext>
                        </a:extLst>
                      </p:cNvPr>
                      <p:cNvPicPr/>
                      <p:nvPr/>
                    </p:nvPicPr>
                    <p:blipFill>
                      <a:blip r:embed="rId7"/>
                      <a:stretch>
                        <a:fillRect/>
                      </a:stretch>
                    </p:blipFill>
                    <p:spPr>
                      <a:xfrm>
                        <a:off x="9243734" y="5094208"/>
                        <a:ext cx="464791" cy="557749"/>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2FBA433-79FE-4B44-A71B-81B5FC5F2DBE}"/>
              </a:ext>
            </a:extLst>
          </p:cNvPr>
          <p:cNvGraphicFramePr>
            <a:graphicFrameLocks noChangeAspect="1"/>
          </p:cNvGraphicFramePr>
          <p:nvPr>
            <p:extLst>
              <p:ext uri="{D42A27DB-BD31-4B8C-83A1-F6EECF244321}">
                <p14:modId xmlns:p14="http://schemas.microsoft.com/office/powerpoint/2010/main" val="2008966618"/>
              </p:ext>
            </p:extLst>
          </p:nvPr>
        </p:nvGraphicFramePr>
        <p:xfrm>
          <a:off x="2483475" y="5444765"/>
          <a:ext cx="1139687" cy="554442"/>
        </p:xfrm>
        <a:graphic>
          <a:graphicData uri="http://schemas.openxmlformats.org/presentationml/2006/ole">
            <mc:AlternateContent xmlns:mc="http://schemas.openxmlformats.org/markup-compatibility/2006">
              <mc:Choice xmlns:v="urn:schemas-microsoft-com:vml" Requires="v">
                <p:oleObj spid="_x0000_s24763" name="Equation" r:id="rId9" imgW="469800" imgH="228600" progId="Equation.DSMT4">
                  <p:embed/>
                </p:oleObj>
              </mc:Choice>
              <mc:Fallback>
                <p:oleObj name="Equation" r:id="rId9" imgW="469800" imgH="228600" progId="Equation.DSMT4">
                  <p:embed/>
                  <p:pic>
                    <p:nvPicPr>
                      <p:cNvPr id="0" name=""/>
                      <p:cNvPicPr/>
                      <p:nvPr/>
                    </p:nvPicPr>
                    <p:blipFill>
                      <a:blip r:embed="rId10"/>
                      <a:stretch>
                        <a:fillRect/>
                      </a:stretch>
                    </p:blipFill>
                    <p:spPr>
                      <a:xfrm>
                        <a:off x="2483475" y="5444765"/>
                        <a:ext cx="1139687" cy="554442"/>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FBFFF784-6789-4200-B508-5565EEF138BB}"/>
              </a:ext>
            </a:extLst>
          </p:cNvPr>
          <p:cNvGraphicFramePr>
            <a:graphicFrameLocks noChangeAspect="1"/>
          </p:cNvGraphicFramePr>
          <p:nvPr>
            <p:extLst>
              <p:ext uri="{D42A27DB-BD31-4B8C-83A1-F6EECF244321}">
                <p14:modId xmlns:p14="http://schemas.microsoft.com/office/powerpoint/2010/main" val="1075030905"/>
              </p:ext>
            </p:extLst>
          </p:nvPr>
        </p:nvGraphicFramePr>
        <p:xfrm>
          <a:off x="3265488" y="5949950"/>
          <a:ext cx="2727325" cy="908050"/>
        </p:xfrm>
        <a:graphic>
          <a:graphicData uri="http://schemas.openxmlformats.org/presentationml/2006/ole">
            <mc:AlternateContent xmlns:mc="http://schemas.openxmlformats.org/markup-compatibility/2006">
              <mc:Choice xmlns:v="urn:schemas-microsoft-com:vml" Requires="v">
                <p:oleObj spid="_x0000_s24764" name="Equation" r:id="rId11" imgW="1295280" imgH="431640" progId="Equation.DSMT4">
                  <p:embed/>
                </p:oleObj>
              </mc:Choice>
              <mc:Fallback>
                <p:oleObj name="Equation" r:id="rId11" imgW="1295280" imgH="431640" progId="Equation.DSMT4">
                  <p:embed/>
                  <p:pic>
                    <p:nvPicPr>
                      <p:cNvPr id="0" name=""/>
                      <p:cNvPicPr/>
                      <p:nvPr/>
                    </p:nvPicPr>
                    <p:blipFill>
                      <a:blip r:embed="rId12"/>
                      <a:stretch>
                        <a:fillRect/>
                      </a:stretch>
                    </p:blipFill>
                    <p:spPr>
                      <a:xfrm>
                        <a:off x="3265488" y="5949950"/>
                        <a:ext cx="2727325" cy="9080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234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22" grpId="0"/>
      <p:bldP spid="25" grpId="0"/>
      <p:bldP spid="29"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65541" y="310664"/>
            <a:ext cx="182133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Breviar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52610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6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C16085F1-D711-4BB7-B304-B53721C7DC2F}"/>
              </a:ext>
            </a:extLst>
          </p:cNvPr>
          <p:cNvSpPr/>
          <p:nvPr/>
        </p:nvSpPr>
        <p:spPr>
          <a:xfrm>
            <a:off x="148996" y="3045725"/>
            <a:ext cx="9094738" cy="461665"/>
          </a:xfrm>
          <a:prstGeom prst="rect">
            <a:avLst/>
          </a:prstGeom>
        </p:spPr>
        <p:txBody>
          <a:bodyPr wrap="square">
            <a:spAutoFit/>
          </a:bodyPr>
          <a:lstStyle/>
          <a:p>
            <a:r>
              <a:rPr lang="ro-MD" sz="2400" i="1" dirty="0">
                <a:solidFill>
                  <a:srgbClr val="FF0000"/>
                </a:solidFill>
                <a:latin typeface="Arial" panose="020B0604020202020204" pitchFamily="34" charset="0"/>
                <a:cs typeface="Arial" panose="020B0604020202020204" pitchFamily="34" charset="0"/>
              </a:rPr>
              <a:t>Principiul al II- lea al termodinamicii (dată de W. Thomson)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Rectangle 24">
            <a:extLst>
              <a:ext uri="{FF2B5EF4-FFF2-40B4-BE49-F238E27FC236}">
                <a16:creationId xmlns:a16="http://schemas.microsoft.com/office/drawing/2014/main" id="{FF8839EB-4CD5-49EE-A628-125ED105C02D}"/>
              </a:ext>
            </a:extLst>
          </p:cNvPr>
          <p:cNvSpPr/>
          <p:nvPr/>
        </p:nvSpPr>
        <p:spPr>
          <a:xfrm>
            <a:off x="148995" y="1993175"/>
            <a:ext cx="11795217" cy="83099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este imposibilă trecerea spontană (de la sine) a căldurii, de la corpurile cu temperaturi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mai joase, la corpuri cu temperaturi mai înalte.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Rectangle 16">
            <a:extLst>
              <a:ext uri="{FF2B5EF4-FFF2-40B4-BE49-F238E27FC236}">
                <a16:creationId xmlns:a16="http://schemas.microsoft.com/office/drawing/2014/main" id="{C84F82AA-F55E-4E7A-A705-D7429DB2C3CB}"/>
              </a:ext>
            </a:extLst>
          </p:cNvPr>
          <p:cNvSpPr/>
          <p:nvPr/>
        </p:nvSpPr>
        <p:spPr>
          <a:xfrm>
            <a:off x="148996" y="1509931"/>
            <a:ext cx="8430553" cy="461665"/>
          </a:xfrm>
          <a:prstGeom prst="rect">
            <a:avLst/>
          </a:prstGeom>
        </p:spPr>
        <p:txBody>
          <a:bodyPr wrap="square">
            <a:spAutoFit/>
          </a:bodyPr>
          <a:lstStyle/>
          <a:p>
            <a:pPr lvl="0"/>
            <a:r>
              <a:rPr lang="ro-MD" sz="2400" i="1" dirty="0">
                <a:solidFill>
                  <a:srgbClr val="FF0000"/>
                </a:solidFill>
                <a:latin typeface="Arial" panose="020B0604020202020204" pitchFamily="34" charset="0"/>
                <a:cs typeface="Arial" panose="020B0604020202020204" pitchFamily="34" charset="0"/>
              </a:rPr>
              <a:t>Principiul al II- lea al termodinamicii (dată de R. Clausius)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Rectangle 18">
            <a:extLst>
              <a:ext uri="{FF2B5EF4-FFF2-40B4-BE49-F238E27FC236}">
                <a16:creationId xmlns:a16="http://schemas.microsoft.com/office/drawing/2014/main" id="{3E4947DF-EF27-4F17-8B0D-8A9A33640B81}"/>
              </a:ext>
            </a:extLst>
          </p:cNvPr>
          <p:cNvSpPr/>
          <p:nvPr/>
        </p:nvSpPr>
        <p:spPr>
          <a:xfrm>
            <a:off x="148996" y="3550547"/>
            <a:ext cx="12048491" cy="83099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sunt imposibile procesele termice, unicul rezultat al cărora, ar fi transormarea integrală </a:t>
            </a:r>
          </a:p>
          <a:p>
            <a:pPr marL="0" marR="0" lvl="0" indent="0" algn="l" defTabSz="457200" rtl="0" eaLnBrk="1" fontAlgn="auto" latinLnBrk="0" hangingPunct="1">
              <a:lnSpc>
                <a:spcPct val="100000"/>
              </a:lnSpc>
              <a:spcBef>
                <a:spcPts val="0"/>
              </a:spcBef>
              <a:spcAft>
                <a:spcPts val="0"/>
              </a:spcAft>
              <a:buClrTx/>
              <a:buSzTx/>
              <a:buFontTx/>
              <a:buNone/>
              <a:tabLst/>
              <a:defRPr/>
            </a:pPr>
            <a:r>
              <a:rPr lang="ro-MD" sz="2400" dirty="0">
                <a:solidFill>
                  <a:prstClr val="black"/>
                </a:solidFill>
                <a:latin typeface="Arial" panose="020B0604020202020204" pitchFamily="34" charset="0"/>
                <a:cs typeface="Arial" panose="020B0604020202020204" pitchFamily="34" charset="0"/>
              </a:rPr>
              <a:t>în lucru mecanic a căldurii primite.</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9" name="Object 8">
            <a:extLst>
              <a:ext uri="{FF2B5EF4-FFF2-40B4-BE49-F238E27FC236}">
                <a16:creationId xmlns:a16="http://schemas.microsoft.com/office/drawing/2014/main" id="{4341B9A9-7E40-4C61-97C3-3269B5F6C792}"/>
              </a:ext>
            </a:extLst>
          </p:cNvPr>
          <p:cNvGraphicFramePr>
            <a:graphicFrameLocks noChangeAspect="1"/>
          </p:cNvGraphicFramePr>
          <p:nvPr>
            <p:extLst>
              <p:ext uri="{D42A27DB-BD31-4B8C-83A1-F6EECF244321}">
                <p14:modId xmlns:p14="http://schemas.microsoft.com/office/powerpoint/2010/main" val="3846515983"/>
              </p:ext>
            </p:extLst>
          </p:nvPr>
        </p:nvGraphicFramePr>
        <p:xfrm>
          <a:off x="2687521" y="4569870"/>
          <a:ext cx="494933" cy="989866"/>
        </p:xfrm>
        <a:graphic>
          <a:graphicData uri="http://schemas.openxmlformats.org/presentationml/2006/ole">
            <mc:AlternateContent xmlns:mc="http://schemas.openxmlformats.org/markup-compatibility/2006">
              <mc:Choice xmlns:v="urn:schemas-microsoft-com:vml" Requires="v">
                <p:oleObj spid="_x0000_s25666" name="Equation" r:id="rId4" imgW="215640" imgH="431640" progId="Equation.DSMT4">
                  <p:embed/>
                </p:oleObj>
              </mc:Choice>
              <mc:Fallback>
                <p:oleObj name="Equation" r:id="rId4" imgW="215640" imgH="431640" progId="Equation.DSMT4">
                  <p:embed/>
                  <p:pic>
                    <p:nvPicPr>
                      <p:cNvPr id="0" name=""/>
                      <p:cNvPicPr/>
                      <p:nvPr/>
                    </p:nvPicPr>
                    <p:blipFill>
                      <a:blip r:embed="rId5"/>
                      <a:stretch>
                        <a:fillRect/>
                      </a:stretch>
                    </p:blipFill>
                    <p:spPr>
                      <a:xfrm>
                        <a:off x="2687521" y="4569870"/>
                        <a:ext cx="494933" cy="989866"/>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6B75264F-7ED1-41F1-8F63-E777EE5EB7EB}"/>
              </a:ext>
            </a:extLst>
          </p:cNvPr>
          <p:cNvSpPr/>
          <p:nvPr/>
        </p:nvSpPr>
        <p:spPr>
          <a:xfrm>
            <a:off x="148996" y="4788467"/>
            <a:ext cx="2650084" cy="461665"/>
          </a:xfrm>
          <a:prstGeom prst="rect">
            <a:avLst/>
          </a:prstGeom>
        </p:spPr>
        <p:txBody>
          <a:bodyPr wrap="none">
            <a:spAutoFit/>
          </a:bodyPr>
          <a:lstStyle/>
          <a:p>
            <a:r>
              <a:rPr lang="ro-MD" sz="2400" dirty="0">
                <a:solidFill>
                  <a:srgbClr val="FF0000"/>
                </a:solidFill>
                <a:latin typeface="Arial" panose="020B0604020202020204" pitchFamily="34" charset="0"/>
                <a:cs typeface="Arial" panose="020B0604020202020204" pitchFamily="34" charset="0"/>
              </a:rPr>
              <a:t>Căldură redusă  </a:t>
            </a:r>
            <a:r>
              <a:rPr lang="ro-MD" sz="2400" dirty="0">
                <a:solidFill>
                  <a:prstClr val="black"/>
                </a:solidFill>
                <a:latin typeface="Arial" panose="020B0604020202020204" pitchFamily="34" charset="0"/>
                <a:cs typeface="Arial" panose="020B0604020202020204" pitchFamily="34" charset="0"/>
              </a:rPr>
              <a:t>- </a:t>
            </a:r>
            <a:endParaRPr lang="en-US" dirty="0"/>
          </a:p>
        </p:txBody>
      </p:sp>
      <p:sp>
        <p:nvSpPr>
          <p:cNvPr id="23" name="Rectangle 22">
            <a:extLst>
              <a:ext uri="{FF2B5EF4-FFF2-40B4-BE49-F238E27FC236}">
                <a16:creationId xmlns:a16="http://schemas.microsoft.com/office/drawing/2014/main" id="{39475B15-DFF1-4711-9E5B-5781660BEDAF}"/>
              </a:ext>
            </a:extLst>
          </p:cNvPr>
          <p:cNvSpPr/>
          <p:nvPr/>
        </p:nvSpPr>
        <p:spPr>
          <a:xfrm>
            <a:off x="148996" y="5804622"/>
            <a:ext cx="3318537" cy="461665"/>
          </a:xfrm>
          <a:prstGeom prst="rect">
            <a:avLst/>
          </a:prstGeom>
        </p:spPr>
        <p:txBody>
          <a:bodyPr wrap="none">
            <a:spAutoFit/>
          </a:bodyPr>
          <a:lstStyle/>
          <a:p>
            <a:r>
              <a:rPr lang="ro-MD" sz="2400" dirty="0">
                <a:solidFill>
                  <a:srgbClr val="FF0000"/>
                </a:solidFill>
                <a:latin typeface="Arial" panose="020B0604020202020204" pitchFamily="34" charset="0"/>
                <a:cs typeface="Arial" panose="020B0604020202020204" pitchFamily="34" charset="0"/>
              </a:rPr>
              <a:t>Inegalitatea Clausius </a:t>
            </a:r>
            <a:r>
              <a:rPr lang="ro-MD" sz="2400" dirty="0">
                <a:solidFill>
                  <a:prstClr val="black"/>
                </a:solidFill>
                <a:latin typeface="Arial" panose="020B0604020202020204" pitchFamily="34" charset="0"/>
                <a:cs typeface="Arial" panose="020B0604020202020204" pitchFamily="34" charset="0"/>
              </a:rPr>
              <a:t>- </a:t>
            </a:r>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ECBA854-8564-4BF4-B4A7-3A8A2015ACB7}"/>
                  </a:ext>
                </a:extLst>
              </p:cNvPr>
              <p:cNvSpPr/>
              <p:nvPr/>
            </p:nvSpPr>
            <p:spPr>
              <a:xfrm>
                <a:off x="3340556" y="5717106"/>
                <a:ext cx="1701708" cy="8188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ro-RO" i="1">
                              <a:solidFill>
                                <a:prstClr val="black"/>
                              </a:solidFill>
                              <a:latin typeface="Cambria Math" panose="02040503050406030204" pitchFamily="18" charset="0"/>
                            </a:rPr>
                          </m:ctrlPr>
                        </m:naryPr>
                        <m:sub/>
                        <m:sup/>
                        <m:e>
                          <m:f>
                            <m:fPr>
                              <m:ctrlPr>
                                <a:rPr lang="ro-RO" i="1">
                                  <a:solidFill>
                                    <a:prstClr val="black"/>
                                  </a:solidFill>
                                  <a:latin typeface="Cambria Math" panose="02040503050406030204" pitchFamily="18" charset="0"/>
                                </a:rPr>
                              </m:ctrlPr>
                            </m:fPr>
                            <m:num>
                              <m:r>
                                <a:rPr lang="ro-RO" i="1">
                                  <a:solidFill>
                                    <a:prstClr val="black"/>
                                  </a:solidFill>
                                  <a:latin typeface="Cambria Math" panose="02040503050406030204" pitchFamily="18" charset="0"/>
                                  <a:ea typeface="Cambria Math" panose="02040503050406030204" pitchFamily="18" charset="0"/>
                                </a:rPr>
                                <m:t>𝛿</m:t>
                              </m:r>
                              <m:r>
                                <a:rPr lang="en-US" i="1">
                                  <a:solidFill>
                                    <a:prstClr val="black"/>
                                  </a:solidFill>
                                  <a:latin typeface="Cambria Math" panose="02040503050406030204" pitchFamily="18" charset="0"/>
                                  <a:ea typeface="Cambria Math" panose="02040503050406030204" pitchFamily="18" charset="0"/>
                                </a:rPr>
                                <m:t>𝑄</m:t>
                              </m:r>
                            </m:num>
                            <m:den>
                              <m:r>
                                <a:rPr lang="en-US" i="1">
                                  <a:solidFill>
                                    <a:prstClr val="black"/>
                                  </a:solidFill>
                                  <a:latin typeface="Cambria Math" panose="02040503050406030204" pitchFamily="18" charset="0"/>
                                </a:rPr>
                                <m:t>𝑇</m:t>
                              </m:r>
                            </m:den>
                          </m:f>
                          <m:r>
                            <a:rPr lang="ro-RO"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0</m:t>
                          </m:r>
                        </m:e>
                      </m:nary>
                    </m:oMath>
                  </m:oMathPara>
                </a14:m>
                <a:endParaRPr lang="ro-RO" dirty="0"/>
              </a:p>
            </p:txBody>
          </p:sp>
        </mc:Choice>
        <mc:Fallback xmlns="">
          <p:sp>
            <p:nvSpPr>
              <p:cNvPr id="3" name="Rectangle 2">
                <a:extLst>
                  <a:ext uri="{FF2B5EF4-FFF2-40B4-BE49-F238E27FC236}">
                    <a16:creationId xmlns:a16="http://schemas.microsoft.com/office/drawing/2014/main" id="{AECBA854-8564-4BF4-B4A7-3A8A2015ACB7}"/>
                  </a:ext>
                </a:extLst>
              </p:cNvPr>
              <p:cNvSpPr>
                <a:spLocks noRot="1" noChangeAspect="1" noMove="1" noResize="1" noEditPoints="1" noAdjustHandles="1" noChangeArrowheads="1" noChangeShapeType="1" noTextEdit="1"/>
              </p:cNvSpPr>
              <p:nvPr/>
            </p:nvSpPr>
            <p:spPr>
              <a:xfrm>
                <a:off x="3340556" y="5717106"/>
                <a:ext cx="1701708" cy="818879"/>
              </a:xfrm>
              <a:prstGeom prst="rect">
                <a:avLst/>
              </a:prstGeom>
              <a:blipFill>
                <a:blip r:embed="rId6"/>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1572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5" grpId="0"/>
      <p:bldP spid="17" grpId="0"/>
      <p:bldP spid="19" grpId="0"/>
      <p:bldP spid="11" grpId="0"/>
      <p:bldP spid="23"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65541" y="310664"/>
            <a:ext cx="1821332"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MD"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Breviar</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ro-RO"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TextBox 26"/>
          <p:cNvSpPr txBox="1"/>
          <p:nvPr/>
        </p:nvSpPr>
        <p:spPr>
          <a:xfrm>
            <a:off x="11573691" y="6320048"/>
            <a:ext cx="526106"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6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SEMINAR-9</a:t>
            </a:r>
            <a:endParaRPr kumimoji="0" lang="en-US" sz="18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Rectangle 24">
            <a:extLst>
              <a:ext uri="{FF2B5EF4-FFF2-40B4-BE49-F238E27FC236}">
                <a16:creationId xmlns:a16="http://schemas.microsoft.com/office/drawing/2014/main" id="{FF8839EB-4CD5-49EE-A628-125ED105C02D}"/>
              </a:ext>
            </a:extLst>
          </p:cNvPr>
          <p:cNvSpPr/>
          <p:nvPr/>
        </p:nvSpPr>
        <p:spPr>
          <a:xfrm>
            <a:off x="30782" y="1577676"/>
            <a:ext cx="11599650" cy="83099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Căldura redusă primită de sistem într-un proces elementar reversibil        reprezintă </a:t>
            </a:r>
          </a:p>
          <a:p>
            <a:pPr lvl="0">
              <a:defRPr/>
            </a:pP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diferențiala totală a unei funcții de stare</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ro-MD" sz="2400" i="1" dirty="0">
                <a:solidFill>
                  <a:srgbClr val="FF0000"/>
                </a:solidFill>
                <a:latin typeface="Arial" panose="020B0604020202020204" pitchFamily="34" charset="0"/>
                <a:cs typeface="Arial" panose="020B0604020202020204" pitchFamily="34" charset="0"/>
              </a:rPr>
              <a:t>S</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numită </a:t>
            </a:r>
            <a:r>
              <a:rPr kumimoji="0" lang="ro-MD" sz="24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entropie</a:t>
            </a:r>
            <a:r>
              <a:rPr kumimoji="0" lang="ro-MD"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 name="Object 1">
            <a:extLst>
              <a:ext uri="{FF2B5EF4-FFF2-40B4-BE49-F238E27FC236}">
                <a16:creationId xmlns:a16="http://schemas.microsoft.com/office/drawing/2014/main" id="{1B3E25F7-69C8-431D-85FC-DF36063BD77B}"/>
              </a:ext>
            </a:extLst>
          </p:cNvPr>
          <p:cNvGraphicFramePr>
            <a:graphicFrameLocks noChangeAspect="1"/>
          </p:cNvGraphicFramePr>
          <p:nvPr>
            <p:extLst>
              <p:ext uri="{D42A27DB-BD31-4B8C-83A1-F6EECF244321}">
                <p14:modId xmlns:p14="http://schemas.microsoft.com/office/powerpoint/2010/main" val="1383878675"/>
              </p:ext>
            </p:extLst>
          </p:nvPr>
        </p:nvGraphicFramePr>
        <p:xfrm>
          <a:off x="9388154" y="1441827"/>
          <a:ext cx="502891" cy="742363"/>
        </p:xfrm>
        <a:graphic>
          <a:graphicData uri="http://schemas.openxmlformats.org/presentationml/2006/ole">
            <mc:AlternateContent xmlns:mc="http://schemas.openxmlformats.org/markup-compatibility/2006">
              <mc:Choice xmlns:v="urn:schemas-microsoft-com:vml" Requires="v">
                <p:oleObj spid="_x0000_s26846" name="Equation" r:id="rId4" imgW="266400" imgH="393480" progId="Equation.DSMT4">
                  <p:embed/>
                </p:oleObj>
              </mc:Choice>
              <mc:Fallback>
                <p:oleObj name="Equation" r:id="rId4" imgW="266400" imgH="393480" progId="Equation.DSMT4">
                  <p:embed/>
                  <p:pic>
                    <p:nvPicPr>
                      <p:cNvPr id="0" name=""/>
                      <p:cNvPicPr/>
                      <p:nvPr/>
                    </p:nvPicPr>
                    <p:blipFill>
                      <a:blip r:embed="rId5"/>
                      <a:stretch>
                        <a:fillRect/>
                      </a:stretch>
                    </p:blipFill>
                    <p:spPr>
                      <a:xfrm>
                        <a:off x="9388154" y="1441827"/>
                        <a:ext cx="502891" cy="742363"/>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807D2921-04C4-4A88-BD86-DC0299EA74BA}"/>
              </a:ext>
            </a:extLst>
          </p:cNvPr>
          <p:cNvGraphicFramePr>
            <a:graphicFrameLocks noChangeAspect="1"/>
          </p:cNvGraphicFramePr>
          <p:nvPr>
            <p:extLst>
              <p:ext uri="{D42A27DB-BD31-4B8C-83A1-F6EECF244321}">
                <p14:modId xmlns:p14="http://schemas.microsoft.com/office/powerpoint/2010/main" val="3710957970"/>
              </p:ext>
            </p:extLst>
          </p:nvPr>
        </p:nvGraphicFramePr>
        <p:xfrm>
          <a:off x="2239963" y="2503488"/>
          <a:ext cx="6086475" cy="1255712"/>
        </p:xfrm>
        <a:graphic>
          <a:graphicData uri="http://schemas.openxmlformats.org/presentationml/2006/ole">
            <mc:AlternateContent xmlns:mc="http://schemas.openxmlformats.org/markup-compatibility/2006">
              <mc:Choice xmlns:v="urn:schemas-microsoft-com:vml" Requires="v">
                <p:oleObj spid="_x0000_s26847" name="Equation" r:id="rId6" imgW="2768400" imgH="571320" progId="Equation.DSMT4">
                  <p:embed/>
                </p:oleObj>
              </mc:Choice>
              <mc:Fallback>
                <p:oleObj name="Equation" r:id="rId6" imgW="2768400" imgH="571320" progId="Equation.DSMT4">
                  <p:embed/>
                  <p:pic>
                    <p:nvPicPr>
                      <p:cNvPr id="0" name=""/>
                      <p:cNvPicPr/>
                      <p:nvPr/>
                    </p:nvPicPr>
                    <p:blipFill>
                      <a:blip r:embed="rId7"/>
                      <a:stretch>
                        <a:fillRect/>
                      </a:stretch>
                    </p:blipFill>
                    <p:spPr>
                      <a:xfrm>
                        <a:off x="2239963" y="2503488"/>
                        <a:ext cx="6086475" cy="1255712"/>
                      </a:xfrm>
                      <a:prstGeom prst="rect">
                        <a:avLst/>
                      </a:prstGeom>
                      <a:ln>
                        <a:solidFill>
                          <a:schemeClr val="accent1"/>
                        </a:solidFill>
                      </a:ln>
                    </p:spPr>
                  </p:pic>
                </p:oleObj>
              </mc:Fallback>
            </mc:AlternateContent>
          </a:graphicData>
        </a:graphic>
      </p:graphicFrame>
      <p:graphicFrame>
        <p:nvGraphicFramePr>
          <p:cNvPr id="10" name="Object 9">
            <a:extLst>
              <a:ext uri="{FF2B5EF4-FFF2-40B4-BE49-F238E27FC236}">
                <a16:creationId xmlns:a16="http://schemas.microsoft.com/office/drawing/2014/main" id="{9E589E89-6E26-4D41-924F-E9852F53E26A}"/>
              </a:ext>
            </a:extLst>
          </p:cNvPr>
          <p:cNvGraphicFramePr>
            <a:graphicFrameLocks noChangeAspect="1"/>
          </p:cNvGraphicFramePr>
          <p:nvPr>
            <p:extLst>
              <p:ext uri="{D42A27DB-BD31-4B8C-83A1-F6EECF244321}">
                <p14:modId xmlns:p14="http://schemas.microsoft.com/office/powerpoint/2010/main" val="2943918043"/>
              </p:ext>
            </p:extLst>
          </p:nvPr>
        </p:nvGraphicFramePr>
        <p:xfrm>
          <a:off x="1314471" y="5575840"/>
          <a:ext cx="1132485" cy="428508"/>
        </p:xfrm>
        <a:graphic>
          <a:graphicData uri="http://schemas.openxmlformats.org/presentationml/2006/ole">
            <mc:AlternateContent xmlns:mc="http://schemas.openxmlformats.org/markup-compatibility/2006">
              <mc:Choice xmlns:v="urn:schemas-microsoft-com:vml" Requires="v">
                <p:oleObj spid="_x0000_s26848" name="Equation" r:id="rId8" imgW="469800" imgH="177480" progId="Equation.DSMT4">
                  <p:embed/>
                </p:oleObj>
              </mc:Choice>
              <mc:Fallback>
                <p:oleObj name="Equation" r:id="rId8" imgW="469800" imgH="177480" progId="Equation.DSMT4">
                  <p:embed/>
                  <p:pic>
                    <p:nvPicPr>
                      <p:cNvPr id="0" name=""/>
                      <p:cNvPicPr/>
                      <p:nvPr/>
                    </p:nvPicPr>
                    <p:blipFill>
                      <a:blip r:embed="rId9"/>
                      <a:stretch>
                        <a:fillRect/>
                      </a:stretch>
                    </p:blipFill>
                    <p:spPr>
                      <a:xfrm>
                        <a:off x="1314471" y="5575840"/>
                        <a:ext cx="1132485" cy="428508"/>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41C9A2DD-BBD5-44EB-B82F-E4726A519C01}"/>
              </a:ext>
            </a:extLst>
          </p:cNvPr>
          <p:cNvSpPr/>
          <p:nvPr/>
        </p:nvSpPr>
        <p:spPr>
          <a:xfrm>
            <a:off x="2516369" y="5545601"/>
            <a:ext cx="2685351"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 proces ireversibil</a:t>
            </a:r>
            <a:endParaRPr lang="en-US" dirty="0"/>
          </a:p>
        </p:txBody>
      </p:sp>
      <p:sp>
        <p:nvSpPr>
          <p:cNvPr id="20" name="Rectangle 19">
            <a:extLst>
              <a:ext uri="{FF2B5EF4-FFF2-40B4-BE49-F238E27FC236}">
                <a16:creationId xmlns:a16="http://schemas.microsoft.com/office/drawing/2014/main" id="{AA001412-A059-43D0-A4D5-E7A5A9A9ACCB}"/>
              </a:ext>
            </a:extLst>
          </p:cNvPr>
          <p:cNvSpPr/>
          <p:nvPr/>
        </p:nvSpPr>
        <p:spPr>
          <a:xfrm>
            <a:off x="2516369" y="6109685"/>
            <a:ext cx="2616422"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 proces reversibil</a:t>
            </a:r>
            <a:endParaRPr lang="en-US" dirty="0"/>
          </a:p>
        </p:txBody>
      </p:sp>
      <p:graphicFrame>
        <p:nvGraphicFramePr>
          <p:cNvPr id="15" name="Object 14">
            <a:extLst>
              <a:ext uri="{FF2B5EF4-FFF2-40B4-BE49-F238E27FC236}">
                <a16:creationId xmlns:a16="http://schemas.microsoft.com/office/drawing/2014/main" id="{DCD513FD-786E-43AA-BC47-FDDCAFF998CE}"/>
              </a:ext>
            </a:extLst>
          </p:cNvPr>
          <p:cNvGraphicFramePr>
            <a:graphicFrameLocks noChangeAspect="1"/>
          </p:cNvGraphicFramePr>
          <p:nvPr>
            <p:extLst>
              <p:ext uri="{D42A27DB-BD31-4B8C-83A1-F6EECF244321}">
                <p14:modId xmlns:p14="http://schemas.microsoft.com/office/powerpoint/2010/main" val="341114848"/>
              </p:ext>
            </p:extLst>
          </p:nvPr>
        </p:nvGraphicFramePr>
        <p:xfrm>
          <a:off x="1259817" y="6137761"/>
          <a:ext cx="1187139" cy="461665"/>
        </p:xfrm>
        <a:graphic>
          <a:graphicData uri="http://schemas.openxmlformats.org/presentationml/2006/ole">
            <mc:AlternateContent xmlns:mc="http://schemas.openxmlformats.org/markup-compatibility/2006">
              <mc:Choice xmlns:v="urn:schemas-microsoft-com:vml" Requires="v">
                <p:oleObj spid="_x0000_s26849" name="Equation" r:id="rId10" imgW="457200" imgH="177480" progId="Equation.DSMT4">
                  <p:embed/>
                </p:oleObj>
              </mc:Choice>
              <mc:Fallback>
                <p:oleObj name="Equation" r:id="rId10" imgW="457200" imgH="177480" progId="Equation.DSMT4">
                  <p:embed/>
                  <p:pic>
                    <p:nvPicPr>
                      <p:cNvPr id="0" name=""/>
                      <p:cNvPicPr/>
                      <p:nvPr/>
                    </p:nvPicPr>
                    <p:blipFill>
                      <a:blip r:embed="rId11"/>
                      <a:stretch>
                        <a:fillRect/>
                      </a:stretch>
                    </p:blipFill>
                    <p:spPr>
                      <a:xfrm>
                        <a:off x="1259817" y="6137761"/>
                        <a:ext cx="1187139" cy="461665"/>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7658F130-10AC-4122-88E6-6B6ED97BE324}"/>
              </a:ext>
            </a:extLst>
          </p:cNvPr>
          <p:cNvSpPr/>
          <p:nvPr/>
        </p:nvSpPr>
        <p:spPr>
          <a:xfrm>
            <a:off x="125684" y="3785627"/>
            <a:ext cx="4139275"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Considerăm un sistem izolat </a:t>
            </a:r>
            <a:endParaRPr lang="en-US" dirty="0"/>
          </a:p>
        </p:txBody>
      </p:sp>
      <p:graphicFrame>
        <p:nvGraphicFramePr>
          <p:cNvPr id="21" name="Object 20">
            <a:extLst>
              <a:ext uri="{FF2B5EF4-FFF2-40B4-BE49-F238E27FC236}">
                <a16:creationId xmlns:a16="http://schemas.microsoft.com/office/drawing/2014/main" id="{C7316D53-E72E-41D5-A1EB-7F506CDD05F3}"/>
              </a:ext>
            </a:extLst>
          </p:cNvPr>
          <p:cNvGraphicFramePr>
            <a:graphicFrameLocks noChangeAspect="1"/>
          </p:cNvGraphicFramePr>
          <p:nvPr>
            <p:extLst>
              <p:ext uri="{D42A27DB-BD31-4B8C-83A1-F6EECF244321}">
                <p14:modId xmlns:p14="http://schemas.microsoft.com/office/powerpoint/2010/main" val="346202915"/>
              </p:ext>
            </p:extLst>
          </p:nvPr>
        </p:nvGraphicFramePr>
        <p:xfrm>
          <a:off x="4264959" y="3790386"/>
          <a:ext cx="1856098" cy="540973"/>
        </p:xfrm>
        <a:graphic>
          <a:graphicData uri="http://schemas.openxmlformats.org/presentationml/2006/ole">
            <mc:AlternateContent xmlns:mc="http://schemas.openxmlformats.org/markup-compatibility/2006">
              <mc:Choice xmlns:v="urn:schemas-microsoft-com:vml" Requires="v">
                <p:oleObj spid="_x0000_s26850" name="Equation" r:id="rId12" imgW="698400" imgH="203040" progId="Equation.DSMT4">
                  <p:embed/>
                </p:oleObj>
              </mc:Choice>
              <mc:Fallback>
                <p:oleObj name="Equation" r:id="rId12" imgW="698400" imgH="203040" progId="Equation.DSMT4">
                  <p:embed/>
                  <p:pic>
                    <p:nvPicPr>
                      <p:cNvPr id="0" name=""/>
                      <p:cNvPicPr/>
                      <p:nvPr/>
                    </p:nvPicPr>
                    <p:blipFill>
                      <a:blip r:embed="rId13"/>
                      <a:stretch>
                        <a:fillRect/>
                      </a:stretch>
                    </p:blipFill>
                    <p:spPr>
                      <a:xfrm>
                        <a:off x="4264959" y="3790386"/>
                        <a:ext cx="1856098" cy="540973"/>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id="{2EB78D33-3441-4A12-9199-C3E25A863CA1}"/>
              </a:ext>
            </a:extLst>
          </p:cNvPr>
          <p:cNvSpPr/>
          <p:nvPr/>
        </p:nvSpPr>
        <p:spPr>
          <a:xfrm>
            <a:off x="6255281" y="3785627"/>
            <a:ext cx="1210588"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Atunci, </a:t>
            </a:r>
            <a:endParaRPr lang="en-US" dirty="0"/>
          </a:p>
        </p:txBody>
      </p:sp>
      <p:graphicFrame>
        <p:nvGraphicFramePr>
          <p:cNvPr id="22" name="Object 21">
            <a:extLst>
              <a:ext uri="{FF2B5EF4-FFF2-40B4-BE49-F238E27FC236}">
                <a16:creationId xmlns:a16="http://schemas.microsoft.com/office/drawing/2014/main" id="{14B52650-C4F4-4369-9AE2-CEC2D360DDED}"/>
              </a:ext>
            </a:extLst>
          </p:cNvPr>
          <p:cNvGraphicFramePr>
            <a:graphicFrameLocks noChangeAspect="1"/>
          </p:cNvGraphicFramePr>
          <p:nvPr>
            <p:extLst>
              <p:ext uri="{D42A27DB-BD31-4B8C-83A1-F6EECF244321}">
                <p14:modId xmlns:p14="http://schemas.microsoft.com/office/powerpoint/2010/main" val="2445420684"/>
              </p:ext>
            </p:extLst>
          </p:nvPr>
        </p:nvGraphicFramePr>
        <p:xfrm>
          <a:off x="269750" y="4496252"/>
          <a:ext cx="2695661" cy="545957"/>
        </p:xfrm>
        <a:graphic>
          <a:graphicData uri="http://schemas.openxmlformats.org/presentationml/2006/ole">
            <mc:AlternateContent xmlns:mc="http://schemas.openxmlformats.org/markup-compatibility/2006">
              <mc:Choice xmlns:v="urn:schemas-microsoft-com:vml" Requires="v">
                <p:oleObj spid="_x0000_s26851" name="Equation" r:id="rId14" imgW="1002960" imgH="203040" progId="Equation.DSMT4">
                  <p:embed/>
                </p:oleObj>
              </mc:Choice>
              <mc:Fallback>
                <p:oleObj name="Equation" r:id="rId14" imgW="1002960" imgH="203040" progId="Equation.DSMT4">
                  <p:embed/>
                  <p:pic>
                    <p:nvPicPr>
                      <p:cNvPr id="0" name=""/>
                      <p:cNvPicPr/>
                      <p:nvPr/>
                    </p:nvPicPr>
                    <p:blipFill>
                      <a:blip r:embed="rId15"/>
                      <a:stretch>
                        <a:fillRect/>
                      </a:stretch>
                    </p:blipFill>
                    <p:spPr>
                      <a:xfrm>
                        <a:off x="269750" y="4496252"/>
                        <a:ext cx="2695661" cy="545957"/>
                      </a:xfrm>
                      <a:prstGeom prst="rect">
                        <a:avLst/>
                      </a:prstGeom>
                      <a:ln>
                        <a:solidFill>
                          <a:schemeClr val="accent1"/>
                        </a:solidFill>
                      </a:ln>
                    </p:spPr>
                  </p:pic>
                </p:oleObj>
              </mc:Fallback>
            </mc:AlternateContent>
          </a:graphicData>
        </a:graphic>
      </p:graphicFrame>
      <p:sp>
        <p:nvSpPr>
          <p:cNvPr id="24" name="Rectangle 23">
            <a:extLst>
              <a:ext uri="{FF2B5EF4-FFF2-40B4-BE49-F238E27FC236}">
                <a16:creationId xmlns:a16="http://schemas.microsoft.com/office/drawing/2014/main" id="{0BBEA9D1-4F81-44F1-A390-6ABE8B5349F0}"/>
              </a:ext>
            </a:extLst>
          </p:cNvPr>
          <p:cNvSpPr/>
          <p:nvPr/>
        </p:nvSpPr>
        <p:spPr>
          <a:xfrm>
            <a:off x="3094944" y="4449328"/>
            <a:ext cx="6386685" cy="830997"/>
          </a:xfrm>
          <a:prstGeom prst="rect">
            <a:avLst/>
          </a:prstGeom>
        </p:spPr>
        <p:txBody>
          <a:bodyPr wrap="none">
            <a:spAutoFit/>
          </a:bodyPr>
          <a:lstStyle/>
          <a:p>
            <a:pPr marL="342900" indent="-342900">
              <a:buFontTx/>
              <a:buChar char="-"/>
            </a:pPr>
            <a:r>
              <a:rPr lang="ro-MD" sz="2400" i="1" dirty="0">
                <a:solidFill>
                  <a:srgbClr val="FF0000"/>
                </a:solidFill>
                <a:latin typeface="Arial" panose="020B0604020202020204" pitchFamily="34" charset="0"/>
                <a:cs typeface="Arial" panose="020B0604020202020204" pitchFamily="34" charset="0"/>
              </a:rPr>
              <a:t>expresia matematică a principiului al II-lea </a:t>
            </a:r>
          </a:p>
          <a:p>
            <a:r>
              <a:rPr lang="ro-MD" sz="2400" i="1" dirty="0">
                <a:solidFill>
                  <a:srgbClr val="FF0000"/>
                </a:solidFill>
                <a:latin typeface="Arial" panose="020B0604020202020204" pitchFamily="34" charset="0"/>
                <a:cs typeface="Arial" panose="020B0604020202020204" pitchFamily="34" charset="0"/>
              </a:rPr>
              <a:t>    al termodinamicii</a:t>
            </a:r>
            <a:endParaRPr lang="en-US" i="1" dirty="0">
              <a:solidFill>
                <a:srgbClr val="FF0000"/>
              </a:solidFill>
            </a:endParaRPr>
          </a:p>
        </p:txBody>
      </p:sp>
      <p:sp>
        <p:nvSpPr>
          <p:cNvPr id="28" name="Rectangle 27">
            <a:extLst>
              <a:ext uri="{FF2B5EF4-FFF2-40B4-BE49-F238E27FC236}">
                <a16:creationId xmlns:a16="http://schemas.microsoft.com/office/drawing/2014/main" id="{243803E7-B8FF-42F8-BFB0-40385074759C}"/>
              </a:ext>
            </a:extLst>
          </p:cNvPr>
          <p:cNvSpPr/>
          <p:nvPr/>
        </p:nvSpPr>
        <p:spPr>
          <a:xfrm>
            <a:off x="332434" y="5532539"/>
            <a:ext cx="853119"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dacă</a:t>
            </a:r>
            <a:endParaRPr lang="en-US" dirty="0"/>
          </a:p>
        </p:txBody>
      </p:sp>
      <p:sp>
        <p:nvSpPr>
          <p:cNvPr id="29" name="Rectangle 28">
            <a:extLst>
              <a:ext uri="{FF2B5EF4-FFF2-40B4-BE49-F238E27FC236}">
                <a16:creationId xmlns:a16="http://schemas.microsoft.com/office/drawing/2014/main" id="{3B84E40D-298A-4A6B-9744-067AB7122BFC}"/>
              </a:ext>
            </a:extLst>
          </p:cNvPr>
          <p:cNvSpPr/>
          <p:nvPr/>
        </p:nvSpPr>
        <p:spPr>
          <a:xfrm>
            <a:off x="332433" y="6137760"/>
            <a:ext cx="853119" cy="461665"/>
          </a:xfrm>
          <a:prstGeom prst="rect">
            <a:avLst/>
          </a:prstGeom>
        </p:spPr>
        <p:txBody>
          <a:bodyPr wrap="none">
            <a:spAutoFit/>
          </a:bodyPr>
          <a:lstStyle/>
          <a:p>
            <a:r>
              <a:rPr lang="ro-MD" sz="2400" dirty="0">
                <a:solidFill>
                  <a:prstClr val="black"/>
                </a:solidFill>
                <a:latin typeface="Arial" panose="020B0604020202020204" pitchFamily="34" charset="0"/>
                <a:cs typeface="Arial" panose="020B0604020202020204" pitchFamily="34" charset="0"/>
              </a:rPr>
              <a:t>dacă</a:t>
            </a:r>
            <a:endParaRPr lang="en-US" dirty="0"/>
          </a:p>
        </p:txBody>
      </p:sp>
    </p:spTree>
    <p:extLst>
      <p:ext uri="{BB962C8B-B14F-4D97-AF65-F5344CB8AC3E}">
        <p14:creationId xmlns:p14="http://schemas.microsoft.com/office/powerpoint/2010/main" val="259730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P spid="20" grpId="0"/>
      <p:bldP spid="18" grpId="0"/>
      <p:bldP spid="26" grpId="0"/>
      <p:bldP spid="24"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65541" y="310664"/>
            <a:ext cx="1821332" cy="523220"/>
          </a:xfrm>
          <a:prstGeom prst="rect">
            <a:avLst/>
          </a:prstGeom>
          <a:noFill/>
        </p:spPr>
        <p:txBody>
          <a:bodyPr wrap="none" rtlCol="0">
            <a:spAutoFit/>
          </a:bodyPr>
          <a:lstStyle/>
          <a:p>
            <a:r>
              <a:rPr lang="en-US" sz="2800" b="1" dirty="0">
                <a:solidFill>
                  <a:prstClr val="black"/>
                </a:solidFill>
                <a:latin typeface="Arial" panose="020B0604020202020204" pitchFamily="34" charset="0"/>
                <a:cs typeface="Arial" panose="020B0604020202020204" pitchFamily="34" charset="0"/>
              </a:rPr>
              <a:t>  </a:t>
            </a:r>
            <a:r>
              <a:rPr lang="ro-RO" sz="2800" b="1" dirty="0">
                <a:solidFill>
                  <a:prstClr val="black"/>
                </a:solidFill>
                <a:latin typeface="Arial" panose="020B0604020202020204" pitchFamily="34" charset="0"/>
                <a:cs typeface="Arial" panose="020B0604020202020204" pitchFamily="34" charset="0"/>
              </a:rPr>
              <a:t>Breviar  </a:t>
            </a:r>
            <a:endParaRPr lang="en-US" b="1" dirty="0">
              <a:solidFill>
                <a:prstClr val="black"/>
              </a:solidFill>
            </a:endParaRPr>
          </a:p>
        </p:txBody>
      </p:sp>
      <p:sp>
        <p:nvSpPr>
          <p:cNvPr id="27" name="TextBox 26"/>
          <p:cNvSpPr txBox="1"/>
          <p:nvPr/>
        </p:nvSpPr>
        <p:spPr>
          <a:xfrm>
            <a:off x="11573691" y="6320048"/>
            <a:ext cx="526106"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 7 </a:t>
            </a:r>
            <a:endParaRPr lang="en-US" sz="24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prstClr val="black"/>
                </a:solidFill>
                <a:latin typeface="Arial" panose="020B0604020202020204" pitchFamily="34" charset="0"/>
                <a:cs typeface="Arial" panose="020B0604020202020204" pitchFamily="34" charset="0"/>
              </a:rPr>
              <a:t>SEMINAR-9</a:t>
            </a:r>
            <a:endParaRPr lang="en-US" b="1" i="1" dirty="0">
              <a:solidFill>
                <a:prstClr val="black"/>
              </a:solidFill>
              <a:latin typeface="Arial" panose="020B0604020202020204" pitchFamily="34" charset="0"/>
              <a:cs typeface="Arial" panose="020B0604020202020204" pitchFamily="34" charset="0"/>
            </a:endParaRPr>
          </a:p>
        </p:txBody>
      </p:sp>
      <p:sp>
        <p:nvSpPr>
          <p:cNvPr id="16" name="TextBox 15"/>
          <p:cNvSpPr txBox="1"/>
          <p:nvPr/>
        </p:nvSpPr>
        <p:spPr>
          <a:xfrm>
            <a:off x="4343200" y="1480355"/>
            <a:ext cx="2598788" cy="461665"/>
          </a:xfrm>
          <a:prstGeom prst="rect">
            <a:avLst/>
          </a:prstGeom>
          <a:noFill/>
        </p:spPr>
        <p:txBody>
          <a:bodyPr wrap="none" rtlCol="0">
            <a:spAutoFit/>
          </a:bodyPr>
          <a:lstStyle/>
          <a:p>
            <a:r>
              <a:rPr lang="ro-MD" sz="2400" dirty="0">
                <a:solidFill>
                  <a:srgbClr val="FF0000"/>
                </a:solidFill>
                <a:latin typeface="Arial" panose="020B0604020202020204" pitchFamily="34" charset="0"/>
                <a:cs typeface="Arial" panose="020B0604020202020204" pitchFamily="34" charset="0"/>
              </a:rPr>
              <a:t>Unități de măsură</a:t>
            </a:r>
            <a:endParaRPr lang="en-US" sz="2400"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264943211"/>
                  </p:ext>
                </p:extLst>
              </p:nvPr>
            </p:nvGraphicFramePr>
            <p:xfrm>
              <a:off x="1119381" y="1958926"/>
              <a:ext cx="9046425" cy="3299191"/>
            </p:xfrm>
            <a:graphic>
              <a:graphicData uri="http://schemas.openxmlformats.org/drawingml/2006/table">
                <a:tbl>
                  <a:tblPr firstRow="1" bandRow="1">
                    <a:tableStyleId>{5C22544A-7EE6-4342-B048-85BDC9FD1C3A}</a:tableStyleId>
                  </a:tblPr>
                  <a:tblGrid>
                    <a:gridCol w="539650">
                      <a:extLst>
                        <a:ext uri="{9D8B030D-6E8A-4147-A177-3AD203B41FA5}">
                          <a16:colId xmlns:a16="http://schemas.microsoft.com/office/drawing/2014/main" val="20000"/>
                        </a:ext>
                      </a:extLst>
                    </a:gridCol>
                    <a:gridCol w="4262344">
                      <a:extLst>
                        <a:ext uri="{9D8B030D-6E8A-4147-A177-3AD203B41FA5}">
                          <a16:colId xmlns:a16="http://schemas.microsoft.com/office/drawing/2014/main" val="20001"/>
                        </a:ext>
                      </a:extLst>
                    </a:gridCol>
                    <a:gridCol w="1481240">
                      <a:extLst>
                        <a:ext uri="{9D8B030D-6E8A-4147-A177-3AD203B41FA5}">
                          <a16:colId xmlns:a16="http://schemas.microsoft.com/office/drawing/2014/main" val="20002"/>
                        </a:ext>
                      </a:extLst>
                    </a:gridCol>
                    <a:gridCol w="2763191">
                      <a:extLst>
                        <a:ext uri="{9D8B030D-6E8A-4147-A177-3AD203B41FA5}">
                          <a16:colId xmlns:a16="http://schemas.microsoft.com/office/drawing/2014/main" val="20003"/>
                        </a:ext>
                      </a:extLst>
                    </a:gridCol>
                  </a:tblGrid>
                  <a:tr h="467127">
                    <a:tc>
                      <a:txBody>
                        <a:bodyPr/>
                        <a:lstStyle/>
                        <a:p>
                          <a:endParaRPr lang="en-US" dirty="0"/>
                        </a:p>
                      </a:txBody>
                      <a:tcPr/>
                    </a:tc>
                    <a:tc>
                      <a:txBody>
                        <a:bodyPr/>
                        <a:lstStyle/>
                        <a:p>
                          <a:pPr algn="ctr"/>
                          <a:r>
                            <a:rPr lang="ro-MD" sz="2000" dirty="0">
                              <a:latin typeface="Arial" panose="020B0604020202020204" pitchFamily="34" charset="0"/>
                              <a:cs typeface="Arial" panose="020B0604020202020204" pitchFamily="34" charset="0"/>
                            </a:rPr>
                            <a:t>Mărimea</a:t>
                          </a:r>
                          <a:endParaRPr lang="en-US" sz="2000" dirty="0">
                            <a:latin typeface="Arial" panose="020B0604020202020204" pitchFamily="34" charset="0"/>
                            <a:cs typeface="Arial" panose="020B0604020202020204" pitchFamily="34" charset="0"/>
                          </a:endParaRPr>
                        </a:p>
                      </a:txBody>
                      <a:tcPr/>
                    </a:tc>
                    <a:tc>
                      <a:txBody>
                        <a:bodyPr/>
                        <a:lstStyle/>
                        <a:p>
                          <a:pPr algn="ctr"/>
                          <a:r>
                            <a:rPr lang="ro-MD" sz="2000" dirty="0">
                              <a:latin typeface="Arial" panose="020B0604020202020204" pitchFamily="34" charset="0"/>
                              <a:cs typeface="Arial" panose="020B0604020202020204" pitchFamily="34" charset="0"/>
                            </a:rPr>
                            <a:t>Simbolul</a:t>
                          </a:r>
                          <a:endParaRPr lang="en-US" sz="2000" dirty="0">
                            <a:latin typeface="Arial" panose="020B0604020202020204" pitchFamily="34" charset="0"/>
                            <a:cs typeface="Arial" panose="020B0604020202020204" pitchFamily="34" charset="0"/>
                          </a:endParaRPr>
                        </a:p>
                      </a:txBody>
                      <a:tcPr/>
                    </a:tc>
                    <a:tc>
                      <a:txBody>
                        <a:bodyPr/>
                        <a:lstStyle/>
                        <a:p>
                          <a:pPr algn="ctr"/>
                          <a:r>
                            <a:rPr lang="ro-MD" sz="2000" dirty="0">
                              <a:latin typeface="Arial" panose="020B0604020202020204" pitchFamily="34" charset="0"/>
                              <a:cs typeface="Arial" panose="020B0604020202020204" pitchFamily="34" charset="0"/>
                            </a:rPr>
                            <a:t>Unitatea de măsură</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83893">
                    <a:tc>
                      <a:txBody>
                        <a:bodyPr/>
                        <a:lstStyle/>
                        <a:p>
                          <a:r>
                            <a:rPr lang="ro-MD" dirty="0"/>
                            <a:t>1.</a:t>
                          </a:r>
                          <a:endParaRPr lang="en-US" dirty="0"/>
                        </a:p>
                      </a:txBody>
                      <a:tcPr/>
                    </a:tc>
                    <a:tc>
                      <a:txBody>
                        <a:bodyPr/>
                        <a:lstStyle/>
                        <a:p>
                          <a:r>
                            <a:rPr lang="ro-MD" sz="2000" dirty="0">
                              <a:latin typeface="Arial" panose="020B0604020202020204" pitchFamily="34" charset="0"/>
                              <a:cs typeface="Arial" panose="020B0604020202020204" pitchFamily="34" charset="0"/>
                            </a:rPr>
                            <a:t>Cantitatea de căldură</a:t>
                          </a:r>
                          <a:endParaRPr lang="en-US" sz="2000" dirty="0">
                            <a:latin typeface="Arial" panose="020B0604020202020204" pitchFamily="34" charset="0"/>
                            <a:cs typeface="Arial"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ro-MD" b="0" i="1" smtClean="0">
                                    <a:latin typeface="Cambria Math" panose="02040503050406030204" pitchFamily="18" charset="0"/>
                                  </a:rPr>
                                  <m:t>𝑄</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ro-MD"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J</m:t>
                                </m:r>
                                <m:r>
                                  <a:rPr kumimoji="0" lang="ro-MD"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ro-MD"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Joule</m:t>
                                </m:r>
                                <m:r>
                                  <a:rPr kumimoji="0" lang="ro-MD"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lang="en-US" i="0" dirty="0"/>
                        </a:p>
                      </a:txBody>
                      <a:tcPr/>
                    </a:tc>
                    <a:extLst>
                      <a:ext uri="{0D108BD9-81ED-4DB2-BD59-A6C34878D82A}">
                        <a16:rowId xmlns:a16="http://schemas.microsoft.com/office/drawing/2014/main" val="10001"/>
                      </a:ext>
                    </a:extLst>
                  </a:tr>
                  <a:tr h="384733">
                    <a:tc>
                      <a:txBody>
                        <a:bodyPr/>
                        <a:lstStyle/>
                        <a:p>
                          <a:r>
                            <a:rPr lang="ro-MD" dirty="0"/>
                            <a:t>2.</a:t>
                          </a:r>
                          <a:endParaRPr lang="en-US" dirty="0"/>
                        </a:p>
                      </a:txBody>
                      <a:tcPr/>
                    </a:tc>
                    <a:tc>
                      <a:txBody>
                        <a:bodyPr/>
                        <a:lstStyle/>
                        <a:p>
                          <a:r>
                            <a:rPr lang="ro-MD" sz="2000" dirty="0">
                              <a:latin typeface="Arial" panose="020B0604020202020204" pitchFamily="34" charset="0"/>
                              <a:cs typeface="Arial" panose="020B0604020202020204" pitchFamily="34" charset="0"/>
                            </a:rPr>
                            <a:t>Lucru mecanic</a:t>
                          </a:r>
                          <a:endParaRPr lang="en-US" sz="2000" dirty="0">
                            <a:latin typeface="Arial" panose="020B0604020202020204" pitchFamily="34" charset="0"/>
                            <a:cs typeface="Arial" panose="020B0604020202020204" pitchFamily="34" charset="0"/>
                          </a:endParaRPr>
                        </a:p>
                      </a:txBody>
                      <a:tcPr/>
                    </a:tc>
                    <a:tc>
                      <a:txBody>
                        <a:bodyPr/>
                        <a:lstStyle/>
                        <a:p>
                          <a:pPr algn="ctr"/>
                          <a:r>
                            <a:rPr lang="ro-MD" i="1" dirty="0"/>
                            <a:t>L</a:t>
                          </a:r>
                          <a:endParaRPr lang="en-US"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ro-MD"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J</m:t>
                                </m:r>
                                <m:r>
                                  <a:rPr kumimoji="0" lang="ro-MD"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ro-MD"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Joule</m:t>
                                </m:r>
                                <m:r>
                                  <a:rPr kumimoji="0" lang="ro-MD"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lang="en-US" i="0" dirty="0"/>
                        </a:p>
                      </a:txBody>
                      <a:tcPr/>
                    </a:tc>
                    <a:extLst>
                      <a:ext uri="{0D108BD9-81ED-4DB2-BD59-A6C34878D82A}">
                        <a16:rowId xmlns:a16="http://schemas.microsoft.com/office/drawing/2014/main" val="10002"/>
                      </a:ext>
                    </a:extLst>
                  </a:tr>
                  <a:tr h="383893">
                    <a:tc>
                      <a:txBody>
                        <a:bodyPr/>
                        <a:lstStyle/>
                        <a:p>
                          <a:r>
                            <a:rPr lang="ro-MD" dirty="0"/>
                            <a:t>3.</a:t>
                          </a:r>
                          <a:endParaRPr lang="en-US" dirty="0"/>
                        </a:p>
                      </a:txBody>
                      <a:tcPr/>
                    </a:tc>
                    <a:tc>
                      <a:txBody>
                        <a:bodyPr/>
                        <a:lstStyle/>
                        <a:p>
                          <a:r>
                            <a:rPr lang="ro-MD" sz="2000" dirty="0">
                              <a:latin typeface="Arial" panose="020B0604020202020204" pitchFamily="34" charset="0"/>
                              <a:cs typeface="Arial" panose="020B0604020202020204" pitchFamily="34" charset="0"/>
                            </a:rPr>
                            <a:t>Temperatura</a:t>
                          </a:r>
                          <a:endParaRPr lang="en-US" sz="2000" dirty="0">
                            <a:latin typeface="Arial" panose="020B0604020202020204" pitchFamily="34" charset="0"/>
                            <a:cs typeface="Arial"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ro-MD" b="0" i="1" smtClean="0">
                                    <a:latin typeface="Cambria Math" panose="02040503050406030204" pitchFamily="18" charset="0"/>
                                    <a:ea typeface="Cambria Math" panose="02040503050406030204" pitchFamily="18" charset="0"/>
                                  </a:rPr>
                                  <m:t>𝑇</m:t>
                                </m:r>
                              </m:oMath>
                            </m:oMathPara>
                          </a14:m>
                          <a:endParaRPr lang="en-US" dirty="0"/>
                        </a:p>
                      </a:txBody>
                      <a:tcPr/>
                    </a:tc>
                    <a:tc>
                      <a:txBody>
                        <a:bodyPr/>
                        <a:lstStyle/>
                        <a:p>
                          <a:pPr algn="ctr"/>
                          <a:r>
                            <a:rPr lang="ro-MD" b="0" dirty="0"/>
                            <a:t> K </a:t>
                          </a:r>
                          <a14:m>
                            <m:oMath xmlns:m="http://schemas.openxmlformats.org/officeDocument/2006/math">
                              <m:r>
                                <a:rPr lang="ro-MD" b="0" i="0" smtClean="0">
                                  <a:latin typeface="Cambria Math" panose="02040503050406030204" pitchFamily="18" charset="0"/>
                                </a:rPr>
                                <m:t>(</m:t>
                              </m:r>
                              <m:r>
                                <m:rPr>
                                  <m:sty m:val="p"/>
                                </m:rPr>
                                <a:rPr lang="ro-MD" i="0" smtClean="0">
                                  <a:latin typeface="Cambria Math" panose="02040503050406030204" pitchFamily="18" charset="0"/>
                                </a:rPr>
                                <m:t>K</m:t>
                              </m:r>
                              <m:r>
                                <m:rPr>
                                  <m:sty m:val="p"/>
                                </m:rPr>
                                <a:rPr lang="ro-MD" b="0" i="0" smtClean="0">
                                  <a:latin typeface="Cambria Math" panose="02040503050406030204" pitchFamily="18" charset="0"/>
                                </a:rPr>
                                <m:t>elvin</m:t>
                              </m:r>
                              <m:r>
                                <a:rPr lang="ro-MD" b="0" i="0" smtClean="0">
                                  <a:latin typeface="Cambria Math" panose="02040503050406030204" pitchFamily="18" charset="0"/>
                                </a:rPr>
                                <m:t>)</m:t>
                              </m:r>
                            </m:oMath>
                          </a14:m>
                          <a:endParaRPr lang="en-US" i="0" dirty="0"/>
                        </a:p>
                      </a:txBody>
                      <a:tcPr/>
                    </a:tc>
                    <a:extLst>
                      <a:ext uri="{0D108BD9-81ED-4DB2-BD59-A6C34878D82A}">
                        <a16:rowId xmlns:a16="http://schemas.microsoft.com/office/drawing/2014/main" val="10003"/>
                      </a:ext>
                    </a:extLst>
                  </a:tr>
                  <a:tr h="383893">
                    <a:tc>
                      <a:txBody>
                        <a:bodyPr/>
                        <a:lstStyle/>
                        <a:p>
                          <a:r>
                            <a:rPr lang="ro-MD" dirty="0"/>
                            <a:t>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MD"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Presiunea</a:t>
                          </a:r>
                          <a:endParaRPr lang="en-US" sz="2000" dirty="0">
                            <a:latin typeface="Arial" panose="020B0604020202020204" pitchFamily="34" charset="0"/>
                            <a:cs typeface="Arial"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ro-MD" b="0" i="1" smtClean="0">
                                    <a:latin typeface="Cambria Math" panose="02040503050406030204" pitchFamily="18" charset="0"/>
                                    <a:ea typeface="Cambria Math" panose="02040503050406030204" pitchFamily="18" charset="0"/>
                                  </a:rPr>
                                  <m:t>𝑃</m:t>
                                </m:r>
                              </m:oMath>
                            </m:oMathPara>
                          </a14:m>
                          <a:endParaRPr lang="en-US" dirty="0"/>
                        </a:p>
                      </a:txBody>
                      <a:tcPr/>
                    </a:tc>
                    <a:tc>
                      <a:txBody>
                        <a:bodyPr/>
                        <a:lstStyle/>
                        <a:p>
                          <a:pPr algn="ctr"/>
                          <a:r>
                            <a:rPr lang="ro-MD" i="0" dirty="0"/>
                            <a:t>Pa (</a:t>
                          </a:r>
                          <a14:m>
                            <m:oMath xmlns:m="http://schemas.openxmlformats.org/officeDocument/2006/math">
                              <m:r>
                                <m:rPr>
                                  <m:sty m:val="p"/>
                                </m:rPr>
                                <a:rPr lang="ro-MD" i="0" smtClean="0">
                                  <a:latin typeface="Cambria Math" panose="02040503050406030204" pitchFamily="18" charset="0"/>
                                </a:rPr>
                                <m:t>P</m:t>
                              </m:r>
                              <m:r>
                                <m:rPr>
                                  <m:sty m:val="p"/>
                                </m:rPr>
                                <a:rPr lang="ro-MD" b="0" i="0" smtClean="0">
                                  <a:latin typeface="Cambria Math" panose="02040503050406030204" pitchFamily="18" charset="0"/>
                                </a:rPr>
                                <m:t>ascal</m:t>
                              </m:r>
                              <m:r>
                                <a:rPr lang="ro-MD" b="0" i="0" smtClean="0">
                                  <a:latin typeface="Cambria Math" panose="02040503050406030204" pitchFamily="18" charset="0"/>
                                </a:rPr>
                                <m:t>)</m:t>
                              </m:r>
                            </m:oMath>
                          </a14:m>
                          <a:endParaRPr lang="en-US" i="0" dirty="0"/>
                        </a:p>
                      </a:txBody>
                      <a:tcPr/>
                    </a:tc>
                    <a:extLst>
                      <a:ext uri="{0D108BD9-81ED-4DB2-BD59-A6C34878D82A}">
                        <a16:rowId xmlns:a16="http://schemas.microsoft.com/office/drawing/2014/main" val="10004"/>
                      </a:ext>
                    </a:extLst>
                  </a:tr>
                  <a:tr h="454624">
                    <a:tc>
                      <a:txBody>
                        <a:bodyPr/>
                        <a:lstStyle/>
                        <a:p>
                          <a:r>
                            <a:rPr lang="ro-MD" dirty="0"/>
                            <a:t>5.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MD"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Volumul</a:t>
                          </a:r>
                          <a:endParaRPr lang="en-US" sz="2000" dirty="0">
                            <a:latin typeface="Arial" panose="020B0604020202020204" pitchFamily="34" charset="0"/>
                            <a:cs typeface="Arial" panose="020B0604020202020204" pitchFamily="34" charset="0"/>
                          </a:endParaRPr>
                        </a:p>
                      </a:txBody>
                      <a:tcPr/>
                    </a:tc>
                    <a:tc>
                      <a:txBody>
                        <a:bodyPr/>
                        <a:lstStyle/>
                        <a:p>
                          <a:pPr/>
                          <a14:m>
                            <m:oMathPara xmlns:m="http://schemas.openxmlformats.org/officeDocument/2006/math">
                              <m:oMathParaPr>
                                <m:jc m:val="centerGroup"/>
                              </m:oMathParaPr>
                              <m:oMath xmlns:m="http://schemas.openxmlformats.org/officeDocument/2006/math">
                                <m:r>
                                  <a:rPr lang="ro-MD" b="0" i="1" smtClean="0">
                                    <a:latin typeface="Cambria Math" panose="02040503050406030204" pitchFamily="18" charset="0"/>
                                    <a:ea typeface="Cambria Math" panose="02040503050406030204" pitchFamily="18" charset="0"/>
                                  </a:rPr>
                                  <m:t>𝑉</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ro-MD" b="0" i="1" smtClean="0">
                                        <a:latin typeface="Cambria Math" panose="02040503050406030204" pitchFamily="18" charset="0"/>
                                      </a:rPr>
                                    </m:ctrlPr>
                                  </m:sSupPr>
                                  <m:e>
                                    <m:r>
                                      <m:rPr>
                                        <m:sty m:val="p"/>
                                      </m:rPr>
                                      <a:rPr lang="ro-MD" b="0" i="0" smtClean="0">
                                        <a:latin typeface="Cambria Math" panose="02040503050406030204" pitchFamily="18" charset="0"/>
                                      </a:rPr>
                                      <m:t>m</m:t>
                                    </m:r>
                                  </m:e>
                                  <m:sup>
                                    <m:r>
                                      <a:rPr lang="ro-MD" b="0" i="0" smtClean="0">
                                        <a:latin typeface="Cambria Math" panose="02040503050406030204" pitchFamily="18" charset="0"/>
                                      </a:rPr>
                                      <m:t>3</m:t>
                                    </m:r>
                                  </m:sup>
                                </m:sSup>
                              </m:oMath>
                            </m:oMathPara>
                          </a14:m>
                          <a:endParaRPr lang="en-US" i="0" dirty="0"/>
                        </a:p>
                      </a:txBody>
                      <a:tcPr/>
                    </a:tc>
                    <a:extLst>
                      <a:ext uri="{0D108BD9-81ED-4DB2-BD59-A6C34878D82A}">
                        <a16:rowId xmlns:a16="http://schemas.microsoft.com/office/drawing/2014/main" val="10005"/>
                      </a:ext>
                    </a:extLst>
                  </a:tr>
                  <a:tr h="383893">
                    <a:tc>
                      <a:txBody>
                        <a:bodyPr/>
                        <a:lstStyle/>
                        <a:p>
                          <a:r>
                            <a:rPr lang="ro-MD" dirty="0"/>
                            <a:t>6.</a:t>
                          </a:r>
                          <a:endParaRPr lang="en-US" dirty="0"/>
                        </a:p>
                      </a:txBody>
                      <a:tcPr/>
                    </a:tc>
                    <a:tc>
                      <a:txBody>
                        <a:bodyPr/>
                        <a:lstStyle/>
                        <a:p>
                          <a:r>
                            <a:rPr lang="ro-MD" sz="2000" dirty="0">
                              <a:effectLst/>
                              <a:latin typeface="Arial" panose="020B0604020202020204" pitchFamily="34" charset="0"/>
                              <a:ea typeface="Times New Roman" panose="02020603050405020304" pitchFamily="18" charset="0"/>
                              <a:cs typeface="Arial" panose="020B0604020202020204" pitchFamily="34" charset="0"/>
                            </a:rPr>
                            <a:t>Randamentul</a:t>
                          </a:r>
                          <a:endParaRPr lang="en-US" sz="2000" dirty="0">
                            <a:latin typeface="Arial" panose="020B0604020202020204" pitchFamily="34" charset="0"/>
                            <a:cs typeface="Arial" panose="020B0604020202020204" pitchFamily="34" charset="0"/>
                          </a:endParaRPr>
                        </a:p>
                      </a:txBody>
                      <a:tcPr/>
                    </a:tc>
                    <a:tc>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ro-MD" i="1" smtClean="0">
                                    <a:latin typeface="Cambria Math" panose="02040503050406030204" pitchFamily="18" charset="0"/>
                                  </a:rPr>
                                  <m:t>%</m:t>
                                </m:r>
                              </m:oMath>
                            </m:oMathPara>
                          </a14:m>
                          <a:endParaRPr lang="en-US" i="0" dirty="0"/>
                        </a:p>
                      </a:txBody>
                      <a:tcPr/>
                    </a:tc>
                    <a:extLst>
                      <a:ext uri="{0D108BD9-81ED-4DB2-BD59-A6C34878D82A}">
                        <a16:rowId xmlns:a16="http://schemas.microsoft.com/office/drawing/2014/main" val="10006"/>
                      </a:ext>
                    </a:extLst>
                  </a:tr>
                  <a:tr h="383893">
                    <a:tc>
                      <a:txBody>
                        <a:bodyPr/>
                        <a:lstStyle/>
                        <a:p>
                          <a:r>
                            <a:rPr lang="ro-MD" dirty="0"/>
                            <a:t>7.</a:t>
                          </a:r>
                          <a:endParaRPr lang="en-US" dirty="0"/>
                        </a:p>
                      </a:txBody>
                      <a:tcPr/>
                    </a:tc>
                    <a:tc>
                      <a:txBody>
                        <a:bodyPr/>
                        <a:lstStyle/>
                        <a:p>
                          <a:r>
                            <a:rPr lang="ro-MD" sz="2000" dirty="0">
                              <a:latin typeface="Arial" panose="020B0604020202020204" pitchFamily="34" charset="0"/>
                              <a:cs typeface="Arial" panose="020B0604020202020204" pitchFamily="34" charset="0"/>
                            </a:rPr>
                            <a:t>Entropia</a:t>
                          </a:r>
                          <a:endParaRPr lang="en-US" sz="2000" dirty="0">
                            <a:latin typeface="Arial" panose="020B0604020202020204" pitchFamily="34" charset="0"/>
                            <a:cs typeface="Arial" panose="020B0604020202020204" pitchFamily="34" charset="0"/>
                          </a:endParaRPr>
                        </a:p>
                      </a:txBody>
                      <a:tcPr/>
                    </a:tc>
                    <a:tc>
                      <a:txBody>
                        <a:bodyPr/>
                        <a:lstStyle/>
                        <a:p>
                          <a:pPr algn="ctr"/>
                          <a:r>
                            <a:rPr lang="ro-MD" i="1" dirty="0"/>
                            <a:t>S</a:t>
                          </a:r>
                          <a:endParaRPr lang="en-US" i="1" dirty="0"/>
                        </a:p>
                      </a:txBody>
                      <a:tcPr/>
                    </a:tc>
                    <a:tc>
                      <a:txBody>
                        <a:bodyPr/>
                        <a:lstStyle/>
                        <a:p>
                          <a:endParaRPr lang="en-US" i="0" dirty="0"/>
                        </a:p>
                      </a:txBody>
                      <a:tcPr/>
                    </a:tc>
                    <a:extLst>
                      <a:ext uri="{0D108BD9-81ED-4DB2-BD59-A6C34878D82A}">
                        <a16:rowId xmlns:a16="http://schemas.microsoft.com/office/drawing/2014/main" val="1000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264943211"/>
                  </p:ext>
                </p:extLst>
              </p:nvPr>
            </p:nvGraphicFramePr>
            <p:xfrm>
              <a:off x="1119381" y="1958926"/>
              <a:ext cx="9046425" cy="3299191"/>
            </p:xfrm>
            <a:graphic>
              <a:graphicData uri="http://schemas.openxmlformats.org/drawingml/2006/table">
                <a:tbl>
                  <a:tblPr firstRow="1" bandRow="1">
                    <a:tableStyleId>{5C22544A-7EE6-4342-B048-85BDC9FD1C3A}</a:tableStyleId>
                  </a:tblPr>
                  <a:tblGrid>
                    <a:gridCol w="539650">
                      <a:extLst>
                        <a:ext uri="{9D8B030D-6E8A-4147-A177-3AD203B41FA5}">
                          <a16:colId xmlns:a16="http://schemas.microsoft.com/office/drawing/2014/main" val="20000"/>
                        </a:ext>
                      </a:extLst>
                    </a:gridCol>
                    <a:gridCol w="4262344">
                      <a:extLst>
                        <a:ext uri="{9D8B030D-6E8A-4147-A177-3AD203B41FA5}">
                          <a16:colId xmlns:a16="http://schemas.microsoft.com/office/drawing/2014/main" val="20001"/>
                        </a:ext>
                      </a:extLst>
                    </a:gridCol>
                    <a:gridCol w="1481240">
                      <a:extLst>
                        <a:ext uri="{9D8B030D-6E8A-4147-A177-3AD203B41FA5}">
                          <a16:colId xmlns:a16="http://schemas.microsoft.com/office/drawing/2014/main" val="20002"/>
                        </a:ext>
                      </a:extLst>
                    </a:gridCol>
                    <a:gridCol w="2763191">
                      <a:extLst>
                        <a:ext uri="{9D8B030D-6E8A-4147-A177-3AD203B41FA5}">
                          <a16:colId xmlns:a16="http://schemas.microsoft.com/office/drawing/2014/main" val="20003"/>
                        </a:ext>
                      </a:extLst>
                    </a:gridCol>
                  </a:tblGrid>
                  <a:tr h="467127">
                    <a:tc>
                      <a:txBody>
                        <a:bodyPr/>
                        <a:lstStyle/>
                        <a:p>
                          <a:endParaRPr lang="en-US" dirty="0"/>
                        </a:p>
                      </a:txBody>
                      <a:tcPr/>
                    </a:tc>
                    <a:tc>
                      <a:txBody>
                        <a:bodyPr/>
                        <a:lstStyle/>
                        <a:p>
                          <a:pPr algn="ctr"/>
                          <a:r>
                            <a:rPr lang="ro-MD" sz="2000" dirty="0">
                              <a:latin typeface="Arial" panose="020B0604020202020204" pitchFamily="34" charset="0"/>
                              <a:cs typeface="Arial" panose="020B0604020202020204" pitchFamily="34" charset="0"/>
                            </a:rPr>
                            <a:t>Mărimea</a:t>
                          </a:r>
                          <a:endParaRPr lang="en-US" sz="2000" dirty="0">
                            <a:latin typeface="Arial" panose="020B0604020202020204" pitchFamily="34" charset="0"/>
                            <a:cs typeface="Arial" panose="020B0604020202020204" pitchFamily="34" charset="0"/>
                          </a:endParaRPr>
                        </a:p>
                      </a:txBody>
                      <a:tcPr/>
                    </a:tc>
                    <a:tc>
                      <a:txBody>
                        <a:bodyPr/>
                        <a:lstStyle/>
                        <a:p>
                          <a:pPr algn="ctr"/>
                          <a:r>
                            <a:rPr lang="ro-MD" sz="2000" dirty="0">
                              <a:latin typeface="Arial" panose="020B0604020202020204" pitchFamily="34" charset="0"/>
                              <a:cs typeface="Arial" panose="020B0604020202020204" pitchFamily="34" charset="0"/>
                            </a:rPr>
                            <a:t>Simbolul</a:t>
                          </a:r>
                          <a:endParaRPr lang="en-US" sz="2000" dirty="0">
                            <a:latin typeface="Arial" panose="020B0604020202020204" pitchFamily="34" charset="0"/>
                            <a:cs typeface="Arial" panose="020B0604020202020204" pitchFamily="34" charset="0"/>
                          </a:endParaRPr>
                        </a:p>
                      </a:txBody>
                      <a:tcPr/>
                    </a:tc>
                    <a:tc>
                      <a:txBody>
                        <a:bodyPr/>
                        <a:lstStyle/>
                        <a:p>
                          <a:pPr algn="ctr"/>
                          <a:r>
                            <a:rPr lang="ro-MD" sz="2000" dirty="0">
                              <a:latin typeface="Arial" panose="020B0604020202020204" pitchFamily="34" charset="0"/>
                              <a:cs typeface="Arial" panose="020B0604020202020204" pitchFamily="34" charset="0"/>
                            </a:rPr>
                            <a:t>Unitatea de măsură</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96240">
                    <a:tc>
                      <a:txBody>
                        <a:bodyPr/>
                        <a:lstStyle/>
                        <a:p>
                          <a:r>
                            <a:rPr lang="ro-MD" dirty="0"/>
                            <a:t>1.</a:t>
                          </a:r>
                          <a:endParaRPr lang="en-US" dirty="0"/>
                        </a:p>
                      </a:txBody>
                      <a:tcPr/>
                    </a:tc>
                    <a:tc>
                      <a:txBody>
                        <a:bodyPr/>
                        <a:lstStyle/>
                        <a:p>
                          <a:r>
                            <a:rPr lang="ro-MD" sz="2000" dirty="0">
                              <a:latin typeface="Arial" panose="020B0604020202020204" pitchFamily="34" charset="0"/>
                              <a:cs typeface="Arial" panose="020B0604020202020204" pitchFamily="34" charset="0"/>
                            </a:rPr>
                            <a:t>Cantitatea de căldură</a:t>
                          </a:r>
                          <a:endParaRPr lang="en-US" sz="2000" dirty="0">
                            <a:latin typeface="Arial" panose="020B0604020202020204" pitchFamily="34" charset="0"/>
                            <a:cs typeface="Arial" panose="020B0604020202020204" pitchFamily="34" charset="0"/>
                          </a:endParaRPr>
                        </a:p>
                      </a:txBody>
                      <a:tcPr/>
                    </a:tc>
                    <a:tc>
                      <a:txBody>
                        <a:bodyPr/>
                        <a:lstStyle/>
                        <a:p>
                          <a:endParaRPr lang="en-US"/>
                        </a:p>
                      </a:txBody>
                      <a:tcPr>
                        <a:blipFill>
                          <a:blip r:embed="rId4"/>
                          <a:stretch>
                            <a:fillRect l="-324691" t="-124615" r="-188477" b="-644615"/>
                          </a:stretch>
                        </a:blipFill>
                      </a:tcPr>
                    </a:tc>
                    <a:tc>
                      <a:txBody>
                        <a:bodyPr/>
                        <a:lstStyle/>
                        <a:p>
                          <a:endParaRPr lang="en-US"/>
                        </a:p>
                      </a:txBody>
                      <a:tcPr>
                        <a:blipFill>
                          <a:blip r:embed="rId4"/>
                          <a:stretch>
                            <a:fillRect l="-227313" t="-124615" r="-881" b="-644615"/>
                          </a:stretch>
                        </a:blipFill>
                      </a:tcPr>
                    </a:tc>
                    <a:extLst>
                      <a:ext uri="{0D108BD9-81ED-4DB2-BD59-A6C34878D82A}">
                        <a16:rowId xmlns:a16="http://schemas.microsoft.com/office/drawing/2014/main" val="10001"/>
                      </a:ext>
                    </a:extLst>
                  </a:tr>
                  <a:tr h="396240">
                    <a:tc>
                      <a:txBody>
                        <a:bodyPr/>
                        <a:lstStyle/>
                        <a:p>
                          <a:r>
                            <a:rPr lang="ro-MD" dirty="0"/>
                            <a:t>2.</a:t>
                          </a:r>
                          <a:endParaRPr lang="en-US" dirty="0"/>
                        </a:p>
                      </a:txBody>
                      <a:tcPr/>
                    </a:tc>
                    <a:tc>
                      <a:txBody>
                        <a:bodyPr/>
                        <a:lstStyle/>
                        <a:p>
                          <a:r>
                            <a:rPr lang="ro-MD" sz="2000" dirty="0">
                              <a:latin typeface="Arial" panose="020B0604020202020204" pitchFamily="34" charset="0"/>
                              <a:cs typeface="Arial" panose="020B0604020202020204" pitchFamily="34" charset="0"/>
                            </a:rPr>
                            <a:t>Lucru mecanic</a:t>
                          </a:r>
                          <a:endParaRPr lang="en-US" sz="2000" dirty="0">
                            <a:latin typeface="Arial" panose="020B0604020202020204" pitchFamily="34" charset="0"/>
                            <a:cs typeface="Arial" panose="020B0604020202020204" pitchFamily="34" charset="0"/>
                          </a:endParaRPr>
                        </a:p>
                      </a:txBody>
                      <a:tcPr/>
                    </a:tc>
                    <a:tc>
                      <a:txBody>
                        <a:bodyPr/>
                        <a:lstStyle/>
                        <a:p>
                          <a:pPr algn="ctr"/>
                          <a:r>
                            <a:rPr lang="ro-MD" i="1" dirty="0"/>
                            <a:t>L</a:t>
                          </a:r>
                          <a:endParaRPr lang="en-US" i="1" dirty="0"/>
                        </a:p>
                      </a:txBody>
                      <a:tcPr/>
                    </a:tc>
                    <a:tc>
                      <a:txBody>
                        <a:bodyPr/>
                        <a:lstStyle/>
                        <a:p>
                          <a:endParaRPr lang="en-US"/>
                        </a:p>
                      </a:txBody>
                      <a:tcPr>
                        <a:blipFill>
                          <a:blip r:embed="rId4"/>
                          <a:stretch>
                            <a:fillRect l="-227313" t="-224615" r="-881" b="-544615"/>
                          </a:stretch>
                        </a:blipFill>
                      </a:tcPr>
                    </a:tc>
                    <a:extLst>
                      <a:ext uri="{0D108BD9-81ED-4DB2-BD59-A6C34878D82A}">
                        <a16:rowId xmlns:a16="http://schemas.microsoft.com/office/drawing/2014/main" val="10002"/>
                      </a:ext>
                    </a:extLst>
                  </a:tr>
                  <a:tr h="396240">
                    <a:tc>
                      <a:txBody>
                        <a:bodyPr/>
                        <a:lstStyle/>
                        <a:p>
                          <a:r>
                            <a:rPr lang="ro-MD" dirty="0"/>
                            <a:t>3.</a:t>
                          </a:r>
                          <a:endParaRPr lang="en-US" dirty="0"/>
                        </a:p>
                      </a:txBody>
                      <a:tcPr/>
                    </a:tc>
                    <a:tc>
                      <a:txBody>
                        <a:bodyPr/>
                        <a:lstStyle/>
                        <a:p>
                          <a:r>
                            <a:rPr lang="ro-MD" sz="2000" dirty="0">
                              <a:latin typeface="Arial" panose="020B0604020202020204" pitchFamily="34" charset="0"/>
                              <a:cs typeface="Arial" panose="020B0604020202020204" pitchFamily="34" charset="0"/>
                            </a:rPr>
                            <a:t>Temperatura</a:t>
                          </a:r>
                          <a:endParaRPr lang="en-US" sz="2000" dirty="0">
                            <a:latin typeface="Arial" panose="020B0604020202020204" pitchFamily="34" charset="0"/>
                            <a:cs typeface="Arial" panose="020B0604020202020204" pitchFamily="34" charset="0"/>
                          </a:endParaRPr>
                        </a:p>
                      </a:txBody>
                      <a:tcPr/>
                    </a:tc>
                    <a:tc>
                      <a:txBody>
                        <a:bodyPr/>
                        <a:lstStyle/>
                        <a:p>
                          <a:endParaRPr lang="en-US"/>
                        </a:p>
                      </a:txBody>
                      <a:tcPr>
                        <a:blipFill>
                          <a:blip r:embed="rId4"/>
                          <a:stretch>
                            <a:fillRect l="-324691" t="-324615" r="-188477" b="-444615"/>
                          </a:stretch>
                        </a:blipFill>
                      </a:tcPr>
                    </a:tc>
                    <a:tc>
                      <a:txBody>
                        <a:bodyPr/>
                        <a:lstStyle/>
                        <a:p>
                          <a:endParaRPr lang="en-US"/>
                        </a:p>
                      </a:txBody>
                      <a:tcPr>
                        <a:blipFill>
                          <a:blip r:embed="rId4"/>
                          <a:stretch>
                            <a:fillRect l="-227313" t="-324615" r="-881" b="-444615"/>
                          </a:stretch>
                        </a:blipFill>
                      </a:tcPr>
                    </a:tc>
                    <a:extLst>
                      <a:ext uri="{0D108BD9-81ED-4DB2-BD59-A6C34878D82A}">
                        <a16:rowId xmlns:a16="http://schemas.microsoft.com/office/drawing/2014/main" val="10003"/>
                      </a:ext>
                    </a:extLst>
                  </a:tr>
                  <a:tr h="396240">
                    <a:tc>
                      <a:txBody>
                        <a:bodyPr/>
                        <a:lstStyle/>
                        <a:p>
                          <a:r>
                            <a:rPr lang="ro-MD" dirty="0"/>
                            <a:t>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MD"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Presiunea</a:t>
                          </a:r>
                          <a:endParaRPr lang="en-US" sz="2000" dirty="0">
                            <a:latin typeface="Arial" panose="020B0604020202020204" pitchFamily="34" charset="0"/>
                            <a:cs typeface="Arial" panose="020B0604020202020204" pitchFamily="34" charset="0"/>
                          </a:endParaRPr>
                        </a:p>
                      </a:txBody>
                      <a:tcPr/>
                    </a:tc>
                    <a:tc>
                      <a:txBody>
                        <a:bodyPr/>
                        <a:lstStyle/>
                        <a:p>
                          <a:endParaRPr lang="en-US"/>
                        </a:p>
                      </a:txBody>
                      <a:tcPr>
                        <a:blipFill>
                          <a:blip r:embed="rId4"/>
                          <a:stretch>
                            <a:fillRect l="-324691" t="-424615" r="-188477" b="-344615"/>
                          </a:stretch>
                        </a:blipFill>
                      </a:tcPr>
                    </a:tc>
                    <a:tc>
                      <a:txBody>
                        <a:bodyPr/>
                        <a:lstStyle/>
                        <a:p>
                          <a:endParaRPr lang="en-US"/>
                        </a:p>
                      </a:txBody>
                      <a:tcPr>
                        <a:blipFill>
                          <a:blip r:embed="rId4"/>
                          <a:stretch>
                            <a:fillRect l="-227313" t="-424615" r="-881" b="-344615"/>
                          </a:stretch>
                        </a:blipFill>
                      </a:tcPr>
                    </a:tc>
                    <a:extLst>
                      <a:ext uri="{0D108BD9-81ED-4DB2-BD59-A6C34878D82A}">
                        <a16:rowId xmlns:a16="http://schemas.microsoft.com/office/drawing/2014/main" val="10004"/>
                      </a:ext>
                    </a:extLst>
                  </a:tr>
                  <a:tr h="454624">
                    <a:tc>
                      <a:txBody>
                        <a:bodyPr/>
                        <a:lstStyle/>
                        <a:p>
                          <a:r>
                            <a:rPr lang="ro-MD" dirty="0"/>
                            <a:t>5.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MD"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Volumul</a:t>
                          </a:r>
                          <a:endParaRPr lang="en-US" sz="2000" dirty="0">
                            <a:latin typeface="Arial" panose="020B0604020202020204" pitchFamily="34" charset="0"/>
                            <a:cs typeface="Arial" panose="020B0604020202020204" pitchFamily="34" charset="0"/>
                          </a:endParaRPr>
                        </a:p>
                      </a:txBody>
                      <a:tcPr/>
                    </a:tc>
                    <a:tc>
                      <a:txBody>
                        <a:bodyPr/>
                        <a:lstStyle/>
                        <a:p>
                          <a:endParaRPr lang="en-US"/>
                        </a:p>
                      </a:txBody>
                      <a:tcPr>
                        <a:blipFill>
                          <a:blip r:embed="rId4"/>
                          <a:stretch>
                            <a:fillRect l="-324691" t="-454667" r="-188477" b="-198667"/>
                          </a:stretch>
                        </a:blipFill>
                      </a:tcPr>
                    </a:tc>
                    <a:tc>
                      <a:txBody>
                        <a:bodyPr/>
                        <a:lstStyle/>
                        <a:p>
                          <a:endParaRPr lang="en-US"/>
                        </a:p>
                      </a:txBody>
                      <a:tcPr>
                        <a:blipFill>
                          <a:blip r:embed="rId4"/>
                          <a:stretch>
                            <a:fillRect l="-227313" t="-454667" r="-881" b="-198667"/>
                          </a:stretch>
                        </a:blipFill>
                      </a:tcPr>
                    </a:tc>
                    <a:extLst>
                      <a:ext uri="{0D108BD9-81ED-4DB2-BD59-A6C34878D82A}">
                        <a16:rowId xmlns:a16="http://schemas.microsoft.com/office/drawing/2014/main" val="10005"/>
                      </a:ext>
                    </a:extLst>
                  </a:tr>
                  <a:tr h="396240">
                    <a:tc>
                      <a:txBody>
                        <a:bodyPr/>
                        <a:lstStyle/>
                        <a:p>
                          <a:r>
                            <a:rPr lang="ro-MD" dirty="0"/>
                            <a:t>6.</a:t>
                          </a:r>
                          <a:endParaRPr lang="en-US" dirty="0"/>
                        </a:p>
                      </a:txBody>
                      <a:tcPr/>
                    </a:tc>
                    <a:tc>
                      <a:txBody>
                        <a:bodyPr/>
                        <a:lstStyle/>
                        <a:p>
                          <a:r>
                            <a:rPr lang="ro-MD" sz="2000" dirty="0">
                              <a:effectLst/>
                              <a:latin typeface="Arial" panose="020B0604020202020204" pitchFamily="34" charset="0"/>
                              <a:ea typeface="Times New Roman" panose="02020603050405020304" pitchFamily="18" charset="0"/>
                              <a:cs typeface="Arial" panose="020B0604020202020204" pitchFamily="34" charset="0"/>
                            </a:rPr>
                            <a:t>Randamentul</a:t>
                          </a:r>
                          <a:endParaRPr lang="en-US" sz="2000" dirty="0">
                            <a:latin typeface="Arial" panose="020B0604020202020204" pitchFamily="34" charset="0"/>
                            <a:cs typeface="Arial" panose="020B0604020202020204" pitchFamily="34" charset="0"/>
                          </a:endParaRPr>
                        </a:p>
                      </a:txBody>
                      <a:tcPr/>
                    </a:tc>
                    <a:tc>
                      <a:txBody>
                        <a:bodyPr/>
                        <a:lstStyle/>
                        <a:p>
                          <a:pPr/>
                          <a:endParaRPr lang="en-US" dirty="0"/>
                        </a:p>
                      </a:txBody>
                      <a:tcPr/>
                    </a:tc>
                    <a:tc>
                      <a:txBody>
                        <a:bodyPr/>
                        <a:lstStyle/>
                        <a:p>
                          <a:endParaRPr lang="en-US"/>
                        </a:p>
                      </a:txBody>
                      <a:tcPr>
                        <a:blipFill>
                          <a:blip r:embed="rId4"/>
                          <a:stretch>
                            <a:fillRect l="-227313" t="-640000" r="-881" b="-129231"/>
                          </a:stretch>
                        </a:blipFill>
                      </a:tcPr>
                    </a:tc>
                    <a:extLst>
                      <a:ext uri="{0D108BD9-81ED-4DB2-BD59-A6C34878D82A}">
                        <a16:rowId xmlns:a16="http://schemas.microsoft.com/office/drawing/2014/main" val="10006"/>
                      </a:ext>
                    </a:extLst>
                  </a:tr>
                  <a:tr h="396240">
                    <a:tc>
                      <a:txBody>
                        <a:bodyPr/>
                        <a:lstStyle/>
                        <a:p>
                          <a:r>
                            <a:rPr lang="ro-MD" dirty="0"/>
                            <a:t>7.</a:t>
                          </a:r>
                          <a:endParaRPr lang="en-US" dirty="0"/>
                        </a:p>
                      </a:txBody>
                      <a:tcPr/>
                    </a:tc>
                    <a:tc>
                      <a:txBody>
                        <a:bodyPr/>
                        <a:lstStyle/>
                        <a:p>
                          <a:r>
                            <a:rPr lang="ro-MD" sz="2000" dirty="0">
                              <a:latin typeface="Arial" panose="020B0604020202020204" pitchFamily="34" charset="0"/>
                              <a:cs typeface="Arial" panose="020B0604020202020204" pitchFamily="34" charset="0"/>
                            </a:rPr>
                            <a:t>Entropia</a:t>
                          </a:r>
                          <a:endParaRPr lang="en-US" sz="2000" dirty="0">
                            <a:latin typeface="Arial" panose="020B0604020202020204" pitchFamily="34" charset="0"/>
                            <a:cs typeface="Arial" panose="020B0604020202020204" pitchFamily="34" charset="0"/>
                          </a:endParaRPr>
                        </a:p>
                      </a:txBody>
                      <a:tcPr/>
                    </a:tc>
                    <a:tc>
                      <a:txBody>
                        <a:bodyPr/>
                        <a:lstStyle/>
                        <a:p>
                          <a:pPr algn="ctr"/>
                          <a:r>
                            <a:rPr lang="ro-MD" i="1" dirty="0"/>
                            <a:t>S</a:t>
                          </a:r>
                          <a:endParaRPr lang="en-US" i="1" dirty="0"/>
                        </a:p>
                      </a:txBody>
                      <a:tcPr/>
                    </a:tc>
                    <a:tc>
                      <a:txBody>
                        <a:bodyPr/>
                        <a:lstStyle/>
                        <a:p>
                          <a:pPr/>
                          <a:endParaRPr lang="en-US" i="0" dirty="0"/>
                        </a:p>
                      </a:txBody>
                      <a:tcPr/>
                    </a:tc>
                    <a:extLst>
                      <a:ext uri="{0D108BD9-81ED-4DB2-BD59-A6C34878D82A}">
                        <a16:rowId xmlns:a16="http://schemas.microsoft.com/office/drawing/2014/main" val="10007"/>
                      </a:ext>
                    </a:extLst>
                  </a:tr>
                </a:tbl>
              </a:graphicData>
            </a:graphic>
          </p:graphicFrame>
        </mc:Fallback>
      </mc:AlternateContent>
      <p:graphicFrame>
        <p:nvGraphicFramePr>
          <p:cNvPr id="2" name="Object 1">
            <a:extLst>
              <a:ext uri="{FF2B5EF4-FFF2-40B4-BE49-F238E27FC236}">
                <a16:creationId xmlns:a16="http://schemas.microsoft.com/office/drawing/2014/main" id="{518103E3-68CA-4D9B-97F9-8A9EABAF0608}"/>
              </a:ext>
            </a:extLst>
          </p:cNvPr>
          <p:cNvGraphicFramePr>
            <a:graphicFrameLocks noChangeAspect="1"/>
          </p:cNvGraphicFramePr>
          <p:nvPr>
            <p:extLst>
              <p:ext uri="{D42A27DB-BD31-4B8C-83A1-F6EECF244321}">
                <p14:modId xmlns:p14="http://schemas.microsoft.com/office/powerpoint/2010/main" val="843132408"/>
              </p:ext>
            </p:extLst>
          </p:nvPr>
        </p:nvGraphicFramePr>
        <p:xfrm>
          <a:off x="6465541" y="4522510"/>
          <a:ext cx="262283" cy="340968"/>
        </p:xfrm>
        <a:graphic>
          <a:graphicData uri="http://schemas.openxmlformats.org/presentationml/2006/ole">
            <mc:AlternateContent xmlns:mc="http://schemas.openxmlformats.org/markup-compatibility/2006">
              <mc:Choice xmlns:v="urn:schemas-microsoft-com:vml" Requires="v">
                <p:oleObj spid="_x0000_s23620" name="Equation" r:id="rId5" imgW="126720" imgH="164880" progId="Equation.DSMT4">
                  <p:embed/>
                </p:oleObj>
              </mc:Choice>
              <mc:Fallback>
                <p:oleObj name="Equation" r:id="rId5" imgW="126720" imgH="164880" progId="Equation.DSMT4">
                  <p:embed/>
                  <p:pic>
                    <p:nvPicPr>
                      <p:cNvPr id="0" name=""/>
                      <p:cNvPicPr/>
                      <p:nvPr/>
                    </p:nvPicPr>
                    <p:blipFill>
                      <a:blip r:embed="rId6"/>
                      <a:stretch>
                        <a:fillRect/>
                      </a:stretch>
                    </p:blipFill>
                    <p:spPr>
                      <a:xfrm>
                        <a:off x="6465541" y="4522510"/>
                        <a:ext cx="262283" cy="340968"/>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7C242F7-ED95-4E53-ACAA-F24782460DEF}"/>
              </a:ext>
            </a:extLst>
          </p:cNvPr>
          <p:cNvGraphicFramePr>
            <a:graphicFrameLocks noChangeAspect="1"/>
          </p:cNvGraphicFramePr>
          <p:nvPr>
            <p:extLst>
              <p:ext uri="{D42A27DB-BD31-4B8C-83A1-F6EECF244321}">
                <p14:modId xmlns:p14="http://schemas.microsoft.com/office/powerpoint/2010/main" val="1303092206"/>
              </p:ext>
            </p:extLst>
          </p:nvPr>
        </p:nvGraphicFramePr>
        <p:xfrm>
          <a:off x="8494366" y="4917149"/>
          <a:ext cx="461309" cy="340968"/>
        </p:xfrm>
        <a:graphic>
          <a:graphicData uri="http://schemas.openxmlformats.org/presentationml/2006/ole">
            <mc:AlternateContent xmlns:mc="http://schemas.openxmlformats.org/markup-compatibility/2006">
              <mc:Choice xmlns:v="urn:schemas-microsoft-com:vml" Requires="v">
                <p:oleObj spid="_x0000_s23621" name="Equation" r:id="rId7" imgW="291960" imgH="215640" progId="Equation.DSMT4">
                  <p:embed/>
                </p:oleObj>
              </mc:Choice>
              <mc:Fallback>
                <p:oleObj name="Equation" r:id="rId7" imgW="291960" imgH="215640" progId="Equation.DSMT4">
                  <p:embed/>
                  <p:pic>
                    <p:nvPicPr>
                      <p:cNvPr id="0" name=""/>
                      <p:cNvPicPr/>
                      <p:nvPr/>
                    </p:nvPicPr>
                    <p:blipFill>
                      <a:blip r:embed="rId8"/>
                      <a:stretch>
                        <a:fillRect/>
                      </a:stretch>
                    </p:blipFill>
                    <p:spPr>
                      <a:xfrm>
                        <a:off x="8494366" y="4917149"/>
                        <a:ext cx="461309" cy="340968"/>
                      </a:xfrm>
                      <a:prstGeom prst="rect">
                        <a:avLst/>
                      </a:prstGeom>
                    </p:spPr>
                  </p:pic>
                </p:oleObj>
              </mc:Fallback>
            </mc:AlternateContent>
          </a:graphicData>
        </a:graphic>
      </p:graphicFrame>
    </p:spTree>
    <p:extLst>
      <p:ext uri="{BB962C8B-B14F-4D97-AF65-F5344CB8AC3E}">
        <p14:creationId xmlns:p14="http://schemas.microsoft.com/office/powerpoint/2010/main" val="50841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5042264" y="833884"/>
            <a:ext cx="4981303" cy="1741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29221" y="299111"/>
            <a:ext cx="3156057" cy="523220"/>
          </a:xfrm>
          <a:prstGeom prst="rect">
            <a:avLst/>
          </a:prstGeom>
          <a:noFill/>
        </p:spPr>
        <p:txBody>
          <a:bodyPr wrap="none" rtlCol="0">
            <a:spAutoFit/>
          </a:bodyPr>
          <a:lstStyle/>
          <a:p>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Problema nr</a:t>
            </a:r>
            <a:r>
              <a:rPr lang="en-US" sz="2800" b="1" dirty="0">
                <a:solidFill>
                  <a:prstClr val="black"/>
                </a:solidFill>
                <a:latin typeface="Arial" panose="020B0604020202020204" pitchFamily="34" charset="0"/>
                <a:cs typeface="Arial" panose="020B0604020202020204" pitchFamily="34" charset="0"/>
              </a:rPr>
              <a:t>. </a:t>
            </a:r>
            <a:r>
              <a:rPr lang="ro-MD" sz="2800" b="1" dirty="0">
                <a:solidFill>
                  <a:prstClr val="black"/>
                </a:solidFill>
                <a:latin typeface="Arial" panose="020B0604020202020204" pitchFamily="34" charset="0"/>
                <a:cs typeface="Arial" panose="020B0604020202020204" pitchFamily="34" charset="0"/>
              </a:rPr>
              <a:t>1</a:t>
            </a:r>
            <a:r>
              <a:rPr lang="en-US" sz="2800" b="1" dirty="0">
                <a:solidFill>
                  <a:prstClr val="black"/>
                </a:solidFill>
                <a:latin typeface="Arial" panose="020B0604020202020204" pitchFamily="34" charset="0"/>
                <a:cs typeface="Arial" panose="020B0604020202020204" pitchFamily="34" charset="0"/>
              </a:rPr>
              <a:t>  </a:t>
            </a:r>
            <a:r>
              <a:rPr lang="ro-RO" sz="2800" b="1" dirty="0">
                <a:solidFill>
                  <a:prstClr val="black"/>
                </a:solidFill>
                <a:latin typeface="Arial" panose="020B0604020202020204" pitchFamily="34" charset="0"/>
                <a:cs typeface="Arial" panose="020B0604020202020204" pitchFamily="34" charset="0"/>
              </a:rPr>
              <a:t> </a:t>
            </a:r>
            <a:endParaRPr lang="en-US" b="1" dirty="0">
              <a:solidFill>
                <a:prstClr val="black"/>
              </a:solidFill>
            </a:endParaRPr>
          </a:p>
        </p:txBody>
      </p:sp>
      <p:sp>
        <p:nvSpPr>
          <p:cNvPr id="27" name="TextBox 26"/>
          <p:cNvSpPr txBox="1"/>
          <p:nvPr/>
        </p:nvSpPr>
        <p:spPr>
          <a:xfrm>
            <a:off x="11573691" y="6320048"/>
            <a:ext cx="441146" cy="461665"/>
          </a:xfrm>
          <a:prstGeom prst="rect">
            <a:avLst/>
          </a:prstGeom>
          <a:noFill/>
        </p:spPr>
        <p:txBody>
          <a:bodyPr wrap="none" rtlCol="0">
            <a:spAutoFit/>
          </a:bodyPr>
          <a:lstStyle/>
          <a:p>
            <a:r>
              <a:rPr lang="ro-RO" sz="2400" dirty="0">
                <a:solidFill>
                  <a:prstClr val="black"/>
                </a:solidFill>
                <a:latin typeface="Arial" panose="020B0604020202020204" pitchFamily="34" charset="0"/>
                <a:cs typeface="Arial" panose="020B0604020202020204" pitchFamily="34" charset="0"/>
              </a:rPr>
              <a:t> 8</a:t>
            </a:r>
            <a:endParaRPr lang="en-US" sz="2400"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10512189" y="246636"/>
            <a:ext cx="1454244" cy="369332"/>
          </a:xfrm>
          <a:prstGeom prst="rect">
            <a:avLst/>
          </a:prstGeom>
          <a:noFill/>
        </p:spPr>
        <p:txBody>
          <a:bodyPr wrap="none" rtlCol="0">
            <a:spAutoFit/>
          </a:bodyPr>
          <a:lstStyle/>
          <a:p>
            <a:r>
              <a:rPr lang="ro-RO" b="1" i="1" dirty="0">
                <a:solidFill>
                  <a:prstClr val="black"/>
                </a:solidFill>
                <a:latin typeface="Arial" panose="020B0604020202020204" pitchFamily="34" charset="0"/>
                <a:cs typeface="Arial" panose="020B0604020202020204" pitchFamily="34" charset="0"/>
              </a:rPr>
              <a:t>SEMINAR-9</a:t>
            </a:r>
            <a:endParaRPr lang="en-US" b="1" i="1" dirty="0">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9664283" y="1134163"/>
            <a:ext cx="2608406" cy="400110"/>
          </a:xfrm>
          <a:prstGeom prst="rect">
            <a:avLst/>
          </a:prstGeom>
          <a:noFill/>
        </p:spPr>
        <p:txBody>
          <a:bodyPr wrap="none" rtlCol="0">
            <a:spAutoFit/>
          </a:bodyPr>
          <a:lstStyle/>
          <a:p>
            <a:r>
              <a:rPr lang="ro-RO" sz="2000" dirty="0">
                <a:solidFill>
                  <a:prstClr val="black"/>
                </a:solidFill>
                <a:latin typeface="Arial" panose="020B0604020202020204" pitchFamily="34" charset="0"/>
                <a:cs typeface="Arial" panose="020B0604020202020204" pitchFamily="34" charset="0"/>
              </a:rPr>
              <a:t>Conținutul problemei </a:t>
            </a:r>
            <a:endParaRPr lang="en-US" sz="2000" dirty="0">
              <a:solidFill>
                <a:prstClr val="black"/>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746DD099-B6EA-4A90-ACC7-AD0C4EDD243C}"/>
              </a:ext>
            </a:extLst>
          </p:cNvPr>
          <p:cNvSpPr/>
          <p:nvPr/>
        </p:nvSpPr>
        <p:spPr>
          <a:xfrm>
            <a:off x="742122" y="2165932"/>
            <a:ext cx="10707756" cy="1685846"/>
          </a:xfrm>
          <a:prstGeom prst="rect">
            <a:avLst/>
          </a:prstGeom>
        </p:spPr>
        <p:txBody>
          <a:bodyPr wrap="square">
            <a:spAutoFit/>
          </a:bodyPr>
          <a:lstStyle/>
          <a:p>
            <a:pPr>
              <a:lnSpc>
                <a:spcPct val="150000"/>
              </a:lnSpc>
            </a:pPr>
            <a:r>
              <a:rPr lang="ro-MD" sz="2400" dirty="0">
                <a:latin typeface="Arial" panose="020B0604020202020204" pitchFamily="34" charset="0"/>
                <a:cs typeface="Arial" panose="020B0604020202020204" pitchFamily="34" charset="0"/>
              </a:rPr>
              <a:t>Oxigenul cu masa de 0,2 kg este încălzit de la           până la           . Să se afle variaţia entropiei, dacă se ştie că procesul are loc la presiune constantă egală cu cea atmosferică. </a:t>
            </a:r>
          </a:p>
        </p:txBody>
      </p:sp>
      <p:sp>
        <p:nvSpPr>
          <p:cNvPr id="13" name="Rectangle 12">
            <a:extLst>
              <a:ext uri="{FF2B5EF4-FFF2-40B4-BE49-F238E27FC236}">
                <a16:creationId xmlns:a16="http://schemas.microsoft.com/office/drawing/2014/main" id="{EF985F15-0128-405C-AC51-515F32E920F4}"/>
              </a:ext>
            </a:extLst>
          </p:cNvPr>
          <p:cNvSpPr/>
          <p:nvPr/>
        </p:nvSpPr>
        <p:spPr>
          <a:xfrm>
            <a:off x="742122" y="1735165"/>
            <a:ext cx="1774845" cy="461665"/>
          </a:xfrm>
          <a:prstGeom prst="rect">
            <a:avLst/>
          </a:prstGeom>
        </p:spPr>
        <p:txBody>
          <a:bodyPr wrap="none">
            <a:spAutoFit/>
          </a:bodyPr>
          <a:lstStyle/>
          <a:p>
            <a:r>
              <a:rPr lang="ro-MD" sz="2400" b="1" i="1" dirty="0">
                <a:solidFill>
                  <a:prstClr val="black"/>
                </a:solidFill>
                <a:latin typeface="Arial" panose="020B0604020202020204" pitchFamily="34" charset="0"/>
                <a:cs typeface="Arial" panose="020B0604020202020204" pitchFamily="34" charset="0"/>
              </a:rPr>
              <a:t>Problemă: </a:t>
            </a:r>
            <a:endParaRPr lang="en-US" b="1" i="1" dirty="0"/>
          </a:p>
        </p:txBody>
      </p:sp>
      <p:graphicFrame>
        <p:nvGraphicFramePr>
          <p:cNvPr id="15" name="Object 14">
            <a:extLst>
              <a:ext uri="{FF2B5EF4-FFF2-40B4-BE49-F238E27FC236}">
                <a16:creationId xmlns:a16="http://schemas.microsoft.com/office/drawing/2014/main" id="{88927834-BFF1-4F47-9A57-B01DA665784A}"/>
              </a:ext>
            </a:extLst>
          </p:cNvPr>
          <p:cNvGraphicFramePr>
            <a:graphicFrameLocks noChangeAspect="1"/>
          </p:cNvGraphicFramePr>
          <p:nvPr>
            <p:extLst>
              <p:ext uri="{D42A27DB-BD31-4B8C-83A1-F6EECF244321}">
                <p14:modId xmlns:p14="http://schemas.microsoft.com/office/powerpoint/2010/main" val="1529264695"/>
              </p:ext>
            </p:extLst>
          </p:nvPr>
        </p:nvGraphicFramePr>
        <p:xfrm>
          <a:off x="7136316" y="2273030"/>
          <a:ext cx="793198" cy="460567"/>
        </p:xfrm>
        <a:graphic>
          <a:graphicData uri="http://schemas.openxmlformats.org/presentationml/2006/ole">
            <mc:AlternateContent xmlns:mc="http://schemas.openxmlformats.org/markup-compatibility/2006">
              <mc:Choice xmlns:v="urn:schemas-microsoft-com:vml" Requires="v">
                <p:oleObj spid="_x0000_s5432" name="Equation" r:id="rId4" imgW="393480" imgH="228600" progId="Equation.DSMT4">
                  <p:embed/>
                </p:oleObj>
              </mc:Choice>
              <mc:Fallback>
                <p:oleObj name="Equation" r:id="rId4" imgW="393480" imgH="228600" progId="Equation.DSMT4">
                  <p:embed/>
                  <p:pic>
                    <p:nvPicPr>
                      <p:cNvPr id="0" name=""/>
                      <p:cNvPicPr/>
                      <p:nvPr/>
                    </p:nvPicPr>
                    <p:blipFill>
                      <a:blip r:embed="rId5"/>
                      <a:stretch>
                        <a:fillRect/>
                      </a:stretch>
                    </p:blipFill>
                    <p:spPr>
                      <a:xfrm>
                        <a:off x="7136316" y="2273030"/>
                        <a:ext cx="793198" cy="460567"/>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AE0C01BE-1860-44CA-A5A8-47D5620F2467}"/>
              </a:ext>
            </a:extLst>
          </p:cNvPr>
          <p:cNvGraphicFramePr>
            <a:graphicFrameLocks noChangeAspect="1"/>
          </p:cNvGraphicFramePr>
          <p:nvPr>
            <p:extLst>
              <p:ext uri="{D42A27DB-BD31-4B8C-83A1-F6EECF244321}">
                <p14:modId xmlns:p14="http://schemas.microsoft.com/office/powerpoint/2010/main" val="1166302962"/>
              </p:ext>
            </p:extLst>
          </p:nvPr>
        </p:nvGraphicFramePr>
        <p:xfrm>
          <a:off x="9028113" y="2279650"/>
          <a:ext cx="919162" cy="460375"/>
        </p:xfrm>
        <a:graphic>
          <a:graphicData uri="http://schemas.openxmlformats.org/presentationml/2006/ole">
            <mc:AlternateContent xmlns:mc="http://schemas.openxmlformats.org/markup-compatibility/2006">
              <mc:Choice xmlns:v="urn:schemas-microsoft-com:vml" Requires="v">
                <p:oleObj spid="_x0000_s5433" name="Equation" r:id="rId6" imgW="457200" imgH="228600" progId="Equation.DSMT4">
                  <p:embed/>
                </p:oleObj>
              </mc:Choice>
              <mc:Fallback>
                <p:oleObj name="Equation" r:id="rId6" imgW="457200" imgH="228600" progId="Equation.DSMT4">
                  <p:embed/>
                  <p:pic>
                    <p:nvPicPr>
                      <p:cNvPr id="15" name="Object 14">
                        <a:extLst>
                          <a:ext uri="{FF2B5EF4-FFF2-40B4-BE49-F238E27FC236}">
                            <a16:creationId xmlns:a16="http://schemas.microsoft.com/office/drawing/2014/main" id="{88927834-BFF1-4F47-9A57-B01DA665784A}"/>
                          </a:ext>
                        </a:extLst>
                      </p:cNvPr>
                      <p:cNvPicPr/>
                      <p:nvPr/>
                    </p:nvPicPr>
                    <p:blipFill>
                      <a:blip r:embed="rId7"/>
                      <a:stretch>
                        <a:fillRect/>
                      </a:stretch>
                    </p:blipFill>
                    <p:spPr>
                      <a:xfrm>
                        <a:off x="9028113" y="2279650"/>
                        <a:ext cx="919162" cy="460375"/>
                      </a:xfrm>
                      <a:prstGeom prst="rect">
                        <a:avLst/>
                      </a:prstGeom>
                    </p:spPr>
                  </p:pic>
                </p:oleObj>
              </mc:Fallback>
            </mc:AlternateContent>
          </a:graphicData>
        </a:graphic>
      </p:graphicFrame>
    </p:spTree>
    <p:extLst>
      <p:ext uri="{BB962C8B-B14F-4D97-AF65-F5344CB8AC3E}">
        <p14:creationId xmlns:p14="http://schemas.microsoft.com/office/powerpoint/2010/main" val="8303186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7033</TotalTime>
  <Words>1644</Words>
  <Application>Microsoft Office PowerPoint</Application>
  <PresentationFormat>Widescreen</PresentationFormat>
  <Paragraphs>283</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Cambria Math</vt:lpstr>
      <vt:lpstr>PT Sans</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Vitalie</cp:lastModifiedBy>
  <cp:revision>376</cp:revision>
  <dcterms:created xsi:type="dcterms:W3CDTF">2016-11-09T12:50:21Z</dcterms:created>
  <dcterms:modified xsi:type="dcterms:W3CDTF">2022-04-06T08:15:11Z</dcterms:modified>
</cp:coreProperties>
</file>