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6"/>
  </p:sldMasterIdLst>
  <p:notesMasterIdLst>
    <p:notesMasterId r:id="rId8"/>
  </p:notesMasterIdLst>
  <p:sldIdLst>
    <p:sldId id="2147374806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A4C12-F6B0-41C7-BBD9-18858A93587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9C330-456A-4560-AF5B-5C75F8064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8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CD5AA6-CEF3-4E78-9B31-AEF311B964F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8/14/2023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McKesson Proprietary and Confidential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EF14C7-72B9-1B46-9114-4453611BBF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01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7" name="McKesson Logo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9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  <p:extLst>
      <p:ext uri="{BB962C8B-B14F-4D97-AF65-F5344CB8AC3E}">
        <p14:creationId xmlns:p14="http://schemas.microsoft.com/office/powerpoint/2010/main" val="793619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Physician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621"/>
            <a:ext cx="12191998" cy="685799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7" name="McKesson Logo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  <p:sp>
        <p:nvSpPr>
          <p:cNvPr id="9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1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  <p:extLst>
      <p:ext uri="{BB962C8B-B14F-4D97-AF65-F5344CB8AC3E}">
        <p14:creationId xmlns:p14="http://schemas.microsoft.com/office/powerpoint/2010/main" val="471675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Physician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621"/>
            <a:ext cx="12191998" cy="6857998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7" name="McKesson Logo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  <p:sp>
        <p:nvSpPr>
          <p:cNvPr id="9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1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  <p:extLst>
      <p:ext uri="{BB962C8B-B14F-4D97-AF65-F5344CB8AC3E}">
        <p14:creationId xmlns:p14="http://schemas.microsoft.com/office/powerpoint/2010/main" val="2561476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Physician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621"/>
            <a:ext cx="12191996" cy="6857998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7" name="McKesson Logo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  <p:sp>
        <p:nvSpPr>
          <p:cNvPr id="9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1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  <p:extLst>
      <p:ext uri="{BB962C8B-B14F-4D97-AF65-F5344CB8AC3E}">
        <p14:creationId xmlns:p14="http://schemas.microsoft.com/office/powerpoint/2010/main" val="2254210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enter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2328557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2328810" y="5080578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9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328972" y="4674177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  <p:extLst>
      <p:ext uri="{BB962C8B-B14F-4D97-AF65-F5344CB8AC3E}">
        <p14:creationId xmlns:p14="http://schemas.microsoft.com/office/powerpoint/2010/main" val="23203064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entered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131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2312989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9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313151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  <p:extLst>
      <p:ext uri="{BB962C8B-B14F-4D97-AF65-F5344CB8AC3E}">
        <p14:creationId xmlns:p14="http://schemas.microsoft.com/office/powerpoint/2010/main" val="2613741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25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16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Image DC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6" name="McKesson Logo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3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Image DC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6" name="McKesson Logo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10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Image Hospital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6" name="McKesson Logo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85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Co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10156327" y="846877"/>
            <a:ext cx="167781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55" r="3100"/>
          <a:stretch/>
        </p:blipFill>
        <p:spPr>
          <a:xfrm>
            <a:off x="10156327" y="327876"/>
            <a:ext cx="1677819" cy="279837"/>
          </a:xfrm>
          <a:prstGeom prst="rect">
            <a:avLst/>
          </a:prstGeom>
        </p:spPr>
      </p:pic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sp>
        <p:nvSpPr>
          <p:cNvPr id="13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4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6" name="Cobranding Placeholder"/>
          <p:cNvSpPr>
            <a:spLocks noGrp="1"/>
          </p:cNvSpPr>
          <p:nvPr>
            <p:ph type="pic" sz="quarter" idx="15" hasCustomPrompt="1"/>
          </p:nvPr>
        </p:nvSpPr>
        <p:spPr>
          <a:xfrm>
            <a:off x="10156825" y="1085850"/>
            <a:ext cx="1674813" cy="665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to insert cobranding logo. Adjust logo to be proportional to McKesson logo</a:t>
            </a:r>
          </a:p>
        </p:txBody>
      </p:sp>
    </p:spTree>
    <p:extLst>
      <p:ext uri="{BB962C8B-B14F-4D97-AF65-F5344CB8AC3E}">
        <p14:creationId xmlns:p14="http://schemas.microsoft.com/office/powerpoint/2010/main" val="33951436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Image Physician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6" name="McKesson Logo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74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Image Home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6" name="McKesson Logo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03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McKesson Proprietary and Confidential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323AAB-B6A8-489B-9563-6C5CA35ECA06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  <a:prstGeom prst="rect">
            <a:avLst/>
          </a:prstGeo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891188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McKesson Proprietary and Confidential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4758523-43A6-402F-A3DC-7CE338EE310F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  <a:prstGeom prst="rect">
            <a:avLst/>
          </a:prstGeo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5761038"/>
            <a:ext cx="5915025" cy="390525"/>
          </a:xfrm>
          <a:prstGeom prst="rect">
            <a:avLst/>
          </a:prstGeom>
        </p:spPr>
        <p:txBody>
          <a:bodyPr tIns="91440">
            <a:noAutofit/>
          </a:bodyPr>
          <a:lstStyle>
            <a:lvl1pPr marL="0" indent="0">
              <a:buNone/>
              <a:defRPr sz="800" baseline="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Optional footnote content goes here. To place footnotes on additional slides, copy and paste this footnote onto those slides.</a:t>
            </a:r>
          </a:p>
        </p:txBody>
      </p:sp>
    </p:spTree>
    <p:extLst>
      <p:ext uri="{BB962C8B-B14F-4D97-AF65-F5344CB8AC3E}">
        <p14:creationId xmlns:p14="http://schemas.microsoft.com/office/powerpoint/2010/main" val="45355136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McKesson Proprietary and Confidential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4D97-5126-42B4-979F-10E2B637584F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  <a:prstGeom prst="rect">
            <a:avLst/>
          </a:prstGeo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ubhead"/>
          <p:cNvSpPr>
            <a:spLocks noGrp="1"/>
          </p:cNvSpPr>
          <p:nvPr>
            <p:ph type="body" sz="quarter" idx="14"/>
          </p:nvPr>
        </p:nvSpPr>
        <p:spPr>
          <a:xfrm>
            <a:off x="357188" y="895350"/>
            <a:ext cx="11483975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4395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6348-2307-45AF-A1F8-7EFE8B490865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McKesson Proprietary and Confidential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280150" y="1795463"/>
            <a:ext cx="5561013" cy="3965575"/>
          </a:xfrm>
          <a:prstGeom prst="rect">
            <a:avLst/>
          </a:prstGeo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5559552" cy="3966359"/>
          </a:xfrm>
          <a:prstGeom prst="rect">
            <a:avLst/>
          </a:prstGeo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287507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McKesson Proprietary and Confidential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C401F2-7845-4AD0-90F8-BCAC2A7B5A6C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280150" y="1792224"/>
            <a:ext cx="5561013" cy="3965575"/>
          </a:xfrm>
          <a:prstGeom prst="rect">
            <a:avLst/>
          </a:prstGeo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357188" y="1792224"/>
            <a:ext cx="5559552" cy="3966359"/>
          </a:xfrm>
          <a:prstGeom prst="rect">
            <a:avLst/>
          </a:prstGeo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"/>
          <p:cNvSpPr>
            <a:spLocks noGrp="1"/>
          </p:cNvSpPr>
          <p:nvPr>
            <p:ph type="body" sz="quarter" idx="15"/>
          </p:nvPr>
        </p:nvSpPr>
        <p:spPr>
          <a:xfrm>
            <a:off x="357188" y="895350"/>
            <a:ext cx="11483975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86865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ED436-3BA4-4B71-8401-12966958C666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McKesson Proprietary and Confidential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57188" y="2527300"/>
            <a:ext cx="5559552" cy="3234522"/>
          </a:xfrm>
          <a:prstGeom prst="rect">
            <a:avLst/>
          </a:prstGeom>
        </p:spPr>
        <p:txBody>
          <a:bodyPr tIns="182880"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57188" y="1792224"/>
            <a:ext cx="5559552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i="1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272213" y="1792224"/>
            <a:ext cx="5557837" cy="698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i="1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 hasCustomPrompt="1"/>
          </p:nvPr>
        </p:nvSpPr>
        <p:spPr>
          <a:xfrm>
            <a:off x="6282055" y="2527300"/>
            <a:ext cx="5559425" cy="3233738"/>
          </a:xfrm>
          <a:prstGeom prst="rect">
            <a:avLst/>
          </a:prstGeom>
        </p:spPr>
        <p:txBody>
          <a:bodyPr tIns="182880"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6175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McKesson Proprietary and Confidential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7C58-47A1-4044-B069-24C083D6A2AB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 hasCustomPrompt="1"/>
          </p:nvPr>
        </p:nvSpPr>
        <p:spPr>
          <a:xfrm>
            <a:off x="6282055" y="2527300"/>
            <a:ext cx="5559425" cy="3233738"/>
          </a:xfrm>
          <a:prstGeom prst="rect">
            <a:avLst/>
          </a:prstGeom>
        </p:spPr>
        <p:txBody>
          <a:bodyPr tIns="182880"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272213" y="1792224"/>
            <a:ext cx="5557837" cy="698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i="1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57188" y="2527300"/>
            <a:ext cx="5559552" cy="3234522"/>
          </a:xfrm>
          <a:prstGeom prst="rect">
            <a:avLst/>
          </a:prstGeom>
        </p:spPr>
        <p:txBody>
          <a:bodyPr tIns="182880"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358903" y="1792288"/>
            <a:ext cx="5557837" cy="698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57188" y="895350"/>
            <a:ext cx="11483975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181176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eft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6"/>
          </p:nvPr>
        </p:nvSpPr>
        <p:spPr>
          <a:xfrm>
            <a:off x="6327144" y="6344338"/>
            <a:ext cx="4114800" cy="182880"/>
          </a:xfrm>
        </p:spPr>
        <p:txBody>
          <a:bodyPr/>
          <a:lstStyle/>
          <a:p>
            <a:r>
              <a:rPr lang="en-US"/>
              <a:t>McKesson Proprietary and Confidential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>
          <a:xfrm>
            <a:off x="5669042" y="6344338"/>
            <a:ext cx="627380" cy="182880"/>
          </a:xfrm>
        </p:spPr>
        <p:txBody>
          <a:bodyPr/>
          <a:lstStyle/>
          <a:p>
            <a:fld id="{571B3BDC-5651-480D-840C-DBBA93DFB61B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7"/>
          </p:nvPr>
        </p:nvSpPr>
        <p:spPr>
          <a:xfrm>
            <a:off x="5283200" y="6344338"/>
            <a:ext cx="355119" cy="182880"/>
          </a:xfrm>
        </p:spPr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4914900" cy="6858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83200" y="1795463"/>
            <a:ext cx="6557963" cy="3966359"/>
          </a:xfrm>
          <a:prstGeom prst="rect">
            <a:avLst/>
          </a:prstGeom>
        </p:spPr>
        <p:txBody>
          <a:bodyPr/>
          <a:lstStyle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3200" y="346074"/>
            <a:ext cx="6558280" cy="10841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235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DC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McKesson Logo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sp>
        <p:nvSpPr>
          <p:cNvPr id="11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2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  <p:extLst>
      <p:ext uri="{BB962C8B-B14F-4D97-AF65-F5344CB8AC3E}">
        <p14:creationId xmlns:p14="http://schemas.microsoft.com/office/powerpoint/2010/main" val="690233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Right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639" y="6307997"/>
            <a:ext cx="1398205" cy="218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8444" y="6344338"/>
            <a:ext cx="355119" cy="182880"/>
          </a:xfrm>
        </p:spPr>
        <p:txBody>
          <a:bodyPr/>
          <a:lstStyle>
            <a:lvl1pPr algn="r">
              <a:defRPr/>
            </a:lvl1pPr>
          </a:lstStyle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889635" y="6344338"/>
            <a:ext cx="627380" cy="182880"/>
          </a:xfrm>
        </p:spPr>
        <p:txBody>
          <a:bodyPr/>
          <a:lstStyle>
            <a:lvl1pPr algn="r">
              <a:defRPr/>
            </a:lvl1pPr>
          </a:lstStyle>
          <a:p>
            <a:fld id="{9A41F2CB-A298-4AD9-87F9-33882F77447F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514900" y="6344338"/>
            <a:ext cx="2334408" cy="18288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McKesson Proprietary and Confidential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268682" y="0"/>
            <a:ext cx="4914900" cy="6858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5600" y="1795463"/>
            <a:ext cx="6557963" cy="3966359"/>
          </a:xfrm>
          <a:prstGeom prst="rect">
            <a:avLst/>
          </a:prstGeom>
        </p:spPr>
        <p:txBody>
          <a:bodyPr/>
          <a:lstStyle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346074"/>
            <a:ext cx="6558280" cy="11144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86702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78F1D70-C305-42F7-B515-B32091896891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McKesson Proprietary and Confidential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24" hasCustomPrompt="1"/>
          </p:nvPr>
        </p:nvSpPr>
        <p:spPr>
          <a:xfrm>
            <a:off x="6271157" y="3611880"/>
            <a:ext cx="5559425" cy="2148840"/>
          </a:xfrm>
          <a:prstGeom prst="rect">
            <a:avLst/>
          </a:prstGeom>
        </p:spPr>
        <p:txBody>
          <a:bodyPr tIns="18288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Subheader 2"/>
          <p:cNvSpPr>
            <a:spLocks noGrp="1"/>
          </p:cNvSpPr>
          <p:nvPr>
            <p:ph type="body" sz="quarter" idx="23"/>
          </p:nvPr>
        </p:nvSpPr>
        <p:spPr>
          <a:xfrm>
            <a:off x="6271093" y="2907872"/>
            <a:ext cx="5559552" cy="6984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092952" y="-1"/>
            <a:ext cx="6099048" cy="251973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 hasCustomPrompt="1"/>
          </p:nvPr>
        </p:nvSpPr>
        <p:spPr>
          <a:xfrm>
            <a:off x="357188" y="3615480"/>
            <a:ext cx="5559552" cy="2148840"/>
          </a:xfrm>
          <a:prstGeom prst="rect">
            <a:avLst/>
          </a:prstGeom>
        </p:spPr>
        <p:txBody>
          <a:bodyPr tIns="18288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ubheader 1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907872"/>
            <a:ext cx="5559552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Image Comparison Slide Title Georgia Bold 22pt. Single Spaced</a:t>
            </a:r>
          </a:p>
        </p:txBody>
      </p:sp>
      <p:sp>
        <p:nvSpPr>
          <p:cNvPr id="11" name="Picture Placeholder 1"/>
          <p:cNvSpPr>
            <a:spLocks noGrp="1"/>
          </p:cNvSpPr>
          <p:nvPr>
            <p:ph type="pic" sz="quarter" idx="18"/>
          </p:nvPr>
        </p:nvSpPr>
        <p:spPr>
          <a:xfrm>
            <a:off x="0" y="-1"/>
            <a:ext cx="6095992" cy="251973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008969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17"/>
          <p:cNvSpPr>
            <a:spLocks noGrp="1"/>
          </p:cNvSpPr>
          <p:nvPr>
            <p:ph type="ftr" sz="quarter" idx="21"/>
          </p:nvPr>
        </p:nvSpPr>
        <p:spPr>
          <a:xfrm>
            <a:off x="5339139" y="6344338"/>
            <a:ext cx="4114800" cy="182880"/>
          </a:xfrm>
        </p:spPr>
        <p:txBody>
          <a:bodyPr/>
          <a:lstStyle/>
          <a:p>
            <a:r>
              <a:rPr lang="en-US"/>
              <a:t>McKesson Proprietary and Confidential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0"/>
          </p:nvPr>
        </p:nvSpPr>
        <p:spPr>
          <a:xfrm>
            <a:off x="4650314" y="6344338"/>
            <a:ext cx="627380" cy="182880"/>
          </a:xfrm>
        </p:spPr>
        <p:txBody>
          <a:bodyPr/>
          <a:lstStyle/>
          <a:p>
            <a:fld id="{21AD4FCA-79B4-48A8-B743-2D75617AE6A6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22"/>
          </p:nvPr>
        </p:nvSpPr>
        <p:spPr>
          <a:xfrm>
            <a:off x="4295195" y="6344338"/>
            <a:ext cx="355119" cy="182880"/>
          </a:xfrm>
        </p:spPr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3"/>
          </p:nvPr>
        </p:nvSpPr>
        <p:spPr>
          <a:xfrm>
            <a:off x="8248072" y="1795463"/>
            <a:ext cx="3584448" cy="3965575"/>
          </a:xfrm>
          <a:prstGeom prst="rect">
            <a:avLst/>
          </a:prstGeo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"/>
          <p:cNvSpPr>
            <a:spLocks noGrp="1"/>
          </p:cNvSpPr>
          <p:nvPr>
            <p:ph sz="quarter" idx="13"/>
          </p:nvPr>
        </p:nvSpPr>
        <p:spPr>
          <a:xfrm>
            <a:off x="4300701" y="1795463"/>
            <a:ext cx="3588930" cy="3966359"/>
          </a:xfrm>
          <a:prstGeom prst="rect">
            <a:avLst/>
          </a:prstGeo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-1"/>
            <a:ext cx="3949864" cy="685800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Subtitle"/>
          <p:cNvSpPr>
            <a:spLocks noGrp="1"/>
          </p:cNvSpPr>
          <p:nvPr>
            <p:ph type="body" sz="quarter" idx="14"/>
          </p:nvPr>
        </p:nvSpPr>
        <p:spPr>
          <a:xfrm>
            <a:off x="4319751" y="895350"/>
            <a:ext cx="7521412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"/>
          <p:cNvSpPr>
            <a:spLocks noGrp="1"/>
          </p:cNvSpPr>
          <p:nvPr>
            <p:ph type="title"/>
          </p:nvPr>
        </p:nvSpPr>
        <p:spPr>
          <a:xfrm>
            <a:off x="4319751" y="346075"/>
            <a:ext cx="7521729" cy="3634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0470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McKesson Proprietary and Confidential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1CC0-C7EF-4078-AE43-898DC4037C85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/>
          <p:cNvSpPr>
            <a:spLocks noGrp="1"/>
          </p:cNvSpPr>
          <p:nvPr>
            <p:ph sz="quarter" idx="24" hasCustomPrompt="1"/>
          </p:nvPr>
        </p:nvSpPr>
        <p:spPr>
          <a:xfrm>
            <a:off x="8250131" y="2524909"/>
            <a:ext cx="3594100" cy="3236913"/>
          </a:xfrm>
          <a:prstGeom prst="rect">
            <a:avLst/>
          </a:prstGeom>
        </p:spPr>
        <p:txBody>
          <a:bodyPr lIns="0" tIns="182880" rIns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Subhea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250131" y="1803400"/>
            <a:ext cx="3594100" cy="6985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2400" i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23" hasCustomPrompt="1"/>
          </p:nvPr>
        </p:nvSpPr>
        <p:spPr>
          <a:xfrm>
            <a:off x="4303713" y="2524846"/>
            <a:ext cx="3594100" cy="3236976"/>
          </a:xfrm>
          <a:prstGeom prst="rect">
            <a:avLst/>
          </a:prstGeom>
        </p:spPr>
        <p:txBody>
          <a:bodyPr lIns="0" tIns="182880" rIns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ubhea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303787" y="1803400"/>
            <a:ext cx="3593592" cy="6985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24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 hasCustomPrompt="1"/>
          </p:nvPr>
        </p:nvSpPr>
        <p:spPr>
          <a:xfrm>
            <a:off x="357188" y="2527300"/>
            <a:ext cx="3593592" cy="3234522"/>
          </a:xfrm>
          <a:prstGeom prst="rect">
            <a:avLst/>
          </a:prstGeom>
        </p:spPr>
        <p:txBody>
          <a:bodyPr lIns="0" tIns="182880" rIns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Subheader 1"/>
          <p:cNvSpPr>
            <a:spLocks noGrp="1"/>
          </p:cNvSpPr>
          <p:nvPr>
            <p:ph type="body" sz="quarter" idx="21" hasCustomPrompt="1"/>
          </p:nvPr>
        </p:nvSpPr>
        <p:spPr>
          <a:xfrm>
            <a:off x="357188" y="1803400"/>
            <a:ext cx="3594100" cy="6985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lang="en-US" sz="2400" i="1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01984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McKesson Proprietary and Confidential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3A02-5730-4AEC-8419-BDFDB637A9BF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/>
          <p:cNvSpPr>
            <a:spLocks noGrp="1"/>
          </p:cNvSpPr>
          <p:nvPr>
            <p:ph sz="quarter" idx="24" hasCustomPrompt="1"/>
          </p:nvPr>
        </p:nvSpPr>
        <p:spPr>
          <a:xfrm>
            <a:off x="8250131" y="2524909"/>
            <a:ext cx="3594100" cy="3236913"/>
          </a:xfrm>
          <a:prstGeom prst="rect">
            <a:avLst/>
          </a:prstGeom>
        </p:spPr>
        <p:txBody>
          <a:bodyPr tIns="18288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Subheader 3"/>
          <p:cNvSpPr>
            <a:spLocks noGrp="1"/>
          </p:cNvSpPr>
          <p:nvPr>
            <p:ph type="body" sz="quarter" idx="22"/>
          </p:nvPr>
        </p:nvSpPr>
        <p:spPr>
          <a:xfrm>
            <a:off x="8250131" y="1803400"/>
            <a:ext cx="3594100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i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23" hasCustomPrompt="1"/>
          </p:nvPr>
        </p:nvSpPr>
        <p:spPr>
          <a:xfrm>
            <a:off x="4303713" y="2524846"/>
            <a:ext cx="3594100" cy="3236976"/>
          </a:xfrm>
          <a:prstGeom prst="rect">
            <a:avLst/>
          </a:prstGeom>
        </p:spPr>
        <p:txBody>
          <a:bodyPr tIns="18288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ubhea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303787" y="1803400"/>
            <a:ext cx="3593592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 hasCustomPrompt="1"/>
          </p:nvPr>
        </p:nvSpPr>
        <p:spPr>
          <a:xfrm>
            <a:off x="357188" y="2527300"/>
            <a:ext cx="3593592" cy="3234522"/>
          </a:xfrm>
          <a:prstGeom prst="rect">
            <a:avLst/>
          </a:prstGeom>
        </p:spPr>
        <p:txBody>
          <a:bodyPr tIns="18288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Subheader 1"/>
          <p:cNvSpPr>
            <a:spLocks noGrp="1"/>
          </p:cNvSpPr>
          <p:nvPr>
            <p:ph type="body" sz="quarter" idx="21"/>
          </p:nvPr>
        </p:nvSpPr>
        <p:spPr>
          <a:xfrm>
            <a:off x="357188" y="1803400"/>
            <a:ext cx="3594100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US" sz="2400" i="1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Subtitle"/>
          <p:cNvSpPr>
            <a:spLocks noGrp="1"/>
          </p:cNvSpPr>
          <p:nvPr>
            <p:ph type="body" sz="quarter" idx="14"/>
          </p:nvPr>
        </p:nvSpPr>
        <p:spPr>
          <a:xfrm>
            <a:off x="357188" y="895350"/>
            <a:ext cx="11483975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Three Column with Sub-headers</a:t>
            </a:r>
          </a:p>
        </p:txBody>
      </p:sp>
    </p:spTree>
    <p:extLst>
      <p:ext uri="{BB962C8B-B14F-4D97-AF65-F5344CB8AC3E}">
        <p14:creationId xmlns:p14="http://schemas.microsoft.com/office/powerpoint/2010/main" val="243356596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7899400" cy="6858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229600" y="355600"/>
            <a:ext cx="3619500" cy="50419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400" i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“Insert important key point or statement here.”</a:t>
            </a:r>
          </a:p>
        </p:txBody>
      </p:sp>
    </p:spTree>
    <p:extLst>
      <p:ext uri="{BB962C8B-B14F-4D97-AF65-F5344CB8AC3E}">
        <p14:creationId xmlns:p14="http://schemas.microsoft.com/office/powerpoint/2010/main" val="335036891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292600" y="0"/>
            <a:ext cx="7899400" cy="6858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30200" y="355600"/>
            <a:ext cx="3619500" cy="50419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400" i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“Insert important key point or statement here.”</a:t>
            </a:r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639" y="6307997"/>
            <a:ext cx="1398205" cy="21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0173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333500" y="1790700"/>
            <a:ext cx="9499600" cy="3606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4800" i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“Insert important key point or statement here.”</a:t>
            </a:r>
          </a:p>
        </p:txBody>
      </p:sp>
    </p:spTree>
    <p:extLst>
      <p:ext uri="{BB962C8B-B14F-4D97-AF65-F5344CB8AC3E}">
        <p14:creationId xmlns:p14="http://schemas.microsoft.com/office/powerpoint/2010/main" val="41737570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McKesson Proprietary and Confidential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85FDAAA-0307-47A8-8D5E-113DC4A65D51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247380" y="1430338"/>
            <a:ext cx="3594100" cy="216852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4303077" y="1430338"/>
            <a:ext cx="3593783" cy="216852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358457" y="1430338"/>
            <a:ext cx="3594100" cy="216852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54013" y="3598864"/>
            <a:ext cx="3598862" cy="72081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16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12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4303713" y="3598863"/>
            <a:ext cx="3592512" cy="72072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1800" i="1">
                <a:solidFill>
                  <a:schemeClr val="tx2"/>
                </a:solidFill>
                <a:latin typeface="+mj-lt"/>
              </a:defRPr>
            </a:lvl2pPr>
            <a:lvl3pPr marL="914400" indent="0" algn="ctr">
              <a:buNone/>
              <a:defRPr sz="1600" i="1">
                <a:solidFill>
                  <a:schemeClr val="tx2"/>
                </a:solidFill>
                <a:latin typeface="+mj-lt"/>
              </a:defRPr>
            </a:lvl3pPr>
            <a:lvl4pPr marL="1371600" indent="0" algn="ctr">
              <a:buNone/>
              <a:defRPr sz="1400" i="1">
                <a:solidFill>
                  <a:schemeClr val="tx2"/>
                </a:solidFill>
                <a:latin typeface="+mj-lt"/>
              </a:defRPr>
            </a:lvl4pPr>
            <a:lvl5pPr marL="1828800" indent="0" algn="ctr">
              <a:buNone/>
              <a:defRPr sz="12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8247063" y="3598863"/>
            <a:ext cx="3594100" cy="72072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1800" i="1">
                <a:solidFill>
                  <a:schemeClr val="tx2"/>
                </a:solidFill>
                <a:latin typeface="+mj-lt"/>
              </a:defRPr>
            </a:lvl2pPr>
            <a:lvl3pPr marL="914400" indent="0" algn="ctr">
              <a:buNone/>
              <a:defRPr sz="1600" i="1">
                <a:solidFill>
                  <a:schemeClr val="tx2"/>
                </a:solidFill>
                <a:latin typeface="+mj-lt"/>
              </a:defRPr>
            </a:lvl3pPr>
            <a:lvl4pPr marL="1371600" indent="0" algn="ctr">
              <a:buNone/>
              <a:defRPr sz="1400" i="1">
                <a:solidFill>
                  <a:schemeClr val="tx2"/>
                </a:solidFill>
                <a:latin typeface="+mj-lt"/>
              </a:defRPr>
            </a:lvl4pPr>
            <a:lvl5pPr marL="1828800" indent="0" algn="ctr">
              <a:buNone/>
              <a:defRPr sz="12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354013" y="4319588"/>
            <a:ext cx="3598862" cy="1447800"/>
          </a:xfrm>
          <a:prstGeom prst="rect">
            <a:avLst/>
          </a:prstGeom>
        </p:spPr>
        <p:txBody>
          <a:bodyPr tIns="182880">
            <a:normAutofit/>
          </a:bodyPr>
          <a:lstStyle>
            <a:lvl1pPr marL="0" indent="0" algn="ctr">
              <a:buFont typeface="Arial" charset="0"/>
              <a:buNone/>
              <a:defRPr sz="1600"/>
            </a:lvl1pPr>
            <a:lvl2pPr marL="457200" indent="0" algn="ctr">
              <a:buFont typeface="Arial" charset="0"/>
              <a:buNone/>
              <a:defRPr sz="1400"/>
            </a:lvl2pPr>
            <a:lvl3pPr marL="914400" indent="0" algn="ctr">
              <a:buFont typeface="Arial" charset="0"/>
              <a:buNone/>
              <a:defRPr sz="1200"/>
            </a:lvl3pPr>
            <a:lvl4pPr marL="1371600" indent="0" algn="ctr">
              <a:buFont typeface="Arial" charset="0"/>
              <a:buNone/>
              <a:defRPr sz="1100"/>
            </a:lvl4pPr>
            <a:lvl5pPr marL="1828800" indent="0" algn="ctr">
              <a:buFont typeface="Arial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1" hasCustomPrompt="1"/>
          </p:nvPr>
        </p:nvSpPr>
        <p:spPr>
          <a:xfrm>
            <a:off x="4303713" y="4319588"/>
            <a:ext cx="3592512" cy="1447800"/>
          </a:xfrm>
          <a:prstGeom prst="rect">
            <a:avLst/>
          </a:prstGeom>
        </p:spPr>
        <p:txBody>
          <a:bodyPr tIns="18288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2" hasCustomPrompt="1"/>
          </p:nvPr>
        </p:nvSpPr>
        <p:spPr>
          <a:xfrm>
            <a:off x="8247063" y="4319588"/>
            <a:ext cx="3594100" cy="1447800"/>
          </a:xfrm>
          <a:prstGeom prst="rect">
            <a:avLst/>
          </a:prstGeom>
        </p:spPr>
        <p:txBody>
          <a:bodyPr tIns="182880">
            <a:noAutofit/>
          </a:bodyPr>
          <a:lstStyle>
            <a:lvl1pPr marL="0" indent="0" algn="ctr">
              <a:buNone/>
              <a:defRPr sz="1600"/>
            </a:lvl1pPr>
            <a:lvl2pPr marL="11113" indent="0" algn="ctr">
              <a:buNone/>
              <a:tabLst/>
              <a:defRPr sz="1400"/>
            </a:lvl2pPr>
            <a:lvl3pPr marL="11113" indent="0" algn="ctr">
              <a:buNone/>
              <a:tabLst/>
              <a:defRPr sz="1200"/>
            </a:lvl3pPr>
            <a:lvl4pPr marL="11113" indent="0" algn="ctr">
              <a:buNone/>
              <a:tabLst/>
              <a:defRPr sz="1100"/>
            </a:lvl4pPr>
            <a:lvl5pPr marL="11113" indent="0" algn="ctr">
              <a:buNone/>
              <a:tabLst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116358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with Caption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McKesson Proprietary and Confidential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F66CE81-62CC-4268-BDFF-FF0C953DA099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247380" y="1430338"/>
            <a:ext cx="3594100" cy="216852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4303077" y="1430338"/>
            <a:ext cx="3593783" cy="216852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358457" y="1430338"/>
            <a:ext cx="3594100" cy="216852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54013" y="3598864"/>
            <a:ext cx="3598862" cy="72081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16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12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4303713" y="3598863"/>
            <a:ext cx="3592512" cy="72072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1800" i="1">
                <a:solidFill>
                  <a:schemeClr val="tx2"/>
                </a:solidFill>
                <a:latin typeface="+mj-lt"/>
              </a:defRPr>
            </a:lvl2pPr>
            <a:lvl3pPr marL="914400" indent="0" algn="ctr">
              <a:buNone/>
              <a:defRPr sz="1600" i="1">
                <a:solidFill>
                  <a:schemeClr val="tx2"/>
                </a:solidFill>
                <a:latin typeface="+mj-lt"/>
              </a:defRPr>
            </a:lvl3pPr>
            <a:lvl4pPr marL="1371600" indent="0" algn="ctr">
              <a:buNone/>
              <a:defRPr sz="1400" i="1">
                <a:solidFill>
                  <a:schemeClr val="tx2"/>
                </a:solidFill>
                <a:latin typeface="+mj-lt"/>
              </a:defRPr>
            </a:lvl4pPr>
            <a:lvl5pPr marL="1828800" indent="0" algn="ctr">
              <a:buNone/>
              <a:defRPr sz="12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8247063" y="3598863"/>
            <a:ext cx="3594100" cy="72072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1800" i="1">
                <a:solidFill>
                  <a:schemeClr val="tx2"/>
                </a:solidFill>
                <a:latin typeface="+mj-lt"/>
              </a:defRPr>
            </a:lvl2pPr>
            <a:lvl3pPr marL="914400" indent="0" algn="ctr">
              <a:buNone/>
              <a:defRPr sz="1600" i="1">
                <a:solidFill>
                  <a:schemeClr val="tx2"/>
                </a:solidFill>
                <a:latin typeface="+mj-lt"/>
              </a:defRPr>
            </a:lvl3pPr>
            <a:lvl4pPr marL="1371600" indent="0" algn="ctr">
              <a:buNone/>
              <a:defRPr sz="1400" i="1">
                <a:solidFill>
                  <a:schemeClr val="tx2"/>
                </a:solidFill>
                <a:latin typeface="+mj-lt"/>
              </a:defRPr>
            </a:lvl4pPr>
            <a:lvl5pPr marL="1828800" indent="0" algn="ctr">
              <a:buNone/>
              <a:defRPr sz="12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354013" y="4319588"/>
            <a:ext cx="3598862" cy="1447800"/>
          </a:xfrm>
          <a:prstGeom prst="rect">
            <a:avLst/>
          </a:prstGeom>
        </p:spPr>
        <p:txBody>
          <a:bodyPr tIns="182880">
            <a:normAutofit/>
          </a:bodyPr>
          <a:lstStyle>
            <a:lvl1pPr marL="0" indent="0" algn="ctr">
              <a:buFont typeface="Arial" charset="0"/>
              <a:buNone/>
              <a:defRPr sz="1600"/>
            </a:lvl1pPr>
            <a:lvl2pPr marL="457200" indent="0" algn="ctr">
              <a:buFont typeface="Arial" charset="0"/>
              <a:buNone/>
              <a:defRPr sz="1400"/>
            </a:lvl2pPr>
            <a:lvl3pPr marL="914400" indent="0" algn="ctr">
              <a:buFont typeface="Arial" charset="0"/>
              <a:buNone/>
              <a:defRPr sz="1200"/>
            </a:lvl3pPr>
            <a:lvl4pPr marL="1371600" indent="0" algn="ctr">
              <a:buFont typeface="Arial" charset="0"/>
              <a:buNone/>
              <a:defRPr sz="1100"/>
            </a:lvl4pPr>
            <a:lvl5pPr marL="1828800" indent="0" algn="ctr">
              <a:buFont typeface="Arial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1" hasCustomPrompt="1"/>
          </p:nvPr>
        </p:nvSpPr>
        <p:spPr>
          <a:xfrm>
            <a:off x="4303713" y="4319588"/>
            <a:ext cx="3592512" cy="1447800"/>
          </a:xfrm>
          <a:prstGeom prst="rect">
            <a:avLst/>
          </a:prstGeom>
        </p:spPr>
        <p:txBody>
          <a:bodyPr tIns="18288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2" hasCustomPrompt="1"/>
          </p:nvPr>
        </p:nvSpPr>
        <p:spPr>
          <a:xfrm>
            <a:off x="8247063" y="4319588"/>
            <a:ext cx="3594100" cy="1447800"/>
          </a:xfrm>
          <a:prstGeom prst="rect">
            <a:avLst/>
          </a:prstGeom>
        </p:spPr>
        <p:txBody>
          <a:bodyPr tIns="182880">
            <a:noAutofit/>
          </a:bodyPr>
          <a:lstStyle>
            <a:lvl1pPr marL="0" indent="0" algn="ctr">
              <a:buNone/>
              <a:defRPr sz="1600"/>
            </a:lvl1pPr>
            <a:lvl2pPr marL="11113" indent="0" algn="ctr">
              <a:buNone/>
              <a:tabLst/>
              <a:defRPr sz="1400"/>
            </a:lvl2pPr>
            <a:lvl3pPr marL="11113" indent="0" algn="ctr">
              <a:buNone/>
              <a:tabLst/>
              <a:defRPr sz="1200"/>
            </a:lvl3pPr>
            <a:lvl4pPr marL="11113" indent="0" algn="ctr">
              <a:buNone/>
              <a:tabLst/>
              <a:defRPr sz="1100"/>
            </a:lvl4pPr>
            <a:lvl5pPr marL="11113" indent="0" algn="ctr">
              <a:buNone/>
              <a:tabLst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"/>
          <p:cNvSpPr>
            <a:spLocks noGrp="1"/>
          </p:cNvSpPr>
          <p:nvPr>
            <p:ph type="body" sz="quarter" idx="23" hasCustomPrompt="1"/>
          </p:nvPr>
        </p:nvSpPr>
        <p:spPr>
          <a:xfrm>
            <a:off x="357188" y="895350"/>
            <a:ext cx="11483975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340285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DC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12191998" cy="685799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7" name="McKesson Logo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  <p:sp>
        <p:nvSpPr>
          <p:cNvPr id="9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1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  <p:extLst>
      <p:ext uri="{BB962C8B-B14F-4D97-AF65-F5344CB8AC3E}">
        <p14:creationId xmlns:p14="http://schemas.microsoft.com/office/powerpoint/2010/main" val="2427601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346075"/>
            <a:ext cx="11484129" cy="3634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52C2-4F97-4EA9-B261-7850D16085DE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McKesson Proprietary and Confidential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57188" y="2527300"/>
            <a:ext cx="2606040" cy="3234522"/>
          </a:xfrm>
          <a:prstGeom prst="rect">
            <a:avLst/>
          </a:prstGeom>
        </p:spPr>
        <p:txBody>
          <a:bodyPr tIns="18288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57188" y="1803400"/>
            <a:ext cx="2606040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3316551" y="2527300"/>
            <a:ext cx="2606040" cy="3234522"/>
          </a:xfrm>
          <a:prstGeom prst="rect">
            <a:avLst/>
          </a:prstGeom>
        </p:spPr>
        <p:txBody>
          <a:bodyPr tIns="18288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316551" y="1803400"/>
            <a:ext cx="2606040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6"/>
          <p:cNvSpPr>
            <a:spLocks noGrp="1"/>
          </p:cNvSpPr>
          <p:nvPr>
            <p:ph sz="quarter" idx="19" hasCustomPrompt="1"/>
          </p:nvPr>
        </p:nvSpPr>
        <p:spPr>
          <a:xfrm>
            <a:off x="6275914" y="2527300"/>
            <a:ext cx="2606040" cy="3234522"/>
          </a:xfrm>
          <a:prstGeom prst="rect">
            <a:avLst/>
          </a:prstGeom>
        </p:spPr>
        <p:txBody>
          <a:bodyPr tIns="18288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75914" y="1803400"/>
            <a:ext cx="2606040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6"/>
          <p:cNvSpPr>
            <a:spLocks noGrp="1"/>
          </p:cNvSpPr>
          <p:nvPr>
            <p:ph sz="quarter" idx="21" hasCustomPrompt="1"/>
          </p:nvPr>
        </p:nvSpPr>
        <p:spPr>
          <a:xfrm>
            <a:off x="9235277" y="2527300"/>
            <a:ext cx="2606040" cy="3234522"/>
          </a:xfrm>
          <a:prstGeom prst="rect">
            <a:avLst/>
          </a:prstGeom>
        </p:spPr>
        <p:txBody>
          <a:bodyPr tIns="18288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9235277" y="1803400"/>
            <a:ext cx="2606040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3074291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McKesson Proprietary and Confidential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6254-0037-43E8-8E49-A1572F6C8E49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Content 4"/>
          <p:cNvSpPr>
            <a:spLocks noGrp="1"/>
          </p:cNvSpPr>
          <p:nvPr>
            <p:ph sz="quarter" idx="28" hasCustomPrompt="1"/>
          </p:nvPr>
        </p:nvSpPr>
        <p:spPr>
          <a:xfrm>
            <a:off x="9234488" y="2527300"/>
            <a:ext cx="2606675" cy="3233738"/>
          </a:xfrm>
          <a:prstGeom prst="rect">
            <a:avLst/>
          </a:prstGeom>
        </p:spPr>
        <p:txBody>
          <a:bodyPr vert="horz" lIns="0" tIns="182880" rIns="0" bIns="0" rtlCol="0">
            <a:normAutofit/>
          </a:bodyPr>
          <a:lstStyle>
            <a:lvl1pPr>
              <a:defRPr lang="en-US" sz="1800" dirty="0" smtClean="0"/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1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9" name="Subheader 4"/>
          <p:cNvSpPr>
            <a:spLocks noGrp="1"/>
          </p:cNvSpPr>
          <p:nvPr>
            <p:ph type="body" sz="quarter" idx="31"/>
          </p:nvPr>
        </p:nvSpPr>
        <p:spPr>
          <a:xfrm>
            <a:off x="9227770" y="1803400"/>
            <a:ext cx="2606675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16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12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Content 3"/>
          <p:cNvSpPr>
            <a:spLocks noGrp="1"/>
          </p:cNvSpPr>
          <p:nvPr>
            <p:ph sz="quarter" idx="27" hasCustomPrompt="1"/>
          </p:nvPr>
        </p:nvSpPr>
        <p:spPr>
          <a:xfrm>
            <a:off x="6271989" y="2527300"/>
            <a:ext cx="2606675" cy="3233738"/>
          </a:xfrm>
          <a:prstGeom prst="rect">
            <a:avLst/>
          </a:prstGeom>
        </p:spPr>
        <p:txBody>
          <a:bodyPr vert="horz" lIns="0" tIns="182880" rIns="0" bIns="0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7" name="Subheader 3"/>
          <p:cNvSpPr>
            <a:spLocks noGrp="1"/>
          </p:cNvSpPr>
          <p:nvPr>
            <p:ph type="body" sz="quarter" idx="30"/>
          </p:nvPr>
        </p:nvSpPr>
        <p:spPr>
          <a:xfrm>
            <a:off x="6270697" y="1803400"/>
            <a:ext cx="2606675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16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12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Content 2"/>
          <p:cNvSpPr>
            <a:spLocks noGrp="1"/>
          </p:cNvSpPr>
          <p:nvPr>
            <p:ph sz="quarter" idx="26" hasCustomPrompt="1"/>
          </p:nvPr>
        </p:nvSpPr>
        <p:spPr>
          <a:xfrm>
            <a:off x="3309490" y="2527300"/>
            <a:ext cx="2606675" cy="3233738"/>
          </a:xfrm>
          <a:prstGeom prst="rect">
            <a:avLst/>
          </a:prstGeom>
        </p:spPr>
        <p:txBody>
          <a:bodyPr vert="horz" lIns="0" tIns="182880" rIns="0" bIns="0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Subheader 2"/>
          <p:cNvSpPr>
            <a:spLocks noGrp="1"/>
          </p:cNvSpPr>
          <p:nvPr>
            <p:ph type="body" sz="quarter" idx="29"/>
          </p:nvPr>
        </p:nvSpPr>
        <p:spPr>
          <a:xfrm>
            <a:off x="3313625" y="1803400"/>
            <a:ext cx="2606675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1"/>
          <p:cNvSpPr>
            <a:spLocks noGrp="1"/>
          </p:cNvSpPr>
          <p:nvPr>
            <p:ph sz="quarter" idx="13" hasCustomPrompt="1"/>
          </p:nvPr>
        </p:nvSpPr>
        <p:spPr>
          <a:xfrm>
            <a:off x="357188" y="2527300"/>
            <a:ext cx="2606040" cy="3234522"/>
          </a:xfrm>
          <a:prstGeom prst="rect">
            <a:avLst/>
          </a:prstGeom>
        </p:spPr>
        <p:txBody>
          <a:bodyPr tIns="18288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ubheader 1"/>
          <p:cNvSpPr>
            <a:spLocks noGrp="1"/>
          </p:cNvSpPr>
          <p:nvPr>
            <p:ph type="body" sz="quarter" idx="16"/>
          </p:nvPr>
        </p:nvSpPr>
        <p:spPr>
          <a:xfrm>
            <a:off x="357188" y="1803400"/>
            <a:ext cx="2606040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Subtitle"/>
          <p:cNvSpPr>
            <a:spLocks noGrp="1"/>
          </p:cNvSpPr>
          <p:nvPr>
            <p:ph type="body" sz="quarter" idx="14"/>
          </p:nvPr>
        </p:nvSpPr>
        <p:spPr>
          <a:xfrm>
            <a:off x="357342" y="895350"/>
            <a:ext cx="11483975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57188" y="346075"/>
            <a:ext cx="11484129" cy="3634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6221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E421-DC28-430F-AD76-9084D92CA959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McKesson Proprietary and Confidential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23361" y="5057223"/>
            <a:ext cx="2606040" cy="1065130"/>
          </a:xfrm>
          <a:prstGeom prst="rect">
            <a:avLst/>
          </a:prstGeom>
        </p:spPr>
        <p:txBody>
          <a:bodyPr tIns="18288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2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23361" y="4477043"/>
            <a:ext cx="2606040" cy="58018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3278664" y="5057223"/>
            <a:ext cx="2606040" cy="1065130"/>
          </a:xfrm>
          <a:prstGeom prst="rect">
            <a:avLst/>
          </a:prstGeom>
        </p:spPr>
        <p:txBody>
          <a:bodyPr tIns="18288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2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278664" y="4477043"/>
            <a:ext cx="2606040" cy="58018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6"/>
          <p:cNvSpPr>
            <a:spLocks noGrp="1"/>
          </p:cNvSpPr>
          <p:nvPr>
            <p:ph sz="quarter" idx="19" hasCustomPrompt="1"/>
          </p:nvPr>
        </p:nvSpPr>
        <p:spPr>
          <a:xfrm>
            <a:off x="6333967" y="5057223"/>
            <a:ext cx="2606040" cy="1065130"/>
          </a:xfrm>
          <a:prstGeom prst="rect">
            <a:avLst/>
          </a:prstGeom>
        </p:spPr>
        <p:txBody>
          <a:bodyPr tIns="18288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2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333967" y="4477043"/>
            <a:ext cx="2606040" cy="58018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6"/>
          <p:cNvSpPr>
            <a:spLocks noGrp="1"/>
          </p:cNvSpPr>
          <p:nvPr>
            <p:ph sz="quarter" idx="21" hasCustomPrompt="1"/>
          </p:nvPr>
        </p:nvSpPr>
        <p:spPr>
          <a:xfrm>
            <a:off x="9389270" y="5057223"/>
            <a:ext cx="2606040" cy="1065130"/>
          </a:xfrm>
          <a:prstGeom prst="rect">
            <a:avLst/>
          </a:prstGeom>
        </p:spPr>
        <p:txBody>
          <a:bodyPr tIns="18288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2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9389270" y="4477043"/>
            <a:ext cx="2606040" cy="58018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i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400" i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2400" i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2400" i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2400" i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3052763" cy="432200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3055303" y="0"/>
            <a:ext cx="3052763" cy="432200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6108066" y="0"/>
            <a:ext cx="3055303" cy="432200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9"/>
          <p:cNvSpPr>
            <a:spLocks noGrp="1"/>
          </p:cNvSpPr>
          <p:nvPr>
            <p:ph type="pic" sz="quarter" idx="26"/>
          </p:nvPr>
        </p:nvSpPr>
        <p:spPr>
          <a:xfrm>
            <a:off x="9165909" y="0"/>
            <a:ext cx="3052763" cy="432200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799108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McKesson Proprietary and Confidential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CAC5-AFD5-46EE-AD77-B0CA1989F855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5"/>
          </p:nvPr>
        </p:nvSpPr>
        <p:spPr>
          <a:xfrm>
            <a:off x="8243889" y="1428750"/>
            <a:ext cx="3586755" cy="43330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hart Placeholder"/>
          <p:cNvSpPr>
            <a:spLocks noGrp="1"/>
          </p:cNvSpPr>
          <p:nvPr>
            <p:ph sz="quarter" idx="13" hasCustomPrompt="1"/>
          </p:nvPr>
        </p:nvSpPr>
        <p:spPr>
          <a:xfrm>
            <a:off x="357189" y="1428750"/>
            <a:ext cx="7529512" cy="4333073"/>
          </a:xfrm>
          <a:prstGeom prst="rect">
            <a:avLst/>
          </a:prstGeom>
        </p:spPr>
        <p:txBody>
          <a:bodyPr anchor="t"/>
          <a:lstStyle>
            <a:lvl1pPr marL="342900" indent="-342900" algn="l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Insert chart,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Chart or Graphic and Caption</a:t>
            </a:r>
          </a:p>
        </p:txBody>
      </p:sp>
    </p:spTree>
    <p:extLst>
      <p:ext uri="{BB962C8B-B14F-4D97-AF65-F5344CB8AC3E}">
        <p14:creationId xmlns:p14="http://schemas.microsoft.com/office/powerpoint/2010/main" val="266826587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McKesson Proprietary and Confidential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F43B-2887-4CAB-818F-D75A41BD4E1D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57188" y="1428750"/>
            <a:ext cx="11484291" cy="43330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chart,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Centered Chart Slide</a:t>
            </a:r>
          </a:p>
        </p:txBody>
      </p:sp>
    </p:spTree>
    <p:extLst>
      <p:ext uri="{BB962C8B-B14F-4D97-AF65-F5344CB8AC3E}">
        <p14:creationId xmlns:p14="http://schemas.microsoft.com/office/powerpoint/2010/main" val="259520421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McKesson Proprietary and Confidential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323AAB-B6A8-489B-9563-6C5CA35ECA06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3144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McKesson Proprietary and Confidential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4D97-5126-42B4-979F-10E2B637584F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head"/>
          <p:cNvSpPr>
            <a:spLocks noGrp="1"/>
          </p:cNvSpPr>
          <p:nvPr>
            <p:ph type="body" sz="quarter" idx="14"/>
          </p:nvPr>
        </p:nvSpPr>
        <p:spPr>
          <a:xfrm>
            <a:off x="357188" y="895350"/>
            <a:ext cx="11483975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02257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McKesson Proprietary and Confidential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323AAB-B6A8-489B-9563-6C5CA35ECA06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9515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DC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12191998" cy="6857998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7" name="McKesson Logo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  <p:sp>
        <p:nvSpPr>
          <p:cNvPr id="9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1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  <p:extLst>
      <p:ext uri="{BB962C8B-B14F-4D97-AF65-F5344CB8AC3E}">
        <p14:creationId xmlns:p14="http://schemas.microsoft.com/office/powerpoint/2010/main" val="1270291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Hopspital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1"/>
            <a:ext cx="12191996" cy="6857998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7" name="McKesson Logo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  <p:sp>
        <p:nvSpPr>
          <p:cNvPr id="9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1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  <p:extLst>
      <p:ext uri="{BB962C8B-B14F-4D97-AF65-F5344CB8AC3E}">
        <p14:creationId xmlns:p14="http://schemas.microsoft.com/office/powerpoint/2010/main" val="3451380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Hospital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621"/>
            <a:ext cx="12191996" cy="6857997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7" name="McKesson Logo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  <p:sp>
        <p:nvSpPr>
          <p:cNvPr id="9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1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  <p:extLst>
      <p:ext uri="{BB962C8B-B14F-4D97-AF65-F5344CB8AC3E}">
        <p14:creationId xmlns:p14="http://schemas.microsoft.com/office/powerpoint/2010/main" val="1127602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Home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1"/>
            <a:ext cx="12191996" cy="6857997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7" name="McKesson Logo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  <p:sp>
        <p:nvSpPr>
          <p:cNvPr id="9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1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  <p:extLst>
      <p:ext uri="{BB962C8B-B14F-4D97-AF65-F5344CB8AC3E}">
        <p14:creationId xmlns:p14="http://schemas.microsoft.com/office/powerpoint/2010/main" val="3932893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Hom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621"/>
            <a:ext cx="12191999" cy="685799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7" name="McKesson Logo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  <p:sp>
        <p:nvSpPr>
          <p:cNvPr id="9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1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</p:spTree>
    <p:extLst>
      <p:ext uri="{BB962C8B-B14F-4D97-AF65-F5344CB8AC3E}">
        <p14:creationId xmlns:p14="http://schemas.microsoft.com/office/powerpoint/2010/main" val="1327468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ags" Target="../tags/tag2.xml"/><Relationship Id="rId55" Type="http://schemas.openxmlformats.org/officeDocument/2006/relationships/image" Target="../media/image3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5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name="think-cell Slide" r:id="rId52" imgW="270" imgH="270" progId="TCLayout.ActiveDocument.1">
                  <p:embed/>
                </p:oleObj>
              </mc:Choice>
              <mc:Fallback>
                <p:oleObj name="think-cell Slide" r:id="rId52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F9AC2432-A243-4C17-845E-128E4AA5DDFB}"/>
              </a:ext>
            </a:extLst>
          </p:cNvPr>
          <p:cNvSpPr/>
          <p:nvPr userDrawn="1">
            <p:custDataLst>
              <p:tags r:id="rId5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400" b="1" i="0" baseline="0" dirty="0"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1401295" y="6344338"/>
            <a:ext cx="41148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McKesson Proprietary and Confidential</a:t>
            </a:r>
            <a:endParaRPr lang="en-US" dirty="0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2"/>
          </p:nvPr>
        </p:nvSpPr>
        <p:spPr>
          <a:xfrm>
            <a:off x="743193" y="6344338"/>
            <a:ext cx="62738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AD01E-D414-4AC9-ACE4-A2695C3D1678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357351" y="6344338"/>
            <a:ext cx="355119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McK Logo"/>
          <p:cNvPicPr>
            <a:picLocks noChangeAspect="1"/>
          </p:cNvPicPr>
          <p:nvPr userDrawn="1"/>
        </p:nvPicPr>
        <p:blipFill>
          <a:blip r:embed="rId5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0482263" y="6308367"/>
            <a:ext cx="1398205" cy="2188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7351" y="346075"/>
            <a:ext cx="11484129" cy="3634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Slide Title, Georgia Bold 34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57351" y="1825625"/>
            <a:ext cx="11484129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93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  <p:sldLayoutId id="2147483707" r:id="rId46"/>
    <p:sldLayoutId id="2147483708" r:id="rId47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2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94">
          <p15:clr>
            <a:srgbClr val="A4A3A4"/>
          </p15:clr>
        </p15:guide>
        <p15:guide id="2" pos="7464">
          <p15:clr>
            <a:srgbClr val="A4A3A4"/>
          </p15:clr>
        </p15:guide>
        <p15:guide id="3" pos="216">
          <p15:clr>
            <a:srgbClr val="A4A3A4"/>
          </p15:clr>
        </p15:guide>
        <p15:guide id="5" orient="horz" pos="216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45.xml"/><Relationship Id="rId7" Type="http://schemas.openxmlformats.org/officeDocument/2006/relationships/image" Target="../media/image18.png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7.wmf"/><Relationship Id="rId4" Type="http://schemas.openxmlformats.org/officeDocument/2006/relationships/notesSlide" Target="../notesSlides/notesSlide1.xml"/><Relationship Id="rId9" Type="http://schemas.openxmlformats.org/officeDocument/2006/relationships/package" Target="../embeddings/Microsoft_Excel_Worksheet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A18216FB-5287-487A-8B3F-1AF9FDD6633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A18216FB-5287-487A-8B3F-1AF9FDD663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CFD7885-8FC8-47C9-8935-49184F4F8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Insight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9D2BB8-547F-4C3B-8382-E5E7CBF89D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087" y="929640"/>
            <a:ext cx="988577" cy="41102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C7C9AE-F285-4175-8679-C25DE1948F12}"/>
              </a:ext>
            </a:extLst>
          </p:cNvPr>
          <p:cNvSpPr txBox="1"/>
          <p:nvPr/>
        </p:nvSpPr>
        <p:spPr>
          <a:xfrm>
            <a:off x="1198880" y="984225"/>
            <a:ext cx="1097280" cy="228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UnFavorable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Sales reps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5128A3-FA2A-4BE8-9695-9E1A2621197C}"/>
              </a:ext>
            </a:extLst>
          </p:cNvPr>
          <p:cNvSpPr txBox="1"/>
          <p:nvPr/>
        </p:nvSpPr>
        <p:spPr>
          <a:xfrm>
            <a:off x="2329417" y="984225"/>
            <a:ext cx="109728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Favorable sales rep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929253-8766-44E2-BCDA-2829D2D7E17E}"/>
              </a:ext>
            </a:extLst>
          </p:cNvPr>
          <p:cNvSpPr txBox="1"/>
          <p:nvPr/>
        </p:nvSpPr>
        <p:spPr>
          <a:xfrm>
            <a:off x="3453444" y="984225"/>
            <a:ext cx="1097280" cy="228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UnFavorable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DEA#</a:t>
            </a:r>
          </a:p>
          <a:p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93B998-398C-4C53-814C-0DCC49C9001D}"/>
              </a:ext>
            </a:extLst>
          </p:cNvPr>
          <p:cNvSpPr txBox="1"/>
          <p:nvPr/>
        </p:nvSpPr>
        <p:spPr>
          <a:xfrm>
            <a:off x="4581192" y="984225"/>
            <a:ext cx="1097280" cy="228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Favorable DEA#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38CBE2-7E21-45E5-8C00-1A10B1C41822}"/>
              </a:ext>
            </a:extLst>
          </p:cNvPr>
          <p:cNvSpPr txBox="1"/>
          <p:nvPr/>
        </p:nvSpPr>
        <p:spPr>
          <a:xfrm>
            <a:off x="5712026" y="984225"/>
            <a:ext cx="1097280" cy="228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UnFavorable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Accounts</a:t>
            </a:r>
          </a:p>
          <a:p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96AB48-F502-4888-AD4D-A57E1BD1F685}"/>
              </a:ext>
            </a:extLst>
          </p:cNvPr>
          <p:cNvSpPr txBox="1"/>
          <p:nvPr/>
        </p:nvSpPr>
        <p:spPr>
          <a:xfrm>
            <a:off x="6831763" y="984225"/>
            <a:ext cx="1097280" cy="228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Favorable Accounts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495288-9C48-4E07-B9EF-0FBE5BF0397D}"/>
              </a:ext>
            </a:extLst>
          </p:cNvPr>
          <p:cNvSpPr txBox="1"/>
          <p:nvPr/>
        </p:nvSpPr>
        <p:spPr>
          <a:xfrm>
            <a:off x="1198880" y="3301177"/>
            <a:ext cx="6730163" cy="1661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NetSales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by Customer Type</a:t>
            </a: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Type  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Netsales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% Total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Netsales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D7D83D8-C714-405F-959C-23FA10FA13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9466" y="3868437"/>
            <a:ext cx="3596464" cy="80447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CE08D3-D817-4D47-A7A4-7B18B0E9CA81}"/>
              </a:ext>
            </a:extLst>
          </p:cNvPr>
          <p:cNvSpPr txBox="1"/>
          <p:nvPr/>
        </p:nvSpPr>
        <p:spPr>
          <a:xfrm>
            <a:off x="8217645" y="1167773"/>
            <a:ext cx="3477458" cy="2708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portion colored in pink is new enhancement.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for Unfavorable Sales rep and Favorable Sales rep is already there but needs to be displayed and reformatted.</a:t>
            </a:r>
          </a:p>
          <a:p>
            <a:pPr marL="285750" indent="-285750">
              <a:buFontTx/>
              <a:buChar char="-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NetSales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by customer type: CUSTOMERTYPECODE in table V_PE_CUSTOMER_ACCOUNT_INFO indicates customer type. Attached table has the description for the code </a:t>
            </a:r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F4C7492B-01D1-445F-A9E8-C2F565A95A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494270"/>
              </p:ext>
            </p:extLst>
          </p:nvPr>
        </p:nvGraphicFramePr>
        <p:xfrm>
          <a:off x="8796669" y="4131453"/>
          <a:ext cx="2463209" cy="217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" name="Worksheet" showAsIcon="1" r:id="rId9" imgW="914400" imgH="806400" progId="Excel.Sheet.12">
                  <p:embed/>
                </p:oleObj>
              </mc:Choice>
              <mc:Fallback>
                <p:oleObj name="Worksheet" showAsIcon="1" r:id="rId9" imgW="914400" imgH="806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96669" y="4131453"/>
                        <a:ext cx="2463209" cy="2172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35212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31Rrg7ZtGVWac5._30w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McKesson">
  <a:themeElements>
    <a:clrScheme name="McKesson">
      <a:dk1>
        <a:srgbClr val="000000"/>
      </a:dk1>
      <a:lt1>
        <a:srgbClr val="FFFFFF"/>
      </a:lt1>
      <a:dk2>
        <a:srgbClr val="005A8C"/>
      </a:dk2>
      <a:lt2>
        <a:srgbClr val="FFFFFF"/>
      </a:lt2>
      <a:accent1>
        <a:srgbClr val="005A8C"/>
      </a:accent1>
      <a:accent2>
        <a:srgbClr val="88746A"/>
      </a:accent2>
      <a:accent3>
        <a:srgbClr val="5A8E22"/>
      </a:accent3>
      <a:accent4>
        <a:srgbClr val="EF8200"/>
      </a:accent4>
      <a:accent5>
        <a:srgbClr val="702C6A"/>
      </a:accent5>
      <a:accent6>
        <a:srgbClr val="B95915"/>
      </a:accent6>
      <a:hlink>
        <a:srgbClr val="005A8C"/>
      </a:hlink>
      <a:folHlink>
        <a:srgbClr val="88746A"/>
      </a:folHlink>
    </a:clrScheme>
    <a:fontScheme name="McKesson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>
    <a:extraClrScheme>
      <a:clrScheme name="McKesson">
        <a:dk1>
          <a:srgbClr val="000000"/>
        </a:dk1>
        <a:lt1>
          <a:sysClr val="window" lastClr="FFFFFF"/>
        </a:lt1>
        <a:dk2>
          <a:srgbClr val="005A8C"/>
        </a:dk2>
        <a:lt2>
          <a:srgbClr val="FFFFFF"/>
        </a:lt2>
        <a:accent1>
          <a:srgbClr val="005A8C"/>
        </a:accent1>
        <a:accent2>
          <a:srgbClr val="88746A"/>
        </a:accent2>
        <a:accent3>
          <a:srgbClr val="5A8E22"/>
        </a:accent3>
        <a:accent4>
          <a:srgbClr val="EF8200"/>
        </a:accent4>
        <a:accent5>
          <a:srgbClr val="702C6A"/>
        </a:accent5>
        <a:accent6>
          <a:srgbClr val="B95915"/>
        </a:accent6>
        <a:hlink>
          <a:srgbClr val="005A8C"/>
        </a:hlink>
        <a:folHlink>
          <a:srgbClr val="88746A"/>
        </a:folHlink>
      </a:clrScheme>
    </a:extraClrScheme>
    <a:extraClrScheme>
      <a:clrScheme name="McKesson Blue">
        <a:dk1>
          <a:srgbClr val="000000"/>
        </a:dk1>
        <a:lt1>
          <a:sysClr val="window" lastClr="FFFFFF"/>
        </a:lt1>
        <a:dk2>
          <a:srgbClr val="005A8C"/>
        </a:dk2>
        <a:lt2>
          <a:srgbClr val="FFFFFF"/>
        </a:lt2>
        <a:accent1>
          <a:srgbClr val="005A8C"/>
        </a:accent1>
        <a:accent2>
          <a:srgbClr val="669CBA"/>
        </a:accent2>
        <a:accent3>
          <a:srgbClr val="BFD6E2"/>
        </a:accent3>
        <a:accent4>
          <a:srgbClr val="E5EEF3"/>
        </a:accent4>
        <a:accent5>
          <a:srgbClr val="666666"/>
        </a:accent5>
        <a:accent6>
          <a:srgbClr val="BFBFBF"/>
        </a:accent6>
        <a:hlink>
          <a:srgbClr val="005A8C"/>
        </a:hlink>
        <a:folHlink>
          <a:srgbClr val="88746A"/>
        </a:folHlink>
      </a:clrScheme>
    </a:extraClrScheme>
  </a:extraClrSchemeLst>
  <a:extLst>
    <a:ext uri="{05A4C25C-085E-4340-85A3-A5531E510DB2}">
      <thm15:themeFamily xmlns:thm15="http://schemas.microsoft.com/office/thememl/2012/main" name="McKesson-Std-2.1.potx" id="{704B55A8-189D-4AC3-9107-465DDDF1BB6F}" vid="{8239325E-6574-4EE7-8518-173305244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
</file>

<file path=customXml/item2.xml>
</file>

<file path=customXml/item3.xml>
</file>

<file path=customXml/item4.xml>
</file>

<file path=customXml/item5.xml>
</file>

<file path=customXml/itemProps1.xml><?xml version="1.0" encoding="utf-8"?>
<ds:datastoreItem xmlns:ds="http://schemas.openxmlformats.org/officeDocument/2006/customXml" ds:itemID="{50D685BF-FE77-4B78-A33E-3B89CAA35E8A}"/>
</file>

<file path=customXml/itemProps2.xml><?xml version="1.0" encoding="utf-8"?>
<ds:datastoreItem xmlns:ds="http://schemas.openxmlformats.org/officeDocument/2006/customXml" ds:itemID="{0F8BA82D-9A58-4D35-9911-9A9285233A7E}"/>
</file>

<file path=customXml/itemProps3.xml><?xml version="1.0" encoding="utf-8"?>
<ds:datastoreItem xmlns:ds="http://schemas.openxmlformats.org/officeDocument/2006/customXml" ds:itemID="{CD07C761-C53D-46BA-8F69-ACBE2EF7B436}"/>
</file>

<file path=customXml/itemProps4.xml><?xml version="1.0" encoding="utf-8"?>
<ds:datastoreItem xmlns:ds="http://schemas.openxmlformats.org/officeDocument/2006/customXml" ds:itemID="{F744FF8A-38CA-48F2-ABEB-DB0FCA1235BD}"/>
</file>

<file path=customXml/itemProps5.xml><?xml version="1.0" encoding="utf-8"?>
<ds:datastoreItem xmlns:ds="http://schemas.openxmlformats.org/officeDocument/2006/customXml" ds:itemID="{087F942A-A060-4D49-B9ED-8D47EBA18EFD}"/>
</file>

<file path=docProps/app.xml><?xml version="1.0" encoding="utf-8"?>
<Properties xmlns="http://schemas.openxmlformats.org/officeDocument/2006/extended-properties" xmlns:vt="http://schemas.openxmlformats.org/officeDocument/2006/docPropsVTypes">
  <TotalTime>43206</TotalTime>
  <Words>92</Words>
  <Application>Microsoft Office PowerPoint</Application>
  <PresentationFormat>Widescreen</PresentationFormat>
  <Paragraphs>57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Georgia</vt:lpstr>
      <vt:lpstr>2_McKesson</vt:lpstr>
      <vt:lpstr>think-cell Slide</vt:lpstr>
      <vt:lpstr>Microsoft Excel Worksheet</vt:lpstr>
      <vt:lpstr>Performance Insight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S&amp;P Savings Forecast / SUM FY23 Distribution &amp; Logistics</dc:title>
  <dc:creator>Owenby, Susan</dc:creator>
  <cp:lastModifiedBy>KHATRI, SHALINI</cp:lastModifiedBy>
  <cp:revision>166</cp:revision>
  <dcterms:created xsi:type="dcterms:W3CDTF">2021-10-25T17:55:39Z</dcterms:created>
  <dcterms:modified xsi:type="dcterms:W3CDTF">2023-08-14T15:55:34Z</dcterms:modified>
</cp:coreProperties>
</file>