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sldIdLst>
    <p:sldId id="256" r:id="rId2"/>
    <p:sldId id="257" r:id="rId3"/>
    <p:sldId id="262"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922A1-F48B-3241-8A2C-ADC977059527}" v="1832" dt="2023-12-05T01:00:11.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3"/>
  </p:normalViewPr>
  <p:slideViewPr>
    <p:cSldViewPr snapToGrid="0">
      <p:cViewPr varScale="1">
        <p:scale>
          <a:sx n="113" d="100"/>
          <a:sy n="113"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86A3EE99-B6B2-6043-A6E4-436423B0D57F}" type="datetimeFigureOut">
              <a:rPr lang="en-US" smtClean="0"/>
              <a:t>12/4/23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259201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00153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98514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530304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288793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A3EE99-B6B2-6043-A6E4-436423B0D57F}"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151957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A3EE99-B6B2-6043-A6E4-436423B0D57F}"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379259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EE99-B6B2-6043-A6E4-436423B0D57F}"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1915798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EE99-B6B2-6043-A6E4-436423B0D57F}"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137153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EE99-B6B2-6043-A6E4-436423B0D57F}"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406571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3EE99-B6B2-6043-A6E4-436423B0D57F}"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06336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285928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3EE99-B6B2-6043-A6E4-436423B0D57F}"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95540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3EE99-B6B2-6043-A6E4-436423B0D57F}"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34777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3EE99-B6B2-6043-A6E4-436423B0D57F}"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67464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423726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A3EE99-B6B2-6043-A6E4-436423B0D57F}"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13C90B-1E2C-CC48-8D34-FD471F3CA33E}" type="slidenum">
              <a:rPr lang="en-US" smtClean="0"/>
              <a:t>‹#›</a:t>
            </a:fld>
            <a:endParaRPr lang="en-US"/>
          </a:p>
        </p:txBody>
      </p:sp>
    </p:spTree>
    <p:extLst>
      <p:ext uri="{BB962C8B-B14F-4D97-AF65-F5344CB8AC3E}">
        <p14:creationId xmlns:p14="http://schemas.microsoft.com/office/powerpoint/2010/main" val="252734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A3EE99-B6B2-6043-A6E4-436423B0D57F}" type="datetimeFigureOut">
              <a:rPr lang="en-US" smtClean="0"/>
              <a:t>12/4/23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13C90B-1E2C-CC48-8D34-FD471F3CA33E}" type="slidenum">
              <a:rPr lang="en-US" smtClean="0"/>
              <a:t>‹#›</a:t>
            </a:fld>
            <a:endParaRPr lang="en-US"/>
          </a:p>
        </p:txBody>
      </p:sp>
    </p:spTree>
    <p:extLst>
      <p:ext uri="{BB962C8B-B14F-4D97-AF65-F5344CB8AC3E}">
        <p14:creationId xmlns:p14="http://schemas.microsoft.com/office/powerpoint/2010/main" val="3073566705"/>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sci331.cs.montana.edu/~t37k234/CSCI331Final/updow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yperscrip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sci331.cs.montana.edu/~t37k234/CSCI331Final/hsdemo.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csci331.cs.montana.edu/~t37k234/CSCI331Final/filter.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csci331.cs.montana.edu/~t37k234/CSCI331Final/incremen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sci331.cs.montana.edu/~t37k234/CSCI331Final/intersec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csci331.cs.montana.edu/~t37k234/CSCI331Final/updown.html" TargetMode="External"/><Relationship Id="rId4" Type="http://schemas.openxmlformats.org/officeDocument/2006/relationships/hyperlink" Target="https://hyperscript.org/commands/g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C30-60D5-B78D-C5C1-44067A80D761}"/>
              </a:ext>
            </a:extLst>
          </p:cNvPr>
          <p:cNvSpPr>
            <a:spLocks noGrp="1"/>
          </p:cNvSpPr>
          <p:nvPr>
            <p:ph type="ctrTitle"/>
          </p:nvPr>
        </p:nvSpPr>
        <p:spPr>
          <a:xfrm>
            <a:off x="1876424" y="4141693"/>
            <a:ext cx="8791575" cy="1301673"/>
          </a:xfrm>
        </p:spPr>
        <p:txBody>
          <a:bodyPr>
            <a:normAutofit/>
          </a:bodyPr>
          <a:lstStyle/>
          <a:p>
            <a:r>
              <a:rPr lang="en-US"/>
              <a:t>Hyperscript</a:t>
            </a:r>
          </a:p>
        </p:txBody>
      </p:sp>
      <p:sp>
        <p:nvSpPr>
          <p:cNvPr id="3" name="Subtitle 2">
            <a:extLst>
              <a:ext uri="{FF2B5EF4-FFF2-40B4-BE49-F238E27FC236}">
                <a16:creationId xmlns:a16="http://schemas.microsoft.com/office/drawing/2014/main" id="{A858B90B-CF98-3BB6-B832-09B316B44819}"/>
              </a:ext>
            </a:extLst>
          </p:cNvPr>
          <p:cNvSpPr>
            <a:spLocks noGrp="1"/>
          </p:cNvSpPr>
          <p:nvPr>
            <p:ph type="subTitle" idx="1"/>
          </p:nvPr>
        </p:nvSpPr>
        <p:spPr>
          <a:xfrm>
            <a:off x="1876424" y="5443368"/>
            <a:ext cx="8791575" cy="865991"/>
          </a:xfrm>
        </p:spPr>
        <p:txBody>
          <a:bodyPr>
            <a:normAutofit/>
          </a:bodyPr>
          <a:lstStyle/>
          <a:p>
            <a:r>
              <a:rPr lang="en-US"/>
              <a:t>By: Felicia Jayasaputra &amp; Mico Monks</a:t>
            </a:r>
          </a:p>
        </p:txBody>
      </p:sp>
      <p:pic>
        <p:nvPicPr>
          <p:cNvPr id="4" name="Picture 3" descr="A black text on a white background&#10;&#10;Description automatically generated">
            <a:extLst>
              <a:ext uri="{FF2B5EF4-FFF2-40B4-BE49-F238E27FC236}">
                <a16:creationId xmlns:a16="http://schemas.microsoft.com/office/drawing/2014/main" id="{D9D0A58B-7121-F35A-3408-A22CB81EF69B}"/>
              </a:ext>
            </a:extLst>
          </p:cNvPr>
          <p:cNvPicPr>
            <a:picLocks noChangeAspect="1"/>
          </p:cNvPicPr>
          <p:nvPr/>
        </p:nvPicPr>
        <p:blipFill>
          <a:blip r:embed="rId3"/>
          <a:stretch>
            <a:fillRect/>
          </a:stretch>
        </p:blipFill>
        <p:spPr>
          <a:xfrm>
            <a:off x="1876424" y="1755015"/>
            <a:ext cx="8791575" cy="159985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8582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F8AC-D7DD-82A2-51D1-0B6548E0EF2D}"/>
              </a:ext>
            </a:extLst>
          </p:cNvPr>
          <p:cNvSpPr>
            <a:spLocks noGrp="1"/>
          </p:cNvSpPr>
          <p:nvPr>
            <p:ph type="title"/>
          </p:nvPr>
        </p:nvSpPr>
        <p:spPr/>
        <p:txBody>
          <a:bodyPr/>
          <a:lstStyle/>
          <a:p>
            <a:r>
              <a:rPr lang="en-US">
                <a:ea typeface="Calibri Light"/>
                <a:cs typeface="Calibri Light"/>
              </a:rPr>
              <a:t>Countdown and Waiting</a:t>
            </a:r>
            <a:endParaRPr lang="en-US"/>
          </a:p>
        </p:txBody>
      </p:sp>
      <p:sp>
        <p:nvSpPr>
          <p:cNvPr id="3" name="Content Placeholder 2">
            <a:extLst>
              <a:ext uri="{FF2B5EF4-FFF2-40B4-BE49-F238E27FC236}">
                <a16:creationId xmlns:a16="http://schemas.microsoft.com/office/drawing/2014/main" id="{EFAF2E93-9ECE-EBE1-2AAC-B4FF144296B4}"/>
              </a:ext>
            </a:extLst>
          </p:cNvPr>
          <p:cNvSpPr>
            <a:spLocks noGrp="1"/>
          </p:cNvSpPr>
          <p:nvPr>
            <p:ph idx="1"/>
          </p:nvPr>
        </p:nvSpPr>
        <p:spPr>
          <a:xfrm>
            <a:off x="838200" y="1825625"/>
            <a:ext cx="10515600" cy="1708658"/>
          </a:xfrm>
        </p:spPr>
        <p:txBody>
          <a:bodyPr vert="horz" lIns="91440" tIns="45720" rIns="91440" bIns="45720" rtlCol="0" anchor="t">
            <a:normAutofit/>
          </a:bodyPr>
          <a:lstStyle/>
          <a:p>
            <a:pPr marL="0" indent="0">
              <a:buNone/>
            </a:pPr>
            <a:r>
              <a:rPr lang="en-US">
                <a:ea typeface="Calibri" panose="020F0502020204030204"/>
                <a:cs typeface="Calibri" panose="020F0502020204030204"/>
              </a:rPr>
              <a:t>Another thing you can do in </a:t>
            </a:r>
            <a:r>
              <a:rPr lang="en-US" err="1">
                <a:ea typeface="Calibri" panose="020F0502020204030204"/>
                <a:cs typeface="Calibri" panose="020F0502020204030204"/>
              </a:rPr>
              <a:t>Hyperscript</a:t>
            </a:r>
            <a:r>
              <a:rPr lang="en-US">
                <a:ea typeface="Calibri" panose="020F0502020204030204"/>
                <a:cs typeface="Calibri" panose="020F0502020204030204"/>
              </a:rPr>
              <a:t> is waiting. This allows you to add time to events and control what happens when. Here is a simple </a:t>
            </a:r>
            <a:r>
              <a:rPr lang="en-US" err="1">
                <a:ea typeface="Calibri" panose="020F0502020204030204"/>
                <a:cs typeface="Calibri" panose="020F0502020204030204"/>
              </a:rPr>
              <a:t>countown</a:t>
            </a:r>
            <a:r>
              <a:rPr lang="en-US">
                <a:ea typeface="Calibri" panose="020F0502020204030204"/>
                <a:cs typeface="Calibri" panose="020F0502020204030204"/>
              </a:rPr>
              <a:t> demo I have made that utilizes waiting as well as some other </a:t>
            </a:r>
            <a:r>
              <a:rPr lang="en-US" err="1">
                <a:ea typeface="Calibri" panose="020F0502020204030204"/>
                <a:cs typeface="Calibri" panose="020F0502020204030204"/>
              </a:rPr>
              <a:t>Hyperscript</a:t>
            </a:r>
            <a:r>
              <a:rPr lang="en-US">
                <a:ea typeface="Calibri" panose="020F0502020204030204"/>
                <a:cs typeface="Calibri" panose="020F0502020204030204"/>
              </a:rPr>
              <a:t> functions:</a:t>
            </a:r>
          </a:p>
        </p:txBody>
      </p:sp>
      <p:sp>
        <p:nvSpPr>
          <p:cNvPr id="4" name="TextBox 3">
            <a:extLst>
              <a:ext uri="{FF2B5EF4-FFF2-40B4-BE49-F238E27FC236}">
                <a16:creationId xmlns:a16="http://schemas.microsoft.com/office/drawing/2014/main" id="{69520E66-B0B5-07AF-BE2E-CE0676FE7587}"/>
              </a:ext>
            </a:extLst>
          </p:cNvPr>
          <p:cNvSpPr txBox="1"/>
          <p:nvPr/>
        </p:nvSpPr>
        <p:spPr>
          <a:xfrm>
            <a:off x="1429950" y="5965307"/>
            <a:ext cx="992385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w Cen MT" panose="020B0602020104020603" pitchFamily="34" charset="77"/>
                <a:ea typeface="+mn-lt"/>
                <a:cs typeface="Times New Roman"/>
              </a:rPr>
              <a:t>Link to </a:t>
            </a:r>
            <a:r>
              <a:rPr lang="en-US" sz="2000" err="1">
                <a:latin typeface="Tw Cen MT" panose="020B0602020104020603" pitchFamily="34" charset="77"/>
                <a:ea typeface="+mn-lt"/>
                <a:cs typeface="Times New Roman"/>
              </a:rPr>
              <a:t>Hyperscript</a:t>
            </a:r>
            <a:r>
              <a:rPr lang="en-US" sz="2000">
                <a:latin typeface="Tw Cen MT" panose="020B0602020104020603" pitchFamily="34" charset="77"/>
                <a:ea typeface="+mn-lt"/>
                <a:cs typeface="Times New Roman"/>
              </a:rPr>
              <a:t> demo:</a:t>
            </a:r>
          </a:p>
          <a:p>
            <a:r>
              <a:rPr lang="en-US" sz="2000">
                <a:latin typeface="Tw Cen MT" panose="020B0602020104020603" pitchFamily="34" charset="77"/>
                <a:ea typeface="+mn-lt"/>
                <a:cs typeface="+mn-lt"/>
                <a:hlinkClick r:id="rId2"/>
              </a:rPr>
              <a:t>https://csci331.cs.montana.edu/~t37k234/CSCI331Final/updown.html</a:t>
            </a:r>
          </a:p>
          <a:p>
            <a:endParaRPr lang="en-US"/>
          </a:p>
        </p:txBody>
      </p:sp>
      <p:pic>
        <p:nvPicPr>
          <p:cNvPr id="5" name="Picture 4" descr="A screen shot of a computer program&#10;&#10;Description automatically generated">
            <a:extLst>
              <a:ext uri="{FF2B5EF4-FFF2-40B4-BE49-F238E27FC236}">
                <a16:creationId xmlns:a16="http://schemas.microsoft.com/office/drawing/2014/main" id="{DDD9CBA5-1418-5456-FE27-BD7A67646071}"/>
              </a:ext>
            </a:extLst>
          </p:cNvPr>
          <p:cNvPicPr>
            <a:picLocks noChangeAspect="1"/>
          </p:cNvPicPr>
          <p:nvPr/>
        </p:nvPicPr>
        <p:blipFill>
          <a:blip r:embed="rId3"/>
          <a:stretch>
            <a:fillRect/>
          </a:stretch>
        </p:blipFill>
        <p:spPr>
          <a:xfrm>
            <a:off x="2832972" y="3189895"/>
            <a:ext cx="5963920" cy="2775412"/>
          </a:xfrm>
          <a:prstGeom prst="rect">
            <a:avLst/>
          </a:prstGeom>
        </p:spPr>
      </p:pic>
    </p:spTree>
    <p:extLst>
      <p:ext uri="{BB962C8B-B14F-4D97-AF65-F5344CB8AC3E}">
        <p14:creationId xmlns:p14="http://schemas.microsoft.com/office/powerpoint/2010/main" val="182153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DDD0373-1F75-55F3-8851-974ED99614E2}"/>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That's Hyperscript!</a:t>
            </a:r>
          </a:p>
        </p:txBody>
      </p:sp>
      <p:sp>
        <p:nvSpPr>
          <p:cNvPr id="3" name="Content Placeholder 2">
            <a:extLst>
              <a:ext uri="{FF2B5EF4-FFF2-40B4-BE49-F238E27FC236}">
                <a16:creationId xmlns:a16="http://schemas.microsoft.com/office/drawing/2014/main" id="{6D1C5771-32D8-F6FD-E826-4230CE195AAC}"/>
              </a:ext>
            </a:extLst>
          </p:cNvPr>
          <p:cNvSpPr>
            <a:spLocks noGrp="1"/>
          </p:cNvSpPr>
          <p:nvPr>
            <p:ph idx="1"/>
          </p:nvPr>
        </p:nvSpPr>
        <p:spPr>
          <a:xfrm>
            <a:off x="1876424" y="5443368"/>
            <a:ext cx="8791575" cy="865991"/>
          </a:xfrm>
        </p:spPr>
        <p:txBody>
          <a:bodyPr vert="horz" lIns="91440" tIns="45720" rIns="91440" bIns="45720" rtlCol="0">
            <a:normAutofit/>
          </a:bodyPr>
          <a:lstStyle/>
          <a:p>
            <a:pPr marL="0" indent="0">
              <a:buNone/>
            </a:pPr>
            <a:r>
              <a:rPr lang="en-US" sz="2000" cap="all">
                <a:solidFill>
                  <a:schemeClr val="tx2"/>
                </a:solidFill>
              </a:rPr>
              <a:t>Learn more here: </a:t>
            </a:r>
            <a:r>
              <a:rPr lang="en-US" sz="2000" cap="all">
                <a:solidFill>
                  <a:schemeClr val="tx2"/>
                </a:solidFill>
                <a:hlinkClick r:id="rId4"/>
              </a:rPr>
              <a:t>https://hyperscript.org/</a:t>
            </a:r>
            <a:endParaRPr lang="en-US" sz="2000" cap="all">
              <a:solidFill>
                <a:schemeClr val="tx2"/>
              </a:solidFill>
            </a:endParaRPr>
          </a:p>
        </p:txBody>
      </p:sp>
      <p:pic>
        <p:nvPicPr>
          <p:cNvPr id="4" name="Picture 3" descr="A black text on a white background&#10;&#10;Description automatically generated">
            <a:extLst>
              <a:ext uri="{FF2B5EF4-FFF2-40B4-BE49-F238E27FC236}">
                <a16:creationId xmlns:a16="http://schemas.microsoft.com/office/drawing/2014/main" id="{9B1A3099-A826-3A04-F5BB-4459C889F71E}"/>
              </a:ext>
            </a:extLst>
          </p:cNvPr>
          <p:cNvPicPr>
            <a:picLocks noChangeAspect="1"/>
          </p:cNvPicPr>
          <p:nvPr/>
        </p:nvPicPr>
        <p:blipFill>
          <a:blip r:embed="rId5"/>
          <a:stretch>
            <a:fillRect/>
          </a:stretch>
        </p:blipFill>
        <p:spPr>
          <a:xfrm>
            <a:off x="1876424" y="1752711"/>
            <a:ext cx="8791575" cy="160446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99039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82F4-2342-0F79-C001-F26EAC02CB5D}"/>
              </a:ext>
            </a:extLst>
          </p:cNvPr>
          <p:cNvSpPr>
            <a:spLocks noGrp="1"/>
          </p:cNvSpPr>
          <p:nvPr>
            <p:ph type="title"/>
          </p:nvPr>
        </p:nvSpPr>
        <p:spPr>
          <a:xfrm>
            <a:off x="838201" y="3998018"/>
            <a:ext cx="3981854" cy="2216513"/>
          </a:xfrm>
        </p:spPr>
        <p:txBody>
          <a:bodyPr>
            <a:normAutofit/>
          </a:bodyPr>
          <a:lstStyle/>
          <a:p>
            <a:r>
              <a:rPr lang="en-US"/>
              <a:t>What is </a:t>
            </a:r>
            <a:r>
              <a:rPr lang="en-US" err="1"/>
              <a:t>Hyperscript</a:t>
            </a:r>
            <a:r>
              <a:rPr lang="en-US"/>
              <a:t>?</a:t>
            </a:r>
          </a:p>
        </p:txBody>
      </p:sp>
      <p:sp>
        <p:nvSpPr>
          <p:cNvPr id="3" name="Content Placeholder 2">
            <a:extLst>
              <a:ext uri="{FF2B5EF4-FFF2-40B4-BE49-F238E27FC236}">
                <a16:creationId xmlns:a16="http://schemas.microsoft.com/office/drawing/2014/main" id="{26DD71C1-D6E4-E7F5-F7E2-C76F564D1797}"/>
              </a:ext>
            </a:extLst>
          </p:cNvPr>
          <p:cNvSpPr>
            <a:spLocks noGrp="1"/>
          </p:cNvSpPr>
          <p:nvPr>
            <p:ph idx="1"/>
          </p:nvPr>
        </p:nvSpPr>
        <p:spPr>
          <a:xfrm>
            <a:off x="5041955" y="3449379"/>
            <a:ext cx="6484566" cy="2765152"/>
          </a:xfrm>
        </p:spPr>
        <p:txBody>
          <a:bodyPr vert="horz" lIns="91440" tIns="45720" rIns="91440" bIns="45720" rtlCol="0" anchor="t">
            <a:normAutofit/>
          </a:bodyPr>
          <a:lstStyle/>
          <a:p>
            <a:pPr marL="0" indent="0">
              <a:buNone/>
            </a:pPr>
            <a:r>
              <a:rPr lang="en-US" err="1"/>
              <a:t>Hyperscript</a:t>
            </a:r>
            <a:r>
              <a:rPr lang="en-US"/>
              <a:t> is a scripting language that does the front end of web development. It utilizes interactive HTML to handle events in a user-friendly way. You can also use it for asynchronous code, to enhance your existing code, or to even debug.</a:t>
            </a:r>
          </a:p>
        </p:txBody>
      </p:sp>
      <p:pic>
        <p:nvPicPr>
          <p:cNvPr id="4" name="Picture 3" descr="A black text on a white background&#10;&#10;Description automatically generated">
            <a:extLst>
              <a:ext uri="{FF2B5EF4-FFF2-40B4-BE49-F238E27FC236}">
                <a16:creationId xmlns:a16="http://schemas.microsoft.com/office/drawing/2014/main" id="{309BECE8-5DC6-952E-EC40-BA97AE5B8139}"/>
              </a:ext>
            </a:extLst>
          </p:cNvPr>
          <p:cNvPicPr>
            <a:picLocks noChangeAspect="1"/>
          </p:cNvPicPr>
          <p:nvPr/>
        </p:nvPicPr>
        <p:blipFill>
          <a:blip r:embed="rId2"/>
          <a:stretch>
            <a:fillRect/>
          </a:stretch>
        </p:blipFill>
        <p:spPr>
          <a:xfrm>
            <a:off x="659914" y="1191154"/>
            <a:ext cx="10872172" cy="198417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420934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C023-F038-D3B8-E2B9-EA552D198B5C}"/>
              </a:ext>
            </a:extLst>
          </p:cNvPr>
          <p:cNvSpPr>
            <a:spLocks noGrp="1"/>
          </p:cNvSpPr>
          <p:nvPr>
            <p:ph type="title"/>
          </p:nvPr>
        </p:nvSpPr>
        <p:spPr>
          <a:xfrm>
            <a:off x="1141413" y="618518"/>
            <a:ext cx="4459286" cy="1478570"/>
          </a:xfrm>
        </p:spPr>
        <p:txBody>
          <a:bodyPr>
            <a:normAutofit/>
          </a:bodyPr>
          <a:lstStyle/>
          <a:p>
            <a:r>
              <a:rPr lang="en-US" sz="3200">
                <a:cs typeface="Calibri Light"/>
              </a:rPr>
              <a:t>Manipulating Code in the DOM</a:t>
            </a:r>
            <a:endParaRPr lang="en-US" sz="3200"/>
          </a:p>
        </p:txBody>
      </p:sp>
      <p:sp>
        <p:nvSpPr>
          <p:cNvPr id="3" name="Content Placeholder 2">
            <a:extLst>
              <a:ext uri="{FF2B5EF4-FFF2-40B4-BE49-F238E27FC236}">
                <a16:creationId xmlns:a16="http://schemas.microsoft.com/office/drawing/2014/main" id="{2B0D605B-76A8-2E69-4AD2-B56D8D00DB7D}"/>
              </a:ext>
            </a:extLst>
          </p:cNvPr>
          <p:cNvSpPr>
            <a:spLocks noGrp="1"/>
          </p:cNvSpPr>
          <p:nvPr>
            <p:ph idx="1"/>
          </p:nvPr>
        </p:nvSpPr>
        <p:spPr>
          <a:xfrm>
            <a:off x="1141412" y="2249487"/>
            <a:ext cx="4459287" cy="3965046"/>
          </a:xfrm>
        </p:spPr>
        <p:txBody>
          <a:bodyPr vert="horz" lIns="91440" tIns="45720" rIns="91440" bIns="45720" rtlCol="0" anchor="t">
            <a:normAutofit/>
          </a:bodyPr>
          <a:lstStyle/>
          <a:p>
            <a:pPr marL="0" indent="0">
              <a:lnSpc>
                <a:spcPct val="110000"/>
              </a:lnSpc>
              <a:buNone/>
            </a:pPr>
            <a:r>
              <a:rPr lang="en-US" sz="2000">
                <a:cs typeface="Calibri" panose="020F0502020204030204"/>
              </a:rPr>
              <a:t>In </a:t>
            </a:r>
            <a:r>
              <a:rPr lang="en-US" sz="2000" err="1">
                <a:cs typeface="Calibri" panose="020F0502020204030204"/>
              </a:rPr>
              <a:t>Hyperscript</a:t>
            </a:r>
            <a:r>
              <a:rPr lang="en-US" sz="2000">
                <a:cs typeface="Calibri" panose="020F0502020204030204"/>
              </a:rPr>
              <a:t>, we can directly manipulate code embedded directly on elements. This means we can add events directly into the HTML elements instead of using JavaScript or another file. Here are some fun examples of what you can do with </a:t>
            </a:r>
            <a:r>
              <a:rPr lang="en-US" sz="2000" err="1">
                <a:cs typeface="Calibri" panose="020F0502020204030204"/>
              </a:rPr>
              <a:t>Hyperscript</a:t>
            </a:r>
            <a:r>
              <a:rPr lang="en-US" sz="2000">
                <a:cs typeface="Calibri" panose="020F0502020204030204"/>
              </a:rPr>
              <a:t>.</a:t>
            </a:r>
          </a:p>
          <a:p>
            <a:pPr marL="0" indent="0">
              <a:lnSpc>
                <a:spcPct val="110000"/>
              </a:lnSpc>
              <a:buNone/>
            </a:pPr>
            <a:endParaRPr lang="en-US" sz="2000">
              <a:cs typeface="Calibri" panose="020F0502020204030204"/>
            </a:endParaRPr>
          </a:p>
          <a:p>
            <a:pPr>
              <a:buNone/>
            </a:pPr>
            <a:r>
              <a:rPr lang="en-US" sz="2000">
                <a:ea typeface="+mn-lt"/>
                <a:cs typeface="+mn-lt"/>
                <a:hlinkClick r:id="rId3"/>
              </a:rPr>
              <a:t>https://csci331.cs.montana.edu/~t37k234/CSCI331Final/hsdemo.html</a:t>
            </a:r>
            <a:endParaRPr lang="en-US">
              <a:ea typeface="+mn-lt"/>
              <a:cs typeface="+mn-lt"/>
              <a:hlinkClick r:id="rId3"/>
            </a:endParaRPr>
          </a:p>
          <a:p>
            <a:pPr marL="0" indent="0">
              <a:lnSpc>
                <a:spcPct val="110000"/>
              </a:lnSpc>
              <a:buNone/>
            </a:pPr>
            <a:endParaRPr lang="en-US"/>
          </a:p>
          <a:p>
            <a:pPr marL="0" indent="0">
              <a:lnSpc>
                <a:spcPct val="110000"/>
              </a:lnSpc>
              <a:buNone/>
            </a:pPr>
            <a:endParaRPr lang="en-US" sz="2000">
              <a:cs typeface="Calibri" panose="020F0502020204030204"/>
            </a:endParaRPr>
          </a:p>
        </p:txBody>
      </p:sp>
      <p:pic>
        <p:nvPicPr>
          <p:cNvPr id="5" name="Picture 4" descr="A white background with text&#10;&#10;Description automatically generated">
            <a:extLst>
              <a:ext uri="{FF2B5EF4-FFF2-40B4-BE49-F238E27FC236}">
                <a16:creationId xmlns:a16="http://schemas.microsoft.com/office/drawing/2014/main" id="{73551FAC-95EA-149D-561C-6F654DBFD89B}"/>
              </a:ext>
            </a:extLst>
          </p:cNvPr>
          <p:cNvPicPr>
            <a:picLocks noChangeAspect="1"/>
          </p:cNvPicPr>
          <p:nvPr/>
        </p:nvPicPr>
        <p:blipFill>
          <a:blip r:embed="rId4"/>
          <a:stretch>
            <a:fillRect/>
          </a:stretch>
        </p:blipFill>
        <p:spPr>
          <a:xfrm>
            <a:off x="6096000" y="2550342"/>
            <a:ext cx="5456279" cy="173236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6488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CCF2-5754-356A-8241-A379BE829D22}"/>
              </a:ext>
            </a:extLst>
          </p:cNvPr>
          <p:cNvSpPr>
            <a:spLocks noGrp="1"/>
          </p:cNvSpPr>
          <p:nvPr>
            <p:ph type="title"/>
          </p:nvPr>
        </p:nvSpPr>
        <p:spPr/>
        <p:txBody>
          <a:bodyPr>
            <a:normAutofit/>
          </a:bodyPr>
          <a:lstStyle/>
          <a:p>
            <a:r>
              <a:rPr lang="en-US">
                <a:latin typeface="Tw Cen MT" panose="020B0602020104020603" pitchFamily="34" charset="77"/>
                <a:cs typeface="Times New Roman" panose="02020603050405020304" pitchFamily="18" charset="0"/>
              </a:rPr>
              <a:t>Filter Elements in </a:t>
            </a:r>
            <a:r>
              <a:rPr lang="en-US" err="1">
                <a:latin typeface="Tw Cen MT" panose="020B0602020104020603" pitchFamily="34" charset="77"/>
                <a:cs typeface="Times New Roman" panose="02020603050405020304" pitchFamily="18" charset="0"/>
              </a:rPr>
              <a:t>Hyperscript</a:t>
            </a:r>
            <a:endParaRPr lang="en-US">
              <a:latin typeface="Tw Cen MT" panose="020B0602020104020603" pitchFamily="34" charset="77"/>
              <a:cs typeface="Times New Roman" panose="02020603050405020304" pitchFamily="18" charset="0"/>
            </a:endParaRPr>
          </a:p>
        </p:txBody>
      </p:sp>
      <p:sp>
        <p:nvSpPr>
          <p:cNvPr id="3" name="Content Placeholder 2">
            <a:extLst>
              <a:ext uri="{FF2B5EF4-FFF2-40B4-BE49-F238E27FC236}">
                <a16:creationId xmlns:a16="http://schemas.microsoft.com/office/drawing/2014/main" id="{C74CADD1-E096-CA75-A883-8E17067F39F2}"/>
              </a:ext>
            </a:extLst>
          </p:cNvPr>
          <p:cNvSpPr>
            <a:spLocks noGrp="1"/>
          </p:cNvSpPr>
          <p:nvPr>
            <p:ph idx="1"/>
          </p:nvPr>
        </p:nvSpPr>
        <p:spPr>
          <a:xfrm>
            <a:off x="6506060" y="2097088"/>
            <a:ext cx="4710683" cy="3541714"/>
          </a:xfrm>
        </p:spPr>
        <p:txBody>
          <a:bodyPr vert="horz" lIns="91440" tIns="45720" rIns="91440" bIns="45720" rtlCol="0" anchor="t">
            <a:normAutofit lnSpcReduction="10000"/>
          </a:bodyPr>
          <a:lstStyle/>
          <a:p>
            <a:pPr marL="0" indent="0">
              <a:lnSpc>
                <a:spcPct val="110000"/>
              </a:lnSpc>
              <a:buNone/>
            </a:pPr>
            <a:r>
              <a:rPr lang="en-US" sz="2000">
                <a:latin typeface="Tw Cen MT"/>
                <a:cs typeface="Times New Roman"/>
              </a:rPr>
              <a:t>This is one of the filter elements that we can use in </a:t>
            </a:r>
            <a:r>
              <a:rPr lang="en-US" sz="2000" err="1">
                <a:latin typeface="Tw Cen MT"/>
                <a:cs typeface="Times New Roman"/>
              </a:rPr>
              <a:t>Hyperscript</a:t>
            </a:r>
            <a:r>
              <a:rPr lang="en-US" sz="2000">
                <a:latin typeface="Tw Cen MT"/>
                <a:cs typeface="Times New Roman"/>
              </a:rPr>
              <a:t>. We can use “show” and “when” to filter things that we want to look/search from the list. We can start by typing one letter in the search bar, and this will show the match things in the list. Below is the example of the code:</a:t>
            </a:r>
          </a:p>
          <a:p>
            <a:pPr marL="0" indent="0">
              <a:buNone/>
            </a:pPr>
            <a:r>
              <a:rPr lang="en-US" sz="2000">
                <a:latin typeface="Tw Cen MT"/>
                <a:cs typeface="Times New Roman"/>
              </a:rPr>
              <a:t>Link to the </a:t>
            </a:r>
            <a:r>
              <a:rPr lang="en-US" sz="2000" err="1">
                <a:latin typeface="Tw Cen MT"/>
                <a:cs typeface="Times New Roman"/>
              </a:rPr>
              <a:t>Hyperscript</a:t>
            </a:r>
            <a:r>
              <a:rPr lang="en-US" sz="2000">
                <a:latin typeface="Tw Cen MT"/>
                <a:cs typeface="Times New Roman"/>
              </a:rPr>
              <a:t> demo: </a:t>
            </a:r>
            <a:r>
              <a:rPr lang="en-US" sz="2000">
                <a:ea typeface="+mn-lt"/>
                <a:cs typeface="+mn-lt"/>
                <a:hlinkClick r:id="rId3"/>
              </a:rPr>
              <a:t>https://csci331.cs.montana.edu/~t37k234/CSCI331Final/filter.html</a:t>
            </a:r>
            <a:endParaRPr lang="en-US" sz="2000">
              <a:latin typeface="Tw Cen MT" panose="020B0602020104020603" pitchFamily="34" charset="77"/>
              <a:cs typeface="Times New Roman" panose="02020603050405020304" pitchFamily="18" charset="0"/>
            </a:endParaRPr>
          </a:p>
          <a:p>
            <a:pPr marL="0" indent="0">
              <a:lnSpc>
                <a:spcPct val="110000"/>
              </a:lnSpc>
              <a:buNone/>
            </a:pPr>
            <a:endParaRPr lang="en-US" sz="2000">
              <a:latin typeface="Tw Cen MT" panose="020B0602020104020603" pitchFamily="34" charset="77"/>
            </a:endParaRPr>
          </a:p>
        </p:txBody>
      </p:sp>
      <p:pic>
        <p:nvPicPr>
          <p:cNvPr id="6" name="Picture 5" descr="A computer screen shot of a person&#10;&#10;Description automatically generated">
            <a:extLst>
              <a:ext uri="{FF2B5EF4-FFF2-40B4-BE49-F238E27FC236}">
                <a16:creationId xmlns:a16="http://schemas.microsoft.com/office/drawing/2014/main" id="{ABCAFB28-B006-6518-7DF1-67A4AD7BF7C1}"/>
              </a:ext>
            </a:extLst>
          </p:cNvPr>
          <p:cNvPicPr>
            <a:picLocks noChangeAspect="1"/>
          </p:cNvPicPr>
          <p:nvPr/>
        </p:nvPicPr>
        <p:blipFill>
          <a:blip r:embed="rId4"/>
          <a:stretch>
            <a:fillRect/>
          </a:stretch>
        </p:blipFill>
        <p:spPr>
          <a:xfrm>
            <a:off x="1141411" y="3221281"/>
            <a:ext cx="4689234" cy="160606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74235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B9B5-F56F-4519-56F7-759312F7DF79}"/>
              </a:ext>
            </a:extLst>
          </p:cNvPr>
          <p:cNvSpPr>
            <a:spLocks noGrp="1"/>
          </p:cNvSpPr>
          <p:nvPr>
            <p:ph type="title"/>
          </p:nvPr>
        </p:nvSpPr>
        <p:spPr/>
        <p:txBody>
          <a:bodyPr>
            <a:normAutofit/>
          </a:bodyPr>
          <a:lstStyle/>
          <a:p>
            <a:r>
              <a:rPr lang="en-US">
                <a:latin typeface="Tw Cen MT" panose="020B0602020104020603" pitchFamily="34" charset="77"/>
                <a:cs typeface="Times New Roman" panose="02020603050405020304" pitchFamily="18" charset="0"/>
              </a:rPr>
              <a:t>Filter Elements in React</a:t>
            </a:r>
          </a:p>
        </p:txBody>
      </p:sp>
      <p:sp>
        <p:nvSpPr>
          <p:cNvPr id="3" name="Content Placeholder 2">
            <a:extLst>
              <a:ext uri="{FF2B5EF4-FFF2-40B4-BE49-F238E27FC236}">
                <a16:creationId xmlns:a16="http://schemas.microsoft.com/office/drawing/2014/main" id="{57BEED90-B65D-F01A-7F74-C944234001D8}"/>
              </a:ext>
            </a:extLst>
          </p:cNvPr>
          <p:cNvSpPr>
            <a:spLocks noGrp="1"/>
          </p:cNvSpPr>
          <p:nvPr>
            <p:ph idx="1"/>
          </p:nvPr>
        </p:nvSpPr>
        <p:spPr>
          <a:xfrm>
            <a:off x="1129386" y="1761565"/>
            <a:ext cx="10146457" cy="1934135"/>
          </a:xfrm>
        </p:spPr>
        <p:txBody>
          <a:bodyPr>
            <a:noAutofit/>
          </a:bodyPr>
          <a:lstStyle/>
          <a:p>
            <a:pPr marL="0" indent="0">
              <a:lnSpc>
                <a:spcPct val="110000"/>
              </a:lnSpc>
              <a:buNone/>
            </a:pPr>
            <a:r>
              <a:rPr lang="en-US" sz="2000">
                <a:latin typeface="Tw Cen MT" panose="020B0602020104020603" pitchFamily="34" charset="77"/>
                <a:cs typeface="Times New Roman" panose="02020603050405020304" pitchFamily="18" charset="0"/>
              </a:rPr>
              <a:t>We are now going to compare on the filter elements that we did in class.</a:t>
            </a:r>
          </a:p>
          <a:p>
            <a:pPr marL="0" indent="0">
              <a:lnSpc>
                <a:spcPct val="110000"/>
              </a:lnSpc>
              <a:buNone/>
            </a:pPr>
            <a:r>
              <a:rPr lang="en-US" sz="2000">
                <a:latin typeface="Tw Cen MT" panose="020B0602020104020603" pitchFamily="34" charset="77"/>
                <a:cs typeface="Times New Roman" panose="02020603050405020304" pitchFamily="18" charset="0"/>
              </a:rPr>
              <a:t>As we can see, this Filter Elements that we did in class is more complicated and not as language friendly as </a:t>
            </a:r>
            <a:r>
              <a:rPr lang="en-US" sz="2000" err="1">
                <a:latin typeface="Tw Cen MT" panose="020B0602020104020603" pitchFamily="34" charset="77"/>
                <a:cs typeface="Times New Roman" panose="02020603050405020304" pitchFamily="18" charset="0"/>
              </a:rPr>
              <a:t>Hyperscript</a:t>
            </a:r>
            <a:r>
              <a:rPr lang="en-US" sz="2000">
                <a:latin typeface="Tw Cen MT" panose="020B0602020104020603" pitchFamily="34" charset="77"/>
                <a:cs typeface="Times New Roman" panose="02020603050405020304" pitchFamily="18" charset="0"/>
              </a:rPr>
              <a:t>. This contain more elements that we need to remember such as the methods and the list of parameters inside of it. Therefore, </a:t>
            </a:r>
            <a:r>
              <a:rPr lang="en-US" sz="2000" err="1">
                <a:latin typeface="Tw Cen MT" panose="020B0602020104020603" pitchFamily="34" charset="77"/>
                <a:cs typeface="Times New Roman" panose="02020603050405020304" pitchFamily="18" charset="0"/>
              </a:rPr>
              <a:t>Hyperscript</a:t>
            </a:r>
            <a:r>
              <a:rPr lang="en-US" sz="2000">
                <a:latin typeface="Tw Cen MT" panose="020B0602020104020603" pitchFamily="34" charset="77"/>
                <a:cs typeface="Times New Roman" panose="02020603050405020304" pitchFamily="18" charset="0"/>
              </a:rPr>
              <a:t> code is much easier to understand and to remember.</a:t>
            </a:r>
          </a:p>
        </p:txBody>
      </p:sp>
      <p:pic>
        <p:nvPicPr>
          <p:cNvPr id="5" name="Picture 4" descr="A screen shot of a computer code&#10;&#10;Description automatically generated">
            <a:extLst>
              <a:ext uri="{FF2B5EF4-FFF2-40B4-BE49-F238E27FC236}">
                <a16:creationId xmlns:a16="http://schemas.microsoft.com/office/drawing/2014/main" id="{D53BD393-FADD-3747-9105-D5377121F0DB}"/>
              </a:ext>
            </a:extLst>
          </p:cNvPr>
          <p:cNvPicPr>
            <a:picLocks noChangeAspect="1"/>
          </p:cNvPicPr>
          <p:nvPr/>
        </p:nvPicPr>
        <p:blipFill>
          <a:blip r:embed="rId3"/>
          <a:stretch>
            <a:fillRect/>
          </a:stretch>
        </p:blipFill>
        <p:spPr>
          <a:xfrm>
            <a:off x="1141413" y="3801549"/>
            <a:ext cx="9918024" cy="225635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8757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80EE-C312-F881-0270-0C65681A9A74}"/>
              </a:ext>
            </a:extLst>
          </p:cNvPr>
          <p:cNvSpPr>
            <a:spLocks noGrp="1"/>
          </p:cNvSpPr>
          <p:nvPr>
            <p:ph type="title"/>
          </p:nvPr>
        </p:nvSpPr>
        <p:spPr/>
        <p:txBody>
          <a:bodyPr vert="horz" lIns="91440" tIns="45720" rIns="91440" bIns="45720" rtlCol="0">
            <a:normAutofit/>
          </a:bodyPr>
          <a:lstStyle/>
          <a:p>
            <a:r>
              <a:rPr lang="en-US" kern="1200">
                <a:latin typeface="Tw Cen MT" panose="020B0602020104020603" pitchFamily="34" charset="77"/>
                <a:cs typeface="Times New Roman"/>
              </a:rPr>
              <a:t>Increment Button in </a:t>
            </a:r>
            <a:r>
              <a:rPr lang="en-US" kern="1200" err="1">
                <a:latin typeface="Tw Cen MT" panose="020B0602020104020603" pitchFamily="34" charset="77"/>
                <a:cs typeface="Times New Roman"/>
              </a:rPr>
              <a:t>Hyperscript</a:t>
            </a:r>
            <a:endParaRPr lang="en-US" kern="1200">
              <a:latin typeface="Tw Cen MT" panose="020B0602020104020603" pitchFamily="34" charset="77"/>
              <a:cs typeface="Times New Roman"/>
            </a:endParaRPr>
          </a:p>
        </p:txBody>
      </p:sp>
      <p:pic>
        <p:nvPicPr>
          <p:cNvPr id="4" name="Content Placeholder 3" descr="A screen shot of a computer code&#10;&#10;Description automatically generated">
            <a:extLst>
              <a:ext uri="{FF2B5EF4-FFF2-40B4-BE49-F238E27FC236}">
                <a16:creationId xmlns:a16="http://schemas.microsoft.com/office/drawing/2014/main" id="{7D1FF4C4-936C-CE44-40B0-FF7FC007839E}"/>
              </a:ext>
            </a:extLst>
          </p:cNvPr>
          <p:cNvPicPr>
            <a:picLocks noChangeAspect="1"/>
          </p:cNvPicPr>
          <p:nvPr/>
        </p:nvPicPr>
        <p:blipFill>
          <a:blip r:embed="rId3"/>
          <a:stretch>
            <a:fillRect/>
          </a:stretch>
        </p:blipFill>
        <p:spPr>
          <a:xfrm>
            <a:off x="6623719" y="2097088"/>
            <a:ext cx="5077686" cy="2647340"/>
          </a:xfrm>
          <a:prstGeom prst="rect">
            <a:avLst/>
          </a:prstGeom>
        </p:spPr>
      </p:pic>
      <p:sp>
        <p:nvSpPr>
          <p:cNvPr id="5" name="TextBox 4">
            <a:extLst>
              <a:ext uri="{FF2B5EF4-FFF2-40B4-BE49-F238E27FC236}">
                <a16:creationId xmlns:a16="http://schemas.microsoft.com/office/drawing/2014/main" id="{4F08D65C-EAFB-9CE8-0EBB-D1D6E4F9499F}"/>
              </a:ext>
            </a:extLst>
          </p:cNvPr>
          <p:cNvSpPr txBox="1"/>
          <p:nvPr/>
        </p:nvSpPr>
        <p:spPr>
          <a:xfrm>
            <a:off x="1141413" y="1854296"/>
            <a:ext cx="5482306" cy="343588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333756">
              <a:lnSpc>
                <a:spcPct val="90000"/>
              </a:lnSpc>
              <a:spcAft>
                <a:spcPts val="438"/>
              </a:spcAft>
            </a:pPr>
            <a:r>
              <a:rPr lang="en-US" sz="2000" kern="1200">
                <a:solidFill>
                  <a:schemeClr val="tx1"/>
                </a:solidFill>
                <a:latin typeface="Tw Cen MT" panose="020B0602020104020603" pitchFamily="34" charset="77"/>
                <a:cs typeface="Times New Roman"/>
              </a:rPr>
              <a:t>Here is some code in </a:t>
            </a:r>
            <a:r>
              <a:rPr lang="en-US" sz="2000" kern="1200" err="1">
                <a:solidFill>
                  <a:schemeClr val="tx1"/>
                </a:solidFill>
                <a:latin typeface="Tw Cen MT" panose="020B0602020104020603" pitchFamily="34" charset="77"/>
                <a:cs typeface="Times New Roman"/>
              </a:rPr>
              <a:t>Hyperscript</a:t>
            </a:r>
            <a:r>
              <a:rPr lang="en-US" sz="2000" kern="1200">
                <a:solidFill>
                  <a:schemeClr val="tx1"/>
                </a:solidFill>
                <a:latin typeface="Tw Cen MT" panose="020B0602020104020603" pitchFamily="34" charset="77"/>
                <a:cs typeface="Times New Roman"/>
              </a:rPr>
              <a:t> to implement a count button similar to what we had to do in the </a:t>
            </a:r>
            <a:r>
              <a:rPr lang="en-US" sz="2000" kern="1200" err="1">
                <a:solidFill>
                  <a:schemeClr val="tx1"/>
                </a:solidFill>
                <a:latin typeface="Tw Cen MT" panose="020B0602020104020603" pitchFamily="34" charset="77"/>
                <a:cs typeface="Times New Roman"/>
              </a:rPr>
              <a:t>next.js</a:t>
            </a:r>
            <a:r>
              <a:rPr lang="en-US" sz="2000" kern="1200">
                <a:solidFill>
                  <a:schemeClr val="tx1"/>
                </a:solidFill>
                <a:latin typeface="Tw Cen MT" panose="020B0602020104020603" pitchFamily="34" charset="77"/>
                <a:cs typeface="Times New Roman"/>
              </a:rPr>
              <a:t> assignment. As you can see, it is far less code and can be written directly into the HTML! </a:t>
            </a:r>
          </a:p>
          <a:p>
            <a:pPr defTabSz="333756">
              <a:lnSpc>
                <a:spcPct val="90000"/>
              </a:lnSpc>
              <a:spcAft>
                <a:spcPts val="438"/>
              </a:spcAft>
            </a:pPr>
            <a:r>
              <a:rPr lang="en-US" sz="2000" kern="1200">
                <a:solidFill>
                  <a:schemeClr val="tx1"/>
                </a:solidFill>
                <a:latin typeface="Tw Cen MT" panose="020B0602020104020603" pitchFamily="34" charset="77"/>
                <a:cs typeface="Times New Roman"/>
              </a:rPr>
              <a:t>Basically, </a:t>
            </a:r>
            <a:r>
              <a:rPr lang="en-US" sz="2000" kern="1200" err="1">
                <a:solidFill>
                  <a:schemeClr val="tx1"/>
                </a:solidFill>
                <a:latin typeface="Tw Cen MT" panose="020B0602020104020603" pitchFamily="34" charset="77"/>
                <a:cs typeface="Times New Roman"/>
              </a:rPr>
              <a:t>Hyperscript</a:t>
            </a:r>
            <a:r>
              <a:rPr lang="en-US" sz="2000" kern="1200">
                <a:solidFill>
                  <a:schemeClr val="tx1"/>
                </a:solidFill>
                <a:latin typeface="Tw Cen MT" panose="020B0602020104020603" pitchFamily="34" charset="77"/>
                <a:cs typeface="Times New Roman"/>
              </a:rPr>
              <a:t> allows us to add code directly to an element. The code for the button allows us to add if statements, and increment variables. In the example, we are incrementing x. Once x is greater than 10, we are setting it back to 0. In either case, we will display x in the output below with "put". As you can see, I didn't write this code super eloquently, but it is still far more simple than in </a:t>
            </a:r>
            <a:r>
              <a:rPr lang="en-US" sz="2000" kern="1200" err="1">
                <a:solidFill>
                  <a:schemeClr val="tx1"/>
                </a:solidFill>
                <a:latin typeface="Tw Cen MT" panose="020B0602020104020603" pitchFamily="34" charset="77"/>
                <a:cs typeface="Times New Roman"/>
              </a:rPr>
              <a:t>next.js</a:t>
            </a:r>
            <a:r>
              <a:rPr lang="en-US" sz="2000" kern="1200">
                <a:solidFill>
                  <a:schemeClr val="tx1"/>
                </a:solidFill>
                <a:latin typeface="Tw Cen MT" panose="020B0602020104020603" pitchFamily="34" charset="77"/>
                <a:cs typeface="Times New Roman"/>
              </a:rPr>
              <a:t>.</a:t>
            </a:r>
            <a:endParaRPr lang="en-US" sz="2000">
              <a:latin typeface="Tw Cen MT" panose="020B0602020104020603" pitchFamily="34" charset="77"/>
              <a:cs typeface="Times New Roman"/>
            </a:endParaRPr>
          </a:p>
        </p:txBody>
      </p:sp>
      <p:sp>
        <p:nvSpPr>
          <p:cNvPr id="6" name="TextBox 5">
            <a:extLst>
              <a:ext uri="{FF2B5EF4-FFF2-40B4-BE49-F238E27FC236}">
                <a16:creationId xmlns:a16="http://schemas.microsoft.com/office/drawing/2014/main" id="{886E7B44-BC69-F398-E02E-6D8E6C42D49B}"/>
              </a:ext>
            </a:extLst>
          </p:cNvPr>
          <p:cNvSpPr txBox="1"/>
          <p:nvPr/>
        </p:nvSpPr>
        <p:spPr>
          <a:xfrm>
            <a:off x="1141413" y="5427386"/>
            <a:ext cx="743514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33756"/>
            <a:r>
              <a:rPr lang="en-US" sz="2000" kern="1200">
                <a:latin typeface="Tw Cen MT"/>
                <a:cs typeface="Calibri"/>
              </a:rPr>
              <a:t>Link to </a:t>
            </a:r>
            <a:r>
              <a:rPr lang="en-US" sz="2000" kern="1200" err="1">
                <a:latin typeface="Tw Cen MT"/>
                <a:cs typeface="Calibri"/>
              </a:rPr>
              <a:t>Hyperscript</a:t>
            </a:r>
            <a:r>
              <a:rPr lang="en-US" sz="2000" kern="1200">
                <a:latin typeface="Tw Cen MT"/>
                <a:cs typeface="Calibri"/>
              </a:rPr>
              <a:t> demo: </a:t>
            </a:r>
            <a:r>
              <a:rPr lang="en-US" sz="2000">
                <a:ea typeface="+mn-lt"/>
                <a:cs typeface="+mn-lt"/>
                <a:hlinkClick r:id="rId4"/>
              </a:rPr>
              <a:t>https</a:t>
            </a:r>
            <a:r>
              <a:rPr lang="en-US" sz="2000" kern="1200">
                <a:ea typeface="+mn-lt"/>
                <a:cs typeface="+mn-lt"/>
                <a:hlinkClick r:id="rId4"/>
              </a:rPr>
              <a:t>://</a:t>
            </a:r>
            <a:r>
              <a:rPr lang="en-US" sz="2000">
                <a:ea typeface="+mn-lt"/>
                <a:cs typeface="+mn-lt"/>
                <a:hlinkClick r:id="rId4"/>
              </a:rPr>
              <a:t>csci331.cs.montana.edu/~t37k234</a:t>
            </a:r>
            <a:r>
              <a:rPr lang="en-US" sz="2000" kern="1200">
                <a:ea typeface="+mn-lt"/>
                <a:cs typeface="+mn-lt"/>
                <a:hlinkClick r:id="rId4"/>
              </a:rPr>
              <a:t>/CSCI331Final/increment.html</a:t>
            </a:r>
            <a:endParaRPr lang="en-US" sz="2000">
              <a:ea typeface="+mn-lt"/>
              <a:cs typeface="+mn-lt"/>
              <a:hlinkClick r:id="rId4"/>
            </a:endParaRPr>
          </a:p>
          <a:p>
            <a:pPr defTabSz="333756">
              <a:spcAft>
                <a:spcPts val="600"/>
              </a:spcAft>
            </a:pPr>
            <a:endParaRPr lang="en-US" sz="2000">
              <a:latin typeface="Tw Cen MT" panose="020B0602020104020603" pitchFamily="34" charset="77"/>
              <a:ea typeface="+mn-lt"/>
              <a:cs typeface="Times New Roman"/>
            </a:endParaRPr>
          </a:p>
        </p:txBody>
      </p:sp>
    </p:spTree>
    <p:extLst>
      <p:ext uri="{BB962C8B-B14F-4D97-AF65-F5344CB8AC3E}">
        <p14:creationId xmlns:p14="http://schemas.microsoft.com/office/powerpoint/2010/main" val="265672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351A-D057-F75F-F5A3-8ECDB50BF66B}"/>
              </a:ext>
            </a:extLst>
          </p:cNvPr>
          <p:cNvSpPr>
            <a:spLocks noGrp="1"/>
          </p:cNvSpPr>
          <p:nvPr>
            <p:ph type="title"/>
          </p:nvPr>
        </p:nvSpPr>
        <p:spPr>
          <a:xfrm>
            <a:off x="1348533" y="618518"/>
            <a:ext cx="4954587" cy="1478570"/>
          </a:xfrm>
        </p:spPr>
        <p:txBody>
          <a:bodyPr vert="horz" lIns="91440" tIns="45720" rIns="91440" bIns="45720" rtlCol="0" anchor="ctr">
            <a:normAutofit/>
          </a:bodyPr>
          <a:lstStyle/>
          <a:p>
            <a:r>
              <a:rPr lang="en-US"/>
              <a:t>Increment Button in </a:t>
            </a:r>
            <a:br>
              <a:rPr lang="en-US"/>
            </a:br>
            <a:r>
              <a:rPr lang="en-US" err="1"/>
              <a:t>Next.js</a:t>
            </a:r>
            <a:endParaRPr lang="en-US"/>
          </a:p>
        </p:txBody>
      </p:sp>
      <p:pic>
        <p:nvPicPr>
          <p:cNvPr id="4" name="Content Placeholder 3" descr="A computer screen shot of a program code&#10;&#10;Description automatically generated">
            <a:extLst>
              <a:ext uri="{FF2B5EF4-FFF2-40B4-BE49-F238E27FC236}">
                <a16:creationId xmlns:a16="http://schemas.microsoft.com/office/drawing/2014/main" id="{B5A22BD1-5C58-899C-4A52-CBE8A75BABB8}"/>
              </a:ext>
            </a:extLst>
          </p:cNvPr>
          <p:cNvPicPr>
            <a:picLocks noGrp="1" noChangeAspect="1"/>
          </p:cNvPicPr>
          <p:nvPr>
            <p:ph idx="1"/>
          </p:nvPr>
        </p:nvPicPr>
        <p:blipFill rotWithShape="1">
          <a:blip r:embed="rId3"/>
          <a:srcRect b="8720"/>
          <a:stretch/>
        </p:blipFill>
        <p:spPr>
          <a:xfrm>
            <a:off x="1441120" y="3045221"/>
            <a:ext cx="4654880" cy="344166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Picture 4" descr="A computer screen shot of a program code&#10;&#10;Description automatically generated">
            <a:extLst>
              <a:ext uri="{FF2B5EF4-FFF2-40B4-BE49-F238E27FC236}">
                <a16:creationId xmlns:a16="http://schemas.microsoft.com/office/drawing/2014/main" id="{250FE96E-9B44-D8C3-A0D5-04E0C05D8521}"/>
              </a:ext>
            </a:extLst>
          </p:cNvPr>
          <p:cNvPicPr>
            <a:picLocks noChangeAspect="1"/>
          </p:cNvPicPr>
          <p:nvPr/>
        </p:nvPicPr>
        <p:blipFill rotWithShape="1">
          <a:blip r:embed="rId4"/>
          <a:srcRect r="10142"/>
          <a:stretch/>
        </p:blipFill>
        <p:spPr>
          <a:xfrm>
            <a:off x="6658530" y="3112585"/>
            <a:ext cx="4493883" cy="332572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TextBox 2">
            <a:extLst>
              <a:ext uri="{FF2B5EF4-FFF2-40B4-BE49-F238E27FC236}">
                <a16:creationId xmlns:a16="http://schemas.microsoft.com/office/drawing/2014/main" id="{469C752A-3229-6CD5-4C0B-8CD58466DB65}"/>
              </a:ext>
            </a:extLst>
          </p:cNvPr>
          <p:cNvSpPr txBox="1"/>
          <p:nvPr/>
        </p:nvSpPr>
        <p:spPr>
          <a:xfrm>
            <a:off x="6664287" y="618518"/>
            <a:ext cx="4710683" cy="354171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SzPct val="125000"/>
              <a:buFont typeface="Arial" panose="020B0604020202020204" pitchFamily="34" charset="0"/>
              <a:buChar char="•"/>
            </a:pPr>
            <a:r>
              <a:rPr lang="en-US"/>
              <a:t>As you can see, this is </a:t>
            </a:r>
            <a:r>
              <a:rPr lang="en-US" i="1"/>
              <a:t>much</a:t>
            </a:r>
            <a:r>
              <a:rPr lang="en-US"/>
              <a:t> more difficult in </a:t>
            </a:r>
            <a:r>
              <a:rPr lang="en-US" err="1"/>
              <a:t>next.js</a:t>
            </a:r>
            <a:r>
              <a:rPr lang="en-US"/>
              <a:t>. Not only do we have to add several functions that interact with </a:t>
            </a:r>
            <a:r>
              <a:rPr lang="en-US" err="1"/>
              <a:t>useEffect</a:t>
            </a:r>
            <a:r>
              <a:rPr lang="en-US"/>
              <a:t>, but we have to import that file onto our page. Even if you decide to use only one button for comparison, it takes far more lines of code and uses more files than necessary for </a:t>
            </a:r>
            <a:r>
              <a:rPr lang="en-US" err="1"/>
              <a:t>Hyperscript</a:t>
            </a:r>
            <a:r>
              <a:rPr lang="en-US"/>
              <a:t>.</a:t>
            </a:r>
          </a:p>
        </p:txBody>
      </p:sp>
    </p:spTree>
    <p:extLst>
      <p:ext uri="{BB962C8B-B14F-4D97-AF65-F5344CB8AC3E}">
        <p14:creationId xmlns:p14="http://schemas.microsoft.com/office/powerpoint/2010/main" val="189508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F49B-0B9E-28CA-D3F4-2B7C585840A1}"/>
              </a:ext>
            </a:extLst>
          </p:cNvPr>
          <p:cNvSpPr>
            <a:spLocks noGrp="1"/>
          </p:cNvSpPr>
          <p:nvPr>
            <p:ph type="title"/>
          </p:nvPr>
        </p:nvSpPr>
        <p:spPr>
          <a:xfrm>
            <a:off x="1141413" y="618517"/>
            <a:ext cx="2877336" cy="5507328"/>
          </a:xfrm>
        </p:spPr>
        <p:txBody>
          <a:bodyPr>
            <a:normAutofit/>
          </a:bodyPr>
          <a:lstStyle/>
          <a:p>
            <a:r>
              <a:rPr lang="en-US" sz="2800">
                <a:latin typeface="Tw Cen MT" panose="020B0602020104020603" pitchFamily="34" charset="77"/>
                <a:cs typeface="Times New Roman" panose="02020603050405020304" pitchFamily="18" charset="0"/>
              </a:rPr>
              <a:t>Intersection Events in </a:t>
            </a:r>
            <a:r>
              <a:rPr lang="en-US" sz="2800" err="1">
                <a:latin typeface="Tw Cen MT" panose="020B0602020104020603" pitchFamily="34" charset="77"/>
                <a:cs typeface="Times New Roman" panose="02020603050405020304" pitchFamily="18" charset="0"/>
              </a:rPr>
              <a:t>Hyperscript</a:t>
            </a:r>
            <a:endParaRPr lang="en-US" sz="2800">
              <a:latin typeface="Tw Cen MT" panose="020B0602020104020603" pitchFamily="34" charset="77"/>
              <a:cs typeface="Times New Roman" panose="02020603050405020304" pitchFamily="18" charset="0"/>
            </a:endParaRPr>
          </a:p>
        </p:txBody>
      </p:sp>
      <p:sp>
        <p:nvSpPr>
          <p:cNvPr id="12" name="Content Placeholder 11">
            <a:extLst>
              <a:ext uri="{FF2B5EF4-FFF2-40B4-BE49-F238E27FC236}">
                <a16:creationId xmlns:a16="http://schemas.microsoft.com/office/drawing/2014/main" id="{EE019274-291C-6240-9242-D5E1548B1E66}"/>
              </a:ext>
            </a:extLst>
          </p:cNvPr>
          <p:cNvSpPr>
            <a:spLocks noGrp="1"/>
          </p:cNvSpPr>
          <p:nvPr>
            <p:ph idx="1"/>
          </p:nvPr>
        </p:nvSpPr>
        <p:spPr>
          <a:xfrm>
            <a:off x="4492104" y="871303"/>
            <a:ext cx="7034485" cy="2953636"/>
          </a:xfrm>
        </p:spPr>
        <p:txBody>
          <a:bodyPr vert="horz" lIns="91440" tIns="45720" rIns="91440" bIns="45720" rtlCol="0" anchor="t">
            <a:noAutofit/>
          </a:bodyPr>
          <a:lstStyle/>
          <a:p>
            <a:pPr marL="0" indent="0">
              <a:lnSpc>
                <a:spcPct val="110000"/>
              </a:lnSpc>
              <a:buNone/>
            </a:pPr>
            <a:r>
              <a:rPr lang="en-US" sz="2000">
                <a:latin typeface="Tw Cen MT"/>
                <a:cs typeface="Times New Roman"/>
              </a:rPr>
              <a:t>Another feature that we can use in </a:t>
            </a:r>
            <a:r>
              <a:rPr lang="en-US" sz="2000" err="1">
                <a:latin typeface="Tw Cen MT"/>
                <a:cs typeface="Times New Roman"/>
              </a:rPr>
              <a:t>Hyperscript</a:t>
            </a:r>
            <a:r>
              <a:rPr lang="en-US" sz="2000">
                <a:latin typeface="Tw Cen MT"/>
                <a:cs typeface="Times New Roman"/>
              </a:rPr>
              <a:t> is the intersection event. When at least half of the image comes into view, it will become visible. We can do this with the intersecting property. Since it has a threshold of 0.5, its opacity will transition to 1 (visible) when 50% of it is in view. If less than 50% of the image is in view, it does not meet the 0.5 threshold, and its opacity will be 0 (invisible). Below is the example of the code:</a:t>
            </a:r>
            <a:endParaRPr lang="en-US" sz="2000">
              <a:latin typeface="Tw Cen MT"/>
            </a:endParaRPr>
          </a:p>
          <a:p>
            <a:pPr marL="0" indent="0">
              <a:lnSpc>
                <a:spcPct val="110000"/>
              </a:lnSpc>
              <a:buNone/>
            </a:pPr>
            <a:r>
              <a:rPr lang="en-US" sz="2000">
                <a:latin typeface="Tw Cen MT"/>
                <a:cs typeface="Times New Roman"/>
              </a:rPr>
              <a:t>Link to the </a:t>
            </a:r>
            <a:r>
              <a:rPr lang="en-US" sz="2000" err="1">
                <a:latin typeface="Tw Cen MT"/>
                <a:cs typeface="Times New Roman"/>
              </a:rPr>
              <a:t>Hyperscript</a:t>
            </a:r>
            <a:r>
              <a:rPr lang="en-US" sz="2000">
                <a:latin typeface="Tw Cen MT"/>
                <a:cs typeface="Times New Roman"/>
              </a:rPr>
              <a:t> demo: </a:t>
            </a:r>
            <a:r>
              <a:rPr lang="en-US" sz="2000">
                <a:ea typeface="+mn-lt"/>
                <a:cs typeface="+mn-lt"/>
                <a:hlinkClick r:id="rId3"/>
              </a:rPr>
              <a:t>https://csci331.cs.montana.edu/~t37k234/CSCI331Final/intersection.html</a:t>
            </a:r>
            <a:endParaRPr lang="en-US" sz="2000">
              <a:latin typeface="Tw Cen MT" panose="020B0602020104020603" pitchFamily="34" charset="77"/>
              <a:cs typeface="Times New Roman" panose="02020603050405020304" pitchFamily="18" charset="0"/>
            </a:endParaRPr>
          </a:p>
        </p:txBody>
      </p:sp>
      <p:pic>
        <p:nvPicPr>
          <p:cNvPr id="15" name="Picture 14" descr="A close-up of a computer screen&#10;&#10;Description automatically generated">
            <a:extLst>
              <a:ext uri="{FF2B5EF4-FFF2-40B4-BE49-F238E27FC236}">
                <a16:creationId xmlns:a16="http://schemas.microsoft.com/office/drawing/2014/main" id="{91F857CB-7963-30BD-8B31-385FA12A3638}"/>
              </a:ext>
            </a:extLst>
          </p:cNvPr>
          <p:cNvPicPr>
            <a:picLocks noChangeAspect="1"/>
          </p:cNvPicPr>
          <p:nvPr/>
        </p:nvPicPr>
        <p:blipFill>
          <a:blip r:embed="rId4"/>
          <a:stretch>
            <a:fillRect/>
          </a:stretch>
        </p:blipFill>
        <p:spPr>
          <a:xfrm>
            <a:off x="4664496" y="4598486"/>
            <a:ext cx="6786975" cy="12725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1225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id="{00908831-FEAC-F3A0-0B68-8B503AFB48AA}"/>
              </a:ext>
            </a:extLst>
          </p:cNvPr>
          <p:cNvSpPr>
            <a:spLocks noGrp="1"/>
          </p:cNvSpPr>
          <p:nvPr>
            <p:ph type="title"/>
          </p:nvPr>
        </p:nvSpPr>
        <p:spPr>
          <a:xfrm>
            <a:off x="1141413" y="618518"/>
            <a:ext cx="4459286" cy="1478570"/>
          </a:xfrm>
        </p:spPr>
        <p:txBody>
          <a:bodyPr>
            <a:normAutofit/>
          </a:bodyPr>
          <a:lstStyle/>
          <a:p>
            <a:r>
              <a:rPr lang="en-US" sz="3200">
                <a:latin typeface="Tw Cen MT" panose="020B0602020104020603" pitchFamily="34" charset="77"/>
                <a:cs typeface="Times New Roman" panose="02020603050405020304" pitchFamily="18" charset="0"/>
              </a:rPr>
              <a:t>Go command in </a:t>
            </a:r>
            <a:r>
              <a:rPr lang="en-US" sz="3200" err="1">
                <a:latin typeface="Tw Cen MT" panose="020B0602020104020603" pitchFamily="34" charset="77"/>
                <a:cs typeface="Times New Roman" panose="02020603050405020304" pitchFamily="18" charset="0"/>
              </a:rPr>
              <a:t>Hyperscript</a:t>
            </a:r>
            <a:endParaRPr lang="en-US" sz="3200">
              <a:latin typeface="Tw Cen MT" panose="020B0602020104020603" pitchFamily="34" charset="77"/>
              <a:cs typeface="Times New Roman" panose="02020603050405020304" pitchFamily="18" charset="0"/>
            </a:endParaRPr>
          </a:p>
        </p:txBody>
      </p:sp>
      <p:sp>
        <p:nvSpPr>
          <p:cNvPr id="3" name="Content Placeholder 2">
            <a:extLst>
              <a:ext uri="{FF2B5EF4-FFF2-40B4-BE49-F238E27FC236}">
                <a16:creationId xmlns:a16="http://schemas.microsoft.com/office/drawing/2014/main" id="{67C4AEE0-21A1-608A-B5B5-663DA24429BC}"/>
              </a:ext>
            </a:extLst>
          </p:cNvPr>
          <p:cNvSpPr>
            <a:spLocks noGrp="1"/>
          </p:cNvSpPr>
          <p:nvPr>
            <p:ph idx="1"/>
          </p:nvPr>
        </p:nvSpPr>
        <p:spPr>
          <a:xfrm>
            <a:off x="1141412" y="2249487"/>
            <a:ext cx="4459287" cy="3965046"/>
          </a:xfrm>
        </p:spPr>
        <p:txBody>
          <a:bodyPr vert="horz" lIns="91440" tIns="45720" rIns="91440" bIns="45720" rtlCol="0" anchor="t">
            <a:normAutofit/>
          </a:bodyPr>
          <a:lstStyle/>
          <a:p>
            <a:r>
              <a:rPr lang="en-US" sz="2000" b="1" i="0">
                <a:effectLst/>
                <a:latin typeface="Tw Cen MT"/>
              </a:rPr>
              <a:t>Going Places</a:t>
            </a:r>
          </a:p>
          <a:p>
            <a:r>
              <a:rPr lang="en-US" sz="2000" b="0" i="0">
                <a:effectLst/>
                <a:latin typeface="Tw Cen MT"/>
              </a:rPr>
              <a:t>While using ajax is exciting, sometimes you simply wish to navigate the browser to a new location. To support this </a:t>
            </a:r>
            <a:r>
              <a:rPr lang="en-US" sz="2000" b="0" i="0" err="1">
                <a:effectLst/>
                <a:latin typeface="Tw Cen MT"/>
              </a:rPr>
              <a:t>hyperscript</a:t>
            </a:r>
            <a:r>
              <a:rPr lang="en-US" sz="2000" b="0" i="0">
                <a:effectLst/>
                <a:latin typeface="Tw Cen MT"/>
              </a:rPr>
              <a:t> has a </a:t>
            </a:r>
            <a:r>
              <a:rPr lang="en-US" sz="2000" b="0" i="0">
                <a:effectLst/>
                <a:latin typeface="Tw Cen MT"/>
                <a:hlinkClick r:id="rId4"/>
              </a:rPr>
              <a:t>go command</a:t>
            </a:r>
            <a:r>
              <a:rPr lang="en-US" sz="2000" b="0" i="0">
                <a:effectLst/>
                <a:latin typeface="Tw Cen MT"/>
              </a:rPr>
              <a:t> that allows you to navigate locally or to new URLs, depending on how it is used:</a:t>
            </a:r>
          </a:p>
          <a:p>
            <a:r>
              <a:rPr lang="en-US" sz="2000">
                <a:latin typeface="Tw Cen MT"/>
              </a:rPr>
              <a:t>Link: </a:t>
            </a:r>
            <a:r>
              <a:rPr lang="en-US" sz="2000">
                <a:ea typeface="+mn-lt"/>
                <a:cs typeface="+mn-lt"/>
                <a:hlinkClick r:id="rId5"/>
              </a:rPr>
              <a:t>https://csci331.cs.montana.edu/~t37k234/CSCI331Final/updown.html</a:t>
            </a:r>
            <a:endParaRPr lang="en-US" sz="2000" b="0" i="0">
              <a:effectLst/>
              <a:latin typeface="Tw Cen MT"/>
            </a:endParaRPr>
          </a:p>
          <a:p>
            <a:pPr marL="0" indent="0">
              <a:buNone/>
            </a:pPr>
            <a:endParaRPr lang="en-US" sz="2000">
              <a:latin typeface="Source Sans 3"/>
            </a:endParaRPr>
          </a:p>
        </p:txBody>
      </p:sp>
      <p:pic>
        <p:nvPicPr>
          <p:cNvPr id="5" name="Picture 4" descr="A screenshot of a computer&#10;&#10;Description automatically generated">
            <a:extLst>
              <a:ext uri="{FF2B5EF4-FFF2-40B4-BE49-F238E27FC236}">
                <a16:creationId xmlns:a16="http://schemas.microsoft.com/office/drawing/2014/main" id="{8129503C-9FE1-BDDF-4D84-41E38C38788F}"/>
              </a:ext>
            </a:extLst>
          </p:cNvPr>
          <p:cNvPicPr>
            <a:picLocks noChangeAspect="1"/>
          </p:cNvPicPr>
          <p:nvPr/>
        </p:nvPicPr>
        <p:blipFill>
          <a:blip r:embed="rId6"/>
          <a:stretch>
            <a:fillRect/>
          </a:stretch>
        </p:blipFill>
        <p:spPr>
          <a:xfrm>
            <a:off x="6096000" y="2400293"/>
            <a:ext cx="5456279" cy="203246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Tree>
    <p:extLst>
      <p:ext uri="{BB962C8B-B14F-4D97-AF65-F5344CB8AC3E}">
        <p14:creationId xmlns:p14="http://schemas.microsoft.com/office/powerpoint/2010/main" val="2654904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{73B23ABA-AD2D-9740-BB9C-D3D004B5DE0B}tf10001122</Template>
  <TotalTime>0</TotalTime>
  <Words>820</Words>
  <Application>Microsoft Macintosh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Source Sans 3</vt:lpstr>
      <vt:lpstr>Tw Cen MT</vt:lpstr>
      <vt:lpstr>Circuit</vt:lpstr>
      <vt:lpstr>Hyperscript</vt:lpstr>
      <vt:lpstr>What is Hyperscript?</vt:lpstr>
      <vt:lpstr>Manipulating Code in the DOM</vt:lpstr>
      <vt:lpstr>Filter Elements in Hyperscript</vt:lpstr>
      <vt:lpstr>Filter Elements in React</vt:lpstr>
      <vt:lpstr>Increment Button in Hyperscript</vt:lpstr>
      <vt:lpstr>Increment Button in  Next.js</vt:lpstr>
      <vt:lpstr>Intersection Events in Hyperscript</vt:lpstr>
      <vt:lpstr>Go command in Hyperscript</vt:lpstr>
      <vt:lpstr>Countdown and Waiting</vt:lpstr>
      <vt:lpstr>That's Hyperscript!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Jayasaputra, Felicia</dc:creator>
  <cp:lastModifiedBy>Jayasaputra, Felicia</cp:lastModifiedBy>
  <cp:revision>1</cp:revision>
  <dcterms:created xsi:type="dcterms:W3CDTF">2023-11-21T18:27:27Z</dcterms:created>
  <dcterms:modified xsi:type="dcterms:W3CDTF">2023-12-05T01:00:11Z</dcterms:modified>
</cp:coreProperties>
</file>