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5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FDA91-B7C2-4091-ACD8-E4702F4A827D}" type="datetimeFigureOut">
              <a:rPr lang="en-GB" smtClean="0"/>
              <a:pPr/>
              <a:t>08/08/2012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E85685-AFDD-4DE8-A762-BE88D40A436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FDA91-B7C2-4091-ACD8-E4702F4A827D}" type="datetimeFigureOut">
              <a:rPr lang="en-GB" smtClean="0"/>
              <a:pPr/>
              <a:t>08/08/2012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85685-AFDD-4DE8-A762-BE88D40A436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2400" dirty="0" err="1" smtClean="0">
                <a:latin typeface="Arial" pitchFamily="34" charset="0"/>
                <a:cs typeface="Arial" pitchFamily="34" charset="0"/>
              </a:rPr>
              <a:t>Discriminant</a:t>
            </a:r>
            <a:r>
              <a:rPr lang="en-GB" sz="2400" dirty="0" smtClean="0">
                <a:latin typeface="Arial" pitchFamily="34" charset="0"/>
                <a:cs typeface="Arial" pitchFamily="34" charset="0"/>
              </a:rPr>
              <a:t> Function Analysis for FT-IR Data in MATLAB</a:t>
            </a:r>
            <a:endParaRPr lang="en-GB" sz="2400"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GB" sz="2000" dirty="0" smtClean="0">
                <a:latin typeface="Arial" pitchFamily="34" charset="0"/>
                <a:cs typeface="Arial" pitchFamily="34" charset="0"/>
              </a:rPr>
              <a:t>Felicity Currie</a:t>
            </a:r>
          </a:p>
          <a:p>
            <a:r>
              <a:rPr lang="en-GB" sz="1600" dirty="0" smtClean="0">
                <a:latin typeface="Arial" pitchFamily="34" charset="0"/>
                <a:cs typeface="Arial" pitchFamily="34" charset="0"/>
              </a:rPr>
              <a:t>MBPG, LSTM</a:t>
            </a:r>
            <a:endParaRPr lang="en-GB" sz="1600"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107504" y="476672"/>
            <a:ext cx="7077199" cy="5661759"/>
          </a:xfrm>
          <a:prstGeom prst="rect">
            <a:avLst/>
          </a:prstGeom>
          <a:noFill/>
          <a:ln w="9525">
            <a:noFill/>
            <a:miter lim="800000"/>
            <a:headEnd/>
            <a:tailEnd/>
          </a:ln>
        </p:spPr>
      </p:pic>
      <p:sp>
        <p:nvSpPr>
          <p:cNvPr id="5" name="TextBox 4"/>
          <p:cNvSpPr txBox="1"/>
          <p:nvPr/>
        </p:nvSpPr>
        <p:spPr>
          <a:xfrm>
            <a:off x="7380312" y="548680"/>
            <a:ext cx="1584176" cy="3416320"/>
          </a:xfrm>
          <a:prstGeom prst="rect">
            <a:avLst/>
          </a:prstGeom>
          <a:noFill/>
        </p:spPr>
        <p:txBody>
          <a:bodyPr wrap="square" rtlCol="0">
            <a:spAutoFit/>
          </a:bodyPr>
          <a:lstStyle/>
          <a:p>
            <a:r>
              <a:rPr lang="en-GB" dirty="0" smtClean="0"/>
              <a:t>Read in the raw data from  Excel and transpose it</a:t>
            </a:r>
          </a:p>
          <a:p>
            <a:endParaRPr lang="en-GB" dirty="0"/>
          </a:p>
          <a:p>
            <a:r>
              <a:rPr lang="en-GB" dirty="0" smtClean="0"/>
              <a:t>The new data matrix  is 228 samples  x 1764  </a:t>
            </a:r>
            <a:r>
              <a:rPr lang="en-GB" dirty="0" err="1" smtClean="0"/>
              <a:t>wavenumbers</a:t>
            </a:r>
            <a:r>
              <a:rPr lang="en-GB" dirty="0" smtClean="0"/>
              <a:t> and appears here</a:t>
            </a:r>
            <a:endParaRPr lang="en-GB" dirty="0"/>
          </a:p>
        </p:txBody>
      </p:sp>
      <p:sp>
        <p:nvSpPr>
          <p:cNvPr id="6" name="Arc 5"/>
          <p:cNvSpPr/>
          <p:nvPr/>
        </p:nvSpPr>
        <p:spPr>
          <a:xfrm rot="380786">
            <a:off x="3491880" y="1700808"/>
            <a:ext cx="3888432" cy="1728192"/>
          </a:xfrm>
          <a:prstGeom prst="arc">
            <a:avLst>
              <a:gd name="adj1" fmla="val 13774288"/>
              <a:gd name="adj2" fmla="val 21312758"/>
            </a:avLst>
          </a:prstGeom>
          <a:ln w="28575">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732240" y="476672"/>
            <a:ext cx="2411760" cy="4770537"/>
          </a:xfrm>
          <a:prstGeom prst="rect">
            <a:avLst/>
          </a:prstGeom>
        </p:spPr>
        <p:txBody>
          <a:bodyPr wrap="square">
            <a:spAutoFit/>
          </a:bodyPr>
          <a:lstStyle/>
          <a:p>
            <a:r>
              <a:rPr lang="en-GB" sz="1600" dirty="0" smtClean="0">
                <a:latin typeface="Arial" pitchFamily="34" charset="0"/>
                <a:cs typeface="Arial" pitchFamily="34" charset="0"/>
              </a:rPr>
              <a:t>Data </a:t>
            </a:r>
            <a:r>
              <a:rPr lang="en-GB" sz="1600" dirty="0" err="1" smtClean="0">
                <a:latin typeface="Arial" pitchFamily="34" charset="0"/>
                <a:cs typeface="Arial" pitchFamily="34" charset="0"/>
              </a:rPr>
              <a:t>preprocessing</a:t>
            </a:r>
            <a:r>
              <a:rPr lang="en-GB" sz="1600" dirty="0" smtClean="0">
                <a:latin typeface="Arial" pitchFamily="34" charset="0"/>
                <a:cs typeface="Arial" pitchFamily="34" charset="0"/>
              </a:rPr>
              <a:t> steps</a:t>
            </a:r>
            <a:endParaRPr lang="en-GB" sz="1600" dirty="0">
              <a:latin typeface="Arial" pitchFamily="34" charset="0"/>
              <a:cs typeface="Arial" pitchFamily="34" charset="0"/>
            </a:endParaRPr>
          </a:p>
          <a:p>
            <a:endParaRPr lang="en-GB" sz="1600" dirty="0" smtClean="0">
              <a:latin typeface="Arial" pitchFamily="34" charset="0"/>
              <a:cs typeface="Arial" pitchFamily="34" charset="0"/>
            </a:endParaRPr>
          </a:p>
          <a:p>
            <a:r>
              <a:rPr lang="en-GB" sz="1600" dirty="0" smtClean="0">
                <a:latin typeface="Arial" pitchFamily="34" charset="0"/>
                <a:cs typeface="Arial" pitchFamily="34" charset="0"/>
              </a:rPr>
              <a:t>removal of </a:t>
            </a:r>
            <a:r>
              <a:rPr lang="en-GB" sz="1600" dirty="0" err="1" smtClean="0">
                <a:latin typeface="Arial" pitchFamily="34" charset="0"/>
                <a:cs typeface="Arial" pitchFamily="34" charset="0"/>
              </a:rPr>
              <a:t>absorbances</a:t>
            </a:r>
            <a:r>
              <a:rPr lang="en-GB" sz="1600" dirty="0" smtClean="0">
                <a:latin typeface="Arial" pitchFamily="34" charset="0"/>
                <a:cs typeface="Arial" pitchFamily="34" charset="0"/>
              </a:rPr>
              <a:t> due to carbon dioxide</a:t>
            </a:r>
          </a:p>
          <a:p>
            <a:endParaRPr lang="en-GB" sz="1600" dirty="0">
              <a:latin typeface="Arial" pitchFamily="34" charset="0"/>
              <a:cs typeface="Arial" pitchFamily="34" charset="0"/>
            </a:endParaRPr>
          </a:p>
          <a:p>
            <a:r>
              <a:rPr lang="en-GB" sz="1600" dirty="0" err="1" smtClean="0">
                <a:latin typeface="Arial" pitchFamily="34" charset="0"/>
                <a:cs typeface="Arial" pitchFamily="34" charset="0"/>
              </a:rPr>
              <a:t>autoscaling</a:t>
            </a:r>
            <a:r>
              <a:rPr lang="en-GB" sz="1600" dirty="0" smtClean="0">
                <a:latin typeface="Arial" pitchFamily="34" charset="0"/>
                <a:cs typeface="Arial" pitchFamily="34" charset="0"/>
              </a:rPr>
              <a:t> of individual spectra between 0 and 1</a:t>
            </a:r>
          </a:p>
          <a:p>
            <a:endParaRPr lang="en-GB" sz="1600" dirty="0">
              <a:latin typeface="Arial" pitchFamily="34" charset="0"/>
              <a:cs typeface="Arial" pitchFamily="34" charset="0"/>
            </a:endParaRPr>
          </a:p>
          <a:p>
            <a:r>
              <a:rPr lang="en-GB" sz="1600" dirty="0" smtClean="0">
                <a:latin typeface="Arial" pitchFamily="34" charset="0"/>
                <a:cs typeface="Arial" pitchFamily="34" charset="0"/>
              </a:rPr>
              <a:t>removal of spectral regions containing no data of biological interest</a:t>
            </a:r>
          </a:p>
          <a:p>
            <a:endParaRPr lang="en-GB" sz="1600" dirty="0">
              <a:latin typeface="Arial" pitchFamily="34" charset="0"/>
              <a:cs typeface="Arial" pitchFamily="34" charset="0"/>
            </a:endParaRPr>
          </a:p>
          <a:p>
            <a:r>
              <a:rPr lang="en-GB" sz="1600" dirty="0" err="1" smtClean="0">
                <a:latin typeface="Arial" pitchFamily="34" charset="0"/>
                <a:cs typeface="Arial" pitchFamily="34" charset="0"/>
              </a:rPr>
              <a:t>autoscaling</a:t>
            </a:r>
            <a:r>
              <a:rPr lang="en-GB" sz="1600" dirty="0" smtClean="0">
                <a:latin typeface="Arial" pitchFamily="34" charset="0"/>
                <a:cs typeface="Arial" pitchFamily="34" charset="0"/>
              </a:rPr>
              <a:t> of variables to mean absolute deviation</a:t>
            </a:r>
            <a:br>
              <a:rPr lang="en-GB" sz="1600" dirty="0" smtClean="0">
                <a:latin typeface="Arial" pitchFamily="34" charset="0"/>
                <a:cs typeface="Arial" pitchFamily="34" charset="0"/>
              </a:rPr>
            </a:br>
            <a:r>
              <a:rPr lang="en-GB" sz="1600" dirty="0" smtClean="0">
                <a:latin typeface="Arial" pitchFamily="34" charset="0"/>
                <a:cs typeface="Arial" pitchFamily="34" charset="0"/>
              </a:rPr>
              <a:t/>
            </a:r>
            <a:br>
              <a:rPr lang="en-GB" sz="1600" dirty="0" smtClean="0">
                <a:latin typeface="Arial" pitchFamily="34" charset="0"/>
                <a:cs typeface="Arial" pitchFamily="34" charset="0"/>
              </a:rPr>
            </a:br>
            <a:endParaRPr lang="en-GB" sz="1600"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251520" y="404664"/>
            <a:ext cx="6300700" cy="504056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395536" y="522010"/>
            <a:ext cx="7005191" cy="5604153"/>
          </a:xfrm>
          <a:prstGeom prst="rect">
            <a:avLst/>
          </a:prstGeom>
          <a:noFill/>
          <a:ln w="9525">
            <a:noFill/>
            <a:miter lim="800000"/>
            <a:headEnd/>
            <a:tailEnd/>
          </a:ln>
        </p:spPr>
      </p:pic>
      <p:sp>
        <p:nvSpPr>
          <p:cNvPr id="5" name="TextBox 4"/>
          <p:cNvSpPr txBox="1"/>
          <p:nvPr/>
        </p:nvSpPr>
        <p:spPr>
          <a:xfrm>
            <a:off x="7524328" y="548680"/>
            <a:ext cx="1512168" cy="2031325"/>
          </a:xfrm>
          <a:prstGeom prst="rect">
            <a:avLst/>
          </a:prstGeom>
          <a:noFill/>
        </p:spPr>
        <p:txBody>
          <a:bodyPr wrap="square" rtlCol="0">
            <a:spAutoFit/>
          </a:bodyPr>
          <a:lstStyle/>
          <a:p>
            <a:r>
              <a:rPr lang="en-GB" dirty="0" smtClean="0"/>
              <a:t>Paste in the 832 </a:t>
            </a:r>
            <a:r>
              <a:rPr lang="en-GB" dirty="0" err="1" smtClean="0"/>
              <a:t>wavenumbers</a:t>
            </a:r>
            <a:r>
              <a:rPr lang="en-GB" dirty="0" smtClean="0"/>
              <a:t> with the name </a:t>
            </a:r>
          </a:p>
          <a:p>
            <a:endParaRPr lang="en-GB" dirty="0"/>
          </a:p>
          <a:p>
            <a:r>
              <a:rPr lang="en-GB" dirty="0" smtClean="0"/>
              <a:t>ut832</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52320" y="692696"/>
            <a:ext cx="1691680" cy="2031325"/>
          </a:xfrm>
          <a:prstGeom prst="rect">
            <a:avLst/>
          </a:prstGeom>
          <a:noFill/>
        </p:spPr>
        <p:txBody>
          <a:bodyPr wrap="square" rtlCol="0">
            <a:spAutoFit/>
          </a:bodyPr>
          <a:lstStyle/>
          <a:p>
            <a:r>
              <a:rPr lang="en-GB" dirty="0" smtClean="0"/>
              <a:t>Create a data structure to hold the </a:t>
            </a:r>
            <a:r>
              <a:rPr lang="en-GB" dirty="0" err="1" smtClean="0"/>
              <a:t>preprocessed</a:t>
            </a:r>
            <a:r>
              <a:rPr lang="en-GB" dirty="0" smtClean="0"/>
              <a:t> data and the metadata from Excel</a:t>
            </a:r>
            <a:endParaRPr lang="en-GB" dirty="0"/>
          </a:p>
        </p:txBody>
      </p:sp>
      <p:pic>
        <p:nvPicPr>
          <p:cNvPr id="8195" name="Picture 3"/>
          <p:cNvPicPr>
            <a:picLocks noGrp="1" noChangeAspect="1" noChangeArrowheads="1"/>
          </p:cNvPicPr>
          <p:nvPr>
            <p:ph idx="1"/>
          </p:nvPr>
        </p:nvPicPr>
        <p:blipFill>
          <a:blip r:embed="rId2" cstate="print"/>
          <a:srcRect/>
          <a:stretch>
            <a:fillRect/>
          </a:stretch>
        </p:blipFill>
        <p:spPr bwMode="auto">
          <a:xfrm>
            <a:off x="395536" y="404664"/>
            <a:ext cx="6930770" cy="554461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269522" y="1052736"/>
            <a:ext cx="6480720" cy="5184576"/>
          </a:xfrm>
          <a:prstGeom prst="rect">
            <a:avLst/>
          </a:prstGeom>
          <a:noFill/>
          <a:ln w="9525">
            <a:noFill/>
            <a:miter lim="800000"/>
            <a:headEnd/>
            <a:tailEnd/>
          </a:ln>
        </p:spPr>
      </p:pic>
      <p:sp>
        <p:nvSpPr>
          <p:cNvPr id="5" name="TextBox 4"/>
          <p:cNvSpPr txBox="1"/>
          <p:nvPr/>
        </p:nvSpPr>
        <p:spPr>
          <a:xfrm>
            <a:off x="7092280" y="302359"/>
            <a:ext cx="1728192" cy="6555641"/>
          </a:xfrm>
          <a:prstGeom prst="rect">
            <a:avLst/>
          </a:prstGeom>
          <a:noFill/>
        </p:spPr>
        <p:txBody>
          <a:bodyPr wrap="square" rtlCol="0">
            <a:spAutoFit/>
          </a:bodyPr>
          <a:lstStyle/>
          <a:p>
            <a:r>
              <a:rPr lang="en-GB" sz="1400" dirty="0" smtClean="0"/>
              <a:t>Create a data structure, M,  for the analysis</a:t>
            </a:r>
          </a:p>
          <a:p>
            <a:endParaRPr lang="en-GB" sz="1400" dirty="0"/>
          </a:p>
          <a:p>
            <a:r>
              <a:rPr lang="en-GB" sz="1400" dirty="0" smtClean="0"/>
              <a:t>‘</a:t>
            </a:r>
            <a:r>
              <a:rPr lang="en-GB" sz="1400" dirty="0" err="1" smtClean="0"/>
              <a:t>Conc_Rep</a:t>
            </a:r>
            <a:r>
              <a:rPr lang="en-GB" sz="1400" dirty="0" smtClean="0"/>
              <a:t>’ is used here to define the sample classes and also the colour in the plots</a:t>
            </a:r>
          </a:p>
          <a:p>
            <a:endParaRPr lang="en-GB" sz="1400" dirty="0"/>
          </a:p>
          <a:p>
            <a:r>
              <a:rPr lang="en-GB" sz="1400" dirty="0" smtClean="0"/>
              <a:t>‘</a:t>
            </a:r>
            <a:r>
              <a:rPr lang="en-GB" sz="1400" dirty="0" err="1" smtClean="0"/>
              <a:t>Sample_No</a:t>
            </a:r>
            <a:r>
              <a:rPr lang="en-GB" sz="1400" dirty="0" smtClean="0"/>
              <a:t>’ is used here for the marker on the plots</a:t>
            </a:r>
          </a:p>
          <a:p>
            <a:endParaRPr lang="en-GB" sz="1400" dirty="0"/>
          </a:p>
          <a:p>
            <a:r>
              <a:rPr lang="en-GB" sz="1400" dirty="0" smtClean="0"/>
              <a:t>‘Mask4a’ defines the samples used for training and validation in the analysis </a:t>
            </a:r>
          </a:p>
          <a:p>
            <a:endParaRPr lang="en-GB" sz="1400" dirty="0"/>
          </a:p>
          <a:p>
            <a:r>
              <a:rPr lang="en-GB" sz="1400" dirty="0" smtClean="0"/>
              <a:t>The analysis should be repeated with n-fold iterations of samples for training and validation  </a:t>
            </a:r>
            <a:r>
              <a:rPr lang="en-GB" sz="1400" dirty="0" err="1" smtClean="0"/>
              <a:t>e.g</a:t>
            </a:r>
            <a:r>
              <a:rPr lang="en-GB" sz="1400" dirty="0" smtClean="0"/>
              <a:t> Masks 4a-4d, or iterations of 10% samples selected at random for the validation</a:t>
            </a:r>
            <a:endParaRPr lang="en-GB"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323528" y="692696"/>
            <a:ext cx="6390710" cy="5112568"/>
          </a:xfrm>
          <a:prstGeom prst="rect">
            <a:avLst/>
          </a:prstGeom>
          <a:noFill/>
          <a:ln w="9525">
            <a:noFill/>
            <a:miter lim="800000"/>
            <a:headEnd/>
            <a:tailEnd/>
          </a:ln>
        </p:spPr>
      </p:pic>
      <p:sp>
        <p:nvSpPr>
          <p:cNvPr id="5" name="TextBox 4"/>
          <p:cNvSpPr txBox="1"/>
          <p:nvPr/>
        </p:nvSpPr>
        <p:spPr>
          <a:xfrm>
            <a:off x="6732240" y="836712"/>
            <a:ext cx="2160240" cy="3416320"/>
          </a:xfrm>
          <a:prstGeom prst="rect">
            <a:avLst/>
          </a:prstGeom>
          <a:noFill/>
        </p:spPr>
        <p:txBody>
          <a:bodyPr wrap="square" rtlCol="0">
            <a:spAutoFit/>
          </a:bodyPr>
          <a:lstStyle/>
          <a:p>
            <a:r>
              <a:rPr lang="en-GB" dirty="0" smtClean="0"/>
              <a:t>Run the PC-CVA analysis o the data structure M</a:t>
            </a:r>
          </a:p>
          <a:p>
            <a:endParaRPr lang="en-GB" dirty="0"/>
          </a:p>
          <a:p>
            <a:r>
              <a:rPr lang="en-GB" dirty="0" smtClean="0"/>
              <a:t>The first part creates a specified number of PCs (here 30)</a:t>
            </a:r>
          </a:p>
          <a:p>
            <a:endParaRPr lang="en-GB" dirty="0"/>
          </a:p>
          <a:p>
            <a:r>
              <a:rPr lang="en-GB" dirty="0" smtClean="0"/>
              <a:t>The second part asks for the number of PCs to be used in the CV analysis (here 26)</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395536" y="476673"/>
            <a:ext cx="6120681" cy="4896544"/>
          </a:xfrm>
          <a:prstGeom prst="rect">
            <a:avLst/>
          </a:prstGeom>
          <a:noFill/>
          <a:ln w="9525">
            <a:noFill/>
            <a:miter lim="800000"/>
            <a:headEnd/>
            <a:tailEnd/>
          </a:ln>
        </p:spPr>
      </p:pic>
      <p:sp>
        <p:nvSpPr>
          <p:cNvPr id="5" name="TextBox 4"/>
          <p:cNvSpPr txBox="1"/>
          <p:nvPr/>
        </p:nvSpPr>
        <p:spPr>
          <a:xfrm>
            <a:off x="6660232" y="476672"/>
            <a:ext cx="2160240" cy="6186309"/>
          </a:xfrm>
          <a:prstGeom prst="rect">
            <a:avLst/>
          </a:prstGeom>
          <a:noFill/>
        </p:spPr>
        <p:txBody>
          <a:bodyPr wrap="square" rtlCol="0">
            <a:spAutoFit/>
          </a:bodyPr>
          <a:lstStyle/>
          <a:p>
            <a:r>
              <a:rPr lang="en-GB" dirty="0" smtClean="0"/>
              <a:t>The CVA scores plot is shown </a:t>
            </a:r>
          </a:p>
          <a:p>
            <a:endParaRPr lang="en-GB" dirty="0"/>
          </a:p>
          <a:p>
            <a:r>
              <a:rPr lang="en-GB" dirty="0" smtClean="0"/>
              <a:t>sample numbers are plotted</a:t>
            </a:r>
          </a:p>
          <a:p>
            <a:endParaRPr lang="en-GB" dirty="0" smtClean="0"/>
          </a:p>
          <a:p>
            <a:r>
              <a:rPr lang="en-GB" dirty="0" smtClean="0"/>
              <a:t>*denotes the validation samples defined in Mask4a</a:t>
            </a:r>
          </a:p>
          <a:p>
            <a:endParaRPr lang="en-GB" dirty="0"/>
          </a:p>
          <a:p>
            <a:r>
              <a:rPr lang="en-GB" dirty="0" smtClean="0"/>
              <a:t>You should change the number of PCs used in the analysis and study the plots for the best separation between groups where the validation samples fall within the bounds of the training set</a:t>
            </a:r>
          </a:p>
          <a:p>
            <a:pPr>
              <a:buFont typeface="Arial" charset="0"/>
              <a:buChar char="•"/>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a:stretch>
            <a:fillRect/>
          </a:stretch>
        </p:blipFill>
        <p:spPr bwMode="auto">
          <a:xfrm>
            <a:off x="179513" y="620688"/>
            <a:ext cx="6300700" cy="5040560"/>
          </a:xfrm>
          <a:prstGeom prst="rect">
            <a:avLst/>
          </a:prstGeom>
          <a:noFill/>
          <a:ln w="9525">
            <a:noFill/>
            <a:miter lim="800000"/>
            <a:headEnd/>
            <a:tailEnd/>
          </a:ln>
        </p:spPr>
      </p:pic>
      <p:sp>
        <p:nvSpPr>
          <p:cNvPr id="5" name="TextBox 4"/>
          <p:cNvSpPr txBox="1"/>
          <p:nvPr/>
        </p:nvSpPr>
        <p:spPr>
          <a:xfrm>
            <a:off x="6444208" y="548680"/>
            <a:ext cx="2520280" cy="5355312"/>
          </a:xfrm>
          <a:prstGeom prst="rect">
            <a:avLst/>
          </a:prstGeom>
          <a:noFill/>
        </p:spPr>
        <p:txBody>
          <a:bodyPr wrap="square" rtlCol="0">
            <a:spAutoFit/>
          </a:bodyPr>
          <a:lstStyle/>
          <a:p>
            <a:r>
              <a:rPr lang="en-GB" dirty="0" smtClean="0"/>
              <a:t>Once the optimum number of PCs to be used has been decided on enter zero to exit the PC-CVA method.</a:t>
            </a:r>
          </a:p>
          <a:p>
            <a:endParaRPr lang="en-GB" dirty="0"/>
          </a:p>
          <a:p>
            <a:r>
              <a:rPr lang="en-GB" dirty="0" smtClean="0"/>
              <a:t>The plot can be redrawn with symbols rather than sample numbers and the bounds defined by the </a:t>
            </a:r>
            <a:r>
              <a:rPr lang="el-GR" dirty="0" smtClean="0"/>
              <a:t>χ</a:t>
            </a:r>
            <a:r>
              <a:rPr lang="en-GB" baseline="30000" dirty="0" smtClean="0"/>
              <a:t>2</a:t>
            </a:r>
            <a:r>
              <a:rPr lang="en-GB" dirty="0" smtClean="0"/>
              <a:t> distribution for the scores for the training data </a:t>
            </a:r>
          </a:p>
          <a:p>
            <a:endParaRPr lang="en-GB" dirty="0"/>
          </a:p>
          <a:p>
            <a:r>
              <a:rPr lang="en-GB" dirty="0" smtClean="0"/>
              <a:t>Validation data is shown in unfilled symbols and should fall within the bounds for the training data (filled symbols)</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964488" cy="5721499"/>
          </a:xfrm>
        </p:spPr>
        <p:txBody>
          <a:bodyPr>
            <a:normAutofit fontScale="62500" lnSpcReduction="20000"/>
          </a:bodyPr>
          <a:lstStyle/>
          <a:p>
            <a:r>
              <a:rPr lang="en-GB" dirty="0" smtClean="0"/>
              <a:t>&gt;&gt; </a:t>
            </a:r>
            <a:r>
              <a:rPr lang="en-GB" dirty="0" err="1" smtClean="0"/>
              <a:t>Rawdata</a:t>
            </a:r>
            <a:r>
              <a:rPr lang="en-GB" dirty="0" smtClean="0"/>
              <a:t> = </a:t>
            </a:r>
            <a:r>
              <a:rPr lang="en-GB" dirty="0" err="1" smtClean="0"/>
              <a:t>xlsread</a:t>
            </a:r>
            <a:r>
              <a:rPr lang="en-GB" dirty="0" smtClean="0"/>
              <a:t>('LSTMFC150FTIR.xls','RawData');</a:t>
            </a:r>
          </a:p>
          <a:p>
            <a:r>
              <a:rPr lang="en-GB" dirty="0" smtClean="0"/>
              <a:t>&gt;&gt; </a:t>
            </a:r>
            <a:r>
              <a:rPr lang="en-GB" dirty="0" err="1" smtClean="0"/>
              <a:t>Rawdata</a:t>
            </a:r>
            <a:r>
              <a:rPr lang="en-GB" dirty="0" smtClean="0"/>
              <a:t>=</a:t>
            </a:r>
            <a:r>
              <a:rPr lang="en-GB" dirty="0" err="1" smtClean="0"/>
              <a:t>Rawdata</a:t>
            </a:r>
            <a:r>
              <a:rPr lang="en-GB" dirty="0" smtClean="0"/>
              <a:t>';</a:t>
            </a:r>
          </a:p>
          <a:p>
            <a:r>
              <a:rPr lang="en-GB" dirty="0" smtClean="0"/>
              <a:t>&gt;&gt; % paste in 832 </a:t>
            </a:r>
            <a:r>
              <a:rPr lang="en-GB" dirty="0" err="1" smtClean="0"/>
              <a:t>wavenumbers</a:t>
            </a:r>
            <a:endParaRPr lang="en-GB" dirty="0" smtClean="0"/>
          </a:p>
          <a:p>
            <a:r>
              <a:rPr lang="en-GB" dirty="0" smtClean="0"/>
              <a:t>&gt;&gt; DataCO2=transco2corr2(Rawdata,1);</a:t>
            </a:r>
          </a:p>
          <a:p>
            <a:r>
              <a:rPr lang="en-GB" dirty="0" smtClean="0"/>
              <a:t>&gt;&gt; </a:t>
            </a:r>
            <a:r>
              <a:rPr lang="en-GB" dirty="0" err="1" smtClean="0"/>
              <a:t>DataScaled</a:t>
            </a:r>
            <a:r>
              <a:rPr lang="en-GB" dirty="0" smtClean="0"/>
              <a:t> = </a:t>
            </a:r>
            <a:r>
              <a:rPr lang="en-GB" dirty="0" err="1" smtClean="0"/>
              <a:t>scaleM</a:t>
            </a:r>
            <a:r>
              <a:rPr lang="en-GB" dirty="0" smtClean="0"/>
              <a:t>(DataCO2);</a:t>
            </a:r>
          </a:p>
          <a:p>
            <a:r>
              <a:rPr lang="en-GB" dirty="0" smtClean="0"/>
              <a:t>&gt;&gt; DataM1 = </a:t>
            </a:r>
            <a:r>
              <a:rPr lang="en-GB" dirty="0" err="1" smtClean="0"/>
              <a:t>DataScaled</a:t>
            </a:r>
            <a:r>
              <a:rPr lang="en-GB" dirty="0" smtClean="0"/>
              <a:t>(:,7:1:409);</a:t>
            </a:r>
          </a:p>
          <a:p>
            <a:r>
              <a:rPr lang="en-GB" dirty="0" smtClean="0"/>
              <a:t>&gt;&gt; DataM2 = </a:t>
            </a:r>
            <a:r>
              <a:rPr lang="en-GB" dirty="0" err="1" smtClean="0"/>
              <a:t>DataScaled</a:t>
            </a:r>
            <a:r>
              <a:rPr lang="en-GB" dirty="0" smtClean="0"/>
              <a:t>(:,955:1:1383);</a:t>
            </a:r>
          </a:p>
          <a:p>
            <a:r>
              <a:rPr lang="en-GB" dirty="0" smtClean="0"/>
              <a:t>&gt;&gt; </a:t>
            </a:r>
            <a:r>
              <a:rPr lang="en-GB" dirty="0" err="1" smtClean="0"/>
              <a:t>DataReduced</a:t>
            </a:r>
            <a:r>
              <a:rPr lang="en-GB" dirty="0" smtClean="0"/>
              <a:t> = [DataM1,DataM2];</a:t>
            </a:r>
          </a:p>
          <a:p>
            <a:r>
              <a:rPr lang="en-GB" dirty="0" smtClean="0"/>
              <a:t>&gt;&gt; </a:t>
            </a:r>
            <a:r>
              <a:rPr lang="en-GB" dirty="0" err="1" smtClean="0"/>
              <a:t>DataAuto</a:t>
            </a:r>
            <a:r>
              <a:rPr lang="en-GB" dirty="0" smtClean="0"/>
              <a:t> = </a:t>
            </a:r>
            <a:r>
              <a:rPr lang="en-GB" dirty="0" err="1" smtClean="0"/>
              <a:t>autoscal</a:t>
            </a:r>
            <a:r>
              <a:rPr lang="en-GB" dirty="0" smtClean="0"/>
              <a:t>(</a:t>
            </a:r>
            <a:r>
              <a:rPr lang="en-GB" dirty="0" err="1" smtClean="0"/>
              <a:t>DataReduced</a:t>
            </a:r>
            <a:r>
              <a:rPr lang="en-GB" dirty="0" smtClean="0"/>
              <a:t>);</a:t>
            </a:r>
          </a:p>
          <a:p>
            <a:r>
              <a:rPr lang="en-GB" dirty="0" smtClean="0"/>
              <a:t>&gt;&gt; [</a:t>
            </a:r>
            <a:r>
              <a:rPr lang="en-GB" dirty="0" err="1" smtClean="0"/>
              <a:t>xx,yy</a:t>
            </a:r>
            <a:r>
              <a:rPr lang="en-GB" dirty="0" smtClean="0"/>
              <a:t>]=xls2mat_fudge('LSTMFC150FTIR.xls','FTIR',DataAuto,ut832);</a:t>
            </a:r>
          </a:p>
          <a:p>
            <a:r>
              <a:rPr lang="en-GB" dirty="0" smtClean="0"/>
              <a:t>&gt;&gt; [M]=xlstruct2modelstructFC(yy,'Conc_Rep','Sample_No','Conc_Rep','Mask4a');</a:t>
            </a:r>
          </a:p>
          <a:p>
            <a:r>
              <a:rPr lang="en-GB" dirty="0" smtClean="0"/>
              <a:t>&gt;&gt; [S] = </a:t>
            </a:r>
            <a:r>
              <a:rPr lang="en-GB" dirty="0" err="1" smtClean="0"/>
              <a:t>m_cva_pca_crossFCa</a:t>
            </a:r>
            <a:r>
              <a:rPr lang="en-GB" dirty="0" smtClean="0"/>
              <a:t>(M,30);</a:t>
            </a:r>
          </a:p>
          <a:p>
            <a:r>
              <a:rPr lang="en-GB" dirty="0" smtClean="0"/>
              <a:t>Number of PC scores to use: 26</a:t>
            </a:r>
          </a:p>
          <a:p>
            <a:r>
              <a:rPr lang="en-GB" dirty="0" smtClean="0"/>
              <a:t>Number of PC scores to use: 0</a:t>
            </a:r>
          </a:p>
          <a:p>
            <a:r>
              <a:rPr lang="en-GB" dirty="0" smtClean="0"/>
              <a:t>&gt;&gt; PlotSymbolFC2(S.CVAscores1,S.CVAscores2,1,2,M.Colour1,M.Colour2);</a:t>
            </a:r>
          </a:p>
          <a:p>
            <a:r>
              <a:rPr lang="en-GB" dirty="0" smtClean="0"/>
              <a:t>Current plot held</a:t>
            </a:r>
          </a:p>
          <a:p>
            <a:r>
              <a:rPr lang="en-GB" dirty="0" smtClean="0"/>
              <a:t>&gt;&gt; </a:t>
            </a:r>
            <a:r>
              <a:rPr lang="en-GB" dirty="0" err="1" smtClean="0"/>
              <a:t>plot_circlesFCb</a:t>
            </a:r>
            <a:r>
              <a:rPr lang="en-GB" dirty="0" smtClean="0"/>
              <a:t>(S,M);</a:t>
            </a:r>
          </a:p>
          <a:p>
            <a:endParaRPr lang="en-GB" dirty="0"/>
          </a:p>
        </p:txBody>
      </p:sp>
      <p:sp>
        <p:nvSpPr>
          <p:cNvPr id="4" name="TextBox 3"/>
          <p:cNvSpPr txBox="1"/>
          <p:nvPr/>
        </p:nvSpPr>
        <p:spPr>
          <a:xfrm>
            <a:off x="179512" y="188640"/>
            <a:ext cx="8136904" cy="369332"/>
          </a:xfrm>
          <a:prstGeom prst="rect">
            <a:avLst/>
          </a:prstGeom>
          <a:noFill/>
        </p:spPr>
        <p:txBody>
          <a:bodyPr wrap="square" rtlCol="0">
            <a:spAutoFit/>
          </a:bodyPr>
          <a:lstStyle/>
          <a:p>
            <a:r>
              <a:rPr lang="en-GB" dirty="0" err="1" smtClean="0"/>
              <a:t>Matlab</a:t>
            </a:r>
            <a:r>
              <a:rPr lang="en-GB" dirty="0" smtClean="0"/>
              <a:t> commands to run PC-DFA analysis on FT-IR data</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964488" cy="5721499"/>
          </a:xfrm>
        </p:spPr>
        <p:txBody>
          <a:bodyPr>
            <a:normAutofit fontScale="40000" lnSpcReduction="20000"/>
          </a:bodyPr>
          <a:lstStyle/>
          <a:p>
            <a:r>
              <a:rPr lang="en-GB" dirty="0" err="1" smtClean="0"/>
              <a:t>CellsPropr</a:t>
            </a:r>
            <a:r>
              <a:rPr lang="en-GB" dirty="0" smtClean="0"/>
              <a:t>=</a:t>
            </a:r>
            <a:r>
              <a:rPr lang="en-GB" dirty="0" err="1" smtClean="0"/>
              <a:t>DataRNDb</a:t>
            </a:r>
            <a:r>
              <a:rPr lang="en-GB" dirty="0" smtClean="0"/>
              <a:t>(71,:);</a:t>
            </a:r>
          </a:p>
          <a:p>
            <a:r>
              <a:rPr lang="en-GB" dirty="0" smtClean="0"/>
              <a:t>CellsProprM1=</a:t>
            </a:r>
            <a:r>
              <a:rPr lang="en-GB" dirty="0" err="1" smtClean="0"/>
              <a:t>CellsPropr</a:t>
            </a:r>
            <a:r>
              <a:rPr lang="en-GB" dirty="0" smtClean="0"/>
              <a:t>(:,1:1:403);</a:t>
            </a:r>
          </a:p>
          <a:p>
            <a:r>
              <a:rPr lang="en-GB" dirty="0" smtClean="0"/>
              <a:t>CellsProprM2=</a:t>
            </a:r>
            <a:r>
              <a:rPr lang="en-GB" dirty="0" err="1" smtClean="0"/>
              <a:t>CellsPropr</a:t>
            </a:r>
            <a:r>
              <a:rPr lang="en-GB" dirty="0" smtClean="0"/>
              <a:t>(:,404:1:832);</a:t>
            </a:r>
          </a:p>
          <a:p>
            <a:r>
              <a:rPr lang="en-GB" dirty="0" smtClean="0"/>
              <a:t>CellsPropr834=[CellsProprM1 0 0 CellsProprM2];</a:t>
            </a:r>
          </a:p>
          <a:p>
            <a:r>
              <a:rPr lang="en-GB" dirty="0" err="1" smtClean="0"/>
              <a:t>WavenumberID</a:t>
            </a:r>
            <a:r>
              <a:rPr lang="en-GB" dirty="0" smtClean="0"/>
              <a:t>=(1:1:834);</a:t>
            </a:r>
          </a:p>
          <a:p>
            <a:r>
              <a:rPr lang="en-GB" dirty="0" err="1" smtClean="0"/>
              <a:t>WavenumberID</a:t>
            </a:r>
            <a:r>
              <a:rPr lang="en-GB" dirty="0" smtClean="0"/>
              <a:t>=</a:t>
            </a:r>
            <a:r>
              <a:rPr lang="en-GB" dirty="0" err="1" smtClean="0"/>
              <a:t>WavenumberID</a:t>
            </a:r>
            <a:r>
              <a:rPr lang="en-GB" dirty="0" smtClean="0"/>
              <a:t>'</a:t>
            </a:r>
          </a:p>
          <a:p>
            <a:endParaRPr lang="en-GB" dirty="0" smtClean="0"/>
          </a:p>
          <a:p>
            <a:r>
              <a:rPr lang="en-GB" dirty="0" smtClean="0"/>
              <a:t>ut834str=num2str(ut834);</a:t>
            </a:r>
          </a:p>
          <a:p>
            <a:r>
              <a:rPr lang="en-GB" dirty="0" err="1" smtClean="0"/>
              <a:t>CVLoad</a:t>
            </a:r>
            <a:r>
              <a:rPr lang="en-GB" dirty="0" smtClean="0"/>
              <a:t>=</a:t>
            </a:r>
            <a:r>
              <a:rPr lang="en-GB" dirty="0" err="1" smtClean="0"/>
              <a:t>S.T_loadings</a:t>
            </a:r>
            <a:r>
              <a:rPr lang="en-GB" dirty="0" smtClean="0"/>
              <a:t>(1:832,1);</a:t>
            </a:r>
          </a:p>
          <a:p>
            <a:r>
              <a:rPr lang="en-GB" dirty="0" err="1" smtClean="0"/>
              <a:t>CVLoad</a:t>
            </a:r>
            <a:r>
              <a:rPr lang="en-GB" dirty="0" smtClean="0"/>
              <a:t>=</a:t>
            </a:r>
            <a:r>
              <a:rPr lang="en-GB" dirty="0" err="1" smtClean="0"/>
              <a:t>CVLoad</a:t>
            </a:r>
            <a:r>
              <a:rPr lang="en-GB" dirty="0" smtClean="0"/>
              <a:t>';</a:t>
            </a:r>
            <a:endParaRPr lang="en-GB" dirty="0" smtClean="0"/>
          </a:p>
          <a:p>
            <a:endParaRPr lang="en-GB" dirty="0" smtClean="0"/>
          </a:p>
          <a:p>
            <a:r>
              <a:rPr lang="en-GB" dirty="0" smtClean="0"/>
              <a:t>CVLoad1=</a:t>
            </a:r>
            <a:r>
              <a:rPr lang="en-GB" dirty="0" err="1" smtClean="0"/>
              <a:t>CVLoad</a:t>
            </a:r>
            <a:r>
              <a:rPr lang="en-GB" dirty="0" smtClean="0"/>
              <a:t>(:,1:1:403);</a:t>
            </a:r>
          </a:p>
          <a:p>
            <a:r>
              <a:rPr lang="en-GB" dirty="0" smtClean="0"/>
              <a:t>CVLoad2=</a:t>
            </a:r>
            <a:r>
              <a:rPr lang="en-GB" dirty="0" err="1" smtClean="0"/>
              <a:t>CVLoad</a:t>
            </a:r>
            <a:r>
              <a:rPr lang="en-GB" dirty="0" smtClean="0"/>
              <a:t>(:,404:1:832);</a:t>
            </a:r>
          </a:p>
          <a:p>
            <a:r>
              <a:rPr lang="en-GB" dirty="0" smtClean="0"/>
              <a:t>CVLoad834=[CVLoad1 0 0 CVLoad2];</a:t>
            </a:r>
          </a:p>
          <a:p>
            <a:r>
              <a:rPr lang="en-GB" dirty="0" smtClean="0"/>
              <a:t>CVLoad834=CVLoad834';</a:t>
            </a:r>
          </a:p>
          <a:p>
            <a:r>
              <a:rPr lang="en-GB" dirty="0" smtClean="0"/>
              <a:t>plot(ut834,CellsPropr834,'g');</a:t>
            </a:r>
          </a:p>
          <a:p>
            <a:r>
              <a:rPr lang="en-GB" dirty="0" smtClean="0"/>
              <a:t>hold</a:t>
            </a:r>
          </a:p>
          <a:p>
            <a:r>
              <a:rPr lang="en-GB" dirty="0" smtClean="0"/>
              <a:t>Current plot held</a:t>
            </a:r>
          </a:p>
          <a:p>
            <a:r>
              <a:rPr lang="en-GB" dirty="0" smtClean="0"/>
              <a:t>plot(ut834,Propranolol','r');</a:t>
            </a:r>
          </a:p>
          <a:p>
            <a:r>
              <a:rPr lang="en-GB" dirty="0" smtClean="0"/>
              <a:t>[</a:t>
            </a:r>
            <a:r>
              <a:rPr lang="en-GB" dirty="0" err="1" smtClean="0"/>
              <a:t>out,outabs,outsort,P,Q,R</a:t>
            </a:r>
            <a:r>
              <a:rPr lang="en-GB" dirty="0" smtClean="0"/>
              <a:t>] = varplotgteq2SDFTIRMay09(ut834,CVLoad834,WavenumberID,ut834str);</a:t>
            </a:r>
          </a:p>
          <a:p>
            <a:endParaRPr lang="en-GB" dirty="0" smtClean="0"/>
          </a:p>
          <a:p>
            <a:r>
              <a:rPr lang="en-GB" dirty="0" smtClean="0"/>
              <a:t>level =</a:t>
            </a:r>
          </a:p>
          <a:p>
            <a:endParaRPr lang="en-GB" dirty="0" smtClean="0"/>
          </a:p>
          <a:p>
            <a:r>
              <a:rPr lang="en-GB" dirty="0" smtClean="0"/>
              <a:t>    </a:t>
            </a:r>
            <a:r>
              <a:rPr lang="en-GB" dirty="0" smtClean="0"/>
              <a:t>0.9191</a:t>
            </a:r>
          </a:p>
          <a:p>
            <a:endParaRPr lang="en-GB" dirty="0" smtClean="0"/>
          </a:p>
          <a:p>
            <a:r>
              <a:rPr lang="en-GB" dirty="0" smtClean="0"/>
              <a:t>Having seen the first plot you may wish to </a:t>
            </a:r>
            <a:r>
              <a:rPr lang="en-GB" dirty="0" err="1" smtClean="0"/>
              <a:t>replot</a:t>
            </a:r>
            <a:r>
              <a:rPr lang="en-GB" dirty="0" smtClean="0"/>
              <a:t> and scale the loadings appropriately e.g.</a:t>
            </a:r>
          </a:p>
          <a:p>
            <a:r>
              <a:rPr lang="en-GB" dirty="0" smtClean="0"/>
              <a:t>[</a:t>
            </a:r>
            <a:r>
              <a:rPr lang="en-GB" dirty="0" err="1" smtClean="0"/>
              <a:t>out,outabs,outsort,P,Q,R</a:t>
            </a:r>
            <a:r>
              <a:rPr lang="en-GB" dirty="0" smtClean="0"/>
              <a:t>] = </a:t>
            </a:r>
            <a:r>
              <a:rPr lang="en-GB" dirty="0" smtClean="0"/>
              <a:t>varplotgteq2SDFTIRMay09(ut834,CVLoad834</a:t>
            </a:r>
            <a:r>
              <a:rPr lang="en-GB" dirty="0" smtClean="0">
                <a:solidFill>
                  <a:srgbClr val="FF0000"/>
                </a:solidFill>
              </a:rPr>
              <a:t>/5</a:t>
            </a:r>
            <a:r>
              <a:rPr lang="en-GB" dirty="0" smtClean="0"/>
              <a:t>,WavenumberID,ut834str</a:t>
            </a:r>
            <a:r>
              <a:rPr lang="en-GB" dirty="0" smtClean="0"/>
              <a:t>);</a:t>
            </a:r>
          </a:p>
          <a:p>
            <a:r>
              <a:rPr lang="en-GB" dirty="0" smtClean="0"/>
              <a:t>Finally use the </a:t>
            </a:r>
            <a:r>
              <a:rPr lang="en-GB" dirty="0" err="1" smtClean="0"/>
              <a:t>Matlab</a:t>
            </a:r>
            <a:r>
              <a:rPr lang="en-GB" dirty="0" smtClean="0"/>
              <a:t> edit </a:t>
            </a:r>
            <a:r>
              <a:rPr lang="en-GB" dirty="0" smtClean="0"/>
              <a:t>figure commands </a:t>
            </a:r>
            <a:r>
              <a:rPr lang="en-GB" dirty="0" smtClean="0"/>
              <a:t>to reverse </a:t>
            </a:r>
            <a:r>
              <a:rPr lang="en-GB" dirty="0" smtClean="0"/>
              <a:t>the x-axis </a:t>
            </a:r>
            <a:r>
              <a:rPr lang="en-GB" dirty="0" smtClean="0"/>
              <a:t>and adjust the y-axis</a:t>
            </a:r>
            <a:endParaRPr lang="en-GB" dirty="0"/>
          </a:p>
        </p:txBody>
      </p:sp>
      <p:sp>
        <p:nvSpPr>
          <p:cNvPr id="4" name="TextBox 3"/>
          <p:cNvSpPr txBox="1"/>
          <p:nvPr/>
        </p:nvSpPr>
        <p:spPr>
          <a:xfrm>
            <a:off x="179512" y="188640"/>
            <a:ext cx="8136904" cy="646331"/>
          </a:xfrm>
          <a:prstGeom prst="rect">
            <a:avLst/>
          </a:prstGeom>
          <a:noFill/>
        </p:spPr>
        <p:txBody>
          <a:bodyPr wrap="square" rtlCol="0">
            <a:spAutoFit/>
          </a:bodyPr>
          <a:lstStyle/>
          <a:p>
            <a:r>
              <a:rPr lang="en-GB" dirty="0" err="1" smtClean="0"/>
              <a:t>Matlab</a:t>
            </a:r>
            <a:r>
              <a:rPr lang="en-GB" dirty="0" smtClean="0"/>
              <a:t> commands to run PC-DFA analysis on FT-IR data:  </a:t>
            </a:r>
          </a:p>
          <a:p>
            <a:r>
              <a:rPr lang="en-GB" dirty="0" smtClean="0"/>
              <a:t>	overlaid plots of spectra and significant loadings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179512" y="836712"/>
            <a:ext cx="6107504" cy="4886003"/>
          </a:xfrm>
          <a:prstGeom prst="rect">
            <a:avLst/>
          </a:prstGeom>
          <a:noFill/>
          <a:ln w="9525">
            <a:noFill/>
            <a:miter lim="800000"/>
            <a:headEnd/>
            <a:tailEnd/>
          </a:ln>
        </p:spPr>
      </p:pic>
      <p:sp>
        <p:nvSpPr>
          <p:cNvPr id="5" name="TextBox 4"/>
          <p:cNvSpPr txBox="1"/>
          <p:nvPr/>
        </p:nvSpPr>
        <p:spPr>
          <a:xfrm>
            <a:off x="6444208" y="764704"/>
            <a:ext cx="2232248" cy="2862322"/>
          </a:xfrm>
          <a:prstGeom prst="rect">
            <a:avLst/>
          </a:prstGeom>
          <a:noFill/>
        </p:spPr>
        <p:txBody>
          <a:bodyPr wrap="square" rtlCol="0">
            <a:spAutoFit/>
          </a:bodyPr>
          <a:lstStyle/>
          <a:p>
            <a:r>
              <a:rPr lang="en-GB" dirty="0" smtClean="0"/>
              <a:t>Copy the files in the folder to a folder on your computer. You can either carry out MATLAB work in this new folder or add the folder and subfolders to the path MATLAB uses using </a:t>
            </a:r>
          </a:p>
          <a:p>
            <a:r>
              <a:rPr lang="en-GB" dirty="0" smtClean="0"/>
              <a:t>File-Set Path</a:t>
            </a:r>
            <a:endParaRPr lang="en-GB" dirty="0"/>
          </a:p>
        </p:txBody>
      </p:sp>
      <p:sp>
        <p:nvSpPr>
          <p:cNvPr id="6" name="Arc 5"/>
          <p:cNvSpPr/>
          <p:nvPr/>
        </p:nvSpPr>
        <p:spPr>
          <a:xfrm rot="20753479">
            <a:off x="1672799" y="307537"/>
            <a:ext cx="4673997" cy="2201927"/>
          </a:xfrm>
          <a:prstGeom prst="arc">
            <a:avLst>
              <a:gd name="adj1" fmla="val 10901457"/>
              <a:gd name="adj2" fmla="val 20644504"/>
            </a:avLst>
          </a:prstGeom>
          <a:ln w="28575">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915816" y="260648"/>
            <a:ext cx="3264363" cy="244827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0" y="260648"/>
            <a:ext cx="3264363" cy="2448272"/>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5831632" y="260648"/>
            <a:ext cx="3312368" cy="2484276"/>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5285488" y="3356992"/>
            <a:ext cx="3858512" cy="2734940"/>
          </a:xfrm>
          <a:prstGeom prst="rect">
            <a:avLst/>
          </a:prstGeom>
          <a:noFill/>
          <a:ln w="9525">
            <a:noFill/>
            <a:miter lim="800000"/>
            <a:headEnd/>
            <a:tailEnd/>
          </a:ln>
          <a:effectLst/>
        </p:spPr>
      </p:pic>
      <p:sp>
        <p:nvSpPr>
          <p:cNvPr id="9" name="TextBox 8"/>
          <p:cNvSpPr txBox="1"/>
          <p:nvPr/>
        </p:nvSpPr>
        <p:spPr>
          <a:xfrm>
            <a:off x="4175448" y="476672"/>
            <a:ext cx="1368152" cy="861774"/>
          </a:xfrm>
          <a:prstGeom prst="rect">
            <a:avLst/>
          </a:prstGeom>
          <a:noFill/>
        </p:spPr>
        <p:txBody>
          <a:bodyPr wrap="square" rtlCol="0">
            <a:spAutoFit/>
          </a:bodyPr>
          <a:lstStyle/>
          <a:p>
            <a:r>
              <a:rPr lang="en-GB" sz="1000" dirty="0" smtClean="0"/>
              <a:t>Having seen the first plot you may wish to </a:t>
            </a:r>
            <a:r>
              <a:rPr lang="en-GB" sz="1000" dirty="0" err="1" smtClean="0"/>
              <a:t>replot</a:t>
            </a:r>
            <a:r>
              <a:rPr lang="en-GB" sz="1000" dirty="0" smtClean="0"/>
              <a:t> and scale the loadings </a:t>
            </a:r>
            <a:r>
              <a:rPr lang="en-GB" sz="1000" dirty="0" smtClean="0"/>
              <a:t>appropriately</a:t>
            </a:r>
            <a:endParaRPr lang="en-GB" sz="1000" dirty="0" smtClean="0"/>
          </a:p>
          <a:p>
            <a:endParaRPr lang="en-GB" sz="1000" dirty="0"/>
          </a:p>
        </p:txBody>
      </p:sp>
      <p:sp>
        <p:nvSpPr>
          <p:cNvPr id="10" name="TextBox 9"/>
          <p:cNvSpPr txBox="1"/>
          <p:nvPr/>
        </p:nvSpPr>
        <p:spPr>
          <a:xfrm>
            <a:off x="395536" y="2708920"/>
            <a:ext cx="1944216" cy="707886"/>
          </a:xfrm>
          <a:prstGeom prst="rect">
            <a:avLst/>
          </a:prstGeom>
          <a:noFill/>
        </p:spPr>
        <p:txBody>
          <a:bodyPr wrap="square" rtlCol="0">
            <a:spAutoFit/>
          </a:bodyPr>
          <a:lstStyle/>
          <a:p>
            <a:r>
              <a:rPr lang="en-GB" sz="1000" dirty="0" smtClean="0"/>
              <a:t>Finally </a:t>
            </a:r>
            <a:r>
              <a:rPr lang="en-GB" sz="1000" dirty="0" smtClean="0"/>
              <a:t>use the </a:t>
            </a:r>
            <a:r>
              <a:rPr lang="en-GB" sz="1000" dirty="0" err="1" smtClean="0"/>
              <a:t>Matlab</a:t>
            </a:r>
            <a:r>
              <a:rPr lang="en-GB" sz="1000" dirty="0" smtClean="0"/>
              <a:t> edit figure commands to reverse the x-axis and adjust the y-axis</a:t>
            </a:r>
          </a:p>
          <a:p>
            <a:endParaRPr lang="en-GB" sz="1000" dirty="0"/>
          </a:p>
        </p:txBody>
      </p:sp>
      <p:sp>
        <p:nvSpPr>
          <p:cNvPr id="11" name="TextBox 10"/>
          <p:cNvSpPr txBox="1"/>
          <p:nvPr/>
        </p:nvSpPr>
        <p:spPr>
          <a:xfrm>
            <a:off x="1259632" y="476672"/>
            <a:ext cx="1800200" cy="553998"/>
          </a:xfrm>
          <a:prstGeom prst="rect">
            <a:avLst/>
          </a:prstGeom>
          <a:noFill/>
        </p:spPr>
        <p:txBody>
          <a:bodyPr wrap="square" rtlCol="0">
            <a:spAutoFit/>
          </a:bodyPr>
          <a:lstStyle/>
          <a:p>
            <a:r>
              <a:rPr lang="en-GB" sz="1000" dirty="0" smtClean="0"/>
              <a:t>Overlaid spectra of cells in green and </a:t>
            </a:r>
            <a:r>
              <a:rPr lang="en-GB" sz="1000" dirty="0" err="1" smtClean="0"/>
              <a:t>propranolol</a:t>
            </a:r>
            <a:r>
              <a:rPr lang="en-GB" sz="1000" dirty="0" smtClean="0"/>
              <a:t> in red</a:t>
            </a:r>
            <a:endParaRPr lang="en-GB" sz="1000" dirty="0" smtClean="0"/>
          </a:p>
          <a:p>
            <a:endParaRPr lang="en-GB" sz="1000" dirty="0"/>
          </a:p>
        </p:txBody>
      </p:sp>
      <p:pic>
        <p:nvPicPr>
          <p:cNvPr id="1031" name="Picture 7"/>
          <p:cNvPicPr>
            <a:picLocks noChangeAspect="1" noChangeArrowheads="1"/>
          </p:cNvPicPr>
          <p:nvPr/>
        </p:nvPicPr>
        <p:blipFill>
          <a:blip r:embed="rId6" cstate="print"/>
          <a:srcRect/>
          <a:stretch>
            <a:fillRect/>
          </a:stretch>
        </p:blipFill>
        <p:spPr bwMode="auto">
          <a:xfrm>
            <a:off x="323528" y="3284984"/>
            <a:ext cx="4320480" cy="3456384"/>
          </a:xfrm>
          <a:prstGeom prst="rect">
            <a:avLst/>
          </a:prstGeom>
          <a:noFill/>
          <a:ln w="9525">
            <a:noFill/>
            <a:miter lim="800000"/>
            <a:headEnd/>
            <a:tailEnd/>
          </a:ln>
        </p:spPr>
      </p:pic>
      <p:cxnSp>
        <p:nvCxnSpPr>
          <p:cNvPr id="13" name="Straight Arrow Connector 12"/>
          <p:cNvCxnSpPr/>
          <p:nvPr/>
        </p:nvCxnSpPr>
        <p:spPr>
          <a:xfrm>
            <a:off x="4283968" y="4437112"/>
            <a:ext cx="10801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23528" y="4941168"/>
            <a:ext cx="936104"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23528" y="0"/>
            <a:ext cx="5832648" cy="369332"/>
          </a:xfrm>
          <a:prstGeom prst="rect">
            <a:avLst/>
          </a:prstGeom>
        </p:spPr>
        <p:txBody>
          <a:bodyPr wrap="square">
            <a:spAutoFit/>
          </a:bodyPr>
          <a:lstStyle/>
          <a:p>
            <a:r>
              <a:rPr lang="en-GB" dirty="0" smtClean="0"/>
              <a:t>overlaying </a:t>
            </a:r>
            <a:r>
              <a:rPr lang="en-GB" dirty="0" smtClean="0"/>
              <a:t>plots of spectra and significant loadings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206680" cy="1470025"/>
          </a:xfrm>
        </p:spPr>
        <p:txBody>
          <a:bodyPr>
            <a:normAutofit fontScale="90000"/>
          </a:bodyPr>
          <a:lstStyle/>
          <a:p>
            <a:pPr algn="l"/>
            <a:r>
              <a:rPr lang="en-GB" sz="1800" dirty="0" smtClean="0">
                <a:latin typeface="Arial" pitchFamily="34" charset="0"/>
                <a:cs typeface="Arial" pitchFamily="34" charset="0"/>
              </a:rPr>
              <a:t>This presentation shows the use of a series of MATLAB methods for the analysis of FT-IR data to perform a principal components-</a:t>
            </a:r>
            <a:r>
              <a:rPr lang="en-GB" sz="1800" dirty="0" err="1" smtClean="0">
                <a:latin typeface="Arial" pitchFamily="34" charset="0"/>
                <a:cs typeface="Arial" pitchFamily="34" charset="0"/>
              </a:rPr>
              <a:t>discriminant</a:t>
            </a:r>
            <a:r>
              <a:rPr lang="en-GB" sz="1800" dirty="0" smtClean="0">
                <a:latin typeface="Arial" pitchFamily="34" charset="0"/>
                <a:cs typeface="Arial" pitchFamily="34" charset="0"/>
              </a:rPr>
              <a:t> function analysis (PC-DFA).</a:t>
            </a:r>
            <a:br>
              <a:rPr lang="en-GB" sz="1800" dirty="0" smtClean="0">
                <a:latin typeface="Arial" pitchFamily="34" charset="0"/>
                <a:cs typeface="Arial" pitchFamily="34" charset="0"/>
              </a:rPr>
            </a:br>
            <a:r>
              <a:rPr lang="en-GB" sz="1800" dirty="0" smtClean="0">
                <a:latin typeface="Arial" pitchFamily="34" charset="0"/>
                <a:cs typeface="Arial" pitchFamily="34" charset="0"/>
              </a:rPr>
              <a:t/>
            </a:r>
            <a:br>
              <a:rPr lang="en-GB" sz="1800" dirty="0" smtClean="0">
                <a:latin typeface="Arial" pitchFamily="34" charset="0"/>
                <a:cs typeface="Arial" pitchFamily="34" charset="0"/>
              </a:rPr>
            </a:br>
            <a:r>
              <a:rPr lang="en-GB" sz="1800" dirty="0" smtClean="0">
                <a:latin typeface="Arial" pitchFamily="34" charset="0"/>
                <a:cs typeface="Arial" pitchFamily="34" charset="0"/>
              </a:rPr>
              <a:t>The terms </a:t>
            </a:r>
            <a:r>
              <a:rPr lang="en-GB" sz="1800" dirty="0" err="1" smtClean="0">
                <a:latin typeface="Arial" pitchFamily="34" charset="0"/>
                <a:cs typeface="Arial" pitchFamily="34" charset="0"/>
              </a:rPr>
              <a:t>discriminant</a:t>
            </a:r>
            <a:r>
              <a:rPr lang="en-GB" sz="1800" dirty="0" smtClean="0">
                <a:latin typeface="Arial" pitchFamily="34" charset="0"/>
                <a:cs typeface="Arial" pitchFamily="34" charset="0"/>
              </a:rPr>
              <a:t> function analysis and canonical variant analysis (CVA) are used interchangeably here, the difference being the scaling in the method.</a:t>
            </a:r>
            <a:endParaRPr lang="en-GB" sz="18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rmAutofit fontScale="70000" lnSpcReduction="20000"/>
          </a:bodyPr>
          <a:lstStyle/>
          <a:p>
            <a:r>
              <a:rPr lang="en-GB" sz="2100" dirty="0" smtClean="0">
                <a:latin typeface="Arial" pitchFamily="34" charset="0"/>
                <a:cs typeface="Arial" pitchFamily="34" charset="0"/>
              </a:rPr>
              <a:t>The FT-IR data and Metadata associated with the experiment is held in the Excel workbook LSTMFC150FTIR.xls in the following sheets:</a:t>
            </a:r>
            <a:br>
              <a:rPr lang="en-GB" sz="2100" dirty="0" smtClean="0">
                <a:latin typeface="Arial" pitchFamily="34" charset="0"/>
                <a:cs typeface="Arial" pitchFamily="34" charset="0"/>
              </a:rPr>
            </a:br>
            <a:endParaRPr lang="en-GB" sz="2100" dirty="0" smtClean="0">
              <a:latin typeface="Arial" pitchFamily="34" charset="0"/>
              <a:cs typeface="Arial" pitchFamily="34" charset="0"/>
            </a:endParaRPr>
          </a:p>
          <a:p>
            <a:pPr lvl="1"/>
            <a:r>
              <a:rPr lang="en-GB" sz="1700" dirty="0" err="1" smtClean="0">
                <a:latin typeface="Arial" pitchFamily="34" charset="0"/>
                <a:cs typeface="Arial" pitchFamily="34" charset="0"/>
              </a:rPr>
              <a:t>RawData</a:t>
            </a:r>
            <a:r>
              <a:rPr lang="en-GB" sz="1700" dirty="0" smtClean="0">
                <a:latin typeface="Arial" pitchFamily="34" charset="0"/>
                <a:cs typeface="Arial" pitchFamily="34" charset="0"/>
              </a:rPr>
              <a:t> - raw FT-IR data</a:t>
            </a:r>
          </a:p>
          <a:p>
            <a:pPr lvl="1">
              <a:buNone/>
            </a:pPr>
            <a:endParaRPr lang="en-GB" sz="1700" dirty="0">
              <a:latin typeface="Arial" pitchFamily="34" charset="0"/>
              <a:cs typeface="Arial" pitchFamily="34" charset="0"/>
            </a:endParaRPr>
          </a:p>
          <a:p>
            <a:pPr lvl="1"/>
            <a:r>
              <a:rPr lang="en-GB" sz="1700" dirty="0" smtClean="0">
                <a:latin typeface="Arial" pitchFamily="34" charset="0"/>
                <a:cs typeface="Arial" pitchFamily="34" charset="0"/>
              </a:rPr>
              <a:t>FTIR - metadata includes sample index, sample number, drug, concentration, concentration replicates and masks for the </a:t>
            </a:r>
            <a:r>
              <a:rPr lang="en-GB" sz="1700" dirty="0" err="1" smtClean="0">
                <a:latin typeface="Arial" pitchFamily="34" charset="0"/>
                <a:cs typeface="Arial" pitchFamily="34" charset="0"/>
              </a:rPr>
              <a:t>matlab</a:t>
            </a:r>
            <a:r>
              <a:rPr lang="en-GB" sz="1700" dirty="0" smtClean="0">
                <a:latin typeface="Arial" pitchFamily="34" charset="0"/>
                <a:cs typeface="Arial" pitchFamily="34" charset="0"/>
              </a:rPr>
              <a:t> methods</a:t>
            </a:r>
          </a:p>
          <a:p>
            <a:endParaRPr lang="en-GB" sz="2100" dirty="0">
              <a:latin typeface="Arial" pitchFamily="34" charset="0"/>
              <a:cs typeface="Arial" pitchFamily="34" charset="0"/>
            </a:endParaRPr>
          </a:p>
          <a:p>
            <a:pPr lvl="1"/>
            <a:r>
              <a:rPr lang="en-GB" sz="1700" dirty="0" smtClean="0">
                <a:latin typeface="Arial" pitchFamily="34" charset="0"/>
                <a:cs typeface="Arial" pitchFamily="34" charset="0"/>
              </a:rPr>
              <a:t>Index - the indices for samples exposed to individual drugs</a:t>
            </a:r>
          </a:p>
          <a:p>
            <a:pPr lvl="1"/>
            <a:endParaRPr lang="en-GB" sz="1700" dirty="0" smtClean="0">
              <a:latin typeface="Arial" pitchFamily="34" charset="0"/>
              <a:cs typeface="Arial" pitchFamily="34" charset="0"/>
            </a:endParaRPr>
          </a:p>
          <a:p>
            <a:pPr lvl="1"/>
            <a:r>
              <a:rPr lang="en-GB" sz="1700" dirty="0">
                <a:latin typeface="Arial" pitchFamily="34" charset="0"/>
                <a:cs typeface="Arial" pitchFamily="34" charset="0"/>
              </a:rPr>
              <a:t>u</a:t>
            </a:r>
            <a:r>
              <a:rPr lang="en-GB" sz="1700" dirty="0" smtClean="0">
                <a:latin typeface="Arial" pitchFamily="34" charset="0"/>
                <a:cs typeface="Arial" pitchFamily="34" charset="0"/>
              </a:rPr>
              <a:t>t832 – lists 832 </a:t>
            </a:r>
            <a:r>
              <a:rPr lang="en-GB" sz="1700" dirty="0" err="1" smtClean="0">
                <a:latin typeface="Arial" pitchFamily="34" charset="0"/>
                <a:cs typeface="Arial" pitchFamily="34" charset="0"/>
              </a:rPr>
              <a:t>wavenumber</a:t>
            </a:r>
            <a:r>
              <a:rPr lang="en-GB" sz="1700" dirty="0" smtClean="0">
                <a:latin typeface="Arial" pitchFamily="34" charset="0"/>
                <a:cs typeface="Arial" pitchFamily="34" charset="0"/>
              </a:rPr>
              <a:t> bins used in the analysis and 834 </a:t>
            </a:r>
            <a:r>
              <a:rPr lang="en-GB" sz="1700" dirty="0" err="1" smtClean="0">
                <a:latin typeface="Arial" pitchFamily="34" charset="0"/>
                <a:cs typeface="Arial" pitchFamily="34" charset="0"/>
              </a:rPr>
              <a:t>wavenumber</a:t>
            </a:r>
            <a:r>
              <a:rPr lang="en-GB" sz="1700" dirty="0" smtClean="0">
                <a:latin typeface="Arial" pitchFamily="34" charset="0"/>
                <a:cs typeface="Arial" pitchFamily="34" charset="0"/>
              </a:rPr>
              <a:t> bins used in plots</a:t>
            </a:r>
          </a:p>
          <a:p>
            <a:endParaRPr lang="en-GB" sz="2100" dirty="0">
              <a:latin typeface="Arial" pitchFamily="34" charset="0"/>
              <a:cs typeface="Arial" pitchFamily="34" charset="0"/>
            </a:endParaRPr>
          </a:p>
          <a:p>
            <a:endParaRPr lang="en-GB" sz="2100" dirty="0" smtClean="0">
              <a:latin typeface="Arial" pitchFamily="34" charset="0"/>
              <a:cs typeface="Arial" pitchFamily="34" charset="0"/>
            </a:endParaRPr>
          </a:p>
          <a:p>
            <a:r>
              <a:rPr lang="en-GB" sz="2100" dirty="0" smtClean="0">
                <a:latin typeface="Arial" pitchFamily="34" charset="0"/>
                <a:cs typeface="Arial" pitchFamily="34" charset="0"/>
              </a:rPr>
              <a:t>Data </a:t>
            </a:r>
            <a:r>
              <a:rPr lang="en-GB" sz="2100" dirty="0" err="1" smtClean="0">
                <a:latin typeface="Arial" pitchFamily="34" charset="0"/>
                <a:cs typeface="Arial" pitchFamily="34" charset="0"/>
              </a:rPr>
              <a:t>preprocessing</a:t>
            </a:r>
            <a:r>
              <a:rPr lang="en-GB" sz="2100" dirty="0" smtClean="0">
                <a:latin typeface="Arial" pitchFamily="34" charset="0"/>
                <a:cs typeface="Arial" pitchFamily="34" charset="0"/>
              </a:rPr>
              <a:t> necessary for FT-IR data includes</a:t>
            </a:r>
          </a:p>
          <a:p>
            <a:pPr lvl="1"/>
            <a:endParaRPr lang="en-GB" sz="1700" dirty="0" smtClean="0">
              <a:latin typeface="Arial" pitchFamily="34" charset="0"/>
              <a:cs typeface="Arial" pitchFamily="34" charset="0"/>
            </a:endParaRPr>
          </a:p>
          <a:p>
            <a:pPr lvl="1"/>
            <a:r>
              <a:rPr lang="en-GB" sz="1700" dirty="0" smtClean="0">
                <a:latin typeface="Arial" pitchFamily="34" charset="0"/>
                <a:cs typeface="Arial" pitchFamily="34" charset="0"/>
              </a:rPr>
              <a:t>removal of </a:t>
            </a:r>
            <a:r>
              <a:rPr lang="en-GB" sz="1700" dirty="0" err="1" smtClean="0">
                <a:latin typeface="Arial" pitchFamily="34" charset="0"/>
                <a:cs typeface="Arial" pitchFamily="34" charset="0"/>
              </a:rPr>
              <a:t>absorbances</a:t>
            </a:r>
            <a:r>
              <a:rPr lang="en-GB" sz="1700" dirty="0" smtClean="0">
                <a:latin typeface="Arial" pitchFamily="34" charset="0"/>
                <a:cs typeface="Arial" pitchFamily="34" charset="0"/>
              </a:rPr>
              <a:t> due to carbon dioxide</a:t>
            </a:r>
          </a:p>
          <a:p>
            <a:pPr lvl="1"/>
            <a:endParaRPr lang="en-GB" sz="1700" dirty="0" smtClean="0">
              <a:latin typeface="Arial" pitchFamily="34" charset="0"/>
              <a:cs typeface="Arial" pitchFamily="34" charset="0"/>
            </a:endParaRPr>
          </a:p>
          <a:p>
            <a:pPr lvl="1"/>
            <a:r>
              <a:rPr lang="en-GB" sz="1700" dirty="0" err="1" smtClean="0">
                <a:latin typeface="Arial" pitchFamily="34" charset="0"/>
                <a:cs typeface="Arial" pitchFamily="34" charset="0"/>
              </a:rPr>
              <a:t>autoscaling</a:t>
            </a:r>
            <a:r>
              <a:rPr lang="en-GB" sz="1700" dirty="0" smtClean="0">
                <a:latin typeface="Arial" pitchFamily="34" charset="0"/>
                <a:cs typeface="Arial" pitchFamily="34" charset="0"/>
              </a:rPr>
              <a:t> of individual spectra between 0 and 1</a:t>
            </a:r>
          </a:p>
          <a:p>
            <a:pPr lvl="1"/>
            <a:endParaRPr lang="en-GB" sz="1700" dirty="0" smtClean="0">
              <a:latin typeface="Arial" pitchFamily="34" charset="0"/>
              <a:cs typeface="Arial" pitchFamily="34" charset="0"/>
            </a:endParaRPr>
          </a:p>
          <a:p>
            <a:pPr lvl="1"/>
            <a:r>
              <a:rPr lang="en-GB" sz="1700" dirty="0" smtClean="0">
                <a:latin typeface="Arial" pitchFamily="34" charset="0"/>
                <a:cs typeface="Arial" pitchFamily="34" charset="0"/>
              </a:rPr>
              <a:t>removal of spectral regions containing no data of biological interest</a:t>
            </a:r>
          </a:p>
          <a:p>
            <a:pPr lvl="1"/>
            <a:endParaRPr lang="en-GB" sz="1700" dirty="0" smtClean="0">
              <a:latin typeface="Arial" pitchFamily="34" charset="0"/>
              <a:cs typeface="Arial" pitchFamily="34" charset="0"/>
            </a:endParaRPr>
          </a:p>
          <a:p>
            <a:pPr lvl="1"/>
            <a:r>
              <a:rPr lang="en-GB" sz="1700" dirty="0" err="1" smtClean="0">
                <a:latin typeface="Arial" pitchFamily="34" charset="0"/>
                <a:cs typeface="Arial" pitchFamily="34" charset="0"/>
              </a:rPr>
              <a:t>autoscaling</a:t>
            </a:r>
            <a:r>
              <a:rPr lang="en-GB" sz="1700" dirty="0" smtClean="0">
                <a:latin typeface="Arial" pitchFamily="34" charset="0"/>
                <a:cs typeface="Arial" pitchFamily="34" charset="0"/>
              </a:rPr>
              <a:t> of variables to mean absolute deviation</a:t>
            </a:r>
            <a:br>
              <a:rPr lang="en-GB" sz="1700" dirty="0" smtClean="0">
                <a:latin typeface="Arial" pitchFamily="34" charset="0"/>
                <a:cs typeface="Arial" pitchFamily="34" charset="0"/>
              </a:rPr>
            </a:br>
            <a:r>
              <a:rPr lang="en-GB" dirty="0" smtClean="0">
                <a:latin typeface="Arial" pitchFamily="34" charset="0"/>
                <a:cs typeface="Arial" pitchFamily="34" charset="0"/>
              </a:rPr>
              <a:t/>
            </a:r>
            <a:br>
              <a:rPr lang="en-GB" dirty="0" smtClean="0">
                <a:latin typeface="Arial" pitchFamily="34" charset="0"/>
                <a:cs typeface="Arial" pitchFamily="34" charset="0"/>
              </a:rPr>
            </a:b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1900" dirty="0" smtClean="0">
                <a:latin typeface="Arial" pitchFamily="34" charset="0"/>
                <a:cs typeface="Arial" pitchFamily="34" charset="0"/>
              </a:rPr>
              <a:t>Pre processed data is then taken into a MATLAB structure for PC and CVA analysis</a:t>
            </a:r>
          </a:p>
          <a:p>
            <a:endParaRPr lang="en-GB" sz="1900" dirty="0">
              <a:latin typeface="Arial" pitchFamily="34" charset="0"/>
              <a:cs typeface="Arial" pitchFamily="34" charset="0"/>
            </a:endParaRPr>
          </a:p>
          <a:p>
            <a:r>
              <a:rPr lang="en-GB" sz="1900" dirty="0" smtClean="0">
                <a:latin typeface="Arial" pitchFamily="34" charset="0"/>
                <a:cs typeface="Arial" pitchFamily="34" charset="0"/>
              </a:rPr>
              <a:t>PC-CVA scores plots show the discrimination between different classes (in this instance different drug exposures)</a:t>
            </a:r>
          </a:p>
          <a:p>
            <a:endParaRPr lang="en-GB" sz="1900" dirty="0">
              <a:latin typeface="Arial" pitchFamily="34" charset="0"/>
              <a:cs typeface="Arial" pitchFamily="34" charset="0"/>
            </a:endParaRPr>
          </a:p>
          <a:p>
            <a:r>
              <a:rPr lang="en-GB" sz="1900" dirty="0" smtClean="0">
                <a:latin typeface="Arial" pitchFamily="34" charset="0"/>
                <a:cs typeface="Arial" pitchFamily="34" charset="0"/>
              </a:rPr>
              <a:t>Overlaid loadings plots show the </a:t>
            </a:r>
            <a:r>
              <a:rPr lang="en-GB" sz="1900" dirty="0" err="1" smtClean="0">
                <a:latin typeface="Arial" pitchFamily="34" charset="0"/>
                <a:cs typeface="Arial" pitchFamily="34" charset="0"/>
              </a:rPr>
              <a:t>wavenumbers</a:t>
            </a:r>
            <a:r>
              <a:rPr lang="en-GB" sz="1900" dirty="0" smtClean="0">
                <a:latin typeface="Arial" pitchFamily="34" charset="0"/>
                <a:cs typeface="Arial" pitchFamily="34" charset="0"/>
              </a:rPr>
              <a:t> that contribute to the discrimination between classes.</a:t>
            </a:r>
            <a:r>
              <a:rPr lang="en-GB" dirty="0" smtClean="0">
                <a:latin typeface="Arial" pitchFamily="34" charset="0"/>
                <a:cs typeface="Arial" pitchFamily="34" charset="0"/>
              </a:rPr>
              <a:t/>
            </a:r>
            <a:br>
              <a:rPr lang="en-GB" dirty="0" smtClean="0">
                <a:latin typeface="Arial" pitchFamily="34" charset="0"/>
                <a:cs typeface="Arial" pitchFamily="34" charset="0"/>
              </a:rPr>
            </a:b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GB" sz="2400" dirty="0" smtClean="0">
                <a:latin typeface="Arial" pitchFamily="34" charset="0"/>
                <a:cs typeface="Arial" pitchFamily="34" charset="0"/>
              </a:rPr>
              <a:t>Metadata in LSTMFC150FTIR.xls</a:t>
            </a:r>
            <a:endParaRPr lang="en-GB" sz="24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79512" y="836712"/>
            <a:ext cx="7221215" cy="5776972"/>
          </a:xfrm>
          <a:prstGeom prst="rect">
            <a:avLst/>
          </a:prstGeom>
          <a:noFill/>
          <a:ln w="9525">
            <a:noFill/>
            <a:miter lim="800000"/>
            <a:headEnd/>
            <a:tailEnd/>
          </a:ln>
        </p:spPr>
      </p:pic>
      <p:sp>
        <p:nvSpPr>
          <p:cNvPr id="5" name="TextBox 4"/>
          <p:cNvSpPr txBox="1"/>
          <p:nvPr/>
        </p:nvSpPr>
        <p:spPr>
          <a:xfrm>
            <a:off x="7452320" y="908720"/>
            <a:ext cx="1691680" cy="5262979"/>
          </a:xfrm>
          <a:prstGeom prst="rect">
            <a:avLst/>
          </a:prstGeom>
          <a:noFill/>
        </p:spPr>
        <p:txBody>
          <a:bodyPr wrap="square" rtlCol="0">
            <a:spAutoFit/>
          </a:bodyPr>
          <a:lstStyle/>
          <a:p>
            <a:r>
              <a:rPr lang="en-GB" sz="1400" b="1" dirty="0" err="1" smtClean="0"/>
              <a:t>Idx</a:t>
            </a:r>
            <a:r>
              <a:rPr lang="en-GB" sz="1400" dirty="0" smtClean="0"/>
              <a:t> is the index or run order of the samples in the data matrix</a:t>
            </a:r>
          </a:p>
          <a:p>
            <a:endParaRPr lang="en-GB" sz="1400" dirty="0" smtClean="0"/>
          </a:p>
          <a:p>
            <a:r>
              <a:rPr lang="en-GB" sz="1400" b="1" dirty="0" smtClean="0"/>
              <a:t>API </a:t>
            </a:r>
            <a:r>
              <a:rPr lang="en-GB" sz="1400" dirty="0" smtClean="0"/>
              <a:t>is the drug name</a:t>
            </a:r>
          </a:p>
          <a:p>
            <a:endParaRPr lang="en-GB" sz="1400" dirty="0" smtClean="0"/>
          </a:p>
          <a:p>
            <a:r>
              <a:rPr lang="en-GB" sz="1400" b="1" dirty="0" err="1" smtClean="0"/>
              <a:t>Conc_Rep</a:t>
            </a:r>
            <a:r>
              <a:rPr lang="en-GB" sz="1400" dirty="0" smtClean="0"/>
              <a:t> is the concentration replicate and defines the sample classes, and colours used in the plots</a:t>
            </a:r>
          </a:p>
          <a:p>
            <a:endParaRPr lang="en-GB" sz="1400" dirty="0"/>
          </a:p>
          <a:p>
            <a:r>
              <a:rPr lang="en-GB" sz="1400" b="1" dirty="0" smtClean="0"/>
              <a:t>Mask</a:t>
            </a:r>
            <a:r>
              <a:rPr lang="en-GB" sz="1400" dirty="0" smtClean="0"/>
              <a:t> defines which samples are used in the analysis for training (1) or validation (0), or are omitted from the analysis (2)</a:t>
            </a:r>
          </a:p>
          <a:p>
            <a:endParaRPr lang="en-GB" sz="1400" dirty="0"/>
          </a:p>
          <a:p>
            <a:r>
              <a:rPr lang="en-GB" sz="1400" dirty="0" smtClean="0"/>
              <a:t>Don’t worry about the other columns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79512" y="980728"/>
            <a:ext cx="6881590" cy="5505272"/>
          </a:xfrm>
          <a:prstGeom prst="rect">
            <a:avLst/>
          </a:prstGeom>
          <a:noFill/>
          <a:ln w="9525">
            <a:noFill/>
            <a:miter lim="800000"/>
            <a:headEnd/>
            <a:tailEnd/>
          </a:ln>
        </p:spPr>
      </p:pic>
      <p:sp>
        <p:nvSpPr>
          <p:cNvPr id="6" name="TextBox 5"/>
          <p:cNvSpPr txBox="1"/>
          <p:nvPr/>
        </p:nvSpPr>
        <p:spPr>
          <a:xfrm>
            <a:off x="7164288" y="980728"/>
            <a:ext cx="1800200" cy="4247317"/>
          </a:xfrm>
          <a:prstGeom prst="rect">
            <a:avLst/>
          </a:prstGeom>
          <a:noFill/>
        </p:spPr>
        <p:txBody>
          <a:bodyPr wrap="square" rtlCol="0">
            <a:spAutoFit/>
          </a:bodyPr>
          <a:lstStyle/>
          <a:p>
            <a:r>
              <a:rPr lang="en-GB" dirty="0" smtClean="0"/>
              <a:t>The raw FT-IR data is  held in Excel as 1764 </a:t>
            </a:r>
            <a:r>
              <a:rPr lang="en-GB" dirty="0" err="1" smtClean="0"/>
              <a:t>wavenumbers</a:t>
            </a:r>
            <a:r>
              <a:rPr lang="en-GB" dirty="0"/>
              <a:t> </a:t>
            </a:r>
            <a:r>
              <a:rPr lang="en-GB" dirty="0" smtClean="0"/>
              <a:t>in rows x 228 samples</a:t>
            </a:r>
            <a:r>
              <a:rPr lang="en-GB" dirty="0"/>
              <a:t> </a:t>
            </a:r>
            <a:r>
              <a:rPr lang="en-GB" dirty="0" smtClean="0"/>
              <a:t>in columns</a:t>
            </a:r>
          </a:p>
          <a:p>
            <a:endParaRPr lang="en-GB" dirty="0"/>
          </a:p>
          <a:p>
            <a:r>
              <a:rPr lang="en-GB" dirty="0" err="1" smtClean="0"/>
              <a:t>Matlab</a:t>
            </a:r>
            <a:r>
              <a:rPr lang="en-GB" dirty="0" smtClean="0"/>
              <a:t> methods work on the transposed matrix  i.e. samples in rows x </a:t>
            </a:r>
            <a:r>
              <a:rPr lang="en-GB" dirty="0" err="1" smtClean="0"/>
              <a:t>wavenumbers</a:t>
            </a:r>
            <a:r>
              <a:rPr lang="en-GB" dirty="0" smtClean="0"/>
              <a:t> in columns</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idx="1"/>
          </p:nvPr>
        </p:nvPicPr>
        <p:blipFill>
          <a:blip r:embed="rId2" cstate="print"/>
          <a:srcRect/>
          <a:stretch>
            <a:fillRect/>
          </a:stretch>
        </p:blipFill>
        <p:spPr bwMode="auto">
          <a:xfrm>
            <a:off x="170772" y="707639"/>
            <a:ext cx="6912091" cy="5529673"/>
          </a:xfrm>
          <a:prstGeom prst="rect">
            <a:avLst/>
          </a:prstGeom>
          <a:noFill/>
          <a:ln w="9525">
            <a:noFill/>
            <a:miter lim="800000"/>
            <a:headEnd/>
            <a:tailEnd/>
          </a:ln>
        </p:spPr>
      </p:pic>
      <p:sp>
        <p:nvSpPr>
          <p:cNvPr id="5" name="TextBox 4"/>
          <p:cNvSpPr txBox="1"/>
          <p:nvPr/>
        </p:nvSpPr>
        <p:spPr>
          <a:xfrm>
            <a:off x="7164288" y="332656"/>
            <a:ext cx="1800200" cy="2031325"/>
          </a:xfrm>
          <a:prstGeom prst="rect">
            <a:avLst/>
          </a:prstGeom>
          <a:noFill/>
        </p:spPr>
        <p:txBody>
          <a:bodyPr wrap="square" rtlCol="0">
            <a:spAutoFit/>
          </a:bodyPr>
          <a:lstStyle/>
          <a:p>
            <a:r>
              <a:rPr lang="en-GB" dirty="0" smtClean="0"/>
              <a:t>Open MATLAB and change the Current Folder to the folder where the MATLAB files and data are stored</a:t>
            </a:r>
            <a:endParaRPr lang="en-GB" dirty="0"/>
          </a:p>
        </p:txBody>
      </p:sp>
      <p:sp>
        <p:nvSpPr>
          <p:cNvPr id="14" name="Arc 13"/>
          <p:cNvSpPr/>
          <p:nvPr/>
        </p:nvSpPr>
        <p:spPr>
          <a:xfrm rot="21231468">
            <a:off x="2678807" y="193139"/>
            <a:ext cx="4634805" cy="1202432"/>
          </a:xfrm>
          <a:prstGeom prst="arc">
            <a:avLst>
              <a:gd name="adj1" fmla="val 10968534"/>
              <a:gd name="adj2" fmla="val 21332624"/>
            </a:avLst>
          </a:prstGeom>
          <a:ln w="28575">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cstate="print"/>
          <a:srcRect/>
          <a:stretch>
            <a:fillRect/>
          </a:stretch>
        </p:blipFill>
        <p:spPr bwMode="auto">
          <a:xfrm>
            <a:off x="179512" y="620688"/>
            <a:ext cx="6897179" cy="5517743"/>
          </a:xfrm>
          <a:prstGeom prst="rect">
            <a:avLst/>
          </a:prstGeom>
          <a:noFill/>
          <a:ln w="9525">
            <a:noFill/>
            <a:miter lim="800000"/>
            <a:headEnd/>
            <a:tailEnd/>
          </a:ln>
        </p:spPr>
      </p:pic>
      <p:sp>
        <p:nvSpPr>
          <p:cNvPr id="5" name="TextBox 4"/>
          <p:cNvSpPr txBox="1"/>
          <p:nvPr/>
        </p:nvSpPr>
        <p:spPr>
          <a:xfrm>
            <a:off x="7236296" y="1268760"/>
            <a:ext cx="1656184" cy="2862322"/>
          </a:xfrm>
          <a:prstGeom prst="rect">
            <a:avLst/>
          </a:prstGeom>
          <a:noFill/>
        </p:spPr>
        <p:txBody>
          <a:bodyPr wrap="square" rtlCol="0">
            <a:spAutoFit/>
          </a:bodyPr>
          <a:lstStyle/>
          <a:p>
            <a:r>
              <a:rPr lang="en-GB" dirty="0" smtClean="0"/>
              <a:t>MATLAB commands are entered here</a:t>
            </a:r>
          </a:p>
          <a:p>
            <a:endParaRPr lang="en-GB" dirty="0"/>
          </a:p>
          <a:p>
            <a:r>
              <a:rPr lang="en-GB" dirty="0" smtClean="0"/>
              <a:t>Creating a diary will create a text file of all the commands you use in the session</a:t>
            </a:r>
            <a:endParaRPr lang="en-GB" dirty="0"/>
          </a:p>
        </p:txBody>
      </p:sp>
      <p:sp>
        <p:nvSpPr>
          <p:cNvPr id="6" name="Arc 5"/>
          <p:cNvSpPr/>
          <p:nvPr/>
        </p:nvSpPr>
        <p:spPr>
          <a:xfrm rot="7874290">
            <a:off x="5750946" y="3737912"/>
            <a:ext cx="2016224" cy="1368152"/>
          </a:xfrm>
          <a:prstGeom prst="arc">
            <a:avLst>
              <a:gd name="adj1" fmla="val 12369290"/>
              <a:gd name="adj2" fmla="val 0"/>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900</Words>
  <Application>Microsoft Office PowerPoint</Application>
  <PresentationFormat>On-screen Show (4:3)</PresentationFormat>
  <Paragraphs>141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Discriminant Function Analysis for FT-IR Data in MATLAB</vt:lpstr>
      <vt:lpstr>Slide 2</vt:lpstr>
      <vt:lpstr>This presentation shows the use of a series of MATLAB methods for the analysis of FT-IR data to perform a principal components-discriminant function analysis (PC-DFA).  The terms discriminant function analysis and canonical variant analysis (CVA) are used interchangeably here, the difference being the scaling in the method.</vt:lpstr>
      <vt:lpstr>Slide 4</vt:lpstr>
      <vt:lpstr>Slide 5</vt:lpstr>
      <vt:lpstr>Metadata in LSTMFC150FTIR.xls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University of Liverpool - Computing Services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Discriminant Function Analysis for FT-IR Data in MATLAB</dc:title>
  <dc:creator>fecurrie</dc:creator>
  <cp:lastModifiedBy>fecurrie</cp:lastModifiedBy>
  <cp:revision>63</cp:revision>
  <dcterms:created xsi:type="dcterms:W3CDTF">2012-07-23T09:49:23Z</dcterms:created>
  <dcterms:modified xsi:type="dcterms:W3CDTF">2012-08-08T13:14:50Z</dcterms:modified>
</cp:coreProperties>
</file>