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EA6811-CBBB-4B7B-A03C-BCD7171631AA}">
          <p14:sldIdLst>
            <p14:sldId id="256"/>
            <p14:sldId id="257"/>
            <p14:sldId id="258"/>
          </p14:sldIdLst>
        </p14:section>
        <p14:section name="Variable Arguments" id="{8EB2D4BC-72F9-4A9F-B3F9-B13F4DEF54E1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Iterable and Iterator" id="{B27C1D12-E150-4889-B413-1336F3AED9A8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able and Comparator" id="{F45F4B26-8462-4E0E-96E6-7129E3B391C3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Summary" id="{59E6B2C1-B9F0-4940-8153-F344DF25FDA0}">
          <p14:sldIdLst>
            <p14:sldId id="283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16-Jun-20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39C5F9-3ED8-485D-AA7A-8CEEE125F3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973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C77E90-3FE5-4BC6-B954-EB7E493F9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334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EC8421-4807-4FF2-A918-C47558F53F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6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34150D-002E-414A-A1AC-35EC1D2326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93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3827" y="5368739"/>
            <a:ext cx="2950749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14" name="Shape 54">
            <a:extLst>
              <a:ext uri="{FF2B5EF4-FFF2-40B4-BE49-F238E27FC236}">
                <a16:creationId xmlns:a16="http://schemas.microsoft.com/office/drawing/2014/main" id="{28136E31-31F7-48EF-8616-966696FFCFD4}"/>
              </a:ext>
            </a:extLst>
          </p:cNvPr>
          <p:cNvSpPr txBox="1">
            <a:spLocks/>
          </p:cNvSpPr>
          <p:nvPr/>
        </p:nvSpPr>
        <p:spPr>
          <a:xfrm>
            <a:off x="1988450" y="231871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ctr" defTabSz="1218438" rtl="0" eaLnBrk="1" latinLnBrk="1" hangingPunct="1">
              <a:spcBef>
                <a:spcPct val="0"/>
              </a:spcBef>
              <a:buNone/>
              <a:defRPr sz="47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25000"/>
            </a:pPr>
            <a:r>
              <a:rPr lang="en-US" sz="5400" dirty="0">
                <a:latin typeface="Calibri"/>
                <a:ea typeface="Calibri"/>
                <a:cs typeface="Calibri"/>
                <a:sym typeface="Calibri"/>
              </a:rPr>
              <a:t>Iterators and Comparators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2D0C768-10AE-4473-8D3A-AE8EA066F067}"/>
              </a:ext>
            </a:extLst>
          </p:cNvPr>
          <p:cNvSpPr txBox="1">
            <a:spLocks/>
          </p:cNvSpPr>
          <p:nvPr/>
        </p:nvSpPr>
        <p:spPr>
          <a:xfrm>
            <a:off x="251792" y="4843604"/>
            <a:ext cx="3187613" cy="52513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SoftUni Team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0F8EB04-FD9F-4533-88DA-EE55C4F7B7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215" y="5934110"/>
            <a:ext cx="3187613" cy="3825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2E4E13FE-551D-4AEC-9CE2-5564F75A15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62900" y="6274632"/>
            <a:ext cx="182892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757492D-B3BF-4E6F-A71D-D3D787636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3" y="2727167"/>
            <a:ext cx="1327503" cy="1327503"/>
          </a:xfrm>
          <a:prstGeom prst="rect">
            <a:avLst/>
          </a:prstGeom>
        </p:spPr>
      </p:pic>
      <p:pic>
        <p:nvPicPr>
          <p:cNvPr id="6" name="Picture 5" descr="A picture containing clock, tripod&#10;&#10;Description automatically generated">
            <a:extLst>
              <a:ext uri="{FF2B5EF4-FFF2-40B4-BE49-F238E27FC236}">
                <a16:creationId xmlns:a16="http://schemas.microsoft.com/office/drawing/2014/main" id="{7DF2F067-D931-48F5-84D4-28FC95B7C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0" y="3292941"/>
            <a:ext cx="1327503" cy="13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BDC366-EAAF-461E-A999-93B217671272}"/>
              </a:ext>
            </a:extLst>
          </p:cNvPr>
          <p:cNvSpPr txBox="1">
            <a:spLocks/>
          </p:cNvSpPr>
          <p:nvPr/>
        </p:nvSpPr>
        <p:spPr>
          <a:xfrm>
            <a:off x="1626764" y="527540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Iterable&lt;T&gt;</a:t>
            </a:r>
            <a:r>
              <a:rPr lang="en-US" noProof="1">
                <a:cs typeface="Consolas" panose="020B0609020204030204" pitchFamily="49" charset="0"/>
              </a:rPr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Iterator&lt;T&gt;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45" y="1378856"/>
            <a:ext cx="2529114" cy="25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EB78728-4BE0-4E1C-AA33-42D4464FAED1}"/>
              </a:ext>
            </a:extLst>
          </p:cNvPr>
          <p:cNvSpPr txBox="1">
            <a:spLocks noChangeArrowheads="1"/>
          </p:cNvSpPr>
          <p:nvPr/>
        </p:nvSpPr>
        <p:spPr>
          <a:xfrm>
            <a:off x="190404" y="1029677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leads to </a:t>
            </a:r>
            <a:r>
              <a:rPr lang="en-US" b="1" dirty="0">
                <a:solidFill>
                  <a:schemeClr val="bg1"/>
                </a:solidFill>
              </a:rPr>
              <a:t>hierarchies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classes and/or interfaces in an application:</a:t>
            </a:r>
            <a:endParaRPr lang="bg-BG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77DE3B-E531-4472-A58B-DB8EA5FE8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3197" cy="989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Collections Hierarchy</a:t>
            </a:r>
            <a:endParaRPr lang="bg-BG" sz="4000" dirty="0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564FDC06-ED6C-47A2-BC38-E91570CC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2791080"/>
            <a:ext cx="228922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Iterable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6E62B3F-AE6D-49DD-8C0D-914FC61C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828" y="4645017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Queue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30797CB2-3241-4176-BE6C-81B86E76A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5559418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SortedSet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6D2A6148-FDFE-40BE-8898-D5D9D4EB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3730035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Collection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42D54137-9852-42B7-B6AD-7F130B27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4645017"/>
            <a:ext cx="231754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Set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B755AE03-64B8-4F1F-AF87-76E3F320C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01" y="4645017"/>
            <a:ext cx="1792576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List</a:t>
            </a:r>
          </a:p>
        </p:txBody>
      </p:sp>
      <p:sp>
        <p:nvSpPr>
          <p:cNvPr id="13" name="Up Arrow 1">
            <a:extLst>
              <a:ext uri="{FF2B5EF4-FFF2-40B4-BE49-F238E27FC236}">
                <a16:creationId xmlns:a16="http://schemas.microsoft.com/office/drawing/2014/main" id="{8418BC2C-CFD0-4B9B-8966-E8B3A67A0D56}"/>
              </a:ext>
            </a:extLst>
          </p:cNvPr>
          <p:cNvSpPr/>
          <p:nvPr/>
        </p:nvSpPr>
        <p:spPr>
          <a:xfrm>
            <a:off x="3860880" y="323980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Up Arrow 38">
            <a:extLst>
              <a:ext uri="{FF2B5EF4-FFF2-40B4-BE49-F238E27FC236}">
                <a16:creationId xmlns:a16="http://schemas.microsoft.com/office/drawing/2014/main" id="{C338C108-FCEC-4E2D-A2AC-07CB25456118}"/>
              </a:ext>
            </a:extLst>
          </p:cNvPr>
          <p:cNvSpPr/>
          <p:nvPr/>
        </p:nvSpPr>
        <p:spPr>
          <a:xfrm>
            <a:off x="3850663" y="4160632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13B48630-BA28-4F2F-9DE1-19CB365B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240" y="5559418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Deque</a:t>
            </a:r>
          </a:p>
        </p:txBody>
      </p:sp>
      <p:sp>
        <p:nvSpPr>
          <p:cNvPr id="16" name="Up Arrow 60">
            <a:extLst>
              <a:ext uri="{FF2B5EF4-FFF2-40B4-BE49-F238E27FC236}">
                <a16:creationId xmlns:a16="http://schemas.microsoft.com/office/drawing/2014/main" id="{C80A8EE9-5A47-4EDB-8B4D-2866D99CBEC8}"/>
              </a:ext>
            </a:extLst>
          </p:cNvPr>
          <p:cNvSpPr/>
          <p:nvPr/>
        </p:nvSpPr>
        <p:spPr>
          <a:xfrm>
            <a:off x="6391777" y="5075068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7" name="Bent Arrow 5">
            <a:extLst>
              <a:ext uri="{FF2B5EF4-FFF2-40B4-BE49-F238E27FC236}">
                <a16:creationId xmlns:a16="http://schemas.microsoft.com/office/drawing/2014/main" id="{481CC8B4-5E91-4395-9B23-C49C65C2AB2B}"/>
              </a:ext>
            </a:extLst>
          </p:cNvPr>
          <p:cNvSpPr/>
          <p:nvPr/>
        </p:nvSpPr>
        <p:spPr>
          <a:xfrm>
            <a:off x="1448097" y="3778221"/>
            <a:ext cx="1413746" cy="854243"/>
          </a:xfrm>
          <a:prstGeom prst="bentArrow">
            <a:avLst>
              <a:gd name="adj1" fmla="val 11759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Bent Arrow 61">
            <a:extLst>
              <a:ext uri="{FF2B5EF4-FFF2-40B4-BE49-F238E27FC236}">
                <a16:creationId xmlns:a16="http://schemas.microsoft.com/office/drawing/2014/main" id="{F05162C1-4F99-458F-9BF6-28E62A88FF32}"/>
              </a:ext>
            </a:extLst>
          </p:cNvPr>
          <p:cNvSpPr/>
          <p:nvPr/>
        </p:nvSpPr>
        <p:spPr>
          <a:xfrm flipH="1">
            <a:off x="5198033" y="3767685"/>
            <a:ext cx="1380932" cy="854243"/>
          </a:xfrm>
          <a:prstGeom prst="bentArrow">
            <a:avLst>
              <a:gd name="adj1" fmla="val 10208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F6D3455D-B71B-46E9-96B9-C68A4BA6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4" y="3020102"/>
            <a:ext cx="2754271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Map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B162FEF2-75A4-4C32-875C-9D0F193C7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0" y="4153093"/>
            <a:ext cx="2810780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SortedMap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1F5C642F-B9B1-4F2E-AFF6-532CD106E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3" y="5257155"/>
            <a:ext cx="2788343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NavigableMap</a:t>
            </a:r>
          </a:p>
        </p:txBody>
      </p:sp>
      <p:sp>
        <p:nvSpPr>
          <p:cNvPr id="22" name="Up Arrow 72">
            <a:extLst>
              <a:ext uri="{FF2B5EF4-FFF2-40B4-BE49-F238E27FC236}">
                <a16:creationId xmlns:a16="http://schemas.microsoft.com/office/drawing/2014/main" id="{FD694A96-9531-4F5B-B36A-781ACED5D567}"/>
              </a:ext>
            </a:extLst>
          </p:cNvPr>
          <p:cNvSpPr/>
          <p:nvPr/>
        </p:nvSpPr>
        <p:spPr>
          <a:xfrm>
            <a:off x="9673491" y="3559283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3" name="Up Arrow 68">
            <a:extLst>
              <a:ext uri="{FF2B5EF4-FFF2-40B4-BE49-F238E27FC236}">
                <a16:creationId xmlns:a16="http://schemas.microsoft.com/office/drawing/2014/main" id="{7AA367C9-F5EA-4BA4-9963-B1A31DB9CD9B}"/>
              </a:ext>
            </a:extLst>
          </p:cNvPr>
          <p:cNvSpPr/>
          <p:nvPr/>
        </p:nvSpPr>
        <p:spPr>
          <a:xfrm>
            <a:off x="9655705" y="4675142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44" name="Up Arrow 59">
            <a:extLst>
              <a:ext uri="{FF2B5EF4-FFF2-40B4-BE49-F238E27FC236}">
                <a16:creationId xmlns:a16="http://schemas.microsoft.com/office/drawing/2014/main" id="{D839EE18-2C90-4E72-9EC1-9835B2073921}"/>
              </a:ext>
            </a:extLst>
          </p:cNvPr>
          <p:cNvSpPr/>
          <p:nvPr/>
        </p:nvSpPr>
        <p:spPr>
          <a:xfrm>
            <a:off x="3840446" y="508617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78C84C43-B438-45A8-B936-E43D3E997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5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D9DB656A-9F95-4F73-971B-3C72548DD169}"/>
              </a:ext>
            </a:extLst>
          </p:cNvPr>
          <p:cNvSpPr txBox="1">
            <a:spLocks/>
          </p:cNvSpPr>
          <p:nvPr/>
        </p:nvSpPr>
        <p:spPr>
          <a:xfrm>
            <a:off x="2057401" y="1275919"/>
            <a:ext cx="9067801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Root interface of the Java collection classes</a:t>
            </a:r>
          </a:p>
          <a:p>
            <a:r>
              <a:rPr lang="en-US" dirty="0"/>
              <a:t>A class that implements the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Iterable&lt;T&gt;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can be used with the new </a:t>
            </a:r>
            <a:r>
              <a:rPr lang="en-US" b="1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DB58F4-51B2-4CD6-ABB1-F560AD37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40341"/>
            <a:ext cx="82296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ABBF60-DC57-494B-A325-96DFE827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07" y="3605301"/>
            <a:ext cx="575523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List list = new ArrayList();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for(Object o : list)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something o;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7FD1D34-6C41-4B44-A20F-32EB33F234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DD3252A-E584-4EAF-955F-ACF9496207F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methods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iterator()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Default methods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b="1" noProof="1">
                <a:latin typeface="Consolas" panose="020B0609020204030204" pitchFamily="49" charset="0"/>
              </a:rPr>
              <a:t>(Consumer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? super T</a:t>
            </a:r>
            <a:r>
              <a:rPr lang="en-US" b="1" dirty="0">
                <a:latin typeface="Consolas" panose="020B0609020204030204" pitchFamily="49" charset="0"/>
              </a:rPr>
              <a:t>&gt; action)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spliterator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- used for parallel programming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5E6816-C4DF-40F5-8619-0BC5A0E5B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 </a:t>
            </a:r>
            <a:r>
              <a:rPr lang="en-US" dirty="0"/>
              <a:t>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05C8E-519E-4292-A0B3-B335BFA3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18" y="2667001"/>
            <a:ext cx="665798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Iterable&lt;T&gt;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Iterator&lt;T&gt;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iterator();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9670F3-45AF-448A-979C-CB8E9E929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5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6FDB0A5-B980-4E77-B71D-D332DE980ED1}"/>
              </a:ext>
            </a:extLst>
          </p:cNvPr>
          <p:cNvSpPr txBox="1">
            <a:spLocks/>
          </p:cNvSpPr>
          <p:nvPr/>
        </p:nvSpPr>
        <p:spPr>
          <a:xfrm>
            <a:off x="1828800" y="1135686"/>
            <a:ext cx="10164898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Enables you to cycle through a collection</a:t>
            </a:r>
          </a:p>
          <a:p>
            <a:r>
              <a:rPr lang="en-US" dirty="0"/>
              <a:t>Nested class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Don't implement both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Iterable&lt;T&gt;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 </a:t>
            </a: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24978B8-5A93-4E7D-9E19-E69FA36F2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0341"/>
            <a:ext cx="52578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Iterator&lt;T&gt;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B6DD4-FB7B-4D5F-BF7B-8C90FB63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16" y="2762792"/>
            <a:ext cx="827640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public class Library&lt;T&gt; implements </a:t>
            </a:r>
            <a:r>
              <a:rPr lang="en-US" sz="2000" b="1" noProof="1">
                <a:latin typeface="+mj-lt"/>
                <a:ea typeface="+mj-ea"/>
                <a:cs typeface="+mj-cs"/>
              </a:rPr>
              <a:t>Iterable&lt;T&gt; </a:t>
            </a: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  private final class LibIterator implements </a:t>
            </a:r>
            <a:r>
              <a:rPr lang="en-US" sz="2000" b="1" noProof="1">
                <a:latin typeface="+mj-lt"/>
                <a:ea typeface="+mj-ea"/>
                <a:cs typeface="+mj-cs"/>
              </a:rPr>
              <a:t>Iterator&lt;T&gt; </a:t>
            </a:r>
            <a:r>
              <a:rPr lang="en-US" sz="2000" b="1" noProof="1">
                <a:latin typeface="Consolas" pitchFamily="49" charset="0"/>
              </a:rPr>
              <a:t>{}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63BC2-F1A7-49D7-BE8E-299761E8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16" y="5624142"/>
            <a:ext cx="827640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class MyClass implements Iterable&lt;T&gt;, Iterator&lt;T&gt; {}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FE1CD4A-1584-4983-AFD7-68F95617A8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905" y="2825219"/>
            <a:ext cx="1207561" cy="1207561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2E1BEFAF-1ECB-45AC-8E71-BAE904A31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5" y="5365134"/>
            <a:ext cx="821260" cy="82126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42D1F12-F4CB-4C61-A3C9-C33BA7BCA3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6946912B-6730-4C1F-8A25-A2A423D41598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Library, which 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Iterable&lt;Book&gt;</a:t>
            </a:r>
          </a:p>
          <a:p>
            <a:r>
              <a:rPr lang="en-US" dirty="0"/>
              <a:t>Create nested class LibIterator, which implements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Iterator&lt;Book&gt;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EF7076-AAB0-44FD-AC25-7477B4EC5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F19FE4-E074-4458-B503-E4D7B3C0DBD5}"/>
              </a:ext>
            </a:extLst>
          </p:cNvPr>
          <p:cNvGrpSpPr/>
          <p:nvPr/>
        </p:nvGrpSpPr>
        <p:grpSpPr>
          <a:xfrm>
            <a:off x="7762539" y="3128613"/>
            <a:ext cx="4018284" cy="2868105"/>
            <a:chOff x="7770812" y="1876139"/>
            <a:chExt cx="3124200" cy="28681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5D474B-A772-49DF-934A-2F7EF3AEABE0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86C8D419-C7C8-430D-A9E6-2FB0D5161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LibIterator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0B740603-13DD-4E50-BFD0-483D834C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C8FFAC3-12F3-4108-9F65-4628E3685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8B9463-0B07-4E85-A95F-006C02488992}"/>
              </a:ext>
            </a:extLst>
          </p:cNvPr>
          <p:cNvGrpSpPr/>
          <p:nvPr/>
        </p:nvGrpSpPr>
        <p:grpSpPr>
          <a:xfrm>
            <a:off x="667788" y="3643594"/>
            <a:ext cx="5825417" cy="2138272"/>
            <a:chOff x="7770812" y="1876139"/>
            <a:chExt cx="3124200" cy="21382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E5198E-B457-4BEA-BFAC-D2BED2C8C0BF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A75F5A15-156D-4E4C-81E0-131BCF4F1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Library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BC59B10E-34A6-404F-92F4-DF3B0DBBE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64C971C-30DE-4CDB-90FD-DC2F3E4A9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CCC0B6E-9FCA-40FB-B4E4-4A81541260D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3E8C23D-0650-459B-B37A-1A9E5E96AF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04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53C6DED-7EBE-46F5-B6C2-5B9528034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24360-1CC1-41A5-9B6C-567F8E90D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77" y="1283324"/>
            <a:ext cx="9746267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public class Library&lt;Book&gt;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Iterable&lt;Book&gt;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Book[]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Library(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Book... </a:t>
            </a:r>
            <a:r>
              <a:rPr lang="en-US" sz="2400" b="1" noProof="1">
                <a:latin typeface="Consolas" pitchFamily="49" charset="0"/>
              </a:rPr>
              <a:t>books)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this.books =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Iterator&lt;Book&gt; </a:t>
            </a:r>
            <a:r>
              <a:rPr lang="en-US" sz="2400" b="1" noProof="1">
                <a:latin typeface="Consolas" pitchFamily="49" charset="0"/>
              </a:rPr>
              <a:t>iterator()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LibIterator()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nested iterator, look for it on next slide</a:t>
            </a:r>
            <a:endParaRPr lang="en-US" sz="2400" b="1" noProof="1">
              <a:latin typeface="Consolas" pitchFamily="49" charset="0"/>
            </a:endParaRPr>
          </a:p>
          <a:p>
            <a:pPr fontAlgn="base"/>
            <a:r>
              <a:rPr lang="en-US" sz="2400" b="1" noProof="1">
                <a:latin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475D5-4A73-47AF-8C31-EB32F7A13CD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EEA707-A7E3-43B4-A699-B3C2B0A77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2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E9FD91C-9DE7-45F6-A8C5-DF47546D7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4FF4B-3DF9-4AD5-AFAB-0828BA27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83" y="1618779"/>
            <a:ext cx="1033926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private final class LibIterator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Iterator&lt;Book&gt;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int counter = 0;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boolean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hasNext()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if(this.counter &lt; books.length) { return true;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return false;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next() </a:t>
            </a:r>
            <a:r>
              <a:rPr lang="en-US" sz="2400" b="1" noProof="1">
                <a:latin typeface="Consolas" pitchFamily="49" charset="0"/>
              </a:rPr>
              <a:t>{ return books[counter++];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54A20-C99E-4489-BFB6-7354546F26A0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123009-803C-4E25-BC6C-4D7CD2CD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29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48B5F-0A7C-421C-B6CC-73390077D80A}"/>
              </a:ext>
            </a:extLst>
          </p:cNvPr>
          <p:cNvSpPr txBox="1">
            <a:spLocks/>
          </p:cNvSpPr>
          <p:nvPr/>
        </p:nvSpPr>
        <p:spPr>
          <a:xfrm>
            <a:off x="831986" y="5302397"/>
            <a:ext cx="10528027" cy="848138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Comparable&lt;T&gt;</a:t>
            </a:r>
            <a:r>
              <a:rPr lang="en-US" sz="4400" noProof="1">
                <a:cs typeface="Consolas" panose="020B0609020204030204" pitchFamily="49" charset="0"/>
              </a:rPr>
              <a:t> and </a:t>
            </a:r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Comparator&lt;T&gt;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DD03B9D-CC75-4575-9BA3-EEDCDC35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09" y="1555603"/>
            <a:ext cx="2157982" cy="21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C560-C6D8-48AC-B2C7-F70AAB8D1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Comparator provides a way for you to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provide custom comparison logic</a:t>
            </a:r>
            <a:r>
              <a:rPr lang="en-US" sz="3600" dirty="0"/>
              <a:t> for </a:t>
            </a:r>
            <a:br>
              <a:rPr lang="en-US" sz="3600" dirty="0"/>
            </a:br>
            <a:r>
              <a:rPr lang="en-US" sz="3600" dirty="0"/>
              <a:t>types that you have no control over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Doesn’t affect </a:t>
            </a:r>
            <a:r>
              <a:rPr lang="en-US" sz="32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compare()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52515C-9C83-4C22-97CE-797B89757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FFC2C4-C252-4C1F-8555-688809537F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noProof="1"/>
              <a:t>Variable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Iterators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Iterator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ListIterator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Comparable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74C87C-B692-4731-81DC-0040AA9AE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38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3B6DBC-30EC-49D0-9FF9-07695FC07A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Comparable allows you to specify how objects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that you are implementing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get compared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Affects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0F26C0-25F0-4DE8-9015-2EB46F30B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Comparable&lt;E&gt;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B17820-A9A6-4513-8036-D1943D1E51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1C9726-F461-4BDC-AC6A-4AF06D7CFB16}"/>
              </a:ext>
            </a:extLst>
          </p:cNvPr>
          <p:cNvSpPr txBox="1">
            <a:spLocks/>
          </p:cNvSpPr>
          <p:nvPr/>
        </p:nvSpPr>
        <p:spPr>
          <a:xfrm>
            <a:off x="192001" y="117762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specify how objects that </a:t>
            </a:r>
            <a:r>
              <a:rPr lang="en-US" b="1" dirty="0">
                <a:solidFill>
                  <a:schemeClr val="bg1"/>
                </a:solidFill>
              </a:rPr>
              <a:t>you are implementing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get compared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1D970D-5A95-418F-A01B-5E7000F0E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Comparable&lt;E&gt;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BF07A-05D4-4EC2-B758-4DB98AF4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63" y="2382099"/>
            <a:ext cx="10467771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400" b="1" noProof="1">
                <a:latin typeface="Consolas" pitchFamily="49" charset="0"/>
              </a:rPr>
              <a:t> 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Comparable&lt;Student&gt;</a:t>
            </a:r>
            <a:r>
              <a:rPr lang="en-US" sz="2400" b="1" noProof="1">
                <a:latin typeface="Consolas" pitchFamily="49" charset="0"/>
              </a:rPr>
              <a:t> { 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String name;  private int age;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compareTo</a:t>
            </a:r>
            <a:r>
              <a:rPr lang="en-US" sz="2400" b="1" noProof="1">
                <a:latin typeface="Consolas" pitchFamily="49" charset="0"/>
              </a:rPr>
              <a:t>(Student st) {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==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else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&gt;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else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&lt;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-1</a:t>
            </a:r>
            <a:r>
              <a:rPr lang="en-US" sz="2400" b="1" noProof="1">
                <a:latin typeface="Consolas" pitchFamily="49" charset="0"/>
              </a:rPr>
              <a:t>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FA88B00A-EE51-4B21-9933-72F9BFAF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222" y="2959571"/>
            <a:ext cx="2951853" cy="919401"/>
          </a:xfrm>
          <a:prstGeom prst="wedgeRoundRectCallout">
            <a:avLst>
              <a:gd name="adj1" fmla="val -55657"/>
              <a:gd name="adj2" fmla="val -49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Provide data type of compared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3DCEF8-B0FD-46B4-A15D-EFF90F2D5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86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90BA5C5-ADD6-4488-84DF-2B46F6B0F222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provide </a:t>
            </a:r>
            <a:r>
              <a:rPr lang="en-US" b="1" dirty="0">
                <a:solidFill>
                  <a:schemeClr val="bg1"/>
                </a:solidFill>
              </a:rPr>
              <a:t>custom comparison logic</a:t>
            </a:r>
            <a:r>
              <a:rPr lang="en-US" b="1" dirty="0"/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2F1AE8-98D4-47B6-9053-42E367F2B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0FDD1-E77B-46A5-AB8E-FB7C8EE26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34" y="2143670"/>
            <a:ext cx="781208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US" sz="2400" b="1" noProof="1">
                <a:latin typeface="Consolas" pitchFamily="49" charset="0"/>
              </a:rPr>
              <a:t> 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Comparator&lt;Dog&gt;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int age;</a:t>
            </a:r>
          </a:p>
          <a:p>
            <a:pPr fontAlgn="base">
              <a:spcBef>
                <a:spcPts val="1200"/>
              </a:spcBef>
            </a:pPr>
            <a:endParaRPr lang="en-US" sz="24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compare(Dog d, Dog d1)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return d.age - d1.age;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9FA8EB7-CC8E-4E4D-9F8D-4E4F75BCE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3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4A0E73-52CA-494A-8D32-123475C10ED8}"/>
              </a:ext>
            </a:extLst>
          </p:cNvPr>
          <p:cNvSpPr txBox="1">
            <a:spLocks/>
          </p:cNvSpPr>
          <p:nvPr/>
        </p:nvSpPr>
        <p:spPr>
          <a:xfrm>
            <a:off x="142258" y="1151122"/>
            <a:ext cx="11854565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Expand Book by implementing</a:t>
            </a:r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Comparable&lt;Book&gt;</a:t>
            </a:r>
          </a:p>
          <a:p>
            <a:r>
              <a:rPr lang="en-US" sz="3400" dirty="0"/>
              <a:t>Book has to be </a:t>
            </a:r>
            <a:r>
              <a:rPr lang="en-US" sz="3400" b="1" dirty="0">
                <a:solidFill>
                  <a:schemeClr val="bg1"/>
                </a:solidFill>
              </a:rPr>
              <a:t>compared by title</a:t>
            </a:r>
          </a:p>
          <a:p>
            <a:pPr lvl="1"/>
            <a:r>
              <a:rPr lang="en-US" sz="3200" dirty="0"/>
              <a:t>When title is equal, </a:t>
            </a:r>
            <a:r>
              <a:rPr lang="en-US" sz="3200" b="1" dirty="0">
                <a:solidFill>
                  <a:schemeClr val="bg1"/>
                </a:solidFill>
              </a:rPr>
              <a:t>compare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/>
              <a:t>them by </a:t>
            </a:r>
            <a:r>
              <a:rPr lang="en-US" sz="3200" b="1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8541D2-F7DE-4A80-B950-E807A4046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Comparable Book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88DE1D-D1F7-4E79-9AC7-D920CBC92E99}"/>
              </a:ext>
            </a:extLst>
          </p:cNvPr>
          <p:cNvGrpSpPr/>
          <p:nvPr/>
        </p:nvGrpSpPr>
        <p:grpSpPr>
          <a:xfrm>
            <a:off x="7306989" y="1351718"/>
            <a:ext cx="4621985" cy="4893169"/>
            <a:chOff x="7770812" y="1828771"/>
            <a:chExt cx="3124201" cy="48599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EF496E-DA29-4589-AC6D-EBC586593C23}"/>
                </a:ext>
              </a:extLst>
            </p:cNvPr>
            <p:cNvGrpSpPr/>
            <p:nvPr/>
          </p:nvGrpSpPr>
          <p:grpSpPr>
            <a:xfrm>
              <a:off x="7770812" y="1828771"/>
              <a:ext cx="3124201" cy="1941710"/>
              <a:chOff x="5226904" y="1419032"/>
              <a:chExt cx="3124201" cy="1941710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2A7E85D6-123F-46B5-8E36-CBA66A986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5" y="1419032"/>
                <a:ext cx="3124200" cy="57523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sp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noProof="1">
                    <a:latin typeface="Consolas" panose="020B0609020204030204" pitchFamily="49" charset="0"/>
                  </a:rPr>
                  <a:t>&lt;&lt;Comparable&lt;Book&gt;&gt;&gt; Book</a:t>
                </a:r>
                <a:endParaRPr lang="en-US" sz="22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FE2935AB-D654-4905-92D7-D15972BB2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1333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F38C666-C324-4B63-BBFC-47A540C7A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90291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-setYear(String)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+getAuthors(): +List&lt;String&gt;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+compareTo(Book): int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61F43E-108F-49B5-8078-363F999DD46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790BD4-29CB-4E61-B77B-302F09295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4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8F8A5A2-A2A7-4529-BC4B-20C96754B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2C196-ACE2-4D97-96CB-28C09F37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69" y="1410510"/>
            <a:ext cx="1112785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int compareTo(Book book)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</a:rPr>
              <a:t>.getTitle()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.compareTo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book</a:t>
            </a:r>
            <a:r>
              <a:rPr lang="en-US" sz="2600" b="1" noProof="1">
                <a:latin typeface="Consolas" pitchFamily="49" charset="0"/>
              </a:rPr>
              <a:t>.getTitle())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== 0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else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-1</a:t>
            </a:r>
            <a:r>
              <a:rPr lang="en-US" sz="2600" b="1" noProof="1">
                <a:latin typeface="Consolas" pitchFamily="49" charset="0"/>
              </a:rPr>
              <a:t>; }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this.getTitle().compareTo(book.getTitle()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895F6-0866-494D-9FFC-B31E976740B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22AE912-2FFE-4941-B920-A4E0A77CF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5B1B3A-BC56-42B8-A607-BBEBE8E728C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class, which can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b="1" dirty="0"/>
              <a:t> </a:t>
            </a:r>
            <a:r>
              <a:rPr lang="en-US" dirty="0"/>
              <a:t>two books</a:t>
            </a:r>
          </a:p>
          <a:p>
            <a:r>
              <a:rPr lang="en-US" dirty="0"/>
              <a:t>Use your </a:t>
            </a:r>
            <a:r>
              <a:rPr lang="en-US" b="1" dirty="0">
                <a:solidFill>
                  <a:schemeClr val="bg1"/>
                </a:solidFill>
              </a:rPr>
              <a:t>BookComparator</a:t>
            </a:r>
            <a:r>
              <a:rPr lang="en-US" dirty="0"/>
              <a:t> to sort list of Books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CC1429-BC0A-452B-92FE-73404606A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 Comparator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4258EB-1C5C-486F-B72D-C92FCBAD6286}"/>
              </a:ext>
            </a:extLst>
          </p:cNvPr>
          <p:cNvGrpSpPr/>
          <p:nvPr/>
        </p:nvGrpSpPr>
        <p:grpSpPr>
          <a:xfrm>
            <a:off x="3591966" y="3023623"/>
            <a:ext cx="5004892" cy="1825351"/>
            <a:chOff x="7770812" y="1876139"/>
            <a:chExt cx="3124200" cy="182535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B4C7B33-C488-46E8-B54B-C2DFC4A4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1876139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&lt;&lt;Comparator&lt;Book&gt;&gt;&gt;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BookComparator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AC7267E-2B44-4B2E-9ED6-8434FAC4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2790539"/>
              <a:ext cx="3124200" cy="9109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+compare(Book, Book):int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85B5A3A-A64D-4AB8-AA13-550B68F8B34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AC4BD2-601C-43EE-AEF8-D9D3951CE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04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99F5624-989C-4A14-B213-D5BB2E65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3A327-B62B-4C01-A48D-977833D87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68" y="1615780"/>
            <a:ext cx="11506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public class BookComparator implements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Comparator&lt;Book&gt;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@Override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compare</a:t>
            </a:r>
            <a:r>
              <a:rPr lang="en-US" sz="2600" b="1" noProof="1">
                <a:latin typeface="Consolas" pitchFamily="49" charset="0"/>
              </a:rPr>
              <a:t>(Book first, Book second)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(first.getTitle().compareTo(second.getTitle())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second.getYear())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 }</a:t>
            </a:r>
          </a:p>
          <a:p>
            <a:pPr fontAlgn="base">
              <a:spcBef>
                <a:spcPts val="1200"/>
              </a:spcBef>
            </a:pP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B35F4-5DF9-427D-9D58-9846822E084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DD228A-515D-45FC-BD02-CCFA14E82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6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88B9A5B-4492-46C2-92BC-231542B35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7B6F0-4FC0-4D02-B2EF-5E114811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69" y="1601796"/>
            <a:ext cx="10946861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  // …</a:t>
            </a:r>
            <a:endParaRPr lang="bg-BG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    else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second.getYear())</a:t>
            </a:r>
          </a:p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      return -1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 else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first.getTitle().compareTo(second.getTitle())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30F7C-BC14-479E-A8DC-8358DCD92763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401A30-2489-481B-AE69-94C64B290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77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2452" y="140708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992" y="1877052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Variable arguments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Iterable&lt;T&gt; 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Iterator&lt;T&gt;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Comparable&lt;T&gt;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Comparator&lt;T&gt;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/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/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/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  <a:p>
            <a:pPr lvl="1" indent="-456915">
              <a:lnSpc>
                <a:spcPct val="100000"/>
              </a:lnSpc>
              <a:defRPr/>
            </a:pPr>
            <a:endParaRPr lang="en-US" sz="2999" dirty="0">
              <a:solidFill>
                <a:srgbClr val="FFFFFF"/>
              </a:solidFill>
              <a:latin typeface="Calibri" panose="020F0502020204030204"/>
            </a:endParaRPr>
          </a:p>
          <a:p>
            <a:pPr lvl="1" indent="-456915">
              <a:lnSpc>
                <a:spcPct val="100000"/>
              </a:lnSpc>
              <a:defRPr/>
            </a:pPr>
            <a:endParaRPr lang="en-US" sz="2999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3F4C9F0-ED4A-49E4-9555-FAE097386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69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2230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E3CCB5-B5B7-4AAD-8ED1-FA78F8B96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73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D299EC-13B2-46BB-A2A9-1C2969FAA7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584F26-8DCD-4051-995A-989CF1DF0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26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14901" y="2362201"/>
            <a:ext cx="2362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args...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5974E-617A-4D6C-910E-BC035DAF59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Variable Arguments</a:t>
            </a:r>
          </a:p>
        </p:txBody>
      </p:sp>
    </p:spTree>
    <p:extLst>
      <p:ext uri="{BB962C8B-B14F-4D97-AF65-F5344CB8AC3E}">
        <p14:creationId xmlns:p14="http://schemas.microsoft.com/office/powerpoint/2010/main" val="10690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79DC7A01-16F7-4D94-B4E7-8EF9DEC27A36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the method to accept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arguments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255B7E-DB64-47AF-B758-7AF210CA7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Variable Arguments (Varargs)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A5DEB-44EC-4FB1-88DD-5255A337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95" y="2304301"/>
            <a:ext cx="85344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main() {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("first")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("multiple", "Strings")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33CD64D5-8BBE-4EDD-BA1B-F0F3F446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52" y="1822545"/>
            <a:ext cx="2881807" cy="623793"/>
          </a:xfrm>
          <a:prstGeom prst="wedgeRoundRectCallout">
            <a:avLst>
              <a:gd name="adj1" fmla="val -68134"/>
              <a:gd name="adj2" fmla="val 45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Ellipsis syntax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924F917-A4F5-4380-8CF8-75F082D3C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6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EC4554A8-3F73-4E41-812A-BAF371F9AAB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There can be </a:t>
            </a:r>
            <a:r>
              <a:rPr lang="en-US" sz="3600" b="1" dirty="0">
                <a:solidFill>
                  <a:schemeClr val="bg1"/>
                </a:solidFill>
              </a:rPr>
              <a:t>only one</a:t>
            </a:r>
            <a:r>
              <a:rPr lang="en-US" sz="3600" b="1" dirty="0"/>
              <a:t> </a:t>
            </a:r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in the method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must</a:t>
            </a:r>
            <a:r>
              <a:rPr lang="en-US" sz="3600" dirty="0"/>
              <a:t> be the </a:t>
            </a:r>
            <a:r>
              <a:rPr lang="en-US" sz="3600" b="1" dirty="0">
                <a:solidFill>
                  <a:schemeClr val="bg1"/>
                </a:solidFill>
              </a:rPr>
              <a:t>last argument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D0DDD7-67D3-4F67-A85C-0B6A26C7C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Variable Arguments Rules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07D6E-F5EE-4ABF-9909-05ACD177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1"/>
            <a:ext cx="1143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num, String... values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E98C5-E054-45B3-8BAD-10D8C822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55522"/>
            <a:ext cx="11430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a, int...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 </a:t>
            </a:r>
          </a:p>
          <a:p>
            <a:pPr fontAlgn="base">
              <a:spcBef>
                <a:spcPts val="1200"/>
              </a:spcBef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int... a, String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DD8C71-8A35-464E-A519-4D88B19A1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0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26A595E-D395-4DC6-93D7-391749936C0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Book, which has: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Authors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only one constructor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Book</a:t>
            </a:r>
          </a:p>
          <a:p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no authors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one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many authors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ABBDE1-7672-4A23-ACB3-EA88718B2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913435-3228-41FB-89D3-E947F747E2F2}"/>
              </a:ext>
            </a:extLst>
          </p:cNvPr>
          <p:cNvGrpSpPr/>
          <p:nvPr/>
        </p:nvGrpSpPr>
        <p:grpSpPr>
          <a:xfrm>
            <a:off x="7093566" y="1439785"/>
            <a:ext cx="4953000" cy="4668748"/>
            <a:chOff x="7770812" y="1876139"/>
            <a:chExt cx="3124200" cy="46687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1C0E11-983A-47BC-BD0A-ED6E4B8477A1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909672"/>
              <a:chOff x="5226904" y="1466400"/>
              <a:chExt cx="3124200" cy="1909672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B4EF7835-98AF-4465-A53C-BDB503329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5622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Book</a:t>
                </a:r>
                <a:endParaRPr lang="en-US" sz="16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6F901D9D-7310-43F7-B7A0-B6154616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368F286-4E6B-4DB8-9606-8D811A65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7590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-setYear(int)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+getAuthors(): List&lt;String&gt;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28ABFC-AB4E-413A-BA0B-B188BBA7464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14A6D1-236A-40B4-BFE1-4286D3EB8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8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E661738-2AC7-4989-B6CA-8E25701FB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32B14-9C95-4A5A-B2CE-2094EBC85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12" y="1607601"/>
            <a:ext cx="10382665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fields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Book</a:t>
            </a:r>
            <a:r>
              <a:rPr lang="en-US" sz="2600" b="1" noProof="1">
                <a:latin typeface="Consolas" pitchFamily="49" charset="0"/>
              </a:rPr>
              <a:t>(String title, int year,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this.setTitle(title);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this.setYear(year);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);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BDB0A-D62E-4DFC-A80F-EDE33BDAC2B0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9A4D531-7560-4D90-970F-2BD3CC472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3429000"/>
            <a:ext cx="2077919" cy="207791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9D5F95C-911E-48DB-B64B-6D191034F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4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95876B6-A834-4FC7-8830-50439588E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42616-CF84-4BE5-BCCC-6D1C8B3C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79" y="1607602"/>
            <a:ext cx="1116113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all other getters and setters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private void 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authors.length </a:t>
            </a:r>
            <a:r>
              <a:rPr lang="en-US" sz="2600" b="1" noProof="1">
                <a:latin typeface="Consolas" pitchFamily="49" charset="0"/>
              </a:rPr>
              <a:t>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ArrayList&lt;String&gt;();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ArrayList&lt;&gt;(Arrays.asList(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A5DA8-36C5-41C4-B4BF-6536EBED3D8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15E7E7-FE28-46B0-9BBB-CADA0F8B9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28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1746</Words>
  <Application>Microsoft Office PowerPoint</Application>
  <PresentationFormat>Widescreen</PresentationFormat>
  <Paragraphs>300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PowerPoint Presentation</vt:lpstr>
      <vt:lpstr>Table of Contents</vt:lpstr>
      <vt:lpstr>Have a Question?</vt:lpstr>
      <vt:lpstr>Variable Arguments</vt:lpstr>
      <vt:lpstr>Variable Arguments (Varargs)</vt:lpstr>
      <vt:lpstr>Variable Arguments Rules</vt:lpstr>
      <vt:lpstr>Problem: Book</vt:lpstr>
      <vt:lpstr>Solution: Book (1)</vt:lpstr>
      <vt:lpstr>Solution: Book (2)</vt:lpstr>
      <vt:lpstr>PowerPoint Presentation</vt:lpstr>
      <vt:lpstr>Collections Hierarchy</vt:lpstr>
      <vt:lpstr>Iterable&lt;T&gt;</vt:lpstr>
      <vt:lpstr>Iterable&lt;T&gt; Methods</vt:lpstr>
      <vt:lpstr>Iterator&lt;T&gt;</vt:lpstr>
      <vt:lpstr>Problem: Library</vt:lpstr>
      <vt:lpstr>Solution: Library (1)</vt:lpstr>
      <vt:lpstr>Solution: Library (2)</vt:lpstr>
      <vt:lpstr>PowerPoint Presentation</vt:lpstr>
      <vt:lpstr>Comparator&lt;E&gt;</vt:lpstr>
      <vt:lpstr>Comparable&lt;E&gt;</vt:lpstr>
      <vt:lpstr>Comparable&lt;E&gt;</vt:lpstr>
      <vt:lpstr>Comparator&lt;E&gt;</vt:lpstr>
      <vt:lpstr>Problem: Comparable Book</vt:lpstr>
      <vt:lpstr>Solution: Comparable Book</vt:lpstr>
      <vt:lpstr>Problem: Book Comparator</vt:lpstr>
      <vt:lpstr>Solution: Book Comparator (1)</vt:lpstr>
      <vt:lpstr>Solution: Book Comparator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Iterators and Comparators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Lyubomir Tomanov</cp:lastModifiedBy>
  <cp:revision>15</cp:revision>
  <dcterms:created xsi:type="dcterms:W3CDTF">2018-05-23T13:08:44Z</dcterms:created>
  <dcterms:modified xsi:type="dcterms:W3CDTF">2020-06-16T14:26:14Z</dcterms:modified>
  <cp:category>programming; education; software engineering; software development</cp:category>
</cp:coreProperties>
</file>