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1"/>
  </p:notesMasterIdLst>
  <p:handoutMasterIdLst>
    <p:handoutMasterId r:id="rId62"/>
  </p:handoutMasterIdLst>
  <p:sldIdLst>
    <p:sldId id="528" r:id="rId2"/>
    <p:sldId id="529" r:id="rId3"/>
    <p:sldId id="530" r:id="rId4"/>
    <p:sldId id="532" r:id="rId5"/>
    <p:sldId id="546" r:id="rId6"/>
    <p:sldId id="469" r:id="rId7"/>
    <p:sldId id="547" r:id="rId8"/>
    <p:sldId id="509" r:id="rId9"/>
    <p:sldId id="510" r:id="rId10"/>
    <p:sldId id="511" r:id="rId11"/>
    <p:sldId id="512" r:id="rId12"/>
    <p:sldId id="513" r:id="rId13"/>
    <p:sldId id="527" r:id="rId14"/>
    <p:sldId id="470" r:id="rId15"/>
    <p:sldId id="541" r:id="rId16"/>
    <p:sldId id="472" r:id="rId17"/>
    <p:sldId id="475" r:id="rId18"/>
    <p:sldId id="476" r:id="rId19"/>
    <p:sldId id="477" r:id="rId20"/>
    <p:sldId id="478" r:id="rId21"/>
    <p:sldId id="479" r:id="rId22"/>
    <p:sldId id="549" r:id="rId23"/>
    <p:sldId id="550" r:id="rId24"/>
    <p:sldId id="481" r:id="rId25"/>
    <p:sldId id="482" r:id="rId26"/>
    <p:sldId id="483" r:id="rId27"/>
    <p:sldId id="540" r:id="rId28"/>
    <p:sldId id="486" r:id="rId29"/>
    <p:sldId id="488" r:id="rId30"/>
    <p:sldId id="489" r:id="rId31"/>
    <p:sldId id="492" r:id="rId32"/>
    <p:sldId id="548" r:id="rId33"/>
    <p:sldId id="551" r:id="rId34"/>
    <p:sldId id="553" r:id="rId35"/>
    <p:sldId id="493" r:id="rId36"/>
    <p:sldId id="542" r:id="rId37"/>
    <p:sldId id="560" r:id="rId38"/>
    <p:sldId id="561" r:id="rId39"/>
    <p:sldId id="562" r:id="rId40"/>
    <p:sldId id="563" r:id="rId41"/>
    <p:sldId id="564" r:id="rId42"/>
    <p:sldId id="565" r:id="rId43"/>
    <p:sldId id="566" r:id="rId44"/>
    <p:sldId id="567" r:id="rId45"/>
    <p:sldId id="494" r:id="rId46"/>
    <p:sldId id="495" r:id="rId47"/>
    <p:sldId id="573" r:id="rId48"/>
    <p:sldId id="497" r:id="rId49"/>
    <p:sldId id="498" r:id="rId50"/>
    <p:sldId id="543" r:id="rId51"/>
    <p:sldId id="500" r:id="rId52"/>
    <p:sldId id="501" r:id="rId53"/>
    <p:sldId id="554" r:id="rId54"/>
    <p:sldId id="503" r:id="rId55"/>
    <p:sldId id="544" r:id="rId56"/>
    <p:sldId id="534" r:id="rId57"/>
    <p:sldId id="401" r:id="rId58"/>
    <p:sldId id="405" r:id="rId59"/>
    <p:sldId id="57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ACD941A-47E4-4870-8D70-0A248C12DBBF}">
          <p14:sldIdLst>
            <p14:sldId id="528"/>
            <p14:sldId id="529"/>
            <p14:sldId id="530"/>
          </p14:sldIdLst>
        </p14:section>
        <p14:section name="What is a Method?" id="{DBECBF7D-02A5-486B-B62D-D328D40238E1}">
          <p14:sldIdLst>
            <p14:sldId id="532"/>
            <p14:sldId id="546"/>
            <p14:sldId id="469"/>
            <p14:sldId id="547"/>
          </p14:sldIdLst>
        </p14:section>
        <p14:section name="Naming and Best Practices" id="{8E092EBB-5F3D-4E18-BDC3-958C5259BC0F}">
          <p14:sldIdLst>
            <p14:sldId id="509"/>
            <p14:sldId id="510"/>
            <p14:sldId id="511"/>
            <p14:sldId id="512"/>
            <p14:sldId id="513"/>
          </p14:sldIdLst>
        </p14:section>
        <p14:section name="Declaring and Invoking Methods" id="{DF89A896-5DF8-4387-BD35-99E2A02A5462}">
          <p14:sldIdLst>
            <p14:sldId id="527"/>
            <p14:sldId id="470"/>
            <p14:sldId id="541"/>
            <p14:sldId id="472"/>
          </p14:sldIdLst>
        </p14:section>
        <p14:section name="Methods with Parameters" id="{57A568E7-8644-46E1-86B9-9FCF96BF50C4}">
          <p14:sldIdLst>
            <p14:sldId id="475"/>
            <p14:sldId id="476"/>
            <p14:sldId id="477"/>
            <p14:sldId id="478"/>
            <p14:sldId id="479"/>
            <p14:sldId id="549"/>
            <p14:sldId id="550"/>
            <p14:sldId id="481"/>
            <p14:sldId id="482"/>
            <p14:sldId id="483"/>
            <p14:sldId id="540"/>
          </p14:sldIdLst>
        </p14:section>
        <p14:section name="Returning Values from Methods" id="{F1268788-C49C-4ECA-B351-3DE0E232FF4F}">
          <p14:sldIdLst>
            <p14:sldId id="486"/>
            <p14:sldId id="488"/>
            <p14:sldId id="489"/>
            <p14:sldId id="492"/>
            <p14:sldId id="548"/>
            <p14:sldId id="551"/>
            <p14:sldId id="553"/>
            <p14:sldId id="493"/>
            <p14:sldId id="542"/>
          </p14:sldIdLst>
        </p14:section>
        <p14:section name="Value vs. Reference Types" id="{0540957D-CF60-4ED5-B6D1-38F000B685ED}">
          <p14:sldIdLst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Overloading Methods" id="{8E2D1403-9025-4063-BD0E-0C15C2316082}">
          <p14:sldIdLst>
            <p14:sldId id="494"/>
            <p14:sldId id="495"/>
            <p14:sldId id="573"/>
            <p14:sldId id="497"/>
            <p14:sldId id="498"/>
            <p14:sldId id="543"/>
          </p14:sldIdLst>
        </p14:section>
        <p14:section name="Program Execution Flow" id="{FC9403A4-7B97-4307-8E94-FCBD3E58FE1B}">
          <p14:sldIdLst>
            <p14:sldId id="500"/>
            <p14:sldId id="501"/>
            <p14:sldId id="554"/>
            <p14:sldId id="503"/>
            <p14:sldId id="544"/>
          </p14:sldIdLst>
        </p14:section>
        <p14:section name="Conclusion" id="{1E03AB85-0606-4693-9F18-7B1CF726A371}">
          <p14:sldIdLst>
            <p14:sldId id="534"/>
            <p14:sldId id="401"/>
            <p14:sldId id="405"/>
            <p14:sldId id="5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4DAE3BD-FF60-4170-AB21-6553F739E2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9892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0F83D3-F491-4509-ABA4-E534DA5398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3657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7FECE40-D04B-4A92-9BF1-08E7EE031A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081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9F4759-B8AE-41A4-BD0F-D914126F90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659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F2311C-1FFD-4EE0-9712-D3E505DC0A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2387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B1E817-0B61-4436-99DE-077BF9955E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4622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E258D9-BA56-4326-B4C3-4DF1CD91A6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8960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489882-26D7-42BC-BC35-450369B262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6826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73E219-2EAD-4C6E-8A29-56E1F0DD4A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0698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7CD156-3635-48E0-93B7-E8E9020404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780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ED7239-6FF8-403F-BFD3-C28FA38B67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879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668628-F70F-4DA6-B690-0055EE8066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353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135966-B8E9-40ED-858E-77550C393A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6125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EE30CA-818E-46E3-A6BA-6293DD93AC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695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DA00D3-7541-4CF5-AB23-08A83B63E0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8236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C1FEE70-7713-43AD-966F-256A9340A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1322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532206-E360-455F-9CBE-E67CEA00A9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353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35762A-3320-4B6C-B73F-5F941D9878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091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27C358-2042-4594-B3A0-A8EA00E1E7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208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82" y="2433457"/>
            <a:ext cx="2286000" cy="20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8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A000"/>
                </a:solidFill>
              </a:rPr>
              <a:t>meaningful</a:t>
            </a:r>
            <a:endParaRPr lang="bg-BG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dirty="0"/>
              <a:t>Unit 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2647" y="3845860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200" y="5479919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F0E398-E2A1-4700-865C-FF6BB07369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6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4340706"/>
            <a:ext cx="64008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8021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024EF88-E189-4532-B69A-FF2816852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3677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expressions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52601"/>
            <a:ext cx="4572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57066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ight Arrow 12"/>
          <p:cNvSpPr/>
          <p:nvPr/>
        </p:nvSpPr>
        <p:spPr>
          <a:xfrm>
            <a:off x="957067" y="2298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66812" y="1752600"/>
            <a:ext cx="4834589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562822" y="2553186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2"/>
          <p:cNvSpPr/>
          <p:nvPr/>
        </p:nvSpPr>
        <p:spPr>
          <a:xfrm>
            <a:off x="7575159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2"/>
          <p:cNvSpPr/>
          <p:nvPr/>
        </p:nvSpPr>
        <p:spPr>
          <a:xfrm>
            <a:off x="6892730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&quot;No&quot; Symbol 1">
            <a:extLst>
              <a:ext uri="{FF2B5EF4-FFF2-40B4-BE49-F238E27FC236}">
                <a16:creationId xmlns:a16="http://schemas.microsoft.com/office/drawing/2014/main" id="{4DCC80BB-E4C8-4ECA-9320-4051339FD852}"/>
              </a:ext>
            </a:extLst>
          </p:cNvPr>
          <p:cNvSpPr/>
          <p:nvPr/>
        </p:nvSpPr>
        <p:spPr bwMode="auto">
          <a:xfrm>
            <a:off x="10363200" y="1825578"/>
            <a:ext cx="727608" cy="727608"/>
          </a:xfrm>
          <a:prstGeom prst="noSmoking">
            <a:avLst>
              <a:gd name="adj" fmla="val 14433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3C85D7A-CA3D-4C9C-B7D2-F8A1B6E48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267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1171DE-6CF0-4399-8009-BDD50204B5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Declaring and Invoking Methods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3665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191362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849325" y="1121143"/>
            <a:ext cx="10321675" cy="5546589"/>
          </a:xfrm>
          <a:noFill/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also a method</a:t>
            </a:r>
          </a:p>
          <a:p>
            <a:r>
              <a:rPr lang="en-US" dirty="0"/>
              <a:t>Variables inside a method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35916" y="1914395"/>
            <a:ext cx="8784048" cy="1640037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public 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System.out.println(text);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206975" y="1183830"/>
            <a:ext cx="2425055" cy="592824"/>
          </a:xfrm>
          <a:prstGeom prst="wedgeRoundRectCallout">
            <a:avLst>
              <a:gd name="adj1" fmla="val -24742"/>
              <a:gd name="adj2" fmla="val 6846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3281751" y="1173722"/>
            <a:ext cx="2133600" cy="592824"/>
          </a:xfrm>
          <a:prstGeom prst="wedgeRoundRectCallout">
            <a:avLst>
              <a:gd name="adj1" fmla="val 33496"/>
              <a:gd name="adj2" fmla="val 6888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9243565" y="1183830"/>
            <a:ext cx="2141887" cy="592825"/>
          </a:xfrm>
          <a:prstGeom prst="wedgeRoundRectCallout">
            <a:avLst>
              <a:gd name="adj1" fmla="val -35007"/>
              <a:gd name="adj2" fmla="val 6768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481565" y="2554665"/>
            <a:ext cx="1620387" cy="950536"/>
          </a:xfrm>
          <a:prstGeom prst="wedgeRoundRectCallout">
            <a:avLst>
              <a:gd name="adj1" fmla="val -62802"/>
              <a:gd name="adj2" fmla="val 763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830122B-DFAF-4EEE-9B2E-FD68D198E25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invoked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057400"/>
            <a:ext cx="7239000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746627"/>
            <a:ext cx="8153400" cy="14684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763000" y="2113327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9350370" y="4936778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62BD6DD-3156-41BA-856F-0AA9D478DB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246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49792" y="2575560"/>
            <a:ext cx="7027408" cy="12691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1200" y="4739934"/>
            <a:ext cx="60198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9792" y="4753990"/>
            <a:ext cx="3855650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 </a:t>
            </a:r>
            <a:r>
              <a:rPr lang="en-US" sz="2400" b="1" noProof="1">
                <a:latin typeface="Consolas" pitchFamily="49" charset="0"/>
              </a:rPr>
              <a:t>{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400" b="1" noProof="1">
                <a:latin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5791200" y="3992487"/>
            <a:ext cx="4644892" cy="58108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Some </a:t>
            </a:r>
            <a:r>
              <a:rPr lang="en-US" sz="3200" b="1" dirty="0">
                <a:solidFill>
                  <a:schemeClr val="bg1"/>
                </a:solidFill>
              </a:rPr>
              <a:t>other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9343993-F9E1-497E-B85A-FFA70520E194}"/>
              </a:ext>
            </a:extLst>
          </p:cNvPr>
          <p:cNvSpPr txBox="1">
            <a:spLocks/>
          </p:cNvSpPr>
          <p:nvPr/>
        </p:nvSpPr>
        <p:spPr>
          <a:xfrm>
            <a:off x="762000" y="4001763"/>
            <a:ext cx="4977278" cy="5810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Its own body – </a:t>
            </a:r>
            <a:r>
              <a:rPr lang="en-US" sz="3200" b="1" dirty="0">
                <a:solidFill>
                  <a:schemeClr val="bg1"/>
                </a:solidFill>
              </a:rPr>
              <a:t>recursion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BBD8B41-D628-4759-A897-71C55C914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EE84-059A-42E0-B880-5F20B2B1D56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Methods with Parameters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05EF49-62B7-4EB5-8C69-DAD17ED905D0}"/>
              </a:ext>
            </a:extLst>
          </p:cNvPr>
          <p:cNvSpPr txBox="1">
            <a:spLocks/>
          </p:cNvSpPr>
          <p:nvPr/>
        </p:nvSpPr>
        <p:spPr>
          <a:xfrm>
            <a:off x="4756482" y="1283112"/>
            <a:ext cx="2679037" cy="1219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double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F875092-79EC-4758-AFB4-6D771D4FC9A5}"/>
              </a:ext>
            </a:extLst>
          </p:cNvPr>
          <p:cNvSpPr txBox="1">
            <a:spLocks/>
          </p:cNvSpPr>
          <p:nvPr/>
        </p:nvSpPr>
        <p:spPr>
          <a:xfrm>
            <a:off x="5029199" y="2346232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String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3E23839-42E0-4CCA-9DA8-2BA89D6D056D}"/>
              </a:ext>
            </a:extLst>
          </p:cNvPr>
          <p:cNvSpPr txBox="1">
            <a:spLocks/>
          </p:cNvSpPr>
          <p:nvPr/>
        </p:nvSpPr>
        <p:spPr>
          <a:xfrm>
            <a:off x="5029199" y="3181390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299536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651" y="5062400"/>
            <a:ext cx="7348686" cy="120032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651" y="2101322"/>
            <a:ext cx="7348686" cy="16953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System.out.printf("%d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40788" y="5062399"/>
            <a:ext cx="3124200" cy="1114328"/>
          </a:xfrm>
          <a:prstGeom prst="wedgeRoundRectCallout">
            <a:avLst>
              <a:gd name="adj1" fmla="val -58857"/>
              <a:gd name="adj2" fmla="val 155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50343" y="2314672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46B120A-B66B-4B16-AE4C-6E44A0F8A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483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656415"/>
            <a:ext cx="10820400" cy="14996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("Student: %s; Age: %d, Grade: %.2f\n",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638800" y="3455502"/>
            <a:ext cx="1941158" cy="1038128"/>
          </a:xfrm>
          <a:prstGeom prst="wedgeRoundRectCallout">
            <a:avLst>
              <a:gd name="adj1" fmla="val -16888"/>
              <a:gd name="adj2" fmla="val 6078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34400" y="3455502"/>
            <a:ext cx="1905000" cy="1038128"/>
          </a:xfrm>
          <a:prstGeom prst="wedgeRoundRectCallout">
            <a:avLst>
              <a:gd name="adj1" fmla="val -35556"/>
              <a:gd name="adj2" fmla="val 607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447800" y="3456016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9C23A95-9F26-4CA3-8F62-4A83B08EBD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170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What Is a Method?</a:t>
            </a:r>
          </a:p>
          <a:p>
            <a:r>
              <a:rPr lang="en-US" dirty="0"/>
              <a:t>Naming and Best Practices</a:t>
            </a:r>
          </a:p>
          <a:p>
            <a:r>
              <a:rPr lang="en-GB" sz="3600" dirty="0"/>
              <a:t>Declaring and Invoking Methods</a:t>
            </a:r>
          </a:p>
          <a:p>
            <a:pPr lvl="1"/>
            <a:r>
              <a:rPr lang="en-US" sz="3400" dirty="0"/>
              <a:t>Void and Return Type Methods</a:t>
            </a:r>
            <a:endParaRPr lang="bg-BG" sz="3400" dirty="0"/>
          </a:p>
          <a:p>
            <a:r>
              <a:rPr lang="en-GB" sz="3600" dirty="0"/>
              <a:t>Methods with Parameters</a:t>
            </a:r>
          </a:p>
          <a:p>
            <a:r>
              <a:rPr lang="en-GB" sz="3600" dirty="0"/>
              <a:t>Value vs. Reference Types</a:t>
            </a:r>
          </a:p>
          <a:p>
            <a:r>
              <a:rPr lang="en-US" dirty="0"/>
              <a:t>Overloading Methods</a:t>
            </a:r>
          </a:p>
          <a:p>
            <a:r>
              <a:rPr lang="en-US" dirty="0"/>
              <a:t>Program Execution Flow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083EF97-57A9-4057-A702-7A017B29C6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6671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15788" y="2352394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44829" y="2429304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6671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40576" y="468265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44829" y="4753768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6671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44829" y="359153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40576" y="352233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F2067BCE-E67B-4933-98B4-C789613C1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340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762000" y="1234620"/>
            <a:ext cx="10668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(Integer.parseInt(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sc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.nextLine()));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D543B6E-85D5-4A3F-ACA2-985B6871C7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69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Grades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5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604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367" y="312728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5" y="396857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367" y="405239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392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72982" y="488914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367" y="49729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392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BDFDEFD-AA4A-433D-AA21-94463E621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697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71600" y="1295400"/>
            <a:ext cx="9372600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printInWords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Double.parseDouble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public static void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printInWords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double grade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gradeInWords</a:t>
            </a:r>
            <a:r>
              <a:rPr lang="en-US" dirty="0">
                <a:solidFill>
                  <a:schemeClr val="tx1"/>
                </a:solidFill>
              </a:rPr>
              <a:t>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gradeInWords</a:t>
            </a:r>
            <a:r>
              <a:rPr lang="en-US" dirty="0">
                <a:solidFill>
                  <a:schemeClr val="tx1"/>
                </a:solidFill>
              </a:rPr>
              <a:t> = "Fail";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make the rest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gradeInWords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Grades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780601-C541-4544-9399-AD182DE5DE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0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27728" y="2631313"/>
            <a:ext cx="1501472" cy="2321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617" y="2261426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01472" y="3554087"/>
            <a:ext cx="9361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4053" y="3601657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9966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891" y="362519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BF773-BB57-415A-ACDB-A1825B65F153}"/>
              </a:ext>
            </a:extLst>
          </p:cNvPr>
          <p:cNvSpPr txBox="1"/>
          <p:nvPr/>
        </p:nvSpPr>
        <p:spPr>
          <a:xfrm>
            <a:off x="762000" y="61677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81C8380-94AC-44DD-B5D3-DB04C9B0A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223881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85056" y="2632513"/>
            <a:ext cx="9961050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1677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F6D0103-5E37-4AE1-8E9B-63884CF04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24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71"/>
            <a:ext cx="8802688" cy="310854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20965" y="1867306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1677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835509" y="3600141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835509" y="4933503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F15EDF8-B6AA-4BD5-B799-46E1B68C0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03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B37AB-F6A4-42CE-80CC-478FE4E070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BF80A-BEE0-4082-A687-E3A017465A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Returning Values from Methods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77453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94106" y="2895601"/>
            <a:ext cx="8607294" cy="214171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public static </a:t>
            </a:r>
            <a:r>
              <a:rPr lang="en-US" sz="25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</a:t>
            </a:r>
            <a:r>
              <a:rPr lang="en-US" sz="2500" dirty="0">
                <a:solidFill>
                  <a:schemeClr val="bg1"/>
                </a:solidFill>
                <a:effectLst/>
              </a:rPr>
              <a:t>Scanner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sc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</a:t>
            </a:r>
            <a:r>
              <a:rPr lang="en-US" sz="25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+ " " +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81800" y="4542455"/>
            <a:ext cx="3048000" cy="454782"/>
          </a:xfrm>
          <a:prstGeom prst="wedgeRoundRectCallout">
            <a:avLst>
              <a:gd name="adj1" fmla="val -53510"/>
              <a:gd name="adj2" fmla="val -441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F0CF67-26D6-45C5-80AF-96E481092D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9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F8D4B6-3A3E-4885-9E1C-33960451C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85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method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3200" y="2534299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3990651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double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5423700"/>
            <a:ext cx="8610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Integer.parseInt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C672059-9372-4425-9C5F-06B839E15C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0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95" y="3021131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4323916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88308" y="4657238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95" y="4525517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3968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40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772" y="3021130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40" y="4338204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557370" y="462503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759" y="4570139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562086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FD64C96D-03F4-47BE-9409-E3036D69A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213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944821" y="4190543"/>
            <a:ext cx="10318657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                                    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914401" y="1295400"/>
            <a:ext cx="10349077" cy="24987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void main(String[] args)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System.out.printf("</a:t>
            </a:r>
            <a:r>
              <a:rPr lang="en-US" sz="2600" dirty="0">
                <a:solidFill>
                  <a:schemeClr val="tx1"/>
                </a:solidFill>
                <a:effectLst/>
              </a:rPr>
              <a:t>%.0f%n",area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9E849B-0F4C-4933-BB98-86A96848E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37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976075"/>
          </a:xfrm>
        </p:spPr>
        <p:txBody>
          <a:bodyPr/>
          <a:lstStyle/>
          <a:p>
            <a:r>
              <a:rPr lang="en-US" dirty="0"/>
              <a:t>Write a method that receives a string and a repeat count n</a:t>
            </a:r>
            <a:endParaRPr lang="bg-BG" dirty="0"/>
          </a:p>
          <a:p>
            <a:r>
              <a:rPr lang="en-US" dirty="0"/>
              <a:t>The method should return a new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43200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95" y="3019917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296663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186210" y="4593752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94" y="4494238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186210" y="3153211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Box 10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32B8EC5-A746-4D3E-8744-A1ABCC880C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99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1277354"/>
            <a:ext cx="10210800" cy="54608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nextLine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int count =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, count));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private static </a:t>
            </a: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(String str, int count)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result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count;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result += str;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result;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Repeat String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1F6866-7B2F-43D5-9F76-29A0B0775B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8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6"/>
            <a:ext cx="11542859" cy="5079571"/>
          </a:xfrm>
        </p:spPr>
        <p:txBody>
          <a:bodyPr/>
          <a:lstStyle/>
          <a:p>
            <a:r>
              <a:rPr lang="en-US" dirty="0"/>
              <a:t>Create a method that calculates and returns the value of a</a:t>
            </a:r>
            <a:br>
              <a:rPr lang="en-US" dirty="0"/>
            </a:b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507" y="3317342"/>
            <a:ext cx="10802987" cy="26187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 err="1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31578" y="2419007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5.5</a:t>
            </a:r>
            <a:r>
              <a:rPr lang="en-GB" sz="3200" b="1" baseline="30000" noProof="1">
                <a:latin typeface="Consolas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257420" y="2485199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49" y="2419006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42650" y="2419007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26399" y="250466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951939" y="2419006"/>
            <a:ext cx="1563661" cy="584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166.375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3FF8773-99A8-4792-AD3A-36F9B0F202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4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0C555-EFF0-464E-B8A7-534A49648FA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7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0AA9-DB50-4BF2-BEBA-92FBE81763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Value vs. Reference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1DBDAE84-3BD8-4768-B61D-3AD8FDCF58B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10632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D807BE1C-8C79-4F97-8BFA-8AE0DDC5C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570830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56009" y="4488803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int</a:t>
            </a:r>
            <a:r>
              <a:rPr lang="en-US" sz="2800" noProof="1">
                <a:solidFill>
                  <a:srgbClr val="234465"/>
                </a:solidFill>
              </a:rPr>
              <a:t> i = 42;</a:t>
            </a:r>
          </a:p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char</a:t>
            </a:r>
            <a:r>
              <a:rPr lang="en-US" sz="2800" noProof="1">
                <a:solidFill>
                  <a:srgbClr val="234465"/>
                </a:solidFill>
              </a:rPr>
              <a:t> ch = 'A';</a:t>
            </a:r>
          </a:p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boolean</a:t>
            </a:r>
            <a:r>
              <a:rPr lang="en-US" sz="2800" noProof="1">
                <a:solidFill>
                  <a:srgbClr val="234465"/>
                </a:solidFill>
              </a:rPr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788432" y="3353500"/>
            <a:ext cx="1400925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(4 bytes)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788432" y="4551223"/>
            <a:ext cx="1400925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(2 bytes)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3"/>
            <a:ext cx="13752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(1 byte)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>
                <a:solidFill>
                  <a:srgbClr val="234465"/>
                </a:solidFill>
                <a:latin typeface="Calibri"/>
              </a:rPr>
              <a:t>result</a:t>
            </a:r>
            <a:endParaRPr lang="en-US" sz="2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 err="1">
                <a:solidFill>
                  <a:srgbClr val="234465"/>
                </a:solidFill>
                <a:latin typeface="Calibri"/>
              </a:rPr>
              <a:t>ch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 err="1">
                <a:solidFill>
                  <a:srgbClr val="234465"/>
                </a:solidFill>
                <a:latin typeface="Calibri"/>
              </a:rPr>
              <a:t>i</a:t>
            </a:r>
            <a:endParaRPr lang="en-US" sz="2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93FB81E7-6FDD-4128-BF40-7E9212AFAA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89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89F0F6-3211-4C25-8AFF-C43E28C4B7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a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75" y="1524000"/>
            <a:ext cx="2506452" cy="229691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B01717C-4BF5-4C67-8A2E-6EF183F67C7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Void Method</a:t>
            </a:r>
          </a:p>
        </p:txBody>
      </p:sp>
    </p:spTree>
    <p:extLst>
      <p:ext uri="{BB962C8B-B14F-4D97-AF65-F5344CB8AC3E}">
        <p14:creationId xmlns:p14="http://schemas.microsoft.com/office/powerpoint/2010/main" val="22373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Reference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</a:t>
            </a:r>
            <a:r>
              <a:rPr lang="bg-BG" dirty="0"/>
              <a:t> а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 (pointer / memory address) of the </a:t>
            </a:r>
            <a:r>
              <a:rPr lang="en-GB" dirty="0"/>
              <a:t>value itself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char[]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String[]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Two reference type variables can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Operations on both variables access / modify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891B52E-D1A1-4A7C-8C33-A21AD925E4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33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6573" y="2327699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int</a:t>
            </a:r>
            <a:r>
              <a:rPr lang="en-US" sz="2400">
                <a:solidFill>
                  <a:srgbClr val="234465"/>
                </a:solidFill>
              </a:rPr>
              <a:t> i = 42;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char</a:t>
            </a:r>
            <a:r>
              <a:rPr lang="en-US" sz="2400">
                <a:solidFill>
                  <a:srgbClr val="234465"/>
                </a:solidFill>
              </a:rPr>
              <a:t> ch = 'A';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boolean</a:t>
            </a:r>
            <a:r>
              <a:rPr lang="en-US" sz="2400">
                <a:solidFill>
                  <a:srgbClr val="234465"/>
                </a:solidFill>
              </a:rPr>
              <a:t> result = true;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Object</a:t>
            </a:r>
            <a:r>
              <a:rPr lang="en-US" sz="2400">
                <a:solidFill>
                  <a:srgbClr val="234465"/>
                </a:solidFill>
              </a:rPr>
              <a:t> obj = 42;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String</a:t>
            </a:r>
            <a:r>
              <a:rPr lang="en-US" sz="2400">
                <a:solidFill>
                  <a:srgbClr val="234465"/>
                </a:solidFill>
              </a:rPr>
              <a:t> str = "Hello";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byte[]</a:t>
            </a:r>
            <a:r>
              <a:rPr lang="en-US" sz="2400">
                <a:solidFill>
                  <a:srgbClr val="234465"/>
                </a:solidFill>
              </a:rPr>
              <a:t> 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4154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6220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74789" y="1294908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51623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7867" y="3366258"/>
            <a:ext cx="2548412" cy="784831"/>
            <a:chOff x="5996279" y="3366257"/>
            <a:chExt cx="2548412" cy="78483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1020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true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(1 byte)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result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5075" y="2645154"/>
            <a:ext cx="2456837" cy="799432"/>
            <a:chOff x="6063486" y="2645154"/>
            <a:chExt cx="2456837" cy="7994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026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A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(2 bytes)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noProof="1">
                  <a:solidFill>
                    <a:srgbClr val="234465"/>
                  </a:solidFill>
                  <a:latin typeface="Calibri"/>
                </a:rPr>
                <a:t>ch</a:t>
              </a:r>
              <a:endParaRPr lang="en-GB" sz="1400" b="1" noProof="1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5395" y="1941579"/>
            <a:ext cx="2476516" cy="807958"/>
            <a:chOff x="6043807" y="1941579"/>
            <a:chExt cx="2476516" cy="8079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1090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42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(4 bytes)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 err="1">
                  <a:solidFill>
                    <a:srgbClr val="234465"/>
                  </a:solidFill>
                  <a:latin typeface="Calibri"/>
                </a:rPr>
                <a:t>i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2921" y="4069833"/>
            <a:ext cx="5433165" cy="807031"/>
            <a:chOff x="5841332" y="4069832"/>
            <a:chExt cx="5433165" cy="80703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1024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int32@9ae764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noProof="1">
                  <a:solidFill>
                    <a:srgbClr val="234465"/>
                  </a:solidFill>
                  <a:latin typeface="Calibri"/>
                </a:rPr>
                <a:t>obj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42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4 bytes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20192" y="4743162"/>
            <a:ext cx="5604541" cy="771272"/>
            <a:chOff x="5818603" y="4743162"/>
            <a:chExt cx="5604541" cy="77127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1071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String@7cdaf2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str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Hello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String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8683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1049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byte[]@190d11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bytes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1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3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byte []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1974FF2B-81B0-47CA-A97D-A149DF62C98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3294" y="1224417"/>
            <a:ext cx="10285413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void main(String[] args)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int num = 5;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</a:t>
            </a:r>
            <a:r>
              <a:rPr lang="en-US" sz="2800">
                <a:solidFill>
                  <a:srgbClr val="FFA000"/>
                </a:solidFill>
              </a:rPr>
              <a:t>increment</a:t>
            </a:r>
            <a:r>
              <a:rPr lang="en-US" sz="2800">
                <a:solidFill>
                  <a:srgbClr val="234465"/>
                </a:solidFill>
              </a:rPr>
              <a:t>(num, 15);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System.out.println(num);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  <a:p>
            <a:pPr>
              <a:defRPr/>
            </a:pPr>
            <a:endParaRPr lang="en-US" sz="2800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</a:t>
            </a:r>
            <a:r>
              <a:rPr lang="en-US" sz="2800">
                <a:solidFill>
                  <a:srgbClr val="FFA000"/>
                </a:solidFill>
              </a:rPr>
              <a:t>void</a:t>
            </a:r>
            <a:r>
              <a:rPr lang="en-US" sz="2800">
                <a:solidFill>
                  <a:srgbClr val="234465"/>
                </a:solidFill>
              </a:rPr>
              <a:t> increment(int num, int value)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</a:t>
            </a:r>
            <a:r>
              <a:rPr lang="en-US" sz="2800">
                <a:solidFill>
                  <a:srgbClr val="FFA000"/>
                </a:solidFill>
              </a:rPr>
              <a:t>num</a:t>
            </a:r>
            <a:r>
              <a:rPr lang="en-US" sz="2800">
                <a:solidFill>
                  <a:srgbClr val="234465"/>
                </a:solidFill>
              </a:rPr>
              <a:t> += value;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800" y="2362200"/>
            <a:ext cx="2133600" cy="762000"/>
          </a:xfrm>
          <a:prstGeom prst="wedgeRoundRectCallout">
            <a:avLst>
              <a:gd name="adj1" fmla="val -58997"/>
              <a:gd name="adj2" fmla="val 43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 ==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419600" y="5562600"/>
            <a:ext cx="2133600" cy="762000"/>
          </a:xfrm>
          <a:prstGeom prst="wedgeRoundRectCallout">
            <a:avLst>
              <a:gd name="adj1" fmla="val -57808"/>
              <a:gd name="adj2" fmla="val -33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 ==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2897A63-517F-4899-8904-E957F822A1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5907" y="1262167"/>
            <a:ext cx="11000187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void main(String[] args)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int[] nums = { 5 };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</a:t>
            </a:r>
            <a:r>
              <a:rPr lang="en-US" sz="2800">
                <a:solidFill>
                  <a:srgbClr val="FFA000"/>
                </a:solidFill>
              </a:rPr>
              <a:t>increment</a:t>
            </a:r>
            <a:r>
              <a:rPr lang="en-US" sz="2800">
                <a:solidFill>
                  <a:srgbClr val="234465"/>
                </a:solidFill>
              </a:rPr>
              <a:t>(nums, 15);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System.out.println(nums[0]);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  <a:p>
            <a:pPr>
              <a:defRPr/>
            </a:pPr>
            <a:endParaRPr lang="en-US" sz="2800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</a:t>
            </a:r>
            <a:r>
              <a:rPr lang="en-US" sz="2800">
                <a:solidFill>
                  <a:srgbClr val="FFA000"/>
                </a:solidFill>
              </a:rPr>
              <a:t>void</a:t>
            </a:r>
            <a:r>
              <a:rPr lang="en-US" sz="2800">
                <a:solidFill>
                  <a:srgbClr val="234465"/>
                </a:solidFill>
              </a:rPr>
              <a:t> increment(int[] nums, int value)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</a:t>
            </a:r>
            <a:r>
              <a:rPr lang="en-US" sz="2800">
                <a:solidFill>
                  <a:srgbClr val="FFA000"/>
                </a:solidFill>
              </a:rPr>
              <a:t>nums[0]</a:t>
            </a:r>
            <a:r>
              <a:rPr lang="en-US" sz="2800">
                <a:solidFill>
                  <a:srgbClr val="234465"/>
                </a:solidFill>
              </a:rPr>
              <a:t> += value;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127068" y="2362200"/>
            <a:ext cx="2743200" cy="762000"/>
          </a:xfrm>
          <a:prstGeom prst="wedgeRoundRectCallout">
            <a:avLst>
              <a:gd name="adj1" fmla="val -55789"/>
              <a:gd name="adj2" fmla="val 40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nums[0] ==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4400" y="5535807"/>
            <a:ext cx="2514600" cy="762000"/>
          </a:xfrm>
          <a:prstGeom prst="wedgeRoundRectCallout">
            <a:avLst>
              <a:gd name="adj1" fmla="val -59170"/>
              <a:gd name="adj2" fmla="val -2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nums[0] ==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D92AFFF-B874-417D-9827-AC2BBCD2BB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2966F-2538-4E6B-8A74-55C97EED3B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8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742A-3CD2-4E66-BF54-7B4ED918E5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Overloading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0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801757" cy="5201066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9561" y="2552700"/>
            <a:ext cx="7819771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991601" y="20574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8A176D3-53BB-4C2B-BC5F-5A59C39985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43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/>
          <a:lstStyle/>
          <a:p>
            <a:r>
              <a:rPr lang="en-US" dirty="0"/>
              <a:t>Using the same name for multiple methods with different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06208" y="4623816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3415" y="2515093"/>
            <a:ext cx="5420205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44784" y="2515093"/>
            <a:ext cx="5590017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     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3414" y="4567024"/>
            <a:ext cx="7620000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 + ' ' + 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02A140D-361D-484A-B0E2-E96EEBD7D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7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b="1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981200"/>
            <a:ext cx="7162801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458200" y="2710376"/>
            <a:ext cx="3429000" cy="1219305"/>
          </a:xfrm>
          <a:prstGeom prst="wedgeRoundRectCallout">
            <a:avLst>
              <a:gd name="adj1" fmla="val -59612"/>
              <a:gd name="adj2" fmla="val 281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26CD1E-19BA-4D90-9BE0-F9283E3FD8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79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8009" y="2846048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2793" y="2447690"/>
            <a:ext cx="1371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2601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29895" y="2846049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58497" y="2447690"/>
            <a:ext cx="146304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238854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95896" y="4831602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9594" y="4361694"/>
            <a:ext cx="155285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825570" y="490271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37F9335-F79D-414D-BB41-D5528E8BE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856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1701" y="2742432"/>
            <a:ext cx="7848599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System.out.println("Hello!");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03595" y="1676401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94895" y="4716202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637720" y="3269456"/>
            <a:ext cx="2437359" cy="1920967"/>
          </a:xfrm>
          <a:prstGeom prst="wedgeRoundRectCallout">
            <a:avLst>
              <a:gd name="adj1" fmla="val -39240"/>
              <a:gd name="adj2" fmla="val -171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1363FDB-C878-42D6-B265-46788E72498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8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08E60-2764-45FE-9AED-D17C74DF14B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1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DC5DCA-6736-4700-B167-54EE03ED37B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Program Execution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3000" y="1308892"/>
            <a:ext cx="2362200" cy="2653508"/>
            <a:chOff x="4895909" y="1385091"/>
            <a:chExt cx="2320805" cy="26535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850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1" y="1429713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75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8514" y="4489021"/>
            <a:ext cx="9482287" cy="173411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8514" y="1855484"/>
            <a:ext cx="9482287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C78A16-F410-4302-9C1C-7C3BCC5E9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960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1971845" y="4861789"/>
            <a:ext cx="1612805" cy="553998"/>
          </a:xfrm>
          <a:prstGeom prst="rect">
            <a:avLst/>
          </a:prstGeom>
          <a:solidFill>
            <a:srgbClr val="F6F7F8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2001" y="3810000"/>
            <a:ext cx="1828801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8596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5221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1846" y="486036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0" y="3837057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9625" y="3962401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4376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4356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8596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71380" y="3983101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8165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8521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E3D6A1B5-9D60-4C25-9835-74840795DF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189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628E-6 -4.07407E-6 L 0.5349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program that </a:t>
            </a:r>
            <a:r>
              <a:rPr lang="en-US" b="1" dirty="0">
                <a:solidFill>
                  <a:srgbClr val="FFA000"/>
                </a:solidFill>
              </a:rPr>
              <a:t>multiplies the sum </a:t>
            </a:r>
            <a:r>
              <a:rPr lang="en-US" dirty="0"/>
              <a:t>of </a:t>
            </a:r>
            <a:r>
              <a:rPr lang="en-US" b="1" dirty="0">
                <a:solidFill>
                  <a:srgbClr val="FFA000"/>
                </a:solidFill>
              </a:rPr>
              <a:t>all even digits </a:t>
            </a:r>
            <a:r>
              <a:rPr lang="en-US" dirty="0"/>
              <a:t>of a number </a:t>
            </a:r>
            <a:r>
              <a:rPr lang="en-US" b="1" dirty="0">
                <a:solidFill>
                  <a:srgbClr val="FFA000"/>
                </a:solidFill>
              </a:rPr>
              <a:t>by the sum of all odd digits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81400" y="4981420"/>
            <a:ext cx="24193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3086" y="5196863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851700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02962" y="498142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276380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625716" y="526797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50354" y="519686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FDFFE10-D03F-4F35-8A30-0F6B94EE5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17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6C8B6-9B3D-4453-9D9C-C38B4FC33E3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4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30C4ED6-E037-4901-AA45-E17DA0418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10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2399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6E47DF-D9CF-4F88-BDE3-976D8EA43E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1BCDC92-DBFB-487E-944F-B458C7A8E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41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93A44DC-DA0F-439A-88F2-871151F72F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</a:t>
            </a:r>
            <a:r>
              <a:rPr lang="en-GB" b="1" dirty="0">
                <a:solidFill>
                  <a:schemeClr val="bg1"/>
                </a:solidFill>
              </a:rPr>
              <a:t>not</a:t>
            </a:r>
            <a:r>
              <a:rPr lang="en-GB" dirty="0"/>
              <a:t>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90282"/>
            <a:ext cx="67056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public static void printHello()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565700"/>
            <a:ext cx="8001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6951" y="4470435"/>
            <a:ext cx="2551902" cy="1695016"/>
          </a:xfrm>
          <a:prstGeom prst="wedgeRoundRectCallout">
            <a:avLst>
              <a:gd name="adj1" fmla="val -59073"/>
              <a:gd name="adj2" fmla="val -2495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409526"/>
            <a:ext cx="2551902" cy="1695016"/>
          </a:xfrm>
          <a:prstGeom prst="wedgeRoundRectCallout">
            <a:avLst>
              <a:gd name="adj1" fmla="val -60779"/>
              <a:gd name="adj2" fmla="val 1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FF6C23F-7F8B-42FC-BC66-BBB6889F79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2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3C16-EB23-40E6-B7C3-DF6C49504F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066801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7827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1" y="381000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4264" y="5705239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51312" y="3805752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965" y="5715002"/>
            <a:ext cx="7555154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SampleMethod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1C5286B-EFF8-49FA-85EE-96C849109E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3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3693</TotalTime>
  <Words>3373</Words>
  <Application>Microsoft Office PowerPoint</Application>
  <PresentationFormat>Widescreen</PresentationFormat>
  <Paragraphs>645</Paragraphs>
  <Slides>59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Consolas</vt:lpstr>
      <vt:lpstr>Wingdings</vt:lpstr>
      <vt:lpstr>Wingdings 2</vt:lpstr>
      <vt:lpstr>SoftUni</vt:lpstr>
      <vt:lpstr>Methods</vt:lpstr>
      <vt:lpstr>Table of Contents</vt:lpstr>
      <vt:lpstr>Have a Question?</vt:lpstr>
      <vt:lpstr>What is a Method</vt:lpstr>
      <vt:lpstr>Simple Methods</vt:lpstr>
      <vt:lpstr>Why Use Methods?</vt:lpstr>
      <vt:lpstr>Void Type Method</vt:lpstr>
      <vt:lpstr>Naming and Best Practices</vt:lpstr>
      <vt:lpstr>Naming Methods</vt:lpstr>
      <vt:lpstr>Naming Method Parameters</vt:lpstr>
      <vt:lpstr>Methods – Best Practices</vt:lpstr>
      <vt:lpstr>Code Structure and Code Formatting</vt:lpstr>
      <vt:lpstr>Declaring and Invoking Methods</vt:lpstr>
      <vt:lpstr>Declaring Methods</vt:lpstr>
      <vt:lpstr>Invoking a Method</vt:lpstr>
      <vt:lpstr>Invoking a Method (2)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Problem Grades</vt:lpstr>
      <vt:lpstr>Solution Grades</vt:lpstr>
      <vt:lpstr>Problem: Printing Triangle</vt:lpstr>
      <vt:lpstr>Solution: Printing Triangle (1)</vt:lpstr>
      <vt:lpstr>Solution: Printing Triangle (2)</vt:lpstr>
      <vt:lpstr>Live Exercises</vt:lpstr>
      <vt:lpstr>Returning Values from Methods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</vt:lpstr>
      <vt:lpstr>Problem: Math Power</vt:lpstr>
      <vt:lpstr>Live Exercises</vt:lpstr>
      <vt:lpstr>Value vs. Reference Types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Live Exercises</vt:lpstr>
      <vt:lpstr>Overloading Methods</vt:lpstr>
      <vt:lpstr>Method Signature</vt:lpstr>
      <vt:lpstr>Overloading Methods</vt:lpstr>
      <vt:lpstr>Signature and Return Type</vt:lpstr>
      <vt:lpstr>Problem: Greater of Two Values</vt:lpstr>
      <vt:lpstr>Live Exercises</vt:lpstr>
      <vt:lpstr>Program Execution Flow</vt:lpstr>
      <vt:lpstr>Program Execution</vt:lpstr>
      <vt:lpstr>Program Execution – Call Stack</vt:lpstr>
      <vt:lpstr>Problem: Multiply Evens by Odds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12</cp:revision>
  <dcterms:created xsi:type="dcterms:W3CDTF">2018-05-23T13:08:44Z</dcterms:created>
  <dcterms:modified xsi:type="dcterms:W3CDTF">2020-05-11T13:00:23Z</dcterms:modified>
  <cp:category>computer programming; programming</cp:category>
</cp:coreProperties>
</file>