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401" r:id="rId54"/>
    <p:sldId id="405" r:id="rId55"/>
    <p:sldId id="49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88543F-9214-40B5-988C-B29D0D9A2917}">
          <p14:sldIdLst>
            <p14:sldId id="256"/>
            <p14:sldId id="257"/>
            <p14:sldId id="258"/>
          </p14:sldIdLst>
        </p14:section>
        <p14:section name="Seven Testing Principles" id="{769E6C84-0E72-489B-BA30-65855BEB3FC3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What is Unit Testing" id="{1A44ED73-72B4-478C-B0F7-BB46B1B2CB06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Unit Testing Best Practices" id="{5F6B9CE9-E779-44B4-AB2B-FC827BA3B45F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ependencies" id="{63156618-6968-47A8-81C5-3E05A7DC08A1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863F07D5-EEF0-4CF3-B0DB-FBF1375EBE2E}">
          <p14:sldIdLst>
            <p14:sldId id="30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3EFDB-ACA6-4C32-B88A-5784FCA6F4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801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A0F0BF-5569-4F76-91FE-CAE1264BC6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903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2568B1-E2AB-45B0-917B-3BB1A75E8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9464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EFF356-DD11-4A4D-9694-4FB4934B8F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148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BD27ABC-A37C-44B3-A931-106B6DEB87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650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DDAA73-7557-448E-8B47-CF4EFE67A5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3399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2EE8F2-8185-4624-B20E-69CB3A442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894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C523C4-416E-430C-A726-F9F96A338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2824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6A97C93-D05C-48C9-AC85-F51E74468E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5549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34EB6D-E2BE-4074-A2B9-11BFFF8838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161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E4B16A-ECF5-4A88-9B3B-D0409ECD68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864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5858F5-57A8-4C21-AD2A-CD3C04630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7647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5B5038-0192-4654-B6A1-2EFC58CE01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238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022A06-CC88-41BC-9B75-1EB84283FD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4052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98B9BC-C62D-417E-A07C-F051664603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4679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DB96C6-D07D-4009-87F7-45CAD66AB7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4759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178173-CA4B-482D-8E6F-B3CF362C08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517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0A11BD-0F40-4A89-ACA4-E39EA696B3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31520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C12911-00AE-421E-997D-80696A8117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76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F7E386-EFB6-4CD5-ABA0-E9DD82E6E9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108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F123D2-D837-4FA0-A789-C70BD26F5B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49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12774B8-E864-439F-89C8-097DD0E417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047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9CEEAB-5995-415F-B240-EC6925CCC0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510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449A7C-57BF-4A53-8549-53D76318EF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90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C45D1-7D35-4B5D-8124-91311B0724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52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39BD7B-8CD1-4753-8998-DB01A33FC2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493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2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8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6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7110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0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82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8050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006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3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1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junit/junit/4.12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vnrepository.com/artifact/org.mockito/mockito-core/3.0.0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554182" y="3127574"/>
            <a:ext cx="2725769" cy="1224857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7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F495C90-E03A-45FE-9272-40B001AAF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can </a:t>
            </a:r>
            <a:r>
              <a:rPr lang="en-US" sz="32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Appropriate testing </a:t>
            </a:r>
            <a:r>
              <a:rPr lang="en-US" sz="3200" b="1" dirty="0">
                <a:solidFill>
                  <a:schemeClr val="bg1"/>
                </a:solidFill>
              </a:rPr>
              <a:t>reduces</a:t>
            </a:r>
            <a:r>
              <a:rPr lang="en-US" sz="32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</p:spTree>
    <p:extLst>
      <p:ext uri="{BB962C8B-B14F-4D97-AF65-F5344CB8AC3E}">
        <p14:creationId xmlns:p14="http://schemas.microsoft.com/office/powerpoint/2010/main" val="192747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7C99914-6235-45F5-B8B6-B3190FE10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Finding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fixing</a:t>
            </a:r>
            <a:r>
              <a:rPr lang="en-US" sz="3200" dirty="0"/>
              <a:t> defects itself does not help in these cases:</a:t>
            </a:r>
          </a:p>
          <a:p>
            <a:pPr lvl="2"/>
            <a:r>
              <a:rPr lang="en-US" sz="3000" dirty="0"/>
              <a:t>The system built is unusable</a:t>
            </a:r>
          </a:p>
          <a:p>
            <a:pPr lvl="2"/>
            <a:r>
              <a:rPr lang="en-US" sz="3000" dirty="0"/>
              <a:t>Does not fulfill the users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</p:spTree>
    <p:extLst>
      <p:ext uri="{BB962C8B-B14F-4D97-AF65-F5344CB8AC3E}">
        <p14:creationId xmlns:p14="http://schemas.microsoft.com/office/powerpoint/2010/main" val="40334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28" y="1150460"/>
            <a:ext cx="2695124" cy="26958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67537C-E64F-411D-8152-2C48DAE439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893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Can't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257" y="3887037"/>
            <a:ext cx="763618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this.sum(1, 2) != 3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Exception("1 + 2 != 3")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2161A2-F751-48D3-A50C-798534616E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7FDAC957-95CE-4E2D-8FBC-4349290BA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(2)</a:t>
            </a:r>
          </a:p>
        </p:txBody>
      </p:sp>
    </p:spTree>
    <p:extLst>
      <p:ext uri="{BB962C8B-B14F-4D97-AF65-F5344CB8AC3E}">
        <p14:creationId xmlns:p14="http://schemas.microsoft.com/office/powerpoint/2010/main" val="329887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01CF327-A611-40B6-86BD-407A97F10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1326529" y="4952342"/>
            <a:ext cx="2096295" cy="1055608"/>
          </a:xfrm>
          <a:prstGeom prst="wedgeRoundRectCallout">
            <a:avLst>
              <a:gd name="adj1" fmla="val 60351"/>
              <a:gd name="adj2" fmla="val 40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</a:t>
            </a:r>
            <a:r>
              <a:rPr lang="en-GB" sz="2800" b="1" dirty="0">
                <a:solidFill>
                  <a:srgbClr val="FFFFFF"/>
                </a:solidFill>
              </a:rPr>
              <a:t>class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9486901" y="1334860"/>
            <a:ext cx="2263095" cy="1055608"/>
          </a:xfrm>
          <a:prstGeom prst="wedgeRoundRectCallout">
            <a:avLst>
              <a:gd name="adj1" fmla="val -61293"/>
              <a:gd name="adj2" fmla="val 424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whole system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2683736" y="2834512"/>
            <a:ext cx="2263095" cy="1055608"/>
          </a:xfrm>
          <a:prstGeom prst="wedgeRoundRectCallout">
            <a:avLst>
              <a:gd name="adj1" fmla="val 57312"/>
              <a:gd name="adj2" fmla="val 373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module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3468" y="2235452"/>
            <a:ext cx="4243854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3" name="Oval 12"/>
          <p:cNvSpPr/>
          <p:nvPr/>
        </p:nvSpPr>
        <p:spPr>
          <a:xfrm>
            <a:off x="4724401" y="3570736"/>
            <a:ext cx="2680329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4" name="Oval 13"/>
          <p:cNvSpPr/>
          <p:nvPr/>
        </p:nvSpPr>
        <p:spPr>
          <a:xfrm>
            <a:off x="3682051" y="4650352"/>
            <a:ext cx="1416169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31704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230317CE-0707-4E78-889F-77C96837B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Most popular for Java development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solidFill>
                  <a:schemeClr val="bg1"/>
                </a:solidFill>
                <a:effectLst/>
                <a:hlinkClick r:id="rId2" tooltip="Kent Beck"/>
              </a:rPr>
              <a:t>Kent Beck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effectLst/>
              </a:rPr>
              <a:t>&amp; Co.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(1)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71600" y="3343087"/>
            <a:ext cx="3657600" cy="3171145"/>
            <a:chOff x="6092824" y="3314700"/>
            <a:chExt cx="4497388" cy="3810000"/>
          </a:xfrm>
        </p:grpSpPr>
        <p:sp>
          <p:nvSpPr>
            <p:cNvPr id="8" name="Rectangle 7"/>
            <p:cNvSpPr/>
            <p:nvPr/>
          </p:nvSpPr>
          <p:spPr>
            <a:xfrm>
              <a:off x="6092824" y="4114800"/>
              <a:ext cx="4497388" cy="2209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518" y="3314700"/>
              <a:ext cx="3810000" cy="38100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944" b="1"/>
          <a:stretch/>
        </p:blipFill>
        <p:spPr>
          <a:xfrm>
            <a:off x="5410200" y="4009027"/>
            <a:ext cx="5434822" cy="18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3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2417CF5-E97F-49DE-99B5-74B948AAA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hlinkClick r:id="rId2"/>
              </a:rPr>
              <a:t>Maven Repository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Junit 4.12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Copy JUnit repository and paste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83C5D-BE62-4004-877A-89186E1A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20" y="2509358"/>
            <a:ext cx="744489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&lt;project …&gt;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&lt;groupId&gt;junit&lt;/groupId&gt;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&lt;artifactId&gt;junit&lt;/artifactId&gt;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&lt;version&gt;4.12&lt;/version&gt;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&lt;scope&gt;test&lt;/scope&gt;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8560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B96E332-F917-45D4-85E6-1774E8549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new package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tests</a:t>
            </a:r>
            <a:r>
              <a:rPr lang="en-US" noProof="1">
                <a:latin typeface="+mj-lt"/>
              </a:rPr>
              <a:t>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class for test methods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BankAccountTests</a:t>
            </a:r>
            <a:r>
              <a:rPr lang="en-US" noProof="1"/>
              <a:t>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void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method annotated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@Test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– Writing Tests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014" y="3429000"/>
            <a:ext cx="8861722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/*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magic */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00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AD4D7BC-F1D4-4DD8-BF78-181183918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990601"/>
            <a:ext cx="11804822" cy="557035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- Preconditions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 -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- Postconditions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3A Pattern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5704" y="3106102"/>
            <a:ext cx="943623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Assert.assertTrue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(account.getBalance() == 50)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53400" y="2720170"/>
            <a:ext cx="3352800" cy="1055608"/>
          </a:xfrm>
          <a:prstGeom prst="wedgeRoundRectCallout">
            <a:avLst>
              <a:gd name="adj1" fmla="val -61846"/>
              <a:gd name="adj2" fmla="val 451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Each test should test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single behavior!</a:t>
            </a:r>
            <a:endParaRPr lang="bg-BG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0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59ED70D-B8DA-49FF-BFD9-908863DBA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Seven Testing Principles</a:t>
            </a:r>
            <a:endParaRPr lang="en-GB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What Is Unit Testing?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Unit Testing Frameworks - JUnit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3A Pattern</a:t>
            </a:r>
          </a:p>
          <a:p>
            <a:pPr marL="28603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Best Practices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Dependency Injection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Mocking and Mock Objects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71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3C8FB9A-E0C5-40B6-B469-CFEDD8AC9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Sometimes </a:t>
            </a:r>
            <a:r>
              <a:rPr lang="en-US" b="1" noProof="1">
                <a:solidFill>
                  <a:schemeClr val="bg1"/>
                </a:solidFill>
              </a:rPr>
              <a:t>throwing</a:t>
            </a:r>
            <a:r>
              <a:rPr lang="en-US" noProof="1"/>
              <a:t> an exception is the </a:t>
            </a:r>
            <a:r>
              <a:rPr lang="en-US" b="1" noProof="1">
                <a:solidFill>
                  <a:schemeClr val="bg1"/>
                </a:solidFill>
              </a:rPr>
              <a:t>expected behavior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704" y="2656344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IllegalArgumentException.class)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depositNegativeShouldNotAddMoney()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</a:rPr>
              <a:t>deposit(-50);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733066" y="4485441"/>
            <a:ext cx="1752600" cy="578882"/>
          </a:xfrm>
          <a:prstGeom prst="wedgeRoundRectCallout">
            <a:avLst>
              <a:gd name="adj1" fmla="val -37851"/>
              <a:gd name="adj2" fmla="val -746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Arrange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54161" y="4666024"/>
            <a:ext cx="1610248" cy="578882"/>
          </a:xfrm>
          <a:prstGeom prst="wedgeRoundRectCallout">
            <a:avLst>
              <a:gd name="adj1" fmla="val -60087"/>
              <a:gd name="adj2" fmla="val -33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Act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696452" y="1864741"/>
            <a:ext cx="1752600" cy="578882"/>
          </a:xfrm>
          <a:prstGeom prst="wedgeRoundRectCallout">
            <a:avLst>
              <a:gd name="adj1" fmla="val -39756"/>
              <a:gd name="adj2" fmla="val 779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Assert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3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80BCCFC-7C22-4AEC-BB72-D8BE9F446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3400" dirty="0">
                <a:latin typeface="+mj-lt"/>
              </a:rPr>
              <a:t>Create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Maven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project</a:t>
            </a:r>
          </a:p>
          <a:p>
            <a:pPr lvl="1"/>
            <a:r>
              <a:rPr lang="en-US" sz="3400" dirty="0">
                <a:latin typeface="+mj-lt"/>
              </a:rPr>
              <a:t>Add provided classes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Hero</a:t>
            </a:r>
            <a:r>
              <a:rPr lang="en-US" sz="3400" dirty="0">
                <a:latin typeface="+mj-lt"/>
              </a:rPr>
              <a:t>) to project</a:t>
            </a:r>
          </a:p>
          <a:p>
            <a:pPr lvl="1"/>
            <a:r>
              <a:rPr lang="en-US" sz="3400" dirty="0">
                <a:latin typeface="+mj-lt"/>
              </a:rPr>
              <a:t>In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test/java</a:t>
            </a:r>
            <a:r>
              <a:rPr lang="en-US" sz="3400" dirty="0">
                <a:latin typeface="+mj-lt"/>
              </a:rPr>
              <a:t> folder, create a package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rpg_tests</a:t>
            </a:r>
          </a:p>
          <a:p>
            <a:pPr lvl="1"/>
            <a:r>
              <a:rPr lang="en-US" sz="3400" dirty="0">
                <a:latin typeface="+mj-lt"/>
              </a:rPr>
              <a:t>Create a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AxeTests</a:t>
            </a:r>
          </a:p>
          <a:p>
            <a:pPr lvl="1"/>
            <a:r>
              <a:rPr lang="en-US" sz="3400" dirty="0">
                <a:latin typeface="+mj-lt"/>
              </a:rPr>
              <a:t>Create the following tests:</a:t>
            </a:r>
          </a:p>
          <a:p>
            <a:pPr lvl="2"/>
            <a:r>
              <a:rPr lang="en-US" sz="3200" dirty="0">
                <a:latin typeface="+mj-lt"/>
              </a:rPr>
              <a:t>Test if weapon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loses durability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after attack</a:t>
            </a:r>
          </a:p>
          <a:p>
            <a:pPr lvl="2"/>
            <a:r>
              <a:rPr lang="en-US" sz="3200" dirty="0">
                <a:latin typeface="+mj-lt"/>
              </a:rPr>
              <a:t>Test attacking with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broken weapon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Axe</a:t>
            </a:r>
          </a:p>
        </p:txBody>
      </p:sp>
      <p:pic>
        <p:nvPicPr>
          <p:cNvPr id="1026" name="Picture 2" descr="Image result for ax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4267202"/>
            <a:ext cx="1600199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44BBF28C-8DE9-4751-84B9-E40211CB9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0" y="1368068"/>
            <a:ext cx="90878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Assert.assertTrue(axe.getDurabilityPoints() == 9);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3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10582F93-D14E-4475-911D-234CE3073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0" y="1368068"/>
            <a:ext cx="97736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93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5D230665-F098-4782-8DFC-A67E15E1F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3400" dirty="0">
                <a:latin typeface="+mj-lt"/>
              </a:rPr>
              <a:t>Create a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DummyTests</a:t>
            </a:r>
          </a:p>
          <a:p>
            <a:pPr lvl="1"/>
            <a:r>
              <a:rPr lang="en-US" sz="3400" dirty="0">
                <a:latin typeface="+mj-lt"/>
              </a:rPr>
              <a:t>Create the following tests</a:t>
            </a:r>
          </a:p>
          <a:p>
            <a:pPr lvl="2"/>
            <a:r>
              <a:rPr lang="en-US" sz="3200" dirty="0">
                <a:latin typeface="+mj-lt"/>
              </a:rPr>
              <a:t>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loses health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if attacked</a:t>
            </a:r>
          </a:p>
          <a:p>
            <a:pPr lvl="2"/>
            <a:r>
              <a:rPr lang="en-US" sz="3200" dirty="0">
                <a:latin typeface="+mj-lt"/>
              </a:rPr>
              <a:t>Dead 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throws exception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if attacked</a:t>
            </a:r>
          </a:p>
          <a:p>
            <a:pPr lvl="2"/>
            <a:r>
              <a:rPr lang="en-US" sz="3200" dirty="0"/>
              <a:t>Dead Dummy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can give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XP</a:t>
            </a:r>
          </a:p>
          <a:p>
            <a:pPr lvl="2"/>
            <a:r>
              <a:rPr lang="en-US" sz="3200" dirty="0">
                <a:latin typeface="+mj-lt"/>
              </a:rPr>
              <a:t>Alive 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can't give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XP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Dummy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805238"/>
            <a:ext cx="1836560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0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8894BF6-437F-4C39-BAD2-B2C8FADEA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Dummy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1" y="1380972"/>
            <a:ext cx="8478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attackedTargetLoosesHealth()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dummy.takeAttack(5);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Assert.assertTrue(dummy.getHealth() ==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Write the rest of the tests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803571" y="4090511"/>
            <a:ext cx="2460171" cy="919401"/>
          </a:xfrm>
          <a:prstGeom prst="wedgeRoundRectCallout">
            <a:avLst>
              <a:gd name="adj1" fmla="val -56217"/>
              <a:gd name="adj2" fmla="val 42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There is a better solution…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37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62" y="1120913"/>
            <a:ext cx="2157079" cy="30206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1127E6-FD6A-4A05-8109-EFA8156C7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Unit Testing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7153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96680527-0917-4969-AD64-873056FAD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GB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GB" noProof="1">
                <a:latin typeface="+mj-lt"/>
              </a:rPr>
              <a:t>vs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assertEquals()</a:t>
            </a:r>
            <a:endParaRPr lang="en-GB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endParaRPr lang="en-GB" b="1" noProof="1">
              <a:solidFill>
                <a:schemeClr val="bg1"/>
              </a:solidFill>
              <a:latin typeface="+mj-lt"/>
            </a:endParaRPr>
          </a:p>
          <a:p>
            <a:pPr marL="609219" lvl="1" indent="0">
              <a:buNone/>
            </a:pPr>
            <a:endParaRPr lang="en-GB" noProof="1"/>
          </a:p>
          <a:p>
            <a:pPr marL="609219" lvl="1" indent="0">
              <a:buNone/>
            </a:pPr>
            <a:endParaRPr lang="en-GB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assertEquals(expected, actual)</a:t>
            </a:r>
            <a:endParaRPr lang="en-GB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18569" y="2539426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Assert.assertTrue(account.getBalance() == 50);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8569" y="4495801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Assert.assertEquals(50, account.getBalance());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954" y="5379038"/>
            <a:ext cx="3124200" cy="1097962"/>
          </a:xfrm>
          <a:prstGeom prst="roundRect">
            <a:avLst>
              <a:gd name="adj" fmla="val 714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79" y="3352801"/>
            <a:ext cx="4752975" cy="295275"/>
          </a:xfrm>
          <a:prstGeom prst="roundRect">
            <a:avLst>
              <a:gd name="adj" fmla="val 13717"/>
            </a:avLst>
          </a:prstGeom>
          <a:ln>
            <a:solidFill>
              <a:schemeClr val="tx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67739" y="5468318"/>
            <a:ext cx="3386580" cy="919401"/>
          </a:xfrm>
          <a:prstGeom prst="wedgeRoundRectCallout">
            <a:avLst>
              <a:gd name="adj1" fmla="val 55145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Better description when expecting value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15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ACEDC7F-0A8E-4859-8D4E-C2EC7ACB4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Assertions can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show messages</a:t>
            </a:r>
          </a:p>
          <a:p>
            <a:pPr lvl="1"/>
            <a:r>
              <a:rPr lang="en-US" dirty="0">
                <a:latin typeface="+mj-lt"/>
              </a:rPr>
              <a:t>Helps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diagnostics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Hamcrest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useful tool for test 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3276600"/>
            <a:ext cx="10098465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"Wrong balance"</a:t>
            </a: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50, account.getBalance());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1" y="4772209"/>
            <a:ext cx="5441043" cy="1357258"/>
          </a:xfrm>
          <a:prstGeom prst="roundRect">
            <a:avLst>
              <a:gd name="adj" fmla="val 7821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815937" y="5031265"/>
            <a:ext cx="2400300" cy="919401"/>
          </a:xfrm>
          <a:prstGeom prst="wedgeRoundRectCallout">
            <a:avLst>
              <a:gd name="adj1" fmla="val 58298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Helps finding the problem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007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6C190E6-F805-431B-ABB6-A9BBF3323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Autofit/>
          </a:bodyPr>
          <a:lstStyle/>
          <a:p>
            <a:r>
              <a:rPr lang="en-US" dirty="0"/>
              <a:t>Avoid using magic numbers (use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constants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instead)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Numbers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905000"/>
            <a:ext cx="96012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static final int AMOUNT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50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balance",  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account.getBalance());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E58A2FF7-EE90-499F-A0A6-96DC972F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1733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C925C3C-8C0E-464B-A68C-F86F71E08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@Before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876485"/>
            <a:ext cx="96012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BankAccount account;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createAccount()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 …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91400" y="2243675"/>
            <a:ext cx="2667000" cy="1055608"/>
          </a:xfrm>
          <a:prstGeom prst="wedgeRoundRectCallout">
            <a:avLst>
              <a:gd name="adj1" fmla="val -59476"/>
              <a:gd name="adj2" fmla="val 366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Executes before each test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12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2123192-5DF7-45C4-AE29-6FC5AE7D6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661875"/>
          </a:xfrm>
        </p:spPr>
        <p:txBody>
          <a:bodyPr>
            <a:noAutofit/>
          </a:bodyPr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 domain 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012830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184030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11" y="5419636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91120" y="3697834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C0A5401-0A68-4610-9F6A-6733EBF7B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Refactor the tests for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Axe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Dummy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classes</a:t>
            </a:r>
          </a:p>
          <a:p>
            <a:r>
              <a:rPr lang="en-US" dirty="0">
                <a:latin typeface="+mj-lt"/>
              </a:rPr>
              <a:t>Make sure that</a:t>
            </a:r>
            <a:r>
              <a:rPr lang="bg-BG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Names</a:t>
            </a:r>
            <a:r>
              <a:rPr lang="en-US" dirty="0">
                <a:latin typeface="+mj-lt"/>
              </a:rPr>
              <a:t> of test methods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descriptive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appropriate assertions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(assert equals vs assert true)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assertion messages</a:t>
            </a:r>
          </a:p>
          <a:p>
            <a:pPr lvl="1"/>
            <a:r>
              <a:rPr lang="en-US" dirty="0">
                <a:latin typeface="+mj-lt"/>
              </a:rPr>
              <a:t>There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no magic numbers</a:t>
            </a:r>
          </a:p>
          <a:p>
            <a:pPr lvl="1"/>
            <a:r>
              <a:rPr lang="en-US" dirty="0">
                <a:latin typeface="+mj-lt"/>
              </a:rPr>
              <a:t>There is no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code duplication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(Don’t Repeat Yourself)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Tests</a:t>
            </a:r>
          </a:p>
        </p:txBody>
      </p:sp>
    </p:spTree>
    <p:extLst>
      <p:ext uri="{BB962C8B-B14F-4D97-AF65-F5344CB8AC3E}">
        <p14:creationId xmlns:p14="http://schemas.microsoft.com/office/powerpoint/2010/main" val="15830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735CB544-E683-4C3C-B2F8-9738CA8D62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95450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AXE_ATTACK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20;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Axe axe;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Dummy dummy;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initializeTestObjects()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this.axe = new Axe(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AXE_ATTACK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this.dummy = new Dummy(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85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1270B415-D59E-48A1-83E8-3455DAAD4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8859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this.axe.attack(this.dummy);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Wrong 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 - 1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axe.getDurabilityPoints());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02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03" y="1378547"/>
            <a:ext cx="3220077" cy="25445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9AB116-7749-4CFA-AC3A-299E522A59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285520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456AE7C-B6E9-4E83-8904-69387445E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4032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Consider testing the following code:</a:t>
            </a:r>
          </a:p>
          <a:p>
            <a:pPr lvl="1"/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811" y="2515392"/>
            <a:ext cx="99822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961332" y="3334817"/>
            <a:ext cx="2590800" cy="919401"/>
          </a:xfrm>
          <a:prstGeom prst="wedgeRoundRectCallout">
            <a:avLst>
              <a:gd name="adj1" fmla="val -56937"/>
              <a:gd name="adj2" fmla="val 356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depends on AccoutManager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894532" y="2240234"/>
            <a:ext cx="2362200" cy="919401"/>
          </a:xfrm>
          <a:prstGeom prst="wedgeRoundRectCallout">
            <a:avLst>
              <a:gd name="adj1" fmla="val -56156"/>
              <a:gd name="adj2" fmla="val 36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Concrete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785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2CF3AF7D-92EE-4F08-B6FD-906BD70D5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86546" y="3200400"/>
            <a:ext cx="4071254" cy="1905000"/>
            <a:chOff x="1522412" y="3200400"/>
            <a:chExt cx="3962400" cy="1905000"/>
          </a:xfrm>
          <a:solidFill>
            <a:schemeClr val="tx1">
              <a:alpha val="80000"/>
            </a:schemeClr>
          </a:solidFill>
        </p:grpSpPr>
        <p:sp>
          <p:nvSpPr>
            <p:cNvPr id="5" name="Rectangle: Rounded Corners 4"/>
            <p:cNvSpPr/>
            <p:nvPr/>
          </p:nvSpPr>
          <p:spPr>
            <a:xfrm>
              <a:off x="1522412" y="3200400"/>
              <a:ext cx="3962400" cy="1905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2513012" y="3664166"/>
              <a:ext cx="2743200" cy="977468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800" b="1" noProof="1">
                  <a:solidFill>
                    <a:schemeClr val="bg2"/>
                  </a:solidFill>
                </a:rPr>
                <a:t>AccountManager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4166" y="2217513"/>
            <a:ext cx="4760035" cy="3838927"/>
            <a:chOff x="5982577" y="2209800"/>
            <a:chExt cx="4760035" cy="3838927"/>
          </a:xfrm>
          <a:solidFill>
            <a:schemeClr val="tx1">
              <a:alpha val="80000"/>
            </a:schemeClr>
          </a:solidFill>
        </p:grpSpPr>
        <p:sp>
          <p:nvSpPr>
            <p:cNvPr id="12" name="Rectangle: Rounded Corners 11"/>
            <p:cNvSpPr/>
            <p:nvPr/>
          </p:nvSpPr>
          <p:spPr>
            <a:xfrm>
              <a:off x="7008812" y="4498625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008812" y="2209800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AccountManager</a:t>
              </a:r>
            </a:p>
            <a:p>
              <a:pPr algn="ctr"/>
              <a:endParaRPr lang="en-GB" sz="2800" b="1" dirty="0">
                <a:solidFill>
                  <a:schemeClr val="bg2"/>
                </a:solidFill>
              </a:endParaRPr>
            </a:p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+Account getAccount()</a:t>
              </a:r>
            </a:p>
          </p:txBody>
        </p:sp>
        <p:cxnSp>
          <p:nvCxnSpPr>
            <p:cNvPr id="8" name="Straight Arrow Connector 7"/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8875712" y="3759902"/>
              <a:ext cx="0" cy="738723"/>
            </a:xfrm>
            <a:prstGeom prst="straightConnector1">
              <a:avLst/>
            </a:prstGeom>
            <a:grpFill/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913812" y="3846951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uses</a:t>
              </a:r>
            </a:p>
          </p:txBody>
        </p:sp>
        <p:sp>
          <p:nvSpPr>
            <p:cNvPr id="19" name="Arrow: Right 18"/>
            <p:cNvSpPr/>
            <p:nvPr/>
          </p:nvSpPr>
          <p:spPr>
            <a:xfrm>
              <a:off x="5982577" y="3899251"/>
              <a:ext cx="457200" cy="50729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0034666" y="1557500"/>
            <a:ext cx="1572148" cy="510778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311062" y="2068278"/>
            <a:ext cx="2228282" cy="919401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inherits bugs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72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Decouples classes and </a:t>
            </a:r>
            <a:r>
              <a:rPr lang="en-US" b="1" dirty="0">
                <a:solidFill>
                  <a:schemeClr val="bg1"/>
                </a:solidFill>
              </a:rPr>
              <a:t>makes code testable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4112" y="1867288"/>
            <a:ext cx="85344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 {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 getAccount();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0912" y="1840498"/>
            <a:ext cx="2216786" cy="510778"/>
          </a:xfrm>
          <a:prstGeom prst="wedgeRoundRectCallout">
            <a:avLst>
              <a:gd name="adj1" fmla="val -62212"/>
              <a:gd name="adj2" fmla="val 113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Using 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409226" y="3407788"/>
            <a:ext cx="2075552" cy="919401"/>
          </a:xfrm>
          <a:prstGeom prst="wedgeRoundRectCallout">
            <a:avLst>
              <a:gd name="adj1" fmla="val -37972"/>
              <a:gd name="adj2" fmla="val 643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Injecting dependencies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036630" y="2969299"/>
            <a:ext cx="2628507" cy="919401"/>
          </a:xfrm>
          <a:prstGeom prst="wedgeRoundRectCallout">
            <a:avLst>
              <a:gd name="adj1" fmla="val -32934"/>
              <a:gd name="adj2" fmla="val 607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Independent from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E017272-2FFE-41D1-99ED-E4D0432546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260AFF2-E621-446A-89A1-71D8D7FD0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In other words, to </a:t>
            </a:r>
            <a:r>
              <a:rPr lang="en-US" b="1" dirty="0">
                <a:solidFill>
                  <a:schemeClr val="bg1"/>
                </a:solidFill>
              </a:rPr>
              <a:t>fixate</a:t>
            </a:r>
            <a:r>
              <a:rPr lang="en-US" dirty="0"/>
              <a:t> all </a:t>
            </a:r>
            <a:r>
              <a:rPr lang="en-US" b="1" dirty="0">
                <a:solidFill>
                  <a:schemeClr val="bg1"/>
                </a:solidFill>
              </a:rPr>
              <a:t>moving parts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Isolating Test Behavior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811" y="1895340"/>
            <a:ext cx="866559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testGetInfoById()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AccountManager 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Account getAccount(String id) { … }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AccountInfo info = bank.getInfo(ID);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9572" y="4587701"/>
            <a:ext cx="4226840" cy="919401"/>
          </a:xfrm>
          <a:prstGeom prst="wedgeRoundRectCallout">
            <a:avLst>
              <a:gd name="adj1" fmla="val -33470"/>
              <a:gd name="adj2" fmla="val -639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Fake interface implementation with fixed behavior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30473" y="2918222"/>
            <a:ext cx="2718480" cy="510778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Anonymous class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855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15" y="857793"/>
            <a:ext cx="3725573" cy="37025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3AFB5E5-E137-4940-AFF2-97311450BF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Seven Testing Principles</a:t>
            </a:r>
          </a:p>
        </p:txBody>
      </p:sp>
    </p:spTree>
    <p:extLst>
      <p:ext uri="{BB962C8B-B14F-4D97-AF65-F5344CB8AC3E}">
        <p14:creationId xmlns:p14="http://schemas.microsoft.com/office/powerpoint/2010/main" val="19580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786FC14-EB7D-4557-B3B1-5793569E0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Test if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gains XP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when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target dies</a:t>
            </a:r>
          </a:p>
          <a:p>
            <a:r>
              <a:rPr lang="en-US" dirty="0">
                <a:latin typeface="+mj-lt"/>
              </a:rPr>
              <a:t>To do this, first: </a:t>
            </a:r>
          </a:p>
          <a:p>
            <a:pPr lvl="1"/>
            <a:r>
              <a:rPr lang="en-US" dirty="0">
                <a:latin typeface="+mj-lt"/>
              </a:rPr>
              <a:t>Make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Hero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testable</a:t>
            </a:r>
            <a:r>
              <a:rPr lang="en-US" dirty="0">
                <a:latin typeface="+mj-lt"/>
              </a:rPr>
              <a:t> (use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Dependency Injection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Introduce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Interfaces</a:t>
            </a:r>
            <a:r>
              <a:rPr lang="en-US" dirty="0">
                <a:latin typeface="+mj-lt"/>
              </a:rPr>
              <a:t> for Axe and Dummy</a:t>
            </a:r>
          </a:p>
          <a:p>
            <a:pPr lvl="2"/>
            <a:r>
              <a:rPr lang="en-US" dirty="0">
                <a:latin typeface="+mj-lt"/>
              </a:rPr>
              <a:t>Interface Weapon </a:t>
            </a:r>
          </a:p>
          <a:p>
            <a:pPr lvl="2"/>
            <a:r>
              <a:rPr lang="en-US" dirty="0">
                <a:latin typeface="+mj-lt"/>
              </a:rPr>
              <a:t>Interface Target </a:t>
            </a:r>
          </a:p>
          <a:p>
            <a:pPr lvl="1"/>
            <a:r>
              <a:rPr lang="en-US" dirty="0">
                <a:latin typeface="+mj-lt"/>
              </a:rPr>
              <a:t>Create test using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Weapon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Dummy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</p:spTree>
    <p:extLst>
      <p:ext uri="{BB962C8B-B14F-4D97-AF65-F5344CB8AC3E}">
        <p14:creationId xmlns:p14="http://schemas.microsoft.com/office/powerpoint/2010/main" val="27028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E5386E9-6082-408D-ADD1-932503597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18569" y="1212965"/>
            <a:ext cx="6417115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getHealth();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boolean isDead();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569" y="4520293"/>
            <a:ext cx="564531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Weapon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</a:rPr>
              <a:t>attack(Target target);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getAttackPoints();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getDurabilityPoints();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274EB60-38AA-4B79-AB59-6AF83064E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569" y="1219201"/>
            <a:ext cx="98640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Hero: Dependency Injection through constructor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 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this.name = name;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Hero: Dependency Injection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this.experience = 0;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through constructor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this.weapon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569" y="3962400"/>
            <a:ext cx="9864037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Axe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Weapon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569" y="5659161"/>
            <a:ext cx="9864037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Dummy: implement Target interface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Dummy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Target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5F4E76BB-7774-44CB-8F00-07B51E3BB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9190" y="1219201"/>
            <a:ext cx="108404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Target()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takeAttack(int attackPoints) {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getHealth()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giveExperience()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TARGET_XP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boolean isDead()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true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Continues on next slide…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9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EACDA104-EAA2-4BDF-9787-ACF1C9387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41" y="1219201"/>
            <a:ext cx="101352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…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Weapon()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attack(Target target)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getAttackPoints()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WEAPON_ATTACK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getDurabilityPoints()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3B8B718-3765-41D6-A38A-745002E74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, cumbersome and boilerplate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0484" y="1876486"/>
            <a:ext cx="10384971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Database db = new BankDatabase()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Too many methods…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ct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239000" y="3740498"/>
            <a:ext cx="2362200" cy="919401"/>
          </a:xfrm>
          <a:prstGeom prst="wedgeRoundRectCallout">
            <a:avLst>
              <a:gd name="adj1" fmla="val -56452"/>
              <a:gd name="adj2" fmla="val -19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Not suitable for big interfaces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12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4E582A67-F5EF-4469-BB60-17A50CD8D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58092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 behavior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real 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Supplies 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exclusively for the test - e.g.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data, </a:t>
            </a:r>
            <a:r>
              <a:rPr lang="bg-BG" dirty="0"/>
              <a:t>           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data, </a:t>
            </a:r>
            <a:r>
              <a:rPr lang="en-US" b="1" dirty="0">
                <a:solidFill>
                  <a:schemeClr val="bg1"/>
                </a:solidFill>
              </a:rPr>
              <a:t>big</a:t>
            </a:r>
            <a:r>
              <a:rPr lang="en-US" dirty="0"/>
              <a:t> data (database),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0484" y="2950027"/>
            <a:ext cx="1084049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time = new Time();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}</a:t>
            </a:r>
          </a:p>
        </p:txBody>
      </p:sp>
      <p:pic>
        <p:nvPicPr>
          <p:cNvPr id="1026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31" y="5105991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170713" y="4995145"/>
            <a:ext cx="4626429" cy="510778"/>
          </a:xfrm>
          <a:prstGeom prst="wedgeRoundRectCallout">
            <a:avLst>
              <a:gd name="adj1" fmla="val -53566"/>
              <a:gd name="adj2" fmla="val -135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Test will pass only in the morning!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196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49DE29A8-5C3A-4135-A7F3-D9B9E8EAC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hlinkClick r:id="rId3"/>
              </a:rPr>
              <a:t>Mockito Web Site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Mockito 3.0.0</a:t>
            </a:r>
            <a:r>
              <a:rPr lang="en-US" dirty="0"/>
              <a:t> dependency</a:t>
            </a:r>
          </a:p>
          <a:p>
            <a:r>
              <a:rPr lang="en-US" dirty="0"/>
              <a:t>Copy dependency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2686512"/>
            <a:ext cx="7129022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&lt;groupId&gt;org.mockito&lt;/groupId&gt;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&lt;artifactId&gt;mockito-core&lt;/artifactId&gt;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&lt;version&gt;3.0.0&lt;/version&gt;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&lt;scope&gt;test&lt;/scope&gt;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27772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BD58F3-5F82-4E6E-BC26-56A44CD11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Framework for mocking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1875812"/>
            <a:ext cx="1012674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testAlarmClockShouldRingInTheMourning()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mockedTime =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(Time.class);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(mockedTime.isMorning()).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AlarmClock(mockedTime);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(mockedTime.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70691" y="4427490"/>
            <a:ext cx="1831818" cy="510778"/>
          </a:xfrm>
          <a:prstGeom prst="wedgeRoundRectCallout">
            <a:avLst>
              <a:gd name="adj1" fmla="val -59845"/>
              <a:gd name="adj2" fmla="val -118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Always true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0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265" y="4846643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9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96E3457-7D01-463C-B4B6-AEC2FC805A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Mockito</a:t>
            </a:r>
            <a:r>
              <a:rPr lang="en-US" dirty="0">
                <a:latin typeface="+mj-lt"/>
              </a:rPr>
              <a:t> in the project dependencies</a:t>
            </a:r>
          </a:p>
          <a:p>
            <a:r>
              <a:rPr lang="en-US" dirty="0">
                <a:latin typeface="+mj-lt"/>
              </a:rPr>
              <a:t>Mock fakes from previous problem</a:t>
            </a:r>
          </a:p>
          <a:p>
            <a:r>
              <a:rPr lang="en-US" dirty="0">
                <a:latin typeface="+mj-lt"/>
              </a:rPr>
              <a:t>Implement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Inventory</a:t>
            </a:r>
            <a:r>
              <a:rPr lang="en-US" dirty="0">
                <a:latin typeface="+mj-lt"/>
              </a:rPr>
              <a:t>, holding unequipped weapons</a:t>
            </a:r>
          </a:p>
          <a:p>
            <a:pPr lvl="1"/>
            <a:r>
              <a:rPr lang="en-US" dirty="0">
                <a:latin typeface="+mj-lt"/>
              </a:rPr>
              <a:t>method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Iterable&lt;Weapon&gt;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getInventory()</a:t>
            </a:r>
          </a:p>
          <a:p>
            <a:r>
              <a:rPr lang="en-US" dirty="0">
                <a:latin typeface="+mj-lt"/>
              </a:rPr>
              <a:t>Implement Target giving random weapon upon death</a:t>
            </a:r>
          </a:p>
          <a:p>
            <a:pPr lvl="1"/>
            <a:r>
              <a:rPr lang="en-US" dirty="0">
                <a:latin typeface="+mj-lt"/>
              </a:rPr>
              <a:t>field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 List&lt;Weapon&gt; possibleLoot</a:t>
            </a:r>
          </a:p>
          <a:p>
            <a:r>
              <a:rPr lang="en-US" dirty="0">
                <a:latin typeface="+mj-lt"/>
              </a:rPr>
              <a:t>Test Hero killing a target getting loot in his inventory</a:t>
            </a:r>
          </a:p>
          <a:p>
            <a:r>
              <a:rPr lang="en-US" dirty="0">
                <a:latin typeface="+mj-lt"/>
              </a:rPr>
              <a:t>Test Target drops random loot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</p:spTree>
    <p:extLst>
      <p:ext uri="{BB962C8B-B14F-4D97-AF65-F5344CB8AC3E}">
        <p14:creationId xmlns:p14="http://schemas.microsoft.com/office/powerpoint/2010/main" val="27255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2088" y="3912939"/>
            <a:ext cx="3116082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350948-DA28-4D9E-81A4-17534F8E6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6D03452-DF29-44D3-8671-EB752506E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1235" y="1257117"/>
            <a:ext cx="11329530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attackGainsExperienceIfTargetIsDead()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weaponMock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Weapon.class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targetMock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targetMock.isDead()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targetMock.giveExperience()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experience", TARGET_XP,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hero.getExperience());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5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EBDA54A-67E2-42D7-BB59-DB55DFD72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Create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RandomProvider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Interface</a:t>
            </a:r>
          </a:p>
          <a:p>
            <a:r>
              <a:rPr lang="en-US" dirty="0">
                <a:latin typeface="+mj-lt"/>
              </a:rPr>
              <a:t>Hero </a:t>
            </a:r>
            <a:r>
              <a:rPr lang="en-US" dirty="0"/>
              <a:t>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attack(Target target, RandomProvider rnd)</a:t>
            </a:r>
          </a:p>
          <a:p>
            <a:r>
              <a:rPr lang="en-US" dirty="0">
                <a:latin typeface="+mj-lt"/>
              </a:rPr>
              <a:t>Target</a:t>
            </a:r>
            <a:r>
              <a:rPr lang="en-US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dropLoot(RandomProvider rnd)</a:t>
            </a:r>
          </a:p>
          <a:p>
            <a:r>
              <a:rPr lang="en-US" dirty="0">
                <a:latin typeface="+mj-lt"/>
              </a:rPr>
              <a:t>Mock weapon, target and random provider for test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(2)</a:t>
            </a:r>
          </a:p>
        </p:txBody>
      </p:sp>
    </p:spTree>
    <p:extLst>
      <p:ext uri="{BB962C8B-B14F-4D97-AF65-F5344CB8AC3E}">
        <p14:creationId xmlns:p14="http://schemas.microsoft.com/office/powerpoint/2010/main" val="15734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5F6D9345-2434-44E7-A3BC-5BF6359AA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0283" y="135516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7635E6-440F-4919-83BE-BE872604A60C}"/>
              </a:ext>
            </a:extLst>
          </p:cNvPr>
          <p:cNvSpPr/>
          <p:nvPr/>
        </p:nvSpPr>
        <p:spPr>
          <a:xfrm>
            <a:off x="907210" y="1664770"/>
            <a:ext cx="7728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Unit Testing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helps us build </a:t>
            </a:r>
            <a:r>
              <a:rPr lang="en-US" sz="3200" b="1" dirty="0">
                <a:solidFill>
                  <a:schemeClr val="bg1"/>
                </a:solidFill>
              </a:rPr>
              <a:t>solid code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your unit tests – </a:t>
            </a:r>
            <a:r>
              <a:rPr lang="en-US" sz="3200" b="1" dirty="0">
                <a:solidFill>
                  <a:schemeClr val="bg1"/>
                </a:solidFill>
              </a:rPr>
              <a:t>3A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descriptive names</a:t>
            </a:r>
            <a:r>
              <a:rPr lang="en-US" sz="3200" dirty="0">
                <a:solidFill>
                  <a:schemeClr val="bg2"/>
                </a:solidFill>
              </a:rPr>
              <a:t> for your tests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different </a:t>
            </a:r>
            <a:r>
              <a:rPr lang="en-US" sz="3200" b="1" dirty="0">
                <a:solidFill>
                  <a:schemeClr val="bg1"/>
                </a:solidFill>
              </a:rPr>
              <a:t>assertions</a:t>
            </a:r>
            <a:r>
              <a:rPr lang="en-US" sz="3200" dirty="0">
                <a:solidFill>
                  <a:schemeClr val="bg2"/>
                </a:solidFill>
              </a:rPr>
              <a:t> depending on the situation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Dependency Injection</a:t>
            </a:r>
          </a:p>
          <a:p>
            <a:pPr marL="1066693" lvl="1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makes your classes </a:t>
            </a:r>
            <a:r>
              <a:rPr lang="en-US" sz="3000" b="1" dirty="0">
                <a:solidFill>
                  <a:schemeClr val="bg1"/>
                </a:solidFill>
              </a:rPr>
              <a:t>testable</a:t>
            </a:r>
          </a:p>
          <a:p>
            <a:pPr marL="1066693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Looses coupling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improves design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Mock</a:t>
            </a:r>
            <a:r>
              <a:rPr lang="en-US" sz="3200" dirty="0">
                <a:solidFill>
                  <a:schemeClr val="bg2"/>
                </a:solidFill>
              </a:rPr>
              <a:t> objects to </a:t>
            </a:r>
            <a:r>
              <a:rPr lang="en-US" sz="3200" b="1" dirty="0">
                <a:solidFill>
                  <a:schemeClr val="bg1"/>
                </a:solidFill>
              </a:rPr>
              <a:t>isolate tested behavior</a:t>
            </a:r>
          </a:p>
        </p:txBody>
      </p:sp>
    </p:spTree>
    <p:extLst>
      <p:ext uri="{BB962C8B-B14F-4D97-AF65-F5344CB8AC3E}">
        <p14:creationId xmlns:p14="http://schemas.microsoft.com/office/powerpoint/2010/main" val="328255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34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F4AB9E-E5E3-409C-83A7-AE05DD510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D0E6F87-B6AC-4ED3-890D-508642464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83571FA-F0BD-4DA4-B860-22EF22D31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b="1" dirty="0">
                <a:solidFill>
                  <a:schemeClr val="bg1"/>
                </a:solidFill>
              </a:rPr>
              <a:t>infinite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 be used to focus testing </a:t>
            </a:r>
            <a:br>
              <a:rPr lang="en-US" dirty="0"/>
            </a:br>
            <a:r>
              <a:rPr lang="en-US" dirty="0"/>
              <a:t>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</p:spTree>
    <p:extLst>
      <p:ext uri="{BB962C8B-B14F-4D97-AF65-F5344CB8AC3E}">
        <p14:creationId xmlns:p14="http://schemas.microsoft.com/office/powerpoint/2010/main" val="8066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2F7415-1C97-4872-9728-9E92B5F8A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>
                <a:solidFill>
                  <a:schemeClr val="bg1"/>
                </a:solidFill>
              </a:rPr>
              <a:t>proportionally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contains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</a:t>
            </a:r>
          </a:p>
          <a:p>
            <a:pPr lvl="2"/>
            <a:r>
              <a:rPr lang="en-US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</p:spTree>
    <p:extLst>
      <p:ext uri="{BB962C8B-B14F-4D97-AF65-F5344CB8AC3E}">
        <p14:creationId xmlns:p14="http://schemas.microsoft.com/office/powerpoint/2010/main" val="245801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DEE1641-1FB2-4B8C-A816-E6D3B3CA2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642" y="3993120"/>
            <a:ext cx="4074718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62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54CED961-00AB-426D-BC79-1DC427D9C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Same tests repeated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again</a:t>
            </a:r>
            <a:r>
              <a:rPr lang="en-US" sz="3200" dirty="0"/>
              <a:t> tend to </a:t>
            </a:r>
            <a:r>
              <a:rPr lang="en-US" sz="3200" b="1" dirty="0">
                <a:solidFill>
                  <a:schemeClr val="bg1"/>
                </a:solidFill>
              </a:rPr>
              <a:t>lose their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Previously </a:t>
            </a:r>
            <a:r>
              <a:rPr lang="en-US" sz="3200" b="1" dirty="0">
                <a:solidFill>
                  <a:schemeClr val="bg1"/>
                </a:solidFill>
              </a:rPr>
              <a:t>undetected</a:t>
            </a:r>
            <a:r>
              <a:rPr lang="en-US" sz="3200" dirty="0"/>
              <a:t> defects remain </a:t>
            </a:r>
            <a:r>
              <a:rPr lang="en-US" sz="32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</p:spTree>
    <p:extLst>
      <p:ext uri="{BB962C8B-B14F-4D97-AF65-F5344CB8AC3E}">
        <p14:creationId xmlns:p14="http://schemas.microsoft.com/office/powerpoint/2010/main" val="1096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3166</Words>
  <Application>Microsoft Office PowerPoint</Application>
  <PresentationFormat>Widescreen</PresentationFormat>
  <Paragraphs>559</Paragraphs>
  <Slides>55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1_SoftUni</vt:lpstr>
      <vt:lpstr>Unit Testing</vt:lpstr>
      <vt:lpstr>Table of Contents</vt:lpstr>
      <vt:lpstr>Have a Question?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What is Unit Testing</vt:lpstr>
      <vt:lpstr>Manual Testing (1)</vt:lpstr>
      <vt:lpstr>Manual Testing (2)</vt:lpstr>
      <vt:lpstr>Automated Testing</vt:lpstr>
      <vt:lpstr>Junit (1)</vt:lpstr>
      <vt:lpstr>Junit (2)</vt:lpstr>
      <vt:lpstr>Junit – Writing Tests</vt:lpstr>
      <vt:lpstr>3A Pattern</vt:lpstr>
      <vt:lpstr>Exceptions</vt:lpstr>
      <vt:lpstr>Problem: Test Axe</vt:lpstr>
      <vt:lpstr>Solution: Test Axe (1)</vt:lpstr>
      <vt:lpstr>Solution: Test Axe (2)</vt:lpstr>
      <vt:lpstr>Problem: Test Dummy</vt:lpstr>
      <vt:lpstr>Solution: Test Dummy</vt:lpstr>
      <vt:lpstr>Unit Testing Best Practices</vt:lpstr>
      <vt:lpstr>Assertions</vt:lpstr>
      <vt:lpstr>Assertion Messages</vt:lpstr>
      <vt:lpstr>Magic Numbers</vt:lpstr>
      <vt:lpstr>@Before</vt:lpstr>
      <vt:lpstr>Naming Test Methods</vt:lpstr>
      <vt:lpstr>Problem: Refactor Tests</vt:lpstr>
      <vt:lpstr>Solution: Refactor Tests (1)</vt:lpstr>
      <vt:lpstr>Solution: Refactor Tests (2)</vt:lpstr>
      <vt:lpstr>Dependencies</vt:lpstr>
      <vt:lpstr>Coupling and Testing (1)</vt:lpstr>
      <vt:lpstr>Coupling and Testing (2)</vt:lpstr>
      <vt:lpstr>Dependency Injection</vt:lpstr>
      <vt:lpstr>Goal: Isolating Test Behavior</vt:lpstr>
      <vt:lpstr>Problem: Fake Axe and Dummy</vt:lpstr>
      <vt:lpstr>Solution: Fake Axe and Dummy (1)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Mockito</vt:lpstr>
      <vt:lpstr>Mockito</vt:lpstr>
      <vt:lpstr>Problem: Mocking</vt:lpstr>
      <vt:lpstr>Solution: Mocking (1)</vt:lpstr>
      <vt:lpstr>Solution: Mocking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Unit Testing</dc:title>
  <dc:subject>Java OOP – Practical Training Course @ SoftUni</dc:subject>
  <dc:creator>Software University</dc:creator>
  <cp:keywords>java; oop;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17</cp:revision>
  <dcterms:created xsi:type="dcterms:W3CDTF">2018-05-23T13:08:44Z</dcterms:created>
  <dcterms:modified xsi:type="dcterms:W3CDTF">2020-10-29T13:44:43Z</dcterms:modified>
  <cp:category>java; oop; programming; coding; software development; education; training; course</cp:category>
</cp:coreProperties>
</file>