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2" r:id="rId3"/>
    <p:sldId id="257" r:id="rId4"/>
    <p:sldId id="259" r:id="rId5"/>
    <p:sldId id="258" r:id="rId6"/>
    <p:sldId id="260" r:id="rId7"/>
    <p:sldId id="261" r:id="rId8"/>
    <p:sldId id="262" r:id="rId9"/>
    <p:sldId id="263" r:id="rId10"/>
    <p:sldId id="269" r:id="rId11"/>
    <p:sldId id="283" r:id="rId12"/>
    <p:sldId id="265" r:id="rId13"/>
    <p:sldId id="266" r:id="rId14"/>
    <p:sldId id="270" r:id="rId15"/>
    <p:sldId id="277" r:id="rId16"/>
    <p:sldId id="267" r:id="rId17"/>
    <p:sldId id="268" r:id="rId18"/>
    <p:sldId id="271" r:id="rId19"/>
    <p:sldId id="273" r:id="rId20"/>
    <p:sldId id="275" r:id="rId21"/>
    <p:sldId id="27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266" autoAdjust="0"/>
    <p:restoredTop sz="94681"/>
  </p:normalViewPr>
  <p:slideViewPr>
    <p:cSldViewPr snapToGrid="0" snapToObjects="1" showGuides="1">
      <p:cViewPr varScale="1">
        <p:scale>
          <a:sx n="62" d="100"/>
          <a:sy n="62" d="100"/>
        </p:scale>
        <p:origin x="52" y="16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1/13/2023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1/13/2023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2" name="TextBox 10">
            <a:extLst>
              <a:ext uri="{FF2B5EF4-FFF2-40B4-BE49-F238E27FC236}">
                <a16:creationId xmlns:a16="http://schemas.microsoft.com/office/drawing/2014/main" id="{9B2C6720-6572-C69A-5285-07BA58F781AB}"/>
              </a:ext>
            </a:extLst>
          </p:cNvPr>
          <p:cNvSpPr txBox="1"/>
          <p:nvPr/>
        </p:nvSpPr>
        <p:spPr>
          <a:xfrm>
            <a:off x="1027332" y="2632270"/>
            <a:ext cx="5808000" cy="3139321"/>
          </a:xfrm>
          <a:prstGeom prst="rect">
            <a:avLst/>
          </a:prstGeom>
          <a:noFill/>
        </p:spPr>
        <p:txBody>
          <a:bodyPr wrap="none" rtlCol="0">
            <a:spAutoFit/>
          </a:bodyPr>
          <a:lstStyle/>
          <a:p>
            <a:r>
              <a:rPr lang="en-US" sz="6600" dirty="0">
                <a:solidFill>
                  <a:srgbClr val="FF6600"/>
                </a:solidFill>
              </a:rPr>
              <a:t>G2M Case Study</a:t>
            </a:r>
          </a:p>
          <a:p>
            <a:r>
              <a:rPr lang="en-US" sz="2400" dirty="0">
                <a:solidFill>
                  <a:srgbClr val="FF6600"/>
                </a:solidFill>
              </a:rPr>
              <a:t>Virtual Internship</a:t>
            </a:r>
          </a:p>
          <a:p>
            <a:r>
              <a:rPr lang="en-US" sz="4000" dirty="0">
                <a:solidFill>
                  <a:srgbClr val="FF6600"/>
                </a:solidFill>
              </a:rPr>
              <a:t>Felipe I. Crespo</a:t>
            </a:r>
          </a:p>
          <a:p>
            <a:endParaRPr lang="en-US" sz="4000" dirty="0">
              <a:solidFill>
                <a:srgbClr val="FF6600"/>
              </a:solidFill>
            </a:endParaRPr>
          </a:p>
          <a:p>
            <a:r>
              <a:rPr lang="en-US" sz="2800" b="1" dirty="0">
                <a:solidFill>
                  <a:srgbClr val="FF6600"/>
                </a:solidFill>
              </a:rPr>
              <a:t>14-Jan-2023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Cost, Price and Profit</a:t>
            </a:r>
          </a:p>
        </p:txBody>
      </p:sp>
      <p:pic>
        <p:nvPicPr>
          <p:cNvPr id="33" name="Imagen 32">
            <a:extLst>
              <a:ext uri="{FF2B5EF4-FFF2-40B4-BE49-F238E27FC236}">
                <a16:creationId xmlns:a16="http://schemas.microsoft.com/office/drawing/2014/main" id="{A2E124AC-90E5-4150-E3B9-E3F3EB7EECCB}"/>
              </a:ext>
            </a:extLst>
          </p:cNvPr>
          <p:cNvPicPr>
            <a:picLocks noChangeAspect="1"/>
          </p:cNvPicPr>
          <p:nvPr/>
        </p:nvPicPr>
        <p:blipFill>
          <a:blip r:embed="rId2"/>
          <a:stretch>
            <a:fillRect/>
          </a:stretch>
        </p:blipFill>
        <p:spPr>
          <a:xfrm>
            <a:off x="1255587" y="1843107"/>
            <a:ext cx="8967200" cy="4231711"/>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Cost, Price and Profit</a:t>
            </a:r>
          </a:p>
        </p:txBody>
      </p:sp>
      <p:pic>
        <p:nvPicPr>
          <p:cNvPr id="8" name="Imagen 7">
            <a:extLst>
              <a:ext uri="{FF2B5EF4-FFF2-40B4-BE49-F238E27FC236}">
                <a16:creationId xmlns:a16="http://schemas.microsoft.com/office/drawing/2014/main" id="{12DD21E7-AA43-69E2-F866-ADD6982D6C9A}"/>
              </a:ext>
            </a:extLst>
          </p:cNvPr>
          <p:cNvPicPr>
            <a:picLocks noChangeAspect="1"/>
          </p:cNvPicPr>
          <p:nvPr/>
        </p:nvPicPr>
        <p:blipFill>
          <a:blip r:embed="rId2"/>
          <a:stretch>
            <a:fillRect/>
          </a:stretch>
        </p:blipFill>
        <p:spPr>
          <a:xfrm>
            <a:off x="6096000" y="1509420"/>
            <a:ext cx="5564058" cy="2837990"/>
          </a:xfrm>
          <a:prstGeom prst="rect">
            <a:avLst/>
          </a:prstGeom>
        </p:spPr>
      </p:pic>
      <p:pic>
        <p:nvPicPr>
          <p:cNvPr id="27" name="Imagen 26">
            <a:extLst>
              <a:ext uri="{FF2B5EF4-FFF2-40B4-BE49-F238E27FC236}">
                <a16:creationId xmlns:a16="http://schemas.microsoft.com/office/drawing/2014/main" id="{46577700-EA36-3E90-ECBC-33942E470173}"/>
              </a:ext>
            </a:extLst>
          </p:cNvPr>
          <p:cNvPicPr>
            <a:picLocks noChangeAspect="1"/>
          </p:cNvPicPr>
          <p:nvPr/>
        </p:nvPicPr>
        <p:blipFill>
          <a:blip r:embed="rId3"/>
          <a:stretch>
            <a:fillRect/>
          </a:stretch>
        </p:blipFill>
        <p:spPr>
          <a:xfrm>
            <a:off x="328759" y="1570872"/>
            <a:ext cx="5564058" cy="2588118"/>
          </a:xfrm>
          <a:prstGeom prst="rect">
            <a:avLst/>
          </a:prstGeom>
        </p:spPr>
      </p:pic>
      <p:pic>
        <p:nvPicPr>
          <p:cNvPr id="31" name="Imagen 30">
            <a:extLst>
              <a:ext uri="{FF2B5EF4-FFF2-40B4-BE49-F238E27FC236}">
                <a16:creationId xmlns:a16="http://schemas.microsoft.com/office/drawing/2014/main" id="{C87199C7-1B91-CCDC-A245-DE77970E264B}"/>
              </a:ext>
            </a:extLst>
          </p:cNvPr>
          <p:cNvPicPr>
            <a:picLocks noChangeAspect="1"/>
          </p:cNvPicPr>
          <p:nvPr/>
        </p:nvPicPr>
        <p:blipFill>
          <a:blip r:embed="rId4"/>
          <a:stretch>
            <a:fillRect/>
          </a:stretch>
        </p:blipFill>
        <p:spPr>
          <a:xfrm>
            <a:off x="3488676" y="4301740"/>
            <a:ext cx="5011464" cy="2300815"/>
          </a:xfrm>
          <a:prstGeom prst="rect">
            <a:avLst/>
          </a:prstGeom>
        </p:spPr>
      </p:pic>
      <p:sp>
        <p:nvSpPr>
          <p:cNvPr id="20" name="Rectángulo 19">
            <a:extLst>
              <a:ext uri="{FF2B5EF4-FFF2-40B4-BE49-F238E27FC236}">
                <a16:creationId xmlns:a16="http://schemas.microsoft.com/office/drawing/2014/main" id="{B9C0CD7C-E31D-1B4D-BCCA-3E8733A33984}"/>
              </a:ext>
            </a:extLst>
          </p:cNvPr>
          <p:cNvSpPr/>
          <p:nvPr/>
        </p:nvSpPr>
        <p:spPr>
          <a:xfrm>
            <a:off x="5663380" y="6602555"/>
            <a:ext cx="865239" cy="235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Profit</a:t>
            </a:r>
            <a:endParaRPr lang="es-AR" dirty="0">
              <a:ln w="0"/>
              <a:solidFill>
                <a:schemeClr val="tx1"/>
              </a:solidFill>
              <a:effectLst>
                <a:outerShdw blurRad="38100" dist="19050" dir="2700000" algn="tl" rotWithShape="0">
                  <a:schemeClr val="dk1">
                    <a:alpha val="40000"/>
                  </a:schemeClr>
                </a:outerShdw>
              </a:effectLst>
            </a:endParaRPr>
          </a:p>
        </p:txBody>
      </p:sp>
      <p:sp>
        <p:nvSpPr>
          <p:cNvPr id="18" name="Rectángulo 17">
            <a:extLst>
              <a:ext uri="{FF2B5EF4-FFF2-40B4-BE49-F238E27FC236}">
                <a16:creationId xmlns:a16="http://schemas.microsoft.com/office/drawing/2014/main" id="{397B06C9-D435-51AD-052B-10C5D8C124D4}"/>
              </a:ext>
            </a:extLst>
          </p:cNvPr>
          <p:cNvSpPr/>
          <p:nvPr/>
        </p:nvSpPr>
        <p:spPr>
          <a:xfrm>
            <a:off x="2678168" y="4158990"/>
            <a:ext cx="865239" cy="235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Cost</a:t>
            </a:r>
            <a:endParaRPr lang="es-AR" dirty="0">
              <a:ln w="0"/>
              <a:solidFill>
                <a:schemeClr val="tx1"/>
              </a:solidFill>
              <a:effectLst>
                <a:outerShdw blurRad="38100" dist="19050" dir="2700000" algn="tl" rotWithShape="0">
                  <a:schemeClr val="dk1">
                    <a:alpha val="40000"/>
                  </a:schemeClr>
                </a:outerShdw>
              </a:effectLst>
            </a:endParaRPr>
          </a:p>
        </p:txBody>
      </p:sp>
      <p:sp>
        <p:nvSpPr>
          <p:cNvPr id="19" name="Rectángulo 18">
            <a:extLst>
              <a:ext uri="{FF2B5EF4-FFF2-40B4-BE49-F238E27FC236}">
                <a16:creationId xmlns:a16="http://schemas.microsoft.com/office/drawing/2014/main" id="{2115C1CB-FE18-FCC8-01C0-F9DD5597FF76}"/>
              </a:ext>
            </a:extLst>
          </p:cNvPr>
          <p:cNvSpPr/>
          <p:nvPr/>
        </p:nvSpPr>
        <p:spPr>
          <a:xfrm>
            <a:off x="8445409" y="4121213"/>
            <a:ext cx="865239" cy="2359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Price</a:t>
            </a:r>
            <a:endParaRPr lang="es-A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3679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Cost, Price and Profit</a:t>
            </a:r>
            <a:endParaRPr lang="en-US" sz="4400" dirty="0">
              <a:solidFill>
                <a:schemeClr val="accent2"/>
              </a:solidFill>
              <a:latin typeface="+mj-lt"/>
            </a:endParaRPr>
          </a:p>
        </p:txBody>
      </p:sp>
      <p:pic>
        <p:nvPicPr>
          <p:cNvPr id="11" name="Imagen 10">
            <a:extLst>
              <a:ext uri="{FF2B5EF4-FFF2-40B4-BE49-F238E27FC236}">
                <a16:creationId xmlns:a16="http://schemas.microsoft.com/office/drawing/2014/main" id="{5B75C20E-7377-5BED-8AB7-A4824E71F113}"/>
              </a:ext>
            </a:extLst>
          </p:cNvPr>
          <p:cNvPicPr>
            <a:picLocks noChangeAspect="1"/>
          </p:cNvPicPr>
          <p:nvPr/>
        </p:nvPicPr>
        <p:blipFill>
          <a:blip r:embed="rId2"/>
          <a:stretch>
            <a:fillRect/>
          </a:stretch>
        </p:blipFill>
        <p:spPr>
          <a:xfrm>
            <a:off x="324464" y="1480181"/>
            <a:ext cx="11265211" cy="5377819"/>
          </a:xfrm>
          <a:prstGeom prst="rect">
            <a:avLst/>
          </a:prstGeom>
        </p:spPr>
      </p:pic>
      <p:sp>
        <p:nvSpPr>
          <p:cNvPr id="12" name="Rectángulo 11">
            <a:extLst>
              <a:ext uri="{FF2B5EF4-FFF2-40B4-BE49-F238E27FC236}">
                <a16:creationId xmlns:a16="http://schemas.microsoft.com/office/drawing/2014/main" id="{9C2B2291-77B8-465B-7135-BA44B1C0793B}"/>
              </a:ext>
            </a:extLst>
          </p:cNvPr>
          <p:cNvSpPr/>
          <p:nvPr/>
        </p:nvSpPr>
        <p:spPr>
          <a:xfrm>
            <a:off x="6341806" y="4090219"/>
            <a:ext cx="5378246" cy="26055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 see that the average costs in the case of Pink Cab are lower.</a:t>
            </a:r>
          </a:p>
          <a:p>
            <a:pPr algn="ctr"/>
            <a:endParaRPr lang="en-US" dirty="0"/>
          </a:p>
          <a:p>
            <a:pPr algn="ctr"/>
            <a:r>
              <a:rPr lang="en-US" dirty="0"/>
              <a:t>But the Price and profit in Yellow Cab is higher</a:t>
            </a:r>
            <a:endParaRPr lang="es-AR" dirty="0"/>
          </a:p>
        </p:txBody>
      </p:sp>
    </p:spTree>
    <p:extLst>
      <p:ext uri="{BB962C8B-B14F-4D97-AF65-F5344CB8AC3E}">
        <p14:creationId xmlns:p14="http://schemas.microsoft.com/office/powerpoint/2010/main" val="219641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Km Travelled – Cost of Trip</a:t>
            </a:r>
            <a:endParaRPr lang="en-US" sz="4300" dirty="0">
              <a:solidFill>
                <a:schemeClr val="accent2"/>
              </a:solidFill>
              <a:latin typeface="+mj-lt"/>
            </a:endParaRPr>
          </a:p>
        </p:txBody>
      </p:sp>
      <p:pic>
        <p:nvPicPr>
          <p:cNvPr id="13" name="Imagen 12">
            <a:extLst>
              <a:ext uri="{FF2B5EF4-FFF2-40B4-BE49-F238E27FC236}">
                <a16:creationId xmlns:a16="http://schemas.microsoft.com/office/drawing/2014/main" id="{D5171CC5-3494-A953-71E1-79F6D0C6D2DE}"/>
              </a:ext>
            </a:extLst>
          </p:cNvPr>
          <p:cNvPicPr>
            <a:picLocks noChangeAspect="1"/>
          </p:cNvPicPr>
          <p:nvPr/>
        </p:nvPicPr>
        <p:blipFill>
          <a:blip r:embed="rId2"/>
          <a:stretch>
            <a:fillRect/>
          </a:stretch>
        </p:blipFill>
        <p:spPr>
          <a:xfrm>
            <a:off x="324464" y="1496238"/>
            <a:ext cx="8283767" cy="5251595"/>
          </a:xfrm>
          <a:prstGeom prst="rect">
            <a:avLst/>
          </a:prstGeom>
        </p:spPr>
      </p:pic>
      <p:sp>
        <p:nvSpPr>
          <p:cNvPr id="14" name="CuadroTexto 13">
            <a:extLst>
              <a:ext uri="{FF2B5EF4-FFF2-40B4-BE49-F238E27FC236}">
                <a16:creationId xmlns:a16="http://schemas.microsoft.com/office/drawing/2014/main" id="{04853E0F-BBDA-4FF7-D307-C8C64DD44398}"/>
              </a:ext>
            </a:extLst>
          </p:cNvPr>
          <p:cNvSpPr txBox="1"/>
          <p:nvPr/>
        </p:nvSpPr>
        <p:spPr>
          <a:xfrm>
            <a:off x="9271820" y="3207634"/>
            <a:ext cx="2448232" cy="923330"/>
          </a:xfrm>
          <a:prstGeom prst="rect">
            <a:avLst/>
          </a:prstGeom>
          <a:noFill/>
        </p:spPr>
        <p:txBody>
          <a:bodyPr wrap="square" rtlCol="0">
            <a:spAutoFit/>
          </a:bodyPr>
          <a:lstStyle/>
          <a:p>
            <a:r>
              <a:rPr lang="en-US" dirty="0"/>
              <a:t>Here we can see that the costs per km are lower in Pink Cab</a:t>
            </a:r>
            <a:endParaRPr lang="es-AR" dirty="0"/>
          </a:p>
        </p:txBody>
      </p:sp>
    </p:spTree>
    <p:extLst>
      <p:ext uri="{BB962C8B-B14F-4D97-AF65-F5344CB8AC3E}">
        <p14:creationId xmlns:p14="http://schemas.microsoft.com/office/powerpoint/2010/main" val="2689950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Price vs Cost</a:t>
            </a:r>
          </a:p>
        </p:txBody>
      </p:sp>
      <p:pic>
        <p:nvPicPr>
          <p:cNvPr id="3" name="Imagen 2">
            <a:extLst>
              <a:ext uri="{FF2B5EF4-FFF2-40B4-BE49-F238E27FC236}">
                <a16:creationId xmlns:a16="http://schemas.microsoft.com/office/drawing/2014/main" id="{C3EE1194-35FD-326E-765D-B713D9B821D5}"/>
              </a:ext>
            </a:extLst>
          </p:cNvPr>
          <p:cNvPicPr>
            <a:picLocks noChangeAspect="1"/>
          </p:cNvPicPr>
          <p:nvPr/>
        </p:nvPicPr>
        <p:blipFill>
          <a:blip r:embed="rId2"/>
          <a:stretch>
            <a:fillRect/>
          </a:stretch>
        </p:blipFill>
        <p:spPr>
          <a:xfrm>
            <a:off x="0" y="1647797"/>
            <a:ext cx="11984122" cy="4801270"/>
          </a:xfrm>
          <a:prstGeom prst="rect">
            <a:avLst/>
          </a:prstGeom>
        </p:spPr>
      </p:pic>
    </p:spTree>
    <p:extLst>
      <p:ext uri="{BB962C8B-B14F-4D97-AF65-F5344CB8AC3E}">
        <p14:creationId xmlns:p14="http://schemas.microsoft.com/office/powerpoint/2010/main" val="281066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7DFF6F-A90B-6546-9D32-7DCBBCB30A4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Users</a:t>
            </a:r>
          </a:p>
        </p:txBody>
      </p:sp>
      <p:pic>
        <p:nvPicPr>
          <p:cNvPr id="4" name="Imagen 3">
            <a:extLst>
              <a:ext uri="{FF2B5EF4-FFF2-40B4-BE49-F238E27FC236}">
                <a16:creationId xmlns:a16="http://schemas.microsoft.com/office/drawing/2014/main" id="{0C4F3DFC-99DC-2272-A53C-1DEC67469B78}"/>
              </a:ext>
            </a:extLst>
          </p:cNvPr>
          <p:cNvPicPr>
            <a:picLocks noChangeAspect="1"/>
          </p:cNvPicPr>
          <p:nvPr/>
        </p:nvPicPr>
        <p:blipFill>
          <a:blip r:embed="rId2"/>
          <a:stretch>
            <a:fillRect/>
          </a:stretch>
        </p:blipFill>
        <p:spPr>
          <a:xfrm>
            <a:off x="3214285" y="1509971"/>
            <a:ext cx="5763429" cy="5096586"/>
          </a:xfrm>
          <a:prstGeom prst="rect">
            <a:avLst/>
          </a:prstGeom>
        </p:spPr>
      </p:pic>
      <p:sp>
        <p:nvSpPr>
          <p:cNvPr id="5" name="CuadroTexto 4">
            <a:extLst>
              <a:ext uri="{FF2B5EF4-FFF2-40B4-BE49-F238E27FC236}">
                <a16:creationId xmlns:a16="http://schemas.microsoft.com/office/drawing/2014/main" id="{50B81065-E85C-D621-6912-00AA73EE04B5}"/>
              </a:ext>
            </a:extLst>
          </p:cNvPr>
          <p:cNvSpPr txBox="1"/>
          <p:nvPr/>
        </p:nvSpPr>
        <p:spPr>
          <a:xfrm>
            <a:off x="10019070" y="4844051"/>
            <a:ext cx="1671484" cy="1200329"/>
          </a:xfrm>
          <a:prstGeom prst="rect">
            <a:avLst/>
          </a:prstGeom>
          <a:noFill/>
        </p:spPr>
        <p:txBody>
          <a:bodyPr wrap="square" rtlCol="0">
            <a:spAutoFit/>
          </a:bodyPr>
          <a:lstStyle/>
          <a:p>
            <a:r>
              <a:rPr lang="en-US"/>
              <a:t>It is seen that Yellow Cab has more number of users</a:t>
            </a:r>
            <a:endParaRPr lang="es-AR" dirty="0"/>
          </a:p>
        </p:txBody>
      </p:sp>
    </p:spTree>
    <p:extLst>
      <p:ext uri="{BB962C8B-B14F-4D97-AF65-F5344CB8AC3E}">
        <p14:creationId xmlns:p14="http://schemas.microsoft.com/office/powerpoint/2010/main" val="233432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D125DC-4913-1143-875B-0F16168D9AB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Users </a:t>
            </a:r>
          </a:p>
        </p:txBody>
      </p:sp>
      <p:pic>
        <p:nvPicPr>
          <p:cNvPr id="3" name="Imagen 2">
            <a:extLst>
              <a:ext uri="{FF2B5EF4-FFF2-40B4-BE49-F238E27FC236}">
                <a16:creationId xmlns:a16="http://schemas.microsoft.com/office/drawing/2014/main" id="{63A8915E-4A99-D054-053C-24A3F0576654}"/>
              </a:ext>
            </a:extLst>
          </p:cNvPr>
          <p:cNvPicPr>
            <a:picLocks noChangeAspect="1"/>
          </p:cNvPicPr>
          <p:nvPr/>
        </p:nvPicPr>
        <p:blipFill>
          <a:blip r:embed="rId2"/>
          <a:stretch>
            <a:fillRect/>
          </a:stretch>
        </p:blipFill>
        <p:spPr>
          <a:xfrm>
            <a:off x="0" y="1515172"/>
            <a:ext cx="11289522" cy="5239590"/>
          </a:xfrm>
          <a:prstGeom prst="rect">
            <a:avLst/>
          </a:prstGeom>
        </p:spPr>
      </p:pic>
      <p:sp>
        <p:nvSpPr>
          <p:cNvPr id="8" name="CuadroTexto 7">
            <a:extLst>
              <a:ext uri="{FF2B5EF4-FFF2-40B4-BE49-F238E27FC236}">
                <a16:creationId xmlns:a16="http://schemas.microsoft.com/office/drawing/2014/main" id="{0A9B8B17-ABDA-94CC-4A19-4C73028DD206}"/>
              </a:ext>
            </a:extLst>
          </p:cNvPr>
          <p:cNvSpPr txBox="1"/>
          <p:nvPr/>
        </p:nvSpPr>
        <p:spPr>
          <a:xfrm>
            <a:off x="10038735" y="3424615"/>
            <a:ext cx="1582994" cy="923330"/>
          </a:xfrm>
          <a:prstGeom prst="rect">
            <a:avLst/>
          </a:prstGeom>
          <a:noFill/>
        </p:spPr>
        <p:txBody>
          <a:bodyPr wrap="square" rtlCol="0">
            <a:spAutoFit/>
          </a:bodyPr>
          <a:lstStyle/>
          <a:p>
            <a:r>
              <a:rPr lang="en-US" dirty="0"/>
              <a:t>Yellow Cab has the 5 largest cities</a:t>
            </a:r>
            <a:endParaRPr lang="es-AR" dirty="0"/>
          </a:p>
        </p:txBody>
      </p:sp>
    </p:spTree>
    <p:extLst>
      <p:ext uri="{BB962C8B-B14F-4D97-AF65-F5344CB8AC3E}">
        <p14:creationId xmlns:p14="http://schemas.microsoft.com/office/powerpoint/2010/main" val="8853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Km Travelled</a:t>
            </a:r>
            <a:endParaRPr lang="en-US" sz="4400" dirty="0">
              <a:solidFill>
                <a:schemeClr val="accent2"/>
              </a:solidFill>
              <a:latin typeface="+mj-lt"/>
            </a:endParaRPr>
          </a:p>
        </p:txBody>
      </p:sp>
      <p:pic>
        <p:nvPicPr>
          <p:cNvPr id="3" name="Imagen 2">
            <a:extLst>
              <a:ext uri="{FF2B5EF4-FFF2-40B4-BE49-F238E27FC236}">
                <a16:creationId xmlns:a16="http://schemas.microsoft.com/office/drawing/2014/main" id="{B1441458-E591-3D0C-B52D-307E2F458B05}"/>
              </a:ext>
            </a:extLst>
          </p:cNvPr>
          <p:cNvPicPr>
            <a:picLocks noChangeAspect="1"/>
          </p:cNvPicPr>
          <p:nvPr/>
        </p:nvPicPr>
        <p:blipFill>
          <a:blip r:embed="rId2"/>
          <a:stretch>
            <a:fillRect/>
          </a:stretch>
        </p:blipFill>
        <p:spPr>
          <a:xfrm>
            <a:off x="854501" y="1671450"/>
            <a:ext cx="5241499" cy="4959446"/>
          </a:xfrm>
          <a:prstGeom prst="rect">
            <a:avLst/>
          </a:prstGeom>
        </p:spPr>
      </p:pic>
      <p:sp>
        <p:nvSpPr>
          <p:cNvPr id="5" name="CuadroTexto 4">
            <a:extLst>
              <a:ext uri="{FF2B5EF4-FFF2-40B4-BE49-F238E27FC236}">
                <a16:creationId xmlns:a16="http://schemas.microsoft.com/office/drawing/2014/main" id="{E3B844D6-43D6-8AE7-9457-7BFD9215FC93}"/>
              </a:ext>
            </a:extLst>
          </p:cNvPr>
          <p:cNvSpPr txBox="1"/>
          <p:nvPr/>
        </p:nvSpPr>
        <p:spPr>
          <a:xfrm>
            <a:off x="6449961" y="2399071"/>
            <a:ext cx="4021394" cy="369332"/>
          </a:xfrm>
          <a:prstGeom prst="rect">
            <a:avLst/>
          </a:prstGeom>
          <a:noFill/>
        </p:spPr>
        <p:txBody>
          <a:bodyPr wrap="square" rtlCol="0">
            <a:spAutoFit/>
          </a:bodyPr>
          <a:lstStyle/>
          <a:p>
            <a:r>
              <a:rPr lang="en-US"/>
              <a:t>Values ​​are expressed in millions</a:t>
            </a:r>
            <a:endParaRPr lang="es-AR" dirty="0"/>
          </a:p>
        </p:txBody>
      </p:sp>
    </p:spTree>
    <p:extLst>
      <p:ext uri="{BB962C8B-B14F-4D97-AF65-F5344CB8AC3E}">
        <p14:creationId xmlns:p14="http://schemas.microsoft.com/office/powerpoint/2010/main" val="240551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86AC7E-BCF1-DB4E-BB4E-37D812E2A37F}"/>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Km Travelled vs Profit</a:t>
            </a:r>
          </a:p>
        </p:txBody>
      </p:sp>
      <p:pic>
        <p:nvPicPr>
          <p:cNvPr id="3" name="Imagen 2">
            <a:extLst>
              <a:ext uri="{FF2B5EF4-FFF2-40B4-BE49-F238E27FC236}">
                <a16:creationId xmlns:a16="http://schemas.microsoft.com/office/drawing/2014/main" id="{8D620408-47AD-683F-B6E4-B13905611623}"/>
              </a:ext>
            </a:extLst>
          </p:cNvPr>
          <p:cNvPicPr>
            <a:picLocks noChangeAspect="1"/>
          </p:cNvPicPr>
          <p:nvPr/>
        </p:nvPicPr>
        <p:blipFill>
          <a:blip r:embed="rId2"/>
          <a:stretch>
            <a:fillRect/>
          </a:stretch>
        </p:blipFill>
        <p:spPr>
          <a:xfrm>
            <a:off x="576759" y="1818047"/>
            <a:ext cx="10507541" cy="4382112"/>
          </a:xfrm>
          <a:prstGeom prst="rect">
            <a:avLst/>
          </a:prstGeom>
        </p:spPr>
      </p:pic>
    </p:spTree>
    <p:extLst>
      <p:ext uri="{BB962C8B-B14F-4D97-AF65-F5344CB8AC3E}">
        <p14:creationId xmlns:p14="http://schemas.microsoft.com/office/powerpoint/2010/main" val="2996844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Pink Cab</a:t>
            </a:r>
          </a:p>
        </p:txBody>
      </p:sp>
      <p:sp>
        <p:nvSpPr>
          <p:cNvPr id="2" name="CuadroTexto 1">
            <a:extLst>
              <a:ext uri="{FF2B5EF4-FFF2-40B4-BE49-F238E27FC236}">
                <a16:creationId xmlns:a16="http://schemas.microsoft.com/office/drawing/2014/main" id="{4A111622-1F34-86AD-EAF4-D6B3553679B6}"/>
              </a:ext>
            </a:extLst>
          </p:cNvPr>
          <p:cNvSpPr txBox="1"/>
          <p:nvPr/>
        </p:nvSpPr>
        <p:spPr>
          <a:xfrm>
            <a:off x="996594" y="3579265"/>
            <a:ext cx="3298004" cy="1200329"/>
          </a:xfrm>
          <a:prstGeom prst="rect">
            <a:avLst/>
          </a:prstGeom>
          <a:noFill/>
        </p:spPr>
        <p:txBody>
          <a:bodyPr wrap="square" rtlCol="0">
            <a:spAutoFit/>
          </a:bodyPr>
          <a:lstStyle/>
          <a:p>
            <a:pPr marL="285750" indent="-285750">
              <a:buFontTx/>
              <a:buChar char="-"/>
            </a:pPr>
            <a:r>
              <a:rPr lang="es-AR" dirty="0" err="1"/>
              <a:t>Minor</a:t>
            </a:r>
            <a:r>
              <a:rPr lang="es-AR" dirty="0"/>
              <a:t> </a:t>
            </a:r>
            <a:r>
              <a:rPr lang="es-AR" dirty="0" err="1"/>
              <a:t>costs</a:t>
            </a:r>
            <a:endParaRPr lang="es-AR" dirty="0"/>
          </a:p>
          <a:p>
            <a:pPr marL="285750" indent="-285750">
              <a:buFontTx/>
              <a:buChar char="-"/>
            </a:pPr>
            <a:r>
              <a:rPr lang="es-AR" dirty="0"/>
              <a:t>Competitive </a:t>
            </a:r>
            <a:r>
              <a:rPr lang="es-AR" dirty="0" err="1"/>
              <a:t>prices</a:t>
            </a:r>
            <a:endParaRPr lang="es-AR" dirty="0"/>
          </a:p>
          <a:p>
            <a:pPr marL="285750" indent="-285750">
              <a:buFontTx/>
              <a:buChar char="-"/>
            </a:pPr>
            <a:r>
              <a:rPr lang="es-AR" dirty="0" err="1"/>
              <a:t>Market</a:t>
            </a:r>
            <a:r>
              <a:rPr lang="es-AR" dirty="0"/>
              <a:t> </a:t>
            </a:r>
            <a:r>
              <a:rPr lang="es-AR" dirty="0" err="1"/>
              <a:t>growth</a:t>
            </a:r>
            <a:r>
              <a:rPr lang="es-AR" dirty="0"/>
              <a:t> </a:t>
            </a:r>
            <a:r>
              <a:rPr lang="es-AR" dirty="0" err="1"/>
              <a:t>opportunity</a:t>
            </a:r>
            <a:endParaRPr lang="es-AR" dirty="0"/>
          </a:p>
          <a:p>
            <a:pPr marL="285750" indent="-285750">
              <a:buFontTx/>
              <a:buChar char="-"/>
            </a:pPr>
            <a:endParaRPr lang="es-AR" dirty="0"/>
          </a:p>
        </p:txBody>
      </p:sp>
      <p:sp>
        <p:nvSpPr>
          <p:cNvPr id="4" name="CuadroTexto 3">
            <a:extLst>
              <a:ext uri="{FF2B5EF4-FFF2-40B4-BE49-F238E27FC236}">
                <a16:creationId xmlns:a16="http://schemas.microsoft.com/office/drawing/2014/main" id="{F2A1087C-A41C-0DA8-91AB-D8F00D128628}"/>
              </a:ext>
            </a:extLst>
          </p:cNvPr>
          <p:cNvSpPr txBox="1"/>
          <p:nvPr/>
        </p:nvSpPr>
        <p:spPr>
          <a:xfrm>
            <a:off x="7601165" y="3375074"/>
            <a:ext cx="3298004" cy="1477328"/>
          </a:xfrm>
          <a:prstGeom prst="rect">
            <a:avLst/>
          </a:prstGeom>
          <a:noFill/>
        </p:spPr>
        <p:txBody>
          <a:bodyPr wrap="square" rtlCol="0">
            <a:spAutoFit/>
          </a:bodyPr>
          <a:lstStyle/>
          <a:p>
            <a:pPr marL="285750" indent="-285750">
              <a:buFontTx/>
              <a:buChar char="-"/>
            </a:pPr>
            <a:r>
              <a:rPr lang="en-US" dirty="0"/>
              <a:t>Poor cost benefit calculation management</a:t>
            </a:r>
          </a:p>
          <a:p>
            <a:pPr marL="285750" indent="-285750">
              <a:buFontTx/>
              <a:buChar char="-"/>
            </a:pPr>
            <a:r>
              <a:rPr lang="en-US" dirty="0"/>
              <a:t>Possibility of drowning by bigger competitors</a:t>
            </a:r>
          </a:p>
          <a:p>
            <a:pPr marL="285750" indent="-285750">
              <a:buFontTx/>
              <a:buChar char="-"/>
            </a:pPr>
            <a:endParaRPr lang="es-AR" dirty="0"/>
          </a:p>
        </p:txBody>
      </p:sp>
      <p:sp>
        <p:nvSpPr>
          <p:cNvPr id="9" name="CuadroTexto 8">
            <a:extLst>
              <a:ext uri="{FF2B5EF4-FFF2-40B4-BE49-F238E27FC236}">
                <a16:creationId xmlns:a16="http://schemas.microsoft.com/office/drawing/2014/main" id="{5712095F-D971-C86E-E1DF-998019DE24E9}"/>
              </a:ext>
            </a:extLst>
          </p:cNvPr>
          <p:cNvSpPr txBox="1"/>
          <p:nvPr/>
        </p:nvSpPr>
        <p:spPr>
          <a:xfrm>
            <a:off x="3943564" y="1450007"/>
            <a:ext cx="4304871" cy="923330"/>
          </a:xfrm>
          <a:prstGeom prst="rect">
            <a:avLst/>
          </a:prstGeom>
          <a:noFill/>
        </p:spPr>
        <p:txBody>
          <a:bodyPr wrap="square">
            <a:spAutoFit/>
          </a:bodyPr>
          <a:lstStyle/>
          <a:p>
            <a:r>
              <a:rPr lang="es-AR" sz="5400" dirty="0"/>
              <a:t>Pros and </a:t>
            </a:r>
            <a:r>
              <a:rPr lang="es-AR" sz="5400" dirty="0" err="1"/>
              <a:t>Cons</a:t>
            </a:r>
            <a:endParaRPr lang="es-AR" sz="5400" dirty="0"/>
          </a:p>
        </p:txBody>
      </p:sp>
    </p:spTree>
    <p:extLst>
      <p:ext uri="{BB962C8B-B14F-4D97-AF65-F5344CB8AC3E}">
        <p14:creationId xmlns:p14="http://schemas.microsoft.com/office/powerpoint/2010/main" val="238264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4" name="Title 1">
            <a:extLst>
              <a:ext uri="{FF2B5EF4-FFF2-40B4-BE49-F238E27FC236}">
                <a16:creationId xmlns:a16="http://schemas.microsoft.com/office/drawing/2014/main" id="{1872FC3F-17D7-46D1-7286-B101D3CA7E8C}"/>
              </a:ext>
            </a:extLst>
          </p:cNvPr>
          <p:cNvSpPr>
            <a:spLocks noGrp="1"/>
          </p:cNvSpPr>
          <p:nvPr>
            <p:ph type="ctrTitle"/>
          </p:nvPr>
        </p:nvSpPr>
        <p:spPr>
          <a:xfrm rot="5400000">
            <a:off x="-277847" y="277846"/>
            <a:ext cx="6288833"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8" name="Subtitle 2">
            <a:extLst>
              <a:ext uri="{FF2B5EF4-FFF2-40B4-BE49-F238E27FC236}">
                <a16:creationId xmlns:a16="http://schemas.microsoft.com/office/drawing/2014/main" id="{400AE3DB-96E9-ECBA-229D-2F302DDD9C57}"/>
              </a:ext>
            </a:extLst>
          </p:cNvPr>
          <p:cNvSpPr txBox="1">
            <a:spLocks/>
          </p:cNvSpPr>
          <p:nvPr/>
        </p:nvSpPr>
        <p:spPr>
          <a:xfrm rot="5400000">
            <a:off x="5703385" y="199573"/>
            <a:ext cx="6858004" cy="6458857"/>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55368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Yellow Cab</a:t>
            </a:r>
          </a:p>
        </p:txBody>
      </p:sp>
      <p:sp>
        <p:nvSpPr>
          <p:cNvPr id="2" name="CuadroTexto 1">
            <a:extLst>
              <a:ext uri="{FF2B5EF4-FFF2-40B4-BE49-F238E27FC236}">
                <a16:creationId xmlns:a16="http://schemas.microsoft.com/office/drawing/2014/main" id="{A1572610-1B04-5B06-B7F8-05B85B97FB2F}"/>
              </a:ext>
            </a:extLst>
          </p:cNvPr>
          <p:cNvSpPr txBox="1"/>
          <p:nvPr/>
        </p:nvSpPr>
        <p:spPr>
          <a:xfrm>
            <a:off x="3943564" y="1450007"/>
            <a:ext cx="4304871" cy="923330"/>
          </a:xfrm>
          <a:prstGeom prst="rect">
            <a:avLst/>
          </a:prstGeom>
          <a:noFill/>
        </p:spPr>
        <p:txBody>
          <a:bodyPr wrap="square">
            <a:spAutoFit/>
          </a:bodyPr>
          <a:lstStyle/>
          <a:p>
            <a:r>
              <a:rPr lang="es-AR" sz="5400" dirty="0"/>
              <a:t>Pros and </a:t>
            </a:r>
            <a:r>
              <a:rPr lang="es-AR" sz="5400" dirty="0" err="1"/>
              <a:t>Cons</a:t>
            </a:r>
            <a:endParaRPr lang="es-AR" sz="5400" dirty="0"/>
          </a:p>
        </p:txBody>
      </p:sp>
      <p:sp>
        <p:nvSpPr>
          <p:cNvPr id="3" name="CuadroTexto 2">
            <a:extLst>
              <a:ext uri="{FF2B5EF4-FFF2-40B4-BE49-F238E27FC236}">
                <a16:creationId xmlns:a16="http://schemas.microsoft.com/office/drawing/2014/main" id="{54E88318-F217-0149-48A4-F6BB9D3C20BC}"/>
              </a:ext>
            </a:extLst>
          </p:cNvPr>
          <p:cNvSpPr txBox="1"/>
          <p:nvPr/>
        </p:nvSpPr>
        <p:spPr>
          <a:xfrm>
            <a:off x="7407668" y="3429000"/>
            <a:ext cx="3298004" cy="646331"/>
          </a:xfrm>
          <a:prstGeom prst="rect">
            <a:avLst/>
          </a:prstGeom>
          <a:noFill/>
        </p:spPr>
        <p:txBody>
          <a:bodyPr wrap="square" rtlCol="0">
            <a:spAutoFit/>
          </a:bodyPr>
          <a:lstStyle/>
          <a:p>
            <a:pPr marL="285750" indent="-285750">
              <a:buFontTx/>
              <a:buChar char="-"/>
            </a:pPr>
            <a:r>
              <a:rPr lang="es-AR" dirty="0" err="1"/>
              <a:t>Higher</a:t>
            </a:r>
            <a:r>
              <a:rPr lang="es-AR" dirty="0"/>
              <a:t> </a:t>
            </a:r>
            <a:r>
              <a:rPr lang="es-AR" dirty="0" err="1"/>
              <a:t>costs</a:t>
            </a:r>
            <a:endParaRPr lang="es-AR" dirty="0"/>
          </a:p>
          <a:p>
            <a:pPr marL="285750" indent="-285750">
              <a:buFontTx/>
              <a:buChar char="-"/>
            </a:pPr>
            <a:r>
              <a:rPr lang="es-AR" dirty="0" err="1"/>
              <a:t>Slower</a:t>
            </a:r>
            <a:r>
              <a:rPr lang="es-AR" dirty="0"/>
              <a:t> </a:t>
            </a:r>
            <a:r>
              <a:rPr lang="es-AR" dirty="0" err="1"/>
              <a:t>business</a:t>
            </a:r>
            <a:r>
              <a:rPr lang="es-AR" dirty="0"/>
              <a:t> </a:t>
            </a:r>
            <a:r>
              <a:rPr lang="es-AR" dirty="0" err="1"/>
              <a:t>growth</a:t>
            </a:r>
            <a:endParaRPr lang="es-AR" dirty="0"/>
          </a:p>
        </p:txBody>
      </p:sp>
      <p:sp>
        <p:nvSpPr>
          <p:cNvPr id="7" name="CuadroTexto 6">
            <a:extLst>
              <a:ext uri="{FF2B5EF4-FFF2-40B4-BE49-F238E27FC236}">
                <a16:creationId xmlns:a16="http://schemas.microsoft.com/office/drawing/2014/main" id="{AEF805F4-DF1B-759C-E36B-D31CA3D2B37E}"/>
              </a:ext>
            </a:extLst>
          </p:cNvPr>
          <p:cNvSpPr txBox="1"/>
          <p:nvPr/>
        </p:nvSpPr>
        <p:spPr>
          <a:xfrm>
            <a:off x="996594" y="3579265"/>
            <a:ext cx="3298004" cy="1754326"/>
          </a:xfrm>
          <a:prstGeom prst="rect">
            <a:avLst/>
          </a:prstGeom>
          <a:noFill/>
        </p:spPr>
        <p:txBody>
          <a:bodyPr wrap="square" rtlCol="0">
            <a:spAutoFit/>
          </a:bodyPr>
          <a:lstStyle/>
          <a:p>
            <a:pPr marL="285750" indent="-285750">
              <a:buFontTx/>
              <a:buChar char="-"/>
            </a:pPr>
            <a:r>
              <a:rPr lang="es-AR" dirty="0" err="1"/>
              <a:t>Consolidated</a:t>
            </a:r>
            <a:r>
              <a:rPr lang="es-AR" dirty="0"/>
              <a:t> in </a:t>
            </a:r>
            <a:r>
              <a:rPr lang="es-AR" dirty="0" err="1"/>
              <a:t>the</a:t>
            </a:r>
            <a:r>
              <a:rPr lang="es-AR" dirty="0"/>
              <a:t> </a:t>
            </a:r>
            <a:r>
              <a:rPr lang="es-AR" dirty="0" err="1"/>
              <a:t>market</a:t>
            </a:r>
            <a:endParaRPr lang="es-AR" dirty="0"/>
          </a:p>
          <a:p>
            <a:pPr marL="285750" indent="-285750">
              <a:buFontTx/>
              <a:buChar char="-"/>
            </a:pPr>
            <a:r>
              <a:rPr lang="es-AR" dirty="0" err="1"/>
              <a:t>Cost</a:t>
            </a:r>
            <a:r>
              <a:rPr lang="es-AR" dirty="0"/>
              <a:t> </a:t>
            </a:r>
            <a:r>
              <a:rPr lang="es-AR" dirty="0" err="1"/>
              <a:t>improvement</a:t>
            </a:r>
            <a:r>
              <a:rPr lang="es-AR" dirty="0"/>
              <a:t> </a:t>
            </a:r>
            <a:r>
              <a:rPr lang="es-AR" dirty="0" err="1"/>
              <a:t>opportunity</a:t>
            </a:r>
            <a:endParaRPr lang="es-AR" dirty="0"/>
          </a:p>
          <a:p>
            <a:pPr marL="285750" indent="-285750">
              <a:buFontTx/>
              <a:buChar char="-"/>
            </a:pPr>
            <a:r>
              <a:rPr lang="en-US" dirty="0"/>
              <a:t>Customers continue to consume it even with higher prices than the competition</a:t>
            </a:r>
            <a:endParaRPr lang="es-AR" dirty="0"/>
          </a:p>
        </p:txBody>
      </p:sp>
    </p:spTree>
    <p:extLst>
      <p:ext uri="{BB962C8B-B14F-4D97-AF65-F5344CB8AC3E}">
        <p14:creationId xmlns:p14="http://schemas.microsoft.com/office/powerpoint/2010/main" val="3631031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
        <p:nvSpPr>
          <p:cNvPr id="2" name="CuadroTexto 1">
            <a:extLst>
              <a:ext uri="{FF2B5EF4-FFF2-40B4-BE49-F238E27FC236}">
                <a16:creationId xmlns:a16="http://schemas.microsoft.com/office/drawing/2014/main" id="{B0DE2642-A73B-64D0-6B1A-6DBCAB7148C1}"/>
              </a:ext>
            </a:extLst>
          </p:cNvPr>
          <p:cNvSpPr txBox="1"/>
          <p:nvPr/>
        </p:nvSpPr>
        <p:spPr>
          <a:xfrm>
            <a:off x="421240" y="1846251"/>
            <a:ext cx="11578975" cy="4524315"/>
          </a:xfrm>
          <a:prstGeom prst="rect">
            <a:avLst/>
          </a:prstGeom>
          <a:noFill/>
        </p:spPr>
        <p:txBody>
          <a:bodyPr wrap="square" rtlCol="0">
            <a:spAutoFit/>
          </a:bodyPr>
          <a:lstStyle/>
          <a:p>
            <a:r>
              <a:rPr lang="en-US" sz="3200" dirty="0"/>
              <a:t>Having deep knowledge of the cab market, advertising and agreeing to risky investments. I would recommend Pink Cab.</a:t>
            </a:r>
          </a:p>
          <a:p>
            <a:r>
              <a:rPr lang="en-US" sz="3200" dirty="0"/>
              <a:t>Since it has greater growth potential.</a:t>
            </a:r>
          </a:p>
          <a:p>
            <a:endParaRPr lang="en-US" sz="3200" dirty="0"/>
          </a:p>
          <a:p>
            <a:r>
              <a:rPr lang="en-US" sz="3200" dirty="0"/>
              <a:t>From wanting to make a safer investment with a longer-term investment.</a:t>
            </a:r>
          </a:p>
          <a:p>
            <a:r>
              <a:rPr lang="en-US" sz="3200" dirty="0"/>
              <a:t>I would recommend Yellow Cab since it is consolidated as a company and greater cost management could increase profits in the short term.</a:t>
            </a:r>
          </a:p>
        </p:txBody>
      </p:sp>
    </p:spTree>
    <p:extLst>
      <p:ext uri="{BB962C8B-B14F-4D97-AF65-F5344CB8AC3E}">
        <p14:creationId xmlns:p14="http://schemas.microsoft.com/office/powerpoint/2010/main" val="354447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pic>
        <p:nvPicPr>
          <p:cNvPr id="5" name="Imagen 4">
            <a:extLst>
              <a:ext uri="{FF2B5EF4-FFF2-40B4-BE49-F238E27FC236}">
                <a16:creationId xmlns:a16="http://schemas.microsoft.com/office/drawing/2014/main" id="{6F220E58-824C-F8A0-46CE-40C0CFA79DC3}"/>
              </a:ext>
            </a:extLst>
          </p:cNvPr>
          <p:cNvPicPr>
            <a:picLocks noChangeAspect="1"/>
          </p:cNvPicPr>
          <p:nvPr/>
        </p:nvPicPr>
        <p:blipFill>
          <a:blip r:embed="rId2"/>
          <a:stretch>
            <a:fillRect/>
          </a:stretch>
        </p:blipFill>
        <p:spPr>
          <a:xfrm>
            <a:off x="6626942" y="3306494"/>
            <a:ext cx="5016058" cy="3382307"/>
          </a:xfrm>
          <a:prstGeom prst="rect">
            <a:avLst/>
          </a:prstGeom>
        </p:spPr>
      </p:pic>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794194" y="2162775"/>
            <a:ext cx="5756704" cy="3970318"/>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18 Features( including 4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:359,392</a:t>
            </a:r>
          </a:p>
          <a:p>
            <a:endParaRPr lang="en-US" dirty="0"/>
          </a:p>
          <a:p>
            <a:endParaRPr lang="en-US" dirty="0"/>
          </a:p>
          <a:p>
            <a:r>
              <a:rPr lang="en-US" b="1" dirty="0"/>
              <a:t>Hypothesis:</a:t>
            </a:r>
          </a:p>
          <a:p>
            <a:pPr algn="l"/>
            <a:endParaRPr lang="en-US" b="0" i="0" dirty="0">
              <a:solidFill>
                <a:srgbClr val="000000"/>
              </a:solidFill>
              <a:effectLst/>
              <a:latin typeface="Helvetica Neue"/>
            </a:endParaRPr>
          </a:p>
          <a:p>
            <a:pPr marL="742950" lvl="1" indent="-285750" algn="l">
              <a:buFont typeface="Arial" panose="020B0604020202020204" pitchFamily="34" charset="0"/>
              <a:buChar char="•"/>
            </a:pPr>
            <a:r>
              <a:rPr lang="en-US" b="0" i="0" dirty="0">
                <a:solidFill>
                  <a:srgbClr val="000000"/>
                </a:solidFill>
                <a:effectLst/>
                <a:latin typeface="Helvetica Neue"/>
              </a:rPr>
              <a:t>1. Is there any </a:t>
            </a:r>
            <a:r>
              <a:rPr lang="en-US" b="0" i="0" dirty="0" err="1">
                <a:solidFill>
                  <a:srgbClr val="000000"/>
                </a:solidFill>
                <a:effectLst/>
                <a:latin typeface="Helvetica Neue"/>
              </a:rPr>
              <a:t>seasonability</a:t>
            </a:r>
            <a:r>
              <a:rPr lang="en-US" b="0" i="0" dirty="0">
                <a:solidFill>
                  <a:srgbClr val="000000"/>
                </a:solidFill>
                <a:effectLst/>
                <a:latin typeface="Helvetica Neue"/>
              </a:rPr>
              <a:t> in the demand?</a:t>
            </a:r>
          </a:p>
          <a:p>
            <a:pPr marL="742950" lvl="1" indent="-285750" algn="l">
              <a:buFont typeface="Arial" panose="020B0604020202020204" pitchFamily="34" charset="0"/>
              <a:buChar char="•"/>
            </a:pPr>
            <a:r>
              <a:rPr lang="en-US" b="0" i="0" dirty="0">
                <a:solidFill>
                  <a:srgbClr val="000000"/>
                </a:solidFill>
                <a:effectLst/>
                <a:latin typeface="Helvetica Neue"/>
              </a:rPr>
              <a:t>2. Which cities are the most profitable?</a:t>
            </a:r>
          </a:p>
          <a:p>
            <a:pPr marL="742950" lvl="1" indent="-285750" algn="l">
              <a:buFont typeface="Arial" panose="020B0604020202020204" pitchFamily="34" charset="0"/>
              <a:buChar char="•"/>
            </a:pPr>
            <a:r>
              <a:rPr lang="en-US" b="0" i="0" dirty="0">
                <a:solidFill>
                  <a:srgbClr val="000000"/>
                </a:solidFill>
                <a:effectLst/>
                <a:latin typeface="Helvetica Neue"/>
              </a:rPr>
              <a:t>3. Are the profits increasing over the years?</a:t>
            </a:r>
          </a:p>
          <a:p>
            <a:pPr marL="742950" lvl="1" indent="-285750" algn="l">
              <a:buFont typeface="Arial" panose="020B0604020202020204" pitchFamily="34" charset="0"/>
              <a:buChar char="•"/>
            </a:pPr>
            <a:r>
              <a:rPr lang="en-US" b="0" i="0" dirty="0">
                <a:solidFill>
                  <a:srgbClr val="000000"/>
                </a:solidFill>
                <a:effectLst/>
                <a:latin typeface="Helvetica Neue"/>
              </a:rPr>
              <a:t>4. Which company has maximum cab users?</a:t>
            </a:r>
          </a:p>
          <a:p>
            <a:pPr marL="742950" lvl="1" indent="-285750" algn="l">
              <a:buFont typeface="Arial" panose="020B0604020202020204" pitchFamily="34" charset="0"/>
              <a:buChar char="•"/>
            </a:pPr>
            <a:r>
              <a:rPr lang="en-US" b="0" i="0" dirty="0">
                <a:solidFill>
                  <a:srgbClr val="000000"/>
                </a:solidFill>
                <a:effectLst/>
                <a:latin typeface="Helvetica Neue"/>
              </a:rPr>
              <a:t>5. Which company has the lowest cost per km?</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7024150" y="1537724"/>
            <a:ext cx="4831612" cy="2610210"/>
            <a:chOff x="1702411" y="3452991"/>
            <a:chExt cx="5168575" cy="3920518"/>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265821" y="4509915"/>
              <a:ext cx="1463538" cy="140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4712062" y="4509915"/>
              <a:ext cx="1540440" cy="146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a:stCxn id="10" idx="0"/>
            </p:cNvCxnSpPr>
            <p:nvPr/>
          </p:nvCxnSpPr>
          <p:spPr>
            <a:xfrm>
              <a:off x="3729359" y="4639190"/>
              <a:ext cx="337741" cy="113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flipH="1">
              <a:off x="4407680" y="4509914"/>
              <a:ext cx="519516" cy="119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3907697" y="5974576"/>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3820843" y="6957458"/>
              <a:ext cx="749710" cy="416051"/>
            </a:xfrm>
            <a:prstGeom prst="rect">
              <a:avLst/>
            </a:prstGeom>
            <a:noFill/>
          </p:spPr>
          <p:txBody>
            <a:bodyPr wrap="none" rtlCol="0">
              <a:spAutoFit/>
            </a:bodyPr>
            <a:lstStyle/>
            <a:p>
              <a:r>
                <a:rPr lang="en-US" sz="1200" dirty="0" err="1"/>
                <a:t>df_main</a:t>
              </a:r>
              <a:endParaRPr lang="en-US" sz="1200"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Getting familiar whit the data</a:t>
            </a:r>
            <a:endParaRPr lang="en-US" sz="4400" b="1" dirty="0">
              <a:solidFill>
                <a:schemeClr val="bg2">
                  <a:lumMod val="25000"/>
                </a:schemeClr>
              </a:solidFill>
              <a:latin typeface="+mj-lt"/>
            </a:endParaRPr>
          </a:p>
        </p:txBody>
      </p:sp>
      <p:pic>
        <p:nvPicPr>
          <p:cNvPr id="7" name="Imagen 6">
            <a:extLst>
              <a:ext uri="{FF2B5EF4-FFF2-40B4-BE49-F238E27FC236}">
                <a16:creationId xmlns:a16="http://schemas.microsoft.com/office/drawing/2014/main" id="{97262815-FFE7-633F-116F-88B0773C3F29}"/>
              </a:ext>
            </a:extLst>
          </p:cNvPr>
          <p:cNvPicPr>
            <a:picLocks noChangeAspect="1"/>
          </p:cNvPicPr>
          <p:nvPr/>
        </p:nvPicPr>
        <p:blipFill>
          <a:blip r:embed="rId2"/>
          <a:stretch>
            <a:fillRect/>
          </a:stretch>
        </p:blipFill>
        <p:spPr>
          <a:xfrm>
            <a:off x="8631142" y="1417989"/>
            <a:ext cx="3157736" cy="2822300"/>
          </a:xfrm>
          <a:prstGeom prst="rect">
            <a:avLst/>
          </a:prstGeom>
        </p:spPr>
      </p:pic>
      <p:pic>
        <p:nvPicPr>
          <p:cNvPr id="18" name="Imagen 17">
            <a:extLst>
              <a:ext uri="{FF2B5EF4-FFF2-40B4-BE49-F238E27FC236}">
                <a16:creationId xmlns:a16="http://schemas.microsoft.com/office/drawing/2014/main" id="{CCFD74CB-F965-DA9E-1668-2D4C46FD450C}"/>
              </a:ext>
            </a:extLst>
          </p:cNvPr>
          <p:cNvPicPr>
            <a:picLocks noChangeAspect="1"/>
          </p:cNvPicPr>
          <p:nvPr/>
        </p:nvPicPr>
        <p:blipFill>
          <a:blip r:embed="rId3"/>
          <a:stretch>
            <a:fillRect/>
          </a:stretch>
        </p:blipFill>
        <p:spPr>
          <a:xfrm>
            <a:off x="8739297" y="4250129"/>
            <a:ext cx="2708630" cy="2600764"/>
          </a:xfrm>
          <a:prstGeom prst="rect">
            <a:avLst/>
          </a:prstGeom>
        </p:spPr>
      </p:pic>
      <p:pic>
        <p:nvPicPr>
          <p:cNvPr id="26" name="Imagen 25">
            <a:extLst>
              <a:ext uri="{FF2B5EF4-FFF2-40B4-BE49-F238E27FC236}">
                <a16:creationId xmlns:a16="http://schemas.microsoft.com/office/drawing/2014/main" id="{8EDC6CB6-AEDD-F9EB-1AF8-9B05FE0EEB66}"/>
              </a:ext>
            </a:extLst>
          </p:cNvPr>
          <p:cNvPicPr>
            <a:picLocks noChangeAspect="1"/>
          </p:cNvPicPr>
          <p:nvPr/>
        </p:nvPicPr>
        <p:blipFill>
          <a:blip r:embed="rId4"/>
          <a:stretch>
            <a:fillRect/>
          </a:stretch>
        </p:blipFill>
        <p:spPr>
          <a:xfrm>
            <a:off x="0" y="1539834"/>
            <a:ext cx="8598154" cy="4536501"/>
          </a:xfrm>
          <a:prstGeom prst="rect">
            <a:avLst/>
          </a:prstGeom>
        </p:spPr>
      </p:pic>
      <p:sp>
        <p:nvSpPr>
          <p:cNvPr id="27" name="CuadroTexto 26">
            <a:extLst>
              <a:ext uri="{FF2B5EF4-FFF2-40B4-BE49-F238E27FC236}">
                <a16:creationId xmlns:a16="http://schemas.microsoft.com/office/drawing/2014/main" id="{2771E23E-289A-17B3-83D1-DEE4BA45E53B}"/>
              </a:ext>
            </a:extLst>
          </p:cNvPr>
          <p:cNvSpPr txBox="1"/>
          <p:nvPr/>
        </p:nvSpPr>
        <p:spPr>
          <a:xfrm>
            <a:off x="629265" y="6232257"/>
            <a:ext cx="5024283" cy="369332"/>
          </a:xfrm>
          <a:prstGeom prst="rect">
            <a:avLst/>
          </a:prstGeom>
          <a:noFill/>
        </p:spPr>
        <p:txBody>
          <a:bodyPr wrap="square" rtlCol="0">
            <a:spAutoFit/>
          </a:bodyPr>
          <a:lstStyle/>
          <a:p>
            <a:r>
              <a:rPr lang="en-US" b="0" i="0" dirty="0">
                <a:solidFill>
                  <a:srgbClr val="000000"/>
                </a:solidFill>
                <a:effectLst/>
                <a:latin typeface="Helvetica Neue"/>
              </a:rPr>
              <a:t>There is a big drop after 40 years old</a:t>
            </a:r>
            <a:endParaRPr lang="es-AR" dirty="0"/>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Getting familiar whit the data</a:t>
            </a:r>
          </a:p>
        </p:txBody>
      </p:sp>
      <p:pic>
        <p:nvPicPr>
          <p:cNvPr id="9" name="Imagen 8">
            <a:extLst>
              <a:ext uri="{FF2B5EF4-FFF2-40B4-BE49-F238E27FC236}">
                <a16:creationId xmlns:a16="http://schemas.microsoft.com/office/drawing/2014/main" id="{73867C32-47DA-866E-32BB-444529ECFACE}"/>
              </a:ext>
            </a:extLst>
          </p:cNvPr>
          <p:cNvPicPr>
            <a:picLocks noChangeAspect="1"/>
          </p:cNvPicPr>
          <p:nvPr/>
        </p:nvPicPr>
        <p:blipFill>
          <a:blip r:embed="rId2"/>
          <a:stretch>
            <a:fillRect/>
          </a:stretch>
        </p:blipFill>
        <p:spPr>
          <a:xfrm>
            <a:off x="569689" y="1488757"/>
            <a:ext cx="8830530" cy="5295502"/>
          </a:xfrm>
          <a:prstGeom prst="rect">
            <a:avLst/>
          </a:prstGeom>
        </p:spPr>
      </p:pic>
      <p:sp>
        <p:nvSpPr>
          <p:cNvPr id="10" name="CuadroTexto 9">
            <a:extLst>
              <a:ext uri="{FF2B5EF4-FFF2-40B4-BE49-F238E27FC236}">
                <a16:creationId xmlns:a16="http://schemas.microsoft.com/office/drawing/2014/main" id="{47B8C9C2-E7A2-E2A3-B100-7EC1FE137935}"/>
              </a:ext>
            </a:extLst>
          </p:cNvPr>
          <p:cNvSpPr txBox="1"/>
          <p:nvPr/>
        </p:nvSpPr>
        <p:spPr>
          <a:xfrm>
            <a:off x="9675524" y="1877962"/>
            <a:ext cx="1946787" cy="1754326"/>
          </a:xfrm>
          <a:prstGeom prst="rect">
            <a:avLst/>
          </a:prstGeom>
          <a:noFill/>
        </p:spPr>
        <p:txBody>
          <a:bodyPr wrap="square" rtlCol="0">
            <a:spAutoFit/>
          </a:bodyPr>
          <a:lstStyle/>
          <a:p>
            <a:r>
              <a:rPr lang="en-US" dirty="0"/>
              <a:t>The five cities with the most trips are New York, Chicago, Los Angeles, Washington D.C. and Boston</a:t>
            </a:r>
            <a:endParaRPr lang="es-AR" dirty="0"/>
          </a:p>
        </p:txBody>
      </p:sp>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t>
            </a:r>
            <a:endParaRPr lang="en-US" sz="4400" dirty="0">
              <a:solidFill>
                <a:schemeClr val="accent2"/>
              </a:solidFill>
              <a:latin typeface="+mj-lt"/>
            </a:endParaRPr>
          </a:p>
        </p:txBody>
      </p:sp>
      <p:pic>
        <p:nvPicPr>
          <p:cNvPr id="4" name="Imagen 3">
            <a:extLst>
              <a:ext uri="{FF2B5EF4-FFF2-40B4-BE49-F238E27FC236}">
                <a16:creationId xmlns:a16="http://schemas.microsoft.com/office/drawing/2014/main" id="{BAFE89D2-E48F-2BEA-E282-AF316F5B316E}"/>
              </a:ext>
            </a:extLst>
          </p:cNvPr>
          <p:cNvPicPr>
            <a:picLocks noChangeAspect="1"/>
          </p:cNvPicPr>
          <p:nvPr/>
        </p:nvPicPr>
        <p:blipFill>
          <a:blip r:embed="rId2"/>
          <a:stretch>
            <a:fillRect/>
          </a:stretch>
        </p:blipFill>
        <p:spPr>
          <a:xfrm>
            <a:off x="705316" y="1592826"/>
            <a:ext cx="10631278" cy="4483509"/>
          </a:xfrm>
          <a:prstGeom prst="rect">
            <a:avLst/>
          </a:prstGeom>
        </p:spPr>
      </p:pic>
      <p:sp>
        <p:nvSpPr>
          <p:cNvPr id="5" name="CuadroTexto 4">
            <a:extLst>
              <a:ext uri="{FF2B5EF4-FFF2-40B4-BE49-F238E27FC236}">
                <a16:creationId xmlns:a16="http://schemas.microsoft.com/office/drawing/2014/main" id="{96DD433A-0709-E856-FB15-3862623C6A7D}"/>
              </a:ext>
            </a:extLst>
          </p:cNvPr>
          <p:cNvSpPr txBox="1"/>
          <p:nvPr/>
        </p:nvSpPr>
        <p:spPr>
          <a:xfrm>
            <a:off x="8996516" y="6076335"/>
            <a:ext cx="3510116" cy="646331"/>
          </a:xfrm>
          <a:prstGeom prst="rect">
            <a:avLst/>
          </a:prstGeom>
          <a:noFill/>
        </p:spPr>
        <p:txBody>
          <a:bodyPr wrap="square" rtlCol="0">
            <a:spAutoFit/>
          </a:bodyPr>
          <a:lstStyle/>
          <a:p>
            <a:r>
              <a:rPr lang="en-US" dirty="0"/>
              <a:t>* </a:t>
            </a:r>
            <a:r>
              <a:rPr lang="en-US" dirty="0">
                <a:latin typeface="arial" panose="020B0604020202020204" pitchFamily="34" charset="0"/>
              </a:rPr>
              <a:t>T</a:t>
            </a:r>
            <a:r>
              <a:rPr lang="en-US" b="0" i="0" dirty="0">
                <a:effectLst/>
                <a:latin typeface="arial" panose="020B0604020202020204" pitchFamily="34" charset="0"/>
              </a:rPr>
              <a:t>he information is accumulated in the 3 years</a:t>
            </a:r>
            <a:endParaRPr lang="es-AR" dirty="0"/>
          </a:p>
        </p:txBody>
      </p:sp>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en-US" sz="4000" b="1" dirty="0">
                <a:solidFill>
                  <a:schemeClr val="accent2"/>
                </a:solidFill>
                <a:latin typeface="+mj-lt"/>
              </a:rPr>
              <a:t> Quarters</a:t>
            </a:r>
            <a:endParaRPr lang="en-US" sz="4200" dirty="0">
              <a:solidFill>
                <a:schemeClr val="accent2"/>
              </a:solidFill>
              <a:latin typeface="+mj-lt"/>
            </a:endParaRPr>
          </a:p>
        </p:txBody>
      </p:sp>
      <p:pic>
        <p:nvPicPr>
          <p:cNvPr id="7" name="Imagen 6">
            <a:extLst>
              <a:ext uri="{FF2B5EF4-FFF2-40B4-BE49-F238E27FC236}">
                <a16:creationId xmlns:a16="http://schemas.microsoft.com/office/drawing/2014/main" id="{35D4DEC2-5823-D5BA-7B0B-E04E06DB4DC5}"/>
              </a:ext>
            </a:extLst>
          </p:cNvPr>
          <p:cNvPicPr>
            <a:picLocks noChangeAspect="1"/>
          </p:cNvPicPr>
          <p:nvPr/>
        </p:nvPicPr>
        <p:blipFill>
          <a:blip r:embed="rId2"/>
          <a:stretch>
            <a:fillRect/>
          </a:stretch>
        </p:blipFill>
        <p:spPr>
          <a:xfrm>
            <a:off x="188970" y="1532270"/>
            <a:ext cx="8707065" cy="5144218"/>
          </a:xfrm>
          <a:prstGeom prst="rect">
            <a:avLst/>
          </a:prstGeom>
        </p:spPr>
      </p:pic>
      <p:sp>
        <p:nvSpPr>
          <p:cNvPr id="10" name="CuadroTexto 9">
            <a:extLst>
              <a:ext uri="{FF2B5EF4-FFF2-40B4-BE49-F238E27FC236}">
                <a16:creationId xmlns:a16="http://schemas.microsoft.com/office/drawing/2014/main" id="{25E83EDF-01BC-877B-08C1-B39DF183C5BF}"/>
              </a:ext>
            </a:extLst>
          </p:cNvPr>
          <p:cNvSpPr txBox="1"/>
          <p:nvPr/>
        </p:nvSpPr>
        <p:spPr>
          <a:xfrm>
            <a:off x="9724103" y="2910348"/>
            <a:ext cx="1691148" cy="1477328"/>
          </a:xfrm>
          <a:prstGeom prst="rect">
            <a:avLst/>
          </a:prstGeom>
          <a:noFill/>
        </p:spPr>
        <p:txBody>
          <a:bodyPr wrap="square" rtlCol="0">
            <a:spAutoFit/>
          </a:bodyPr>
          <a:lstStyle/>
          <a:p>
            <a:r>
              <a:rPr lang="en-US" dirty="0"/>
              <a:t>We can see as always the last quarter is the one with the highest demand</a:t>
            </a:r>
            <a:endParaRPr lang="es-AR" dirty="0"/>
          </a:p>
        </p:txBody>
      </p:sp>
    </p:spTree>
    <p:extLst>
      <p:ext uri="{BB962C8B-B14F-4D97-AF65-F5344CB8AC3E}">
        <p14:creationId xmlns:p14="http://schemas.microsoft.com/office/powerpoint/2010/main" val="491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Annual Profit by Company</a:t>
            </a:r>
            <a:endParaRPr lang="en-US" sz="4300" dirty="0">
              <a:solidFill>
                <a:schemeClr val="accent2"/>
              </a:solidFill>
              <a:latin typeface="+mj-lt"/>
            </a:endParaRPr>
          </a:p>
        </p:txBody>
      </p:sp>
      <p:pic>
        <p:nvPicPr>
          <p:cNvPr id="5" name="Imagen 4">
            <a:extLst>
              <a:ext uri="{FF2B5EF4-FFF2-40B4-BE49-F238E27FC236}">
                <a16:creationId xmlns:a16="http://schemas.microsoft.com/office/drawing/2014/main" id="{B61B50A0-D81A-8111-CAD7-07E8E8E3E28D}"/>
              </a:ext>
            </a:extLst>
          </p:cNvPr>
          <p:cNvPicPr>
            <a:picLocks noChangeAspect="1"/>
          </p:cNvPicPr>
          <p:nvPr/>
        </p:nvPicPr>
        <p:blipFill>
          <a:blip r:embed="rId2"/>
          <a:stretch>
            <a:fillRect/>
          </a:stretch>
        </p:blipFill>
        <p:spPr>
          <a:xfrm>
            <a:off x="1244081" y="1695254"/>
            <a:ext cx="8897592" cy="5001323"/>
          </a:xfrm>
          <a:prstGeom prst="rect">
            <a:avLst/>
          </a:prstGeom>
        </p:spPr>
      </p:pic>
    </p:spTree>
    <p:extLst>
      <p:ext uri="{BB962C8B-B14F-4D97-AF65-F5344CB8AC3E}">
        <p14:creationId xmlns:p14="http://schemas.microsoft.com/office/powerpoint/2010/main" val="257898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TotalTime>
  <Words>534</Words>
  <Application>Microsoft Office PowerPoint</Application>
  <PresentationFormat>Panorámica</PresentationFormat>
  <Paragraphs>95</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arial</vt:lpstr>
      <vt:lpstr>Calibri</vt:lpstr>
      <vt:lpstr>Calibri Light</vt:lpstr>
      <vt:lpstr>Helvetica Neue</vt:lpstr>
      <vt:lpstr>Office Theme</vt:lpstr>
      <vt:lpstr>Presentación de PowerPoint</vt:lpstr>
      <vt:lpstr>   Agenda</vt:lpstr>
      <vt:lpstr>Background –G2M(cab industry) case study</vt:lpstr>
      <vt:lpstr>Data Exploration</vt:lpstr>
      <vt:lpstr>Profit Analysis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Usuario</cp:lastModifiedBy>
  <cp:revision>146</cp:revision>
  <cp:lastPrinted>2019-08-24T08:13:50Z</cp:lastPrinted>
  <dcterms:created xsi:type="dcterms:W3CDTF">2019-08-19T15:39:24Z</dcterms:created>
  <dcterms:modified xsi:type="dcterms:W3CDTF">2023-01-14T16:18:54Z</dcterms:modified>
</cp:coreProperties>
</file>