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6" r:id="rId2"/>
    <p:sldId id="264" r:id="rId3"/>
    <p:sldId id="265" r:id="rId4"/>
    <p:sldId id="281" r:id="rId5"/>
    <p:sldId id="267" r:id="rId6"/>
    <p:sldId id="268" r:id="rId7"/>
    <p:sldId id="272" r:id="rId8"/>
    <p:sldId id="278" r:id="rId9"/>
    <p:sldId id="273" r:id="rId10"/>
    <p:sldId id="282" r:id="rId11"/>
    <p:sldId id="269" r:id="rId12"/>
    <p:sldId id="270" r:id="rId13"/>
    <p:sldId id="271" r:id="rId14"/>
    <p:sldId id="274" r:id="rId15"/>
    <p:sldId id="276" r:id="rId16"/>
    <p:sldId id="279" r:id="rId17"/>
    <p:sldId id="285" r:id="rId18"/>
    <p:sldId id="287" r:id="rId19"/>
    <p:sldId id="288" r:id="rId20"/>
    <p:sldId id="283" r:id="rId21"/>
    <p:sldId id="284" r:id="rId22"/>
    <p:sldId id="290" r:id="rId23"/>
    <p:sldId id="291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00"/>
    <a:srgbClr val="5F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56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EE07B-5BFA-46FC-AF61-CC9BD33EC30F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FE40F-3167-45B2-B4DA-01DAF0336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5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BC3F7-D0A1-4C94-847C-0D931305FCA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83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owerpoint_land_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115" y="0"/>
            <a:ext cx="1220046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2" y="5927728"/>
            <a:ext cx="9599084" cy="360363"/>
          </a:xfrm>
        </p:spPr>
        <p:txBody>
          <a:bodyPr wrap="none"/>
          <a:lstStyle>
            <a:lvl1pPr marL="0" indent="0">
              <a:buFont typeface="Arial" charset="0"/>
              <a:buNone/>
              <a:defRPr sz="911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16519" y="4035428"/>
            <a:ext cx="9596967" cy="422275"/>
          </a:xfrm>
        </p:spPr>
        <p:txBody>
          <a:bodyPr anchor="t"/>
          <a:lstStyle>
            <a:lvl1pPr>
              <a:defRPr sz="2090"/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59919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9303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62473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a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3484" y="295684"/>
            <a:ext cx="11184000" cy="990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94400" y="1805670"/>
            <a:ext cx="11184000" cy="4545033"/>
          </a:xfrm>
        </p:spPr>
        <p:txBody>
          <a:bodyPr/>
          <a:lstStyle>
            <a:lvl1pPr marL="0" indent="0" algn="l">
              <a:buNone/>
              <a:defRPr/>
            </a:lvl1pPr>
            <a:lvl2pPr marL="200029" indent="-200029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60002" y="6597650"/>
            <a:ext cx="4896817" cy="126000"/>
          </a:xfrm>
          <a:prstGeom prst="rect">
            <a:avLst/>
          </a:prstGeom>
        </p:spPr>
        <p:txBody>
          <a:bodyPr lIns="0" tIns="0" rIns="0" bIns="0"/>
          <a:lstStyle>
            <a:lvl1pPr>
              <a:defRPr sz="590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14"/>
            <a:r>
              <a:rPr lang="en-GB" smtClean="0"/>
              <a:t>Title</a:t>
            </a:r>
            <a:endParaRPr lang="en-GB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78367" y="6597650"/>
            <a:ext cx="480000" cy="126000"/>
          </a:xfrm>
          <a:prstGeom prst="rect">
            <a:avLst/>
          </a:prstGeom>
        </p:spPr>
        <p:txBody>
          <a:bodyPr lIns="0" tIns="0" rIns="0" bIns="0"/>
          <a:lstStyle>
            <a:lvl1pPr>
              <a:defRPr sz="590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14"/>
            <a:fld id="{313880FF-B11A-4FA9-B5CC-7226C1B8517C}" type="slidenum">
              <a:rPr lang="en-GB" smtClean="0"/>
              <a:pPr defTabSz="685814"/>
              <a:t>‹#›</a:t>
            </a:fld>
            <a:endParaRPr lang="en-GB" dirty="0"/>
          </a:p>
        </p:txBody>
      </p:sp>
      <p:sp>
        <p:nvSpPr>
          <p:cNvPr id="10" name="SD_OFF_Copyright"/>
          <p:cNvSpPr txBox="1">
            <a:spLocks/>
          </p:cNvSpPr>
          <p:nvPr userDrawn="1"/>
        </p:nvSpPr>
        <p:spPr>
          <a:xfrm>
            <a:off x="8817615" y="6597650"/>
            <a:ext cx="2896020" cy="1260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marR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GB" sz="428" dirty="0" smtClean="0">
                <a:solidFill>
                  <a:srgbClr val="8C8C8C"/>
                </a:solidFill>
                <a:cs typeface="Arial" charset="0"/>
              </a:rPr>
              <a:t>© 2015 Deloitte Consulting AG. All rights reserved.</a:t>
            </a:r>
            <a:endParaRPr lang="en-GB" sz="428" dirty="0">
              <a:solidFill>
                <a:srgbClr val="8C8C8C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039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20790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448" y="88900"/>
            <a:ext cx="11271251" cy="812800"/>
          </a:xfrm>
          <a:prstGeom prst="rect">
            <a:avLst/>
          </a:prstGeom>
        </p:spPr>
        <p:txBody>
          <a:bodyPr lIns="134095" tIns="67047" rIns="134095" bIns="67047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56225" y="6458412"/>
            <a:ext cx="8798977" cy="376238"/>
          </a:xfrm>
          <a:prstGeom prst="rect">
            <a:avLst/>
          </a:prstGeom>
        </p:spPr>
        <p:txBody>
          <a:bodyPr/>
          <a:lstStyle>
            <a:lvl1pPr>
              <a:defRPr sz="803"/>
            </a:lvl1pPr>
          </a:lstStyle>
          <a:p>
            <a:r>
              <a:rPr lang="en-US" dirty="0" smtClean="0">
                <a:solidFill>
                  <a:srgbClr val="626469"/>
                </a:solidFill>
              </a:rPr>
              <a:t>Classification: CONFIDENTIAL			Pricing – Concept Paper</a:t>
            </a:r>
            <a:endParaRPr lang="en-US" dirty="0">
              <a:solidFill>
                <a:srgbClr val="6264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661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932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7" descr="ppt_land_print_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73791"/>
            <a:ext cx="12192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97417" y="88900"/>
            <a:ext cx="11271251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7419" y="1211263"/>
            <a:ext cx="11279716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2"/>
            <a:r>
              <a:rPr lang="en-GB" altLang="en-US" dirty="0" smtClean="0"/>
              <a:t>Third level</a:t>
            </a:r>
          </a:p>
          <a:p>
            <a:pPr lvl="3"/>
            <a:r>
              <a:rPr lang="en-GB" altLang="en-US" dirty="0" smtClean="0"/>
              <a:t>Fourth level</a:t>
            </a:r>
          </a:p>
          <a:p>
            <a:pPr lvl="4"/>
            <a:r>
              <a:rPr lang="en-GB" altLang="en-US" dirty="0" smtClean="0"/>
              <a:t>Fifth level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6217" y="6483350"/>
            <a:ext cx="7670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64008" rIns="128016" bIns="64008" numCol="1" anchor="t" anchorCtr="0" compatLnSpc="1">
            <a:prstTxWarp prst="textNoShape">
              <a:avLst/>
            </a:prstTxWarp>
            <a:normAutofit/>
          </a:bodyPr>
          <a:lstStyle>
            <a:lvl1pPr eaLnBrk="0" hangingPunct="0">
              <a:spcAft>
                <a:spcPts val="450"/>
              </a:spcAft>
              <a:tabLst>
                <a:tab pos="331001" algn="l"/>
              </a:tabLst>
              <a:defRPr sz="911">
                <a:latin typeface="Arial" charset="0"/>
              </a:defRPr>
            </a:lvl1pPr>
          </a:lstStyle>
          <a:p>
            <a:pPr defTabSz="685814" fontAlgn="base">
              <a:spcBef>
                <a:spcPct val="0"/>
              </a:spcBef>
              <a:defRPr/>
            </a:pPr>
            <a:endParaRPr lang="en-GB" dirty="0">
              <a:solidFill>
                <a:srgbClr val="626469"/>
              </a:solidFill>
              <a:cs typeface="Arial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91585" y="6483350"/>
            <a:ext cx="742951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14" eaLnBrk="0" fontAlgn="base" hangingPunct="0">
              <a:spcBef>
                <a:spcPct val="0"/>
              </a:spcBef>
              <a:spcAft>
                <a:spcPts val="450"/>
              </a:spcAft>
            </a:pPr>
            <a:fld id="{6A35189C-F1D3-4E9A-B450-A0FE1B263F22}" type="slidenum">
              <a:rPr lang="en-GB" altLang="en-US" sz="911" smtClean="0">
                <a:solidFill>
                  <a:srgbClr val="626469"/>
                </a:solidFill>
                <a:cs typeface="Arial" charset="0"/>
              </a:rPr>
              <a:pPr defTabSz="685814" eaLnBrk="0" fontAlgn="base" hangingPunct="0">
                <a:spcBef>
                  <a:spcPct val="0"/>
                </a:spcBef>
                <a:spcAft>
                  <a:spcPts val="450"/>
                </a:spcAft>
              </a:pPr>
              <a:t>‹#›</a:t>
            </a:fld>
            <a:r>
              <a:rPr lang="en-GB" altLang="en-US" sz="911" dirty="0" smtClean="0">
                <a:solidFill>
                  <a:srgbClr val="626469"/>
                </a:solidFill>
                <a:cs typeface="Arial" charset="0"/>
              </a:rPr>
              <a:t>	</a:t>
            </a:r>
          </a:p>
        </p:txBody>
      </p:sp>
      <p:pic>
        <p:nvPicPr>
          <p:cNvPr id="1032" name="Picture 8" descr="new logo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6435" y="6403975"/>
            <a:ext cx="1566333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85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</p:sldLayoutIdLst>
  <p:transition>
    <p:wipe dir="r"/>
  </p:transition>
  <p:txStyles>
    <p:titleStyle>
      <a:lvl1pPr algn="l" defTabSz="71796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71796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Arial" charset="0"/>
        </a:defRPr>
      </a:lvl2pPr>
      <a:lvl3pPr algn="l" defTabSz="71796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Arial" charset="0"/>
        </a:defRPr>
      </a:lvl3pPr>
      <a:lvl4pPr algn="l" defTabSz="71796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Arial" charset="0"/>
        </a:defRPr>
      </a:lvl4pPr>
      <a:lvl5pPr algn="l" defTabSz="717962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Arial" charset="0"/>
        </a:defRPr>
      </a:lvl5pPr>
      <a:lvl6pPr marL="342907" algn="l" defTabSz="71796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Arial" charset="0"/>
        </a:defRPr>
      </a:lvl6pPr>
      <a:lvl7pPr marL="685814" algn="l" defTabSz="71796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Arial" charset="0"/>
        </a:defRPr>
      </a:lvl7pPr>
      <a:lvl8pPr marL="1028720" algn="l" defTabSz="71796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Arial" charset="0"/>
        </a:defRPr>
      </a:lvl8pPr>
      <a:lvl9pPr marL="1371628" algn="l" defTabSz="71796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661" b="1">
          <a:solidFill>
            <a:schemeClr val="tx2"/>
          </a:solidFill>
          <a:latin typeface="Arial" charset="0"/>
        </a:defRPr>
      </a:lvl9pPr>
    </p:titleStyle>
    <p:bodyStyle>
      <a:lvl1pPr marL="214317" indent="-214317" algn="l" defTabSz="717962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●"/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507217" indent="-207173" algn="l" defTabSz="717962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-"/>
        <a:defRPr sz="1500">
          <a:solidFill>
            <a:schemeClr val="tx1"/>
          </a:solidFill>
          <a:latin typeface="+mn-lt"/>
        </a:defRPr>
      </a:lvl2pPr>
      <a:lvl3pPr marL="858458" indent="-215508" algn="l" defTabSz="717962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1500">
          <a:solidFill>
            <a:schemeClr val="tx1"/>
          </a:solidFill>
          <a:latin typeface="+mn-lt"/>
        </a:defRPr>
      </a:lvl3pPr>
      <a:lvl4pPr marL="1214462" indent="-221461" algn="l" defTabSz="717962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-"/>
        <a:defRPr sz="1500">
          <a:solidFill>
            <a:schemeClr val="tx1"/>
          </a:solidFill>
          <a:latin typeface="+mn-lt"/>
        </a:defRPr>
      </a:lvl4pPr>
      <a:lvl5pPr marL="1570466" indent="-221461" algn="l" defTabSz="717962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Char char="•"/>
        <a:defRPr sz="1500">
          <a:solidFill>
            <a:schemeClr val="tx1"/>
          </a:solidFill>
          <a:latin typeface="+mn-lt"/>
        </a:defRPr>
      </a:lvl5pPr>
      <a:lvl6pPr marL="1913373" indent="-221461" algn="l" defTabSz="717962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1500">
          <a:solidFill>
            <a:schemeClr val="tx1"/>
          </a:solidFill>
          <a:latin typeface="+mn-lt"/>
        </a:defRPr>
      </a:lvl6pPr>
      <a:lvl7pPr marL="2256280" indent="-221461" algn="l" defTabSz="717962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1500">
          <a:solidFill>
            <a:schemeClr val="tx1"/>
          </a:solidFill>
          <a:latin typeface="+mn-lt"/>
        </a:defRPr>
      </a:lvl7pPr>
      <a:lvl8pPr marL="2599187" indent="-221461" algn="l" defTabSz="717962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1500">
          <a:solidFill>
            <a:schemeClr val="tx1"/>
          </a:solidFill>
          <a:latin typeface="+mn-lt"/>
        </a:defRPr>
      </a:lvl8pPr>
      <a:lvl9pPr marL="2942093" indent="-221461" algn="l" defTabSz="717962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Char char="•"/>
        <a:defRPr sz="1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7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4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0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8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35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41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8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55" algn="l" defTabSz="685814" rtl="0" eaLnBrk="1" latinLnBrk="0" hangingPunct="1">
        <a:defRPr sz="1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CH" dirty="0" smtClean="0"/>
              <a:t>Date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914402" y="4138459"/>
            <a:ext cx="9596967" cy="422275"/>
          </a:xfrm>
        </p:spPr>
        <p:txBody>
          <a:bodyPr/>
          <a:lstStyle/>
          <a:p>
            <a:r>
              <a:rPr lang="de-CH" dirty="0" smtClean="0"/>
              <a:t>Satellite Integration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763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FiP Satellite Systems Landscapes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9458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HR (GPS) Satellite Landscape</a:t>
            </a:r>
            <a:endParaRPr lang="pt-BR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710302" y="343401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GPS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</a:t>
            </a:r>
            <a:r>
              <a:rPr lang="en-US" sz="800" dirty="0">
                <a:solidFill>
                  <a:schemeClr val="tx1"/>
                </a:solidFill>
                <a:latin typeface="Arial" charset="0"/>
              </a:rPr>
              <a:t>Go-live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359139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851860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344581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710302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 bwMode="auto">
          <a:xfrm>
            <a:off x="1207090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/>
          <p:cNvCxnSpPr>
            <a:stCxn id="88" idx="3"/>
            <a:endCxn id="89" idx="1"/>
          </p:cNvCxnSpPr>
          <p:nvPr/>
        </p:nvCxnSpPr>
        <p:spPr bwMode="auto">
          <a:xfrm>
            <a:off x="2699811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 bwMode="auto">
          <a:xfrm>
            <a:off x="4192532" y="1778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Elbow Connector 93"/>
          <p:cNvCxnSpPr>
            <a:stCxn id="90" idx="2"/>
            <a:endCxn id="38" idx="0"/>
          </p:cNvCxnSpPr>
          <p:nvPr/>
        </p:nvCxnSpPr>
        <p:spPr bwMode="auto">
          <a:xfrm rot="5400000">
            <a:off x="4452287" y="2752019"/>
            <a:ext cx="1363982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780543" y="5512004"/>
            <a:ext cx="4893197" cy="1158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Cut Off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/>
              <a:t>Move ECC </a:t>
            </a:r>
            <a:r>
              <a:rPr lang="pt-BR" sz="1200" dirty="0" smtClean="0"/>
              <a:t>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HR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Connect GPS to FEP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634548" y="250644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344580" y="3429042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GPT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  <a:latin typeface="Arial" charset="0"/>
              </a:rPr>
              <a:t>Before Go-live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59139" y="3429042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GPD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  <a:latin typeface="Arial" charset="0"/>
              </a:rPr>
              <a:t>Before Go-live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0628" y="2656463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cxnSp>
        <p:nvCxnSpPr>
          <p:cNvPr id="53" name="Elbow Connector 52"/>
          <p:cNvCxnSpPr>
            <a:stCxn id="89" idx="2"/>
            <a:endCxn id="42" idx="0"/>
          </p:cNvCxnSpPr>
          <p:nvPr/>
        </p:nvCxnSpPr>
        <p:spPr bwMode="auto">
          <a:xfrm rot="5400000">
            <a:off x="3089050" y="2749535"/>
            <a:ext cx="1359014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7" name="Elbow Connector 56"/>
          <p:cNvCxnSpPr>
            <a:stCxn id="87" idx="2"/>
            <a:endCxn id="43" idx="0"/>
          </p:cNvCxnSpPr>
          <p:nvPr/>
        </p:nvCxnSpPr>
        <p:spPr bwMode="auto">
          <a:xfrm rot="5400000">
            <a:off x="103608" y="2749535"/>
            <a:ext cx="1359014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Arrow Connector 63"/>
          <p:cNvCxnSpPr>
            <a:stCxn id="43" idx="3"/>
            <a:endCxn id="42" idx="1"/>
          </p:cNvCxnSpPr>
          <p:nvPr/>
        </p:nvCxnSpPr>
        <p:spPr bwMode="auto">
          <a:xfrm>
            <a:off x="1207090" y="3720710"/>
            <a:ext cx="213749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Straight Arrow Connector 66"/>
          <p:cNvCxnSpPr>
            <a:stCxn id="42" idx="3"/>
            <a:endCxn id="38" idx="1"/>
          </p:cNvCxnSpPr>
          <p:nvPr/>
        </p:nvCxnSpPr>
        <p:spPr bwMode="auto">
          <a:xfrm>
            <a:off x="4192531" y="3720710"/>
            <a:ext cx="517771" cy="4968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6" name="TextBox 75"/>
          <p:cNvSpPr txBox="1"/>
          <p:nvPr/>
        </p:nvSpPr>
        <p:spPr>
          <a:xfrm>
            <a:off x="3257464" y="250394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03926" y="2503941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532817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025538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3518259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883980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8" name="Straight Arrow Connector 57"/>
          <p:cNvCxnSpPr>
            <a:stCxn id="51" idx="3"/>
            <a:endCxn id="54" idx="1"/>
          </p:cNvCxnSpPr>
          <p:nvPr/>
        </p:nvCxnSpPr>
        <p:spPr bwMode="auto">
          <a:xfrm>
            <a:off x="1380768" y="208808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9" name="Straight Arrow Connector 58"/>
          <p:cNvCxnSpPr>
            <a:stCxn id="54" idx="3"/>
            <a:endCxn id="55" idx="1"/>
          </p:cNvCxnSpPr>
          <p:nvPr/>
        </p:nvCxnSpPr>
        <p:spPr bwMode="auto">
          <a:xfrm>
            <a:off x="2873489" y="208808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0" name="Straight Arrow Connector 59"/>
          <p:cNvCxnSpPr>
            <a:stCxn id="55" idx="3"/>
            <a:endCxn id="56" idx="1"/>
          </p:cNvCxnSpPr>
          <p:nvPr/>
        </p:nvCxnSpPr>
        <p:spPr bwMode="auto">
          <a:xfrm>
            <a:off x="4366210" y="2088087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6330617" y="14938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7823338" y="14938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9316059" y="14938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0681780" y="14938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8" name="Straight Arrow Connector 67"/>
          <p:cNvCxnSpPr>
            <a:stCxn id="62" idx="3"/>
            <a:endCxn id="63" idx="1"/>
          </p:cNvCxnSpPr>
          <p:nvPr/>
        </p:nvCxnSpPr>
        <p:spPr bwMode="auto">
          <a:xfrm>
            <a:off x="7178568" y="1785535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9" name="Straight Arrow Connector 68"/>
          <p:cNvCxnSpPr>
            <a:stCxn id="63" idx="3"/>
            <a:endCxn id="65" idx="1"/>
          </p:cNvCxnSpPr>
          <p:nvPr/>
        </p:nvCxnSpPr>
        <p:spPr bwMode="auto">
          <a:xfrm>
            <a:off x="8671289" y="1785535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1" name="Straight Arrow Connector 70"/>
          <p:cNvCxnSpPr>
            <a:stCxn id="65" idx="3"/>
            <a:endCxn id="66" idx="1"/>
          </p:cNvCxnSpPr>
          <p:nvPr/>
        </p:nvCxnSpPr>
        <p:spPr bwMode="auto">
          <a:xfrm>
            <a:off x="10164010" y="1785535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" name="Rectangle 3"/>
          <p:cNvSpPr/>
          <p:nvPr/>
        </p:nvSpPr>
        <p:spPr bwMode="auto">
          <a:xfrm>
            <a:off x="6484024" y="1861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861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861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861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2317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2317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2153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2153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2153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608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44" idx="0"/>
          </p:cNvCxnSpPr>
          <p:nvPr/>
        </p:nvCxnSpPr>
        <p:spPr bwMode="auto">
          <a:xfrm rot="5400000">
            <a:off x="10759072" y="2944769"/>
            <a:ext cx="1000183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10338287" y="2150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120275" y="408489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(4);(</a:t>
            </a:r>
            <a:r>
              <a:rPr lang="pt-BR" sz="1400" dirty="0">
                <a:solidFill>
                  <a:srgbClr val="FF0000"/>
                </a:solidFill>
              </a:rPr>
              <a:t>5</a:t>
            </a:r>
            <a:r>
              <a:rPr lang="pt-BR" sz="1400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22" name="Elbow Connector 121"/>
          <p:cNvCxnSpPr>
            <a:stCxn id="8" idx="2"/>
            <a:endCxn id="46" idx="0"/>
          </p:cNvCxnSpPr>
          <p:nvPr/>
        </p:nvCxnSpPr>
        <p:spPr bwMode="auto">
          <a:xfrm rot="5400000">
            <a:off x="6729500" y="3029575"/>
            <a:ext cx="539234" cy="28140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5" name="Elbow Connector 124"/>
          <p:cNvCxnSpPr>
            <a:stCxn id="9" idx="2"/>
            <a:endCxn id="45" idx="0"/>
          </p:cNvCxnSpPr>
          <p:nvPr/>
        </p:nvCxnSpPr>
        <p:spPr bwMode="auto">
          <a:xfrm rot="16200000" flipH="1">
            <a:off x="8990067" y="2543134"/>
            <a:ext cx="544201" cy="125925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8" name="Elbow Connector 127"/>
          <p:cNvCxnSpPr>
            <a:stCxn id="6" idx="2"/>
            <a:endCxn id="45" idx="0"/>
          </p:cNvCxnSpPr>
          <p:nvPr/>
        </p:nvCxnSpPr>
        <p:spPr bwMode="auto">
          <a:xfrm rot="5400000">
            <a:off x="9392526" y="2943946"/>
            <a:ext cx="1000184" cy="164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6356725" y="2973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048239" y="2973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9333491" y="249127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682393" y="250024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0835187" y="3444861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GPS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9467818" y="3444862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GPT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434437" y="3439895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GPD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0" name="Straight Arrow Connector 69"/>
          <p:cNvCxnSpPr>
            <a:stCxn id="46" idx="3"/>
            <a:endCxn id="45" idx="1"/>
          </p:cNvCxnSpPr>
          <p:nvPr/>
        </p:nvCxnSpPr>
        <p:spPr bwMode="auto">
          <a:xfrm>
            <a:off x="7282388" y="3731563"/>
            <a:ext cx="2185430" cy="4967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Arrow Connector 72"/>
          <p:cNvCxnSpPr>
            <a:stCxn id="45" idx="3"/>
            <a:endCxn id="44" idx="1"/>
          </p:cNvCxnSpPr>
          <p:nvPr/>
        </p:nvCxnSpPr>
        <p:spPr bwMode="auto">
          <a:xfrm flipV="1">
            <a:off x="10315769" y="3736529"/>
            <a:ext cx="519418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10350092" y="329901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3994486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Rhadar / Synseg Satellite Landscape</a:t>
            </a:r>
            <a:endParaRPr lang="pt-BR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4710302" y="3053010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GPS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</a:t>
            </a:r>
            <a:r>
              <a:rPr lang="en-US" sz="800" dirty="0">
                <a:solidFill>
                  <a:schemeClr val="tx1"/>
                </a:solidFill>
                <a:latin typeface="Arial" charset="0"/>
              </a:rPr>
              <a:t>Go-live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359139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851860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344581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710302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 bwMode="auto">
          <a:xfrm>
            <a:off x="1207090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/>
          <p:cNvCxnSpPr>
            <a:stCxn id="88" idx="3"/>
            <a:endCxn id="89" idx="1"/>
          </p:cNvCxnSpPr>
          <p:nvPr/>
        </p:nvCxnSpPr>
        <p:spPr bwMode="auto">
          <a:xfrm>
            <a:off x="2699811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 bwMode="auto">
          <a:xfrm>
            <a:off x="4192532" y="1778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Elbow Connector 93"/>
          <p:cNvCxnSpPr>
            <a:stCxn id="90" idx="2"/>
            <a:endCxn id="38" idx="0"/>
          </p:cNvCxnSpPr>
          <p:nvPr/>
        </p:nvCxnSpPr>
        <p:spPr bwMode="auto">
          <a:xfrm rot="5400000">
            <a:off x="4642787" y="2561519"/>
            <a:ext cx="982982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4172725" y="5883760"/>
            <a:ext cx="4147028" cy="667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GPS Cutover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344580" y="3048042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GPT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  <a:latin typeface="Arial" charset="0"/>
              </a:rPr>
              <a:t>Before Go-live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59139" y="3048042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GPD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  <a:latin typeface="Arial" charset="0"/>
              </a:rPr>
              <a:t>Before Go-live</a:t>
            </a:r>
          </a:p>
        </p:txBody>
      </p:sp>
      <p:cxnSp>
        <p:nvCxnSpPr>
          <p:cNvPr id="53" name="Elbow Connector 52"/>
          <p:cNvCxnSpPr>
            <a:stCxn id="89" idx="2"/>
            <a:endCxn id="42" idx="0"/>
          </p:cNvCxnSpPr>
          <p:nvPr/>
        </p:nvCxnSpPr>
        <p:spPr bwMode="auto">
          <a:xfrm rot="5400000">
            <a:off x="3279550" y="2559035"/>
            <a:ext cx="978014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7" name="Elbow Connector 56"/>
          <p:cNvCxnSpPr>
            <a:stCxn id="87" idx="2"/>
            <a:endCxn id="43" idx="0"/>
          </p:cNvCxnSpPr>
          <p:nvPr/>
        </p:nvCxnSpPr>
        <p:spPr bwMode="auto">
          <a:xfrm rot="5400000">
            <a:off x="294108" y="2559035"/>
            <a:ext cx="978014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4702133" y="4208637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Rhadar</a:t>
            </a:r>
            <a:endParaRPr lang="en-US" sz="12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701443" y="4959671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SynSEG</a:t>
            </a:r>
            <a:endParaRPr lang="en-US" sz="12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1" name="Elbow Connector 50"/>
          <p:cNvCxnSpPr>
            <a:stCxn id="38" idx="2"/>
            <a:endCxn id="47" idx="1"/>
          </p:cNvCxnSpPr>
          <p:nvPr/>
        </p:nvCxnSpPr>
        <p:spPr bwMode="auto">
          <a:xfrm rot="5400000">
            <a:off x="4486226" y="3852253"/>
            <a:ext cx="863960" cy="432145"/>
          </a:xfrm>
          <a:prstGeom prst="bentConnector4">
            <a:avLst>
              <a:gd name="adj1" fmla="val 33120"/>
              <a:gd name="adj2" fmla="val 152899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54" name="Elbow Connector 53"/>
          <p:cNvCxnSpPr>
            <a:stCxn id="38" idx="2"/>
            <a:endCxn id="48" idx="1"/>
          </p:cNvCxnSpPr>
          <p:nvPr/>
        </p:nvCxnSpPr>
        <p:spPr bwMode="auto">
          <a:xfrm rot="5400000">
            <a:off x="4110364" y="4227425"/>
            <a:ext cx="1614994" cy="432835"/>
          </a:xfrm>
          <a:prstGeom prst="bentConnector4">
            <a:avLst>
              <a:gd name="adj1" fmla="val 17844"/>
              <a:gd name="adj2" fmla="val 152815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3" name="Flowchart: Document 62"/>
          <p:cNvSpPr/>
          <p:nvPr/>
        </p:nvSpPr>
        <p:spPr bwMode="auto">
          <a:xfrm>
            <a:off x="5638430" y="471543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Flowchart: Document 63"/>
          <p:cNvSpPr/>
          <p:nvPr/>
        </p:nvSpPr>
        <p:spPr bwMode="auto">
          <a:xfrm>
            <a:off x="5656900" y="5444431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7" name="Straight Arrow Connector 66"/>
          <p:cNvCxnSpPr>
            <a:stCxn id="43" idx="3"/>
            <a:endCxn id="42" idx="1"/>
          </p:cNvCxnSpPr>
          <p:nvPr/>
        </p:nvCxnSpPr>
        <p:spPr bwMode="auto">
          <a:xfrm>
            <a:off x="1207090" y="3339710"/>
            <a:ext cx="213749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/>
          <p:cNvCxnSpPr>
            <a:stCxn id="42" idx="3"/>
            <a:endCxn id="38" idx="1"/>
          </p:cNvCxnSpPr>
          <p:nvPr/>
        </p:nvCxnSpPr>
        <p:spPr bwMode="auto">
          <a:xfrm>
            <a:off x="4192531" y="3339710"/>
            <a:ext cx="517771" cy="4968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8" name="Rectangle 67"/>
          <p:cNvSpPr/>
          <p:nvPr/>
        </p:nvSpPr>
        <p:spPr bwMode="auto">
          <a:xfrm>
            <a:off x="532817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025538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518259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4883980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5" name="Straight Arrow Connector 74"/>
          <p:cNvCxnSpPr>
            <a:stCxn id="68" idx="3"/>
            <a:endCxn id="69" idx="1"/>
          </p:cNvCxnSpPr>
          <p:nvPr/>
        </p:nvCxnSpPr>
        <p:spPr bwMode="auto">
          <a:xfrm>
            <a:off x="1380768" y="208808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7" name="Straight Arrow Connector 76"/>
          <p:cNvCxnSpPr>
            <a:stCxn id="69" idx="3"/>
            <a:endCxn id="71" idx="1"/>
          </p:cNvCxnSpPr>
          <p:nvPr/>
        </p:nvCxnSpPr>
        <p:spPr bwMode="auto">
          <a:xfrm>
            <a:off x="2873489" y="208808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8" name="Straight Arrow Connector 77"/>
          <p:cNvCxnSpPr>
            <a:stCxn id="71" idx="3"/>
            <a:endCxn id="72" idx="1"/>
          </p:cNvCxnSpPr>
          <p:nvPr/>
        </p:nvCxnSpPr>
        <p:spPr bwMode="auto">
          <a:xfrm>
            <a:off x="4366210" y="2088087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4634548" y="250644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57464" y="250394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03926" y="2503941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49353" y="367272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6203617" y="13668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7696338" y="13668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9189059" y="13668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10554780" y="13668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5" name="Straight Arrow Connector 104"/>
          <p:cNvCxnSpPr>
            <a:stCxn id="100" idx="3"/>
            <a:endCxn id="101" idx="1"/>
          </p:cNvCxnSpPr>
          <p:nvPr/>
        </p:nvCxnSpPr>
        <p:spPr bwMode="auto">
          <a:xfrm>
            <a:off x="7051568" y="1658535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6" name="Straight Arrow Connector 105"/>
          <p:cNvCxnSpPr>
            <a:stCxn id="101" idx="3"/>
            <a:endCxn id="103" idx="1"/>
          </p:cNvCxnSpPr>
          <p:nvPr/>
        </p:nvCxnSpPr>
        <p:spPr bwMode="auto">
          <a:xfrm>
            <a:off x="8544289" y="1658535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7" name="Straight Arrow Connector 106"/>
          <p:cNvCxnSpPr>
            <a:stCxn id="103" idx="3"/>
            <a:endCxn id="104" idx="1"/>
          </p:cNvCxnSpPr>
          <p:nvPr/>
        </p:nvCxnSpPr>
        <p:spPr bwMode="auto">
          <a:xfrm>
            <a:off x="10037010" y="1658535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" name="Rectangle 3"/>
          <p:cNvSpPr/>
          <p:nvPr/>
        </p:nvSpPr>
        <p:spPr bwMode="auto">
          <a:xfrm>
            <a:off x="6357024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849745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342466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708187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588844" y="2190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081565" y="2190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204975" y="2026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697696" y="2026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190417" y="2026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436795" y="2481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44" idx="0"/>
          </p:cNvCxnSpPr>
          <p:nvPr/>
        </p:nvCxnSpPr>
        <p:spPr bwMode="auto">
          <a:xfrm rot="5400000">
            <a:off x="10632072" y="2817769"/>
            <a:ext cx="1000183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2" name="Elbow Connector 121"/>
          <p:cNvCxnSpPr>
            <a:stCxn id="8" idx="2"/>
            <a:endCxn id="46" idx="0"/>
          </p:cNvCxnSpPr>
          <p:nvPr/>
        </p:nvCxnSpPr>
        <p:spPr bwMode="auto">
          <a:xfrm rot="5400000">
            <a:off x="6602500" y="2902575"/>
            <a:ext cx="539234" cy="28140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5" name="Elbow Connector 124"/>
          <p:cNvCxnSpPr>
            <a:stCxn id="9" idx="2"/>
            <a:endCxn id="45" idx="0"/>
          </p:cNvCxnSpPr>
          <p:nvPr/>
        </p:nvCxnSpPr>
        <p:spPr bwMode="auto">
          <a:xfrm rot="16200000" flipH="1">
            <a:off x="8863067" y="2416134"/>
            <a:ext cx="544201" cy="125925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8" name="Elbow Connector 127"/>
          <p:cNvCxnSpPr>
            <a:stCxn id="6" idx="2"/>
            <a:endCxn id="45" idx="0"/>
          </p:cNvCxnSpPr>
          <p:nvPr/>
        </p:nvCxnSpPr>
        <p:spPr bwMode="auto">
          <a:xfrm rot="5400000">
            <a:off x="9265526" y="2816946"/>
            <a:ext cx="1000184" cy="164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6" name="TextBox 135"/>
          <p:cNvSpPr txBox="1"/>
          <p:nvPr/>
        </p:nvSpPr>
        <p:spPr>
          <a:xfrm>
            <a:off x="6229725" y="2846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921239" y="2846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9206491" y="236427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555393" y="237324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10708187" y="3317861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GPS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9340818" y="3317862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GPT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307437" y="331289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GPD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516503" y="425596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10714538" y="4462637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Rhadar</a:t>
            </a:r>
            <a:endParaRPr lang="en-US" sz="12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0713848" y="5213671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SynSEG</a:t>
            </a:r>
            <a:endParaRPr lang="en-US" sz="12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6" name="Elbow Connector 55"/>
          <p:cNvCxnSpPr>
            <a:stCxn id="44" idx="2"/>
            <a:endCxn id="49" idx="1"/>
          </p:cNvCxnSpPr>
          <p:nvPr/>
        </p:nvCxnSpPr>
        <p:spPr bwMode="auto">
          <a:xfrm rot="5400000">
            <a:off x="10496797" y="4118938"/>
            <a:ext cx="853109" cy="417625"/>
          </a:xfrm>
          <a:prstGeom prst="bentConnector4">
            <a:avLst>
              <a:gd name="adj1" fmla="val 32906"/>
              <a:gd name="adj2" fmla="val 154738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59" name="Elbow Connector 58"/>
          <p:cNvCxnSpPr>
            <a:stCxn id="44" idx="2"/>
            <a:endCxn id="50" idx="1"/>
          </p:cNvCxnSpPr>
          <p:nvPr/>
        </p:nvCxnSpPr>
        <p:spPr bwMode="auto">
          <a:xfrm rot="5400000">
            <a:off x="10120935" y="4494110"/>
            <a:ext cx="1604143" cy="418315"/>
          </a:xfrm>
          <a:prstGeom prst="bentConnector4">
            <a:avLst>
              <a:gd name="adj1" fmla="val 18429"/>
              <a:gd name="adj2" fmla="val 154648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5" name="Flowchart: Document 64"/>
          <p:cNvSpPr/>
          <p:nvPr/>
        </p:nvSpPr>
        <p:spPr bwMode="auto">
          <a:xfrm>
            <a:off x="11633306" y="496943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Flowchart: Document 65"/>
          <p:cNvSpPr/>
          <p:nvPr/>
        </p:nvSpPr>
        <p:spPr bwMode="auto">
          <a:xfrm>
            <a:off x="11651776" y="5698431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3" name="Straight Arrow Connector 72"/>
          <p:cNvCxnSpPr>
            <a:stCxn id="46" idx="3"/>
            <a:endCxn id="45" idx="1"/>
          </p:cNvCxnSpPr>
          <p:nvPr/>
        </p:nvCxnSpPr>
        <p:spPr bwMode="auto">
          <a:xfrm>
            <a:off x="7155388" y="3604563"/>
            <a:ext cx="2185430" cy="4967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Arrow Connector 75"/>
          <p:cNvCxnSpPr>
            <a:stCxn id="45" idx="3"/>
            <a:endCxn id="44" idx="1"/>
          </p:cNvCxnSpPr>
          <p:nvPr/>
        </p:nvCxnSpPr>
        <p:spPr bwMode="auto">
          <a:xfrm flipV="1">
            <a:off x="10188769" y="3609529"/>
            <a:ext cx="519418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11526039" y="3390823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cxnSp>
        <p:nvCxnSpPr>
          <p:cNvPr id="81" name="Elbow Connector 80"/>
          <p:cNvCxnSpPr>
            <a:stCxn id="46" idx="2"/>
            <a:endCxn id="50" idx="1"/>
          </p:cNvCxnSpPr>
          <p:nvPr/>
        </p:nvCxnSpPr>
        <p:spPr bwMode="auto">
          <a:xfrm rot="16200000" flipH="1">
            <a:off x="7918076" y="2709566"/>
            <a:ext cx="1609109" cy="3982435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84" name="Elbow Connector 83"/>
          <p:cNvCxnSpPr>
            <a:stCxn id="46" idx="2"/>
            <a:endCxn id="49" idx="1"/>
          </p:cNvCxnSpPr>
          <p:nvPr/>
        </p:nvCxnSpPr>
        <p:spPr bwMode="auto">
          <a:xfrm rot="16200000" flipH="1">
            <a:off x="8293938" y="2333704"/>
            <a:ext cx="858075" cy="3983125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Elbow Connector 94"/>
          <p:cNvCxnSpPr>
            <a:stCxn id="45" idx="2"/>
            <a:endCxn id="49" idx="1"/>
          </p:cNvCxnSpPr>
          <p:nvPr/>
        </p:nvCxnSpPr>
        <p:spPr bwMode="auto">
          <a:xfrm rot="16200000" flipH="1">
            <a:off x="9813112" y="3852879"/>
            <a:ext cx="853108" cy="949744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96" name="Elbow Connector 95"/>
          <p:cNvCxnSpPr>
            <a:stCxn id="45" idx="2"/>
            <a:endCxn id="50" idx="1"/>
          </p:cNvCxnSpPr>
          <p:nvPr/>
        </p:nvCxnSpPr>
        <p:spPr bwMode="auto">
          <a:xfrm rot="16200000" flipH="1">
            <a:off x="9437250" y="4228741"/>
            <a:ext cx="1604142" cy="949054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11138513" y="3929241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cxnSp>
        <p:nvCxnSpPr>
          <p:cNvPr id="108" name="Straight Arrow Connector 107"/>
          <p:cNvCxnSpPr/>
          <p:nvPr/>
        </p:nvCxnSpPr>
        <p:spPr bwMode="auto">
          <a:xfrm>
            <a:off x="7204975" y="2026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>
            <a:off x="8697696" y="2026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10190417" y="2026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630515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GRC NFE Satellite Landscape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342466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708187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204975" y="1772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697696" y="1772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190417" y="1772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436795" y="2227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352236" y="39144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857486" y="391446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 flipV="1">
            <a:off x="7200187" y="4206134"/>
            <a:ext cx="657299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9364209" y="3913754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 bwMode="auto">
          <a:xfrm flipV="1">
            <a:off x="8705437" y="4205422"/>
            <a:ext cx="658772" cy="71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732818" y="3913754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 bwMode="auto">
          <a:xfrm>
            <a:off x="10212160" y="4205422"/>
            <a:ext cx="520658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1" name="Elbow Connector 70"/>
          <p:cNvCxnSpPr>
            <a:stCxn id="6" idx="2"/>
            <a:endCxn id="104" idx="0"/>
          </p:cNvCxnSpPr>
          <p:nvPr/>
        </p:nvCxnSpPr>
        <p:spPr bwMode="auto">
          <a:xfrm rot="16200000" flipH="1">
            <a:off x="9419893" y="2410227"/>
            <a:ext cx="708578" cy="1548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112" idx="0"/>
          </p:cNvCxnSpPr>
          <p:nvPr/>
        </p:nvCxnSpPr>
        <p:spPr bwMode="auto">
          <a:xfrm rot="16200000" flipH="1">
            <a:off x="10790190" y="2405650"/>
            <a:ext cx="708577" cy="2463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359139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851860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344581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710302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 bwMode="auto">
          <a:xfrm>
            <a:off x="1207090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/>
          <p:cNvCxnSpPr>
            <a:stCxn id="88" idx="3"/>
            <a:endCxn id="89" idx="1"/>
          </p:cNvCxnSpPr>
          <p:nvPr/>
        </p:nvCxnSpPr>
        <p:spPr bwMode="auto">
          <a:xfrm>
            <a:off x="2699811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 bwMode="auto">
          <a:xfrm>
            <a:off x="4192532" y="1778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942234" y="5608114"/>
            <a:ext cx="4353129" cy="1176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 smtClean="0"/>
              <a:t>Business </a:t>
            </a:r>
            <a:r>
              <a:rPr lang="pt-BR" sz="1200" dirty="0"/>
              <a:t>Cut </a:t>
            </a:r>
            <a:r>
              <a:rPr lang="pt-BR" sz="1200" dirty="0" smtClean="0"/>
              <a:t>Off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/>
              <a:t>Move ECC </a:t>
            </a:r>
            <a:r>
              <a:rPr lang="pt-BR" sz="1200" dirty="0" smtClean="0"/>
              <a:t>TRs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 smtClean="0"/>
              <a:t>Move GRCNFE TRs</a:t>
            </a:r>
            <a:endParaRPr lang="pt-BR" sz="12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</a:t>
            </a:r>
            <a:r>
              <a:rPr lang="pt-BR" sz="1200" dirty="0"/>
              <a:t>PI/PO </a:t>
            </a:r>
            <a:r>
              <a:rPr lang="pt-BR" sz="1200" dirty="0" smtClean="0"/>
              <a:t>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211287" y="1769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13429" y="4213993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359138" y="2781431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55182" y="393110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847903" y="393110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2" name="Straight Arrow Connector 61"/>
          <p:cNvCxnSpPr>
            <a:stCxn id="60" idx="3"/>
            <a:endCxn id="61" idx="1"/>
          </p:cNvCxnSpPr>
          <p:nvPr/>
        </p:nvCxnSpPr>
        <p:spPr bwMode="auto">
          <a:xfrm>
            <a:off x="1203133" y="422277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3340624" y="393110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4" name="Straight Arrow Connector 63"/>
          <p:cNvCxnSpPr>
            <a:stCxn id="61" idx="3"/>
            <a:endCxn id="63" idx="1"/>
          </p:cNvCxnSpPr>
          <p:nvPr/>
        </p:nvCxnSpPr>
        <p:spPr bwMode="auto">
          <a:xfrm>
            <a:off x="2695854" y="422277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4706345" y="3919611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6" name="Straight Arrow Connector 65"/>
          <p:cNvCxnSpPr>
            <a:stCxn id="63" idx="3"/>
            <a:endCxn id="65" idx="1"/>
          </p:cNvCxnSpPr>
          <p:nvPr/>
        </p:nvCxnSpPr>
        <p:spPr bwMode="auto">
          <a:xfrm flipV="1">
            <a:off x="4188575" y="4211279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2" name="Elbow Connector 71"/>
          <p:cNvCxnSpPr>
            <a:stCxn id="89" idx="2"/>
            <a:endCxn id="78" idx="0"/>
          </p:cNvCxnSpPr>
          <p:nvPr/>
        </p:nvCxnSpPr>
        <p:spPr bwMode="auto">
          <a:xfrm rot="5400000">
            <a:off x="3412857" y="2425728"/>
            <a:ext cx="711401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3" name="Elbow Connector 72"/>
          <p:cNvCxnSpPr>
            <a:stCxn id="90" idx="2"/>
            <a:endCxn id="79" idx="0"/>
          </p:cNvCxnSpPr>
          <p:nvPr/>
        </p:nvCxnSpPr>
        <p:spPr bwMode="auto">
          <a:xfrm rot="16200000" flipH="1">
            <a:off x="4784490" y="2419816"/>
            <a:ext cx="711400" cy="1182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5567914" y="1472200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1863684" y="278143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344580" y="2781429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722126" y="278142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357024" y="2776095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G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ND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7861570" y="2776094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G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NI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84" name="Elbow Connector 83"/>
          <p:cNvCxnSpPr>
            <a:stCxn id="88" idx="2"/>
            <a:endCxn id="77" idx="0"/>
          </p:cNvCxnSpPr>
          <p:nvPr/>
        </p:nvCxnSpPr>
        <p:spPr bwMode="auto">
          <a:xfrm rot="16200000" flipH="1">
            <a:off x="1926047" y="2419817"/>
            <a:ext cx="711402" cy="1182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5" name="Elbow Connector 84"/>
          <p:cNvCxnSpPr>
            <a:stCxn id="87" idx="2"/>
            <a:endCxn id="110" idx="0"/>
          </p:cNvCxnSpPr>
          <p:nvPr/>
        </p:nvCxnSpPr>
        <p:spPr bwMode="auto">
          <a:xfrm rot="5400000">
            <a:off x="427414" y="2425729"/>
            <a:ext cx="711403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6" name="Elbow Connector 85"/>
          <p:cNvCxnSpPr>
            <a:stCxn id="60" idx="0"/>
            <a:endCxn id="110" idx="2"/>
          </p:cNvCxnSpPr>
          <p:nvPr/>
        </p:nvCxnSpPr>
        <p:spPr bwMode="auto">
          <a:xfrm rot="5400000" flipH="1" flipV="1">
            <a:off x="497968" y="3645957"/>
            <a:ext cx="566337" cy="395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95" name="Elbow Connector 94"/>
          <p:cNvCxnSpPr>
            <a:stCxn id="61" idx="0"/>
            <a:endCxn id="77" idx="2"/>
          </p:cNvCxnSpPr>
          <p:nvPr/>
        </p:nvCxnSpPr>
        <p:spPr bwMode="auto">
          <a:xfrm rot="5400000" flipH="1" flipV="1">
            <a:off x="1996600" y="3640044"/>
            <a:ext cx="566338" cy="1578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96" name="Elbow Connector 95"/>
          <p:cNvCxnSpPr>
            <a:stCxn id="63" idx="0"/>
            <a:endCxn id="78" idx="2"/>
          </p:cNvCxnSpPr>
          <p:nvPr/>
        </p:nvCxnSpPr>
        <p:spPr bwMode="auto">
          <a:xfrm rot="5400000" flipH="1" flipV="1">
            <a:off x="3483409" y="3645956"/>
            <a:ext cx="566339" cy="395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0" name="Elbow Connector 99"/>
          <p:cNvCxnSpPr>
            <a:stCxn id="65" idx="0"/>
            <a:endCxn id="79" idx="2"/>
          </p:cNvCxnSpPr>
          <p:nvPr/>
        </p:nvCxnSpPr>
        <p:spPr bwMode="auto">
          <a:xfrm rot="5400000" flipH="1" flipV="1">
            <a:off x="4860787" y="3634297"/>
            <a:ext cx="554848" cy="1578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9357946" y="277225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GNU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0732818" y="2772255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13" name="Elbow Connector 112"/>
          <p:cNvCxnSpPr>
            <a:stCxn id="4" idx="2"/>
            <a:endCxn id="80" idx="0"/>
          </p:cNvCxnSpPr>
          <p:nvPr/>
        </p:nvCxnSpPr>
        <p:spPr bwMode="auto">
          <a:xfrm rot="5400000">
            <a:off x="6424792" y="2419886"/>
            <a:ext cx="712417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15" name="Elbow Connector 114"/>
          <p:cNvCxnSpPr>
            <a:stCxn id="5" idx="2"/>
            <a:endCxn id="81" idx="0"/>
          </p:cNvCxnSpPr>
          <p:nvPr/>
        </p:nvCxnSpPr>
        <p:spPr bwMode="auto">
          <a:xfrm rot="16200000" flipH="1">
            <a:off x="7923425" y="2413973"/>
            <a:ext cx="712416" cy="11825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11171313" y="3410667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cxnSp>
        <p:nvCxnSpPr>
          <p:cNvPr id="68" name="Straight Arrow Connector 67"/>
          <p:cNvCxnSpPr>
            <a:stCxn id="110" idx="3"/>
            <a:endCxn id="77" idx="1"/>
          </p:cNvCxnSpPr>
          <p:nvPr/>
        </p:nvCxnSpPr>
        <p:spPr bwMode="auto">
          <a:xfrm flipV="1">
            <a:off x="1207089" y="3073098"/>
            <a:ext cx="656595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Arrow Connector 75"/>
          <p:cNvCxnSpPr>
            <a:stCxn id="77" idx="3"/>
            <a:endCxn id="78" idx="1"/>
          </p:cNvCxnSpPr>
          <p:nvPr/>
        </p:nvCxnSpPr>
        <p:spPr bwMode="auto">
          <a:xfrm flipV="1">
            <a:off x="2711635" y="3073097"/>
            <a:ext cx="632945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2" name="Straight Arrow Connector 81"/>
          <p:cNvCxnSpPr>
            <a:stCxn id="78" idx="3"/>
            <a:endCxn id="79" idx="1"/>
          </p:cNvCxnSpPr>
          <p:nvPr/>
        </p:nvCxnSpPr>
        <p:spPr bwMode="auto">
          <a:xfrm flipV="1">
            <a:off x="4192531" y="3073096"/>
            <a:ext cx="529595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Arrow Connector 82"/>
          <p:cNvCxnSpPr>
            <a:stCxn id="80" idx="3"/>
            <a:endCxn id="81" idx="1"/>
          </p:cNvCxnSpPr>
          <p:nvPr/>
        </p:nvCxnSpPr>
        <p:spPr bwMode="auto">
          <a:xfrm flipV="1">
            <a:off x="7204975" y="3067762"/>
            <a:ext cx="656595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8" name="Straight Arrow Connector 107"/>
          <p:cNvCxnSpPr>
            <a:stCxn id="104" idx="3"/>
            <a:endCxn id="112" idx="1"/>
          </p:cNvCxnSpPr>
          <p:nvPr/>
        </p:nvCxnSpPr>
        <p:spPr bwMode="auto">
          <a:xfrm flipV="1">
            <a:off x="10205897" y="3063923"/>
            <a:ext cx="526921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9" name="Rectangle 108"/>
          <p:cNvSpPr/>
          <p:nvPr/>
        </p:nvSpPr>
        <p:spPr bwMode="auto">
          <a:xfrm>
            <a:off x="532817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2025538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3518259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4883980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18" name="Straight Arrow Connector 117"/>
          <p:cNvCxnSpPr>
            <a:stCxn id="109" idx="3"/>
            <a:endCxn id="111" idx="1"/>
          </p:cNvCxnSpPr>
          <p:nvPr/>
        </p:nvCxnSpPr>
        <p:spPr bwMode="auto">
          <a:xfrm>
            <a:off x="1380768" y="208808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0" name="Straight Arrow Connector 119"/>
          <p:cNvCxnSpPr>
            <a:stCxn id="111" idx="3"/>
            <a:endCxn id="114" idx="1"/>
          </p:cNvCxnSpPr>
          <p:nvPr/>
        </p:nvCxnSpPr>
        <p:spPr bwMode="auto">
          <a:xfrm>
            <a:off x="2873489" y="208808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1" name="Straight Arrow Connector 120"/>
          <p:cNvCxnSpPr>
            <a:stCxn id="114" idx="3"/>
            <a:endCxn id="117" idx="1"/>
          </p:cNvCxnSpPr>
          <p:nvPr/>
        </p:nvCxnSpPr>
        <p:spPr bwMode="auto">
          <a:xfrm>
            <a:off x="4366210" y="2088087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776473" y="2397811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358991" y="2396086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831461" y="239352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155265" y="239125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30865" y="3536617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348888" y="3536616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903674" y="353371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132" name="Cloud Callout 131"/>
          <p:cNvSpPr/>
          <p:nvPr/>
        </p:nvSpPr>
        <p:spPr bwMode="auto">
          <a:xfrm>
            <a:off x="2242060" y="5122382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400" dirty="0" smtClean="0">
                <a:latin typeface="Arial" charset="0"/>
              </a:rPr>
              <a:t>SEFAZ</a:t>
            </a:r>
          </a:p>
        </p:txBody>
      </p:sp>
      <p:cxnSp>
        <p:nvCxnSpPr>
          <p:cNvPr id="133" name="Elbow Connector 132"/>
          <p:cNvCxnSpPr>
            <a:stCxn id="132" idx="3"/>
            <a:endCxn id="60" idx="2"/>
          </p:cNvCxnSpPr>
          <p:nvPr/>
        </p:nvCxnSpPr>
        <p:spPr bwMode="auto">
          <a:xfrm rot="16200000" flipV="1">
            <a:off x="1539211" y="3754385"/>
            <a:ext cx="653598" cy="217370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4" name="Elbow Connector 133"/>
          <p:cNvCxnSpPr>
            <a:stCxn id="132" idx="3"/>
            <a:endCxn id="61" idx="2"/>
          </p:cNvCxnSpPr>
          <p:nvPr/>
        </p:nvCxnSpPr>
        <p:spPr bwMode="auto">
          <a:xfrm rot="16200000" flipV="1">
            <a:off x="2285571" y="4500746"/>
            <a:ext cx="653598" cy="68098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5" name="Elbow Connector 134"/>
          <p:cNvCxnSpPr>
            <a:stCxn id="132" idx="3"/>
            <a:endCxn id="63" idx="2"/>
          </p:cNvCxnSpPr>
          <p:nvPr/>
        </p:nvCxnSpPr>
        <p:spPr bwMode="auto">
          <a:xfrm rot="5400000" flipH="1" flipV="1">
            <a:off x="3031931" y="4435368"/>
            <a:ext cx="653598" cy="811739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6" name="Elbow Connector 135"/>
          <p:cNvCxnSpPr>
            <a:stCxn id="132" idx="3"/>
            <a:endCxn id="65" idx="2"/>
          </p:cNvCxnSpPr>
          <p:nvPr/>
        </p:nvCxnSpPr>
        <p:spPr bwMode="auto">
          <a:xfrm rot="5400000" flipH="1" flipV="1">
            <a:off x="3709046" y="3746761"/>
            <a:ext cx="665090" cy="217746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2719824" y="459798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357024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849745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588844" y="1936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081565" y="1936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69" name="Elbow Connector 168"/>
          <p:cNvCxnSpPr>
            <a:stCxn id="32" idx="0"/>
            <a:endCxn id="104" idx="2"/>
          </p:cNvCxnSpPr>
          <p:nvPr/>
        </p:nvCxnSpPr>
        <p:spPr bwMode="auto">
          <a:xfrm rot="16200000" flipV="1">
            <a:off x="9505973" y="3631541"/>
            <a:ext cx="558163" cy="626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72" name="Elbow Connector 171"/>
          <p:cNvCxnSpPr>
            <a:stCxn id="35" idx="0"/>
            <a:endCxn id="112" idx="2"/>
          </p:cNvCxnSpPr>
          <p:nvPr/>
        </p:nvCxnSpPr>
        <p:spPr bwMode="auto">
          <a:xfrm rot="5400000" flipH="1" flipV="1">
            <a:off x="10877712" y="3634672"/>
            <a:ext cx="558164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79" name="TextBox 178"/>
          <p:cNvSpPr txBox="1"/>
          <p:nvPr/>
        </p:nvSpPr>
        <p:spPr>
          <a:xfrm>
            <a:off x="6801908" y="251160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8384426" y="250987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9856896" y="250731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1180700" y="2505046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6958670" y="352274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200" name="TextBox 199"/>
          <p:cNvSpPr txBox="1"/>
          <p:nvPr/>
        </p:nvSpPr>
        <p:spPr>
          <a:xfrm>
            <a:off x="8476693" y="352274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10031479" y="3519847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202" name="Cloud Callout 201"/>
          <p:cNvSpPr/>
          <p:nvPr/>
        </p:nvSpPr>
        <p:spPr bwMode="auto">
          <a:xfrm>
            <a:off x="8408685" y="5059894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400" dirty="0" smtClean="0">
                <a:latin typeface="Arial" charset="0"/>
              </a:rPr>
              <a:t>SEFAZ</a:t>
            </a:r>
          </a:p>
        </p:txBody>
      </p:sp>
      <p:cxnSp>
        <p:nvCxnSpPr>
          <p:cNvPr id="203" name="Elbow Connector 202"/>
          <p:cNvCxnSpPr>
            <a:stCxn id="202" idx="3"/>
            <a:endCxn id="29" idx="2"/>
          </p:cNvCxnSpPr>
          <p:nvPr/>
        </p:nvCxnSpPr>
        <p:spPr bwMode="auto">
          <a:xfrm rot="16200000" flipV="1">
            <a:off x="7643976" y="3630038"/>
            <a:ext cx="607746" cy="234327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04" name="Elbow Connector 203"/>
          <p:cNvCxnSpPr>
            <a:stCxn id="202" idx="3"/>
            <a:endCxn id="30" idx="2"/>
          </p:cNvCxnSpPr>
          <p:nvPr/>
        </p:nvCxnSpPr>
        <p:spPr bwMode="auto">
          <a:xfrm rot="16200000" flipV="1">
            <a:off x="8396601" y="4382663"/>
            <a:ext cx="607747" cy="83802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05" name="Elbow Connector 204"/>
          <p:cNvCxnSpPr>
            <a:stCxn id="202" idx="3"/>
            <a:endCxn id="32" idx="2"/>
          </p:cNvCxnSpPr>
          <p:nvPr/>
        </p:nvCxnSpPr>
        <p:spPr bwMode="auto">
          <a:xfrm rot="5400000" flipH="1" flipV="1">
            <a:off x="9149606" y="4466970"/>
            <a:ext cx="608459" cy="668699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06" name="Elbow Connector 205"/>
          <p:cNvCxnSpPr>
            <a:stCxn id="202" idx="3"/>
            <a:endCxn id="35" idx="2"/>
          </p:cNvCxnSpPr>
          <p:nvPr/>
        </p:nvCxnSpPr>
        <p:spPr bwMode="auto">
          <a:xfrm rot="5400000" flipH="1" flipV="1">
            <a:off x="9833911" y="3782665"/>
            <a:ext cx="608459" cy="203730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207" name="TextBox 206"/>
          <p:cNvSpPr txBox="1"/>
          <p:nvPr/>
        </p:nvSpPr>
        <p:spPr>
          <a:xfrm>
            <a:off x="8874103" y="4514437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cxnSp>
        <p:nvCxnSpPr>
          <p:cNvPr id="212" name="Elbow Connector 211"/>
          <p:cNvCxnSpPr>
            <a:stCxn id="29" idx="0"/>
            <a:endCxn id="80" idx="2"/>
          </p:cNvCxnSpPr>
          <p:nvPr/>
        </p:nvCxnSpPr>
        <p:spPr bwMode="auto">
          <a:xfrm rot="5400000" flipH="1" flipV="1">
            <a:off x="6501088" y="3634555"/>
            <a:ext cx="555037" cy="478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15" name="Elbow Connector 214"/>
          <p:cNvCxnSpPr>
            <a:stCxn id="30" idx="0"/>
            <a:endCxn id="81" idx="2"/>
          </p:cNvCxnSpPr>
          <p:nvPr/>
        </p:nvCxnSpPr>
        <p:spPr bwMode="auto">
          <a:xfrm rot="5400000" flipH="1" flipV="1">
            <a:off x="8005986" y="3634906"/>
            <a:ext cx="555037" cy="408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220" name="TextBox 219"/>
          <p:cNvSpPr txBox="1"/>
          <p:nvPr/>
        </p:nvSpPr>
        <p:spPr>
          <a:xfrm>
            <a:off x="10231509" y="318363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</a:t>
            </a:r>
          </a:p>
        </p:txBody>
      </p:sp>
      <p:cxnSp>
        <p:nvCxnSpPr>
          <p:cNvPr id="124" name="Straight Arrow Connector 123"/>
          <p:cNvCxnSpPr>
            <a:stCxn id="81" idx="3"/>
            <a:endCxn id="104" idx="1"/>
          </p:cNvCxnSpPr>
          <p:nvPr/>
        </p:nvCxnSpPr>
        <p:spPr bwMode="auto">
          <a:xfrm flipV="1">
            <a:off x="8709521" y="3063924"/>
            <a:ext cx="648425" cy="3838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784841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MasterSAF DW Satellite Landscape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84024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1936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1936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1772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1772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1772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227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4726081" y="2801975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MSAF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PRD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4" name="Elbow Connector 73"/>
          <p:cNvCxnSpPr>
            <a:stCxn id="7" idx="2"/>
            <a:endCxn id="44" idx="0"/>
          </p:cNvCxnSpPr>
          <p:nvPr/>
        </p:nvCxnSpPr>
        <p:spPr bwMode="auto">
          <a:xfrm rot="5400000">
            <a:off x="10822572" y="2500269"/>
            <a:ext cx="873183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Elbow Connector 93"/>
          <p:cNvCxnSpPr>
            <a:stCxn id="86" idx="2"/>
            <a:endCxn id="38" idx="0"/>
          </p:cNvCxnSpPr>
          <p:nvPr/>
        </p:nvCxnSpPr>
        <p:spPr bwMode="auto">
          <a:xfrm rot="5400000">
            <a:off x="4779655" y="2431573"/>
            <a:ext cx="740804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780543" y="5512004"/>
            <a:ext cx="4893197" cy="10172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/>
              <a:t>Business Cut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MSAF AOL changes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Connect MSAF AOL to FEP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38287" y="1769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374275" y="243389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(4);(</a:t>
            </a:r>
            <a:r>
              <a:rPr lang="pt-BR" sz="1400" dirty="0">
                <a:solidFill>
                  <a:srgbClr val="FF0000"/>
                </a:solidFill>
              </a:rPr>
              <a:t>5</a:t>
            </a:r>
            <a:r>
              <a:rPr lang="pt-BR" sz="1400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22" name="Elbow Connector 121"/>
          <p:cNvCxnSpPr>
            <a:stCxn id="8" idx="2"/>
            <a:endCxn id="46" idx="0"/>
          </p:cNvCxnSpPr>
          <p:nvPr/>
        </p:nvCxnSpPr>
        <p:spPr bwMode="auto">
          <a:xfrm rot="5400000">
            <a:off x="6793000" y="2585075"/>
            <a:ext cx="412234" cy="28140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5" name="Elbow Connector 124"/>
          <p:cNvCxnSpPr>
            <a:stCxn id="9" idx="2"/>
            <a:endCxn id="45" idx="0"/>
          </p:cNvCxnSpPr>
          <p:nvPr/>
        </p:nvCxnSpPr>
        <p:spPr bwMode="auto">
          <a:xfrm rot="16200000" flipH="1">
            <a:off x="9053567" y="2098634"/>
            <a:ext cx="417201" cy="125925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8" name="Elbow Connector 127"/>
          <p:cNvCxnSpPr>
            <a:stCxn id="6" idx="2"/>
            <a:endCxn id="45" idx="0"/>
          </p:cNvCxnSpPr>
          <p:nvPr/>
        </p:nvCxnSpPr>
        <p:spPr bwMode="auto">
          <a:xfrm rot="5400000">
            <a:off x="9456026" y="2499446"/>
            <a:ext cx="873184" cy="164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3360359" y="2797007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MSAF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QAS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74918" y="2797007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MSAF DEV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0835187" y="2936861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MSAF  AOL   PRD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9467818" y="2936862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MSAF AOL 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QAS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6434437" y="2931895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MSAF AOL  DEV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95335" y="2223060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cxnSp>
        <p:nvCxnSpPr>
          <p:cNvPr id="53" name="Elbow Connector 52"/>
          <p:cNvCxnSpPr>
            <a:stCxn id="85" idx="2"/>
            <a:endCxn id="42" idx="0"/>
          </p:cNvCxnSpPr>
          <p:nvPr/>
        </p:nvCxnSpPr>
        <p:spPr bwMode="auto">
          <a:xfrm rot="5400000">
            <a:off x="3416418" y="2429089"/>
            <a:ext cx="735836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57" name="Elbow Connector 56"/>
          <p:cNvCxnSpPr>
            <a:stCxn id="82" idx="2"/>
            <a:endCxn id="43" idx="0"/>
          </p:cNvCxnSpPr>
          <p:nvPr/>
        </p:nvCxnSpPr>
        <p:spPr bwMode="auto">
          <a:xfrm rot="5400000">
            <a:off x="430976" y="2429089"/>
            <a:ext cx="735836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Arrow Connector 63"/>
          <p:cNvCxnSpPr>
            <a:stCxn id="43" idx="3"/>
            <a:endCxn id="42" idx="1"/>
          </p:cNvCxnSpPr>
          <p:nvPr/>
        </p:nvCxnSpPr>
        <p:spPr bwMode="auto">
          <a:xfrm>
            <a:off x="1222869" y="3088675"/>
            <a:ext cx="213749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Straight Arrow Connector 66"/>
          <p:cNvCxnSpPr>
            <a:stCxn id="42" idx="3"/>
            <a:endCxn id="38" idx="1"/>
          </p:cNvCxnSpPr>
          <p:nvPr/>
        </p:nvCxnSpPr>
        <p:spPr bwMode="auto">
          <a:xfrm>
            <a:off x="4208310" y="3088675"/>
            <a:ext cx="517771" cy="4968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/>
          <p:cNvCxnSpPr>
            <a:stCxn id="46" idx="3"/>
            <a:endCxn id="45" idx="1"/>
          </p:cNvCxnSpPr>
          <p:nvPr/>
        </p:nvCxnSpPr>
        <p:spPr bwMode="auto">
          <a:xfrm>
            <a:off x="7282388" y="3223563"/>
            <a:ext cx="2185430" cy="4967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Straight Arrow Connector 72"/>
          <p:cNvCxnSpPr>
            <a:stCxn id="45" idx="3"/>
            <a:endCxn id="44" idx="1"/>
          </p:cNvCxnSpPr>
          <p:nvPr/>
        </p:nvCxnSpPr>
        <p:spPr bwMode="auto">
          <a:xfrm flipV="1">
            <a:off x="10315769" y="3228529"/>
            <a:ext cx="519418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2" name="Elbow Connector 61"/>
          <p:cNvCxnSpPr>
            <a:stCxn id="61" idx="0"/>
            <a:endCxn id="43" idx="2"/>
          </p:cNvCxnSpPr>
          <p:nvPr/>
        </p:nvCxnSpPr>
        <p:spPr bwMode="auto">
          <a:xfrm rot="5400000" flipH="1" flipV="1">
            <a:off x="428880" y="3750356"/>
            <a:ext cx="740028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63" name="Elbow Connector 62"/>
          <p:cNvCxnSpPr>
            <a:stCxn id="68" idx="0"/>
            <a:endCxn id="42" idx="2"/>
          </p:cNvCxnSpPr>
          <p:nvPr/>
        </p:nvCxnSpPr>
        <p:spPr bwMode="auto">
          <a:xfrm rot="16200000" flipV="1">
            <a:off x="3414322" y="3750355"/>
            <a:ext cx="740028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Elbow Connector 65"/>
          <p:cNvCxnSpPr>
            <a:stCxn id="76" idx="0"/>
            <a:endCxn id="38" idx="2"/>
          </p:cNvCxnSpPr>
          <p:nvPr/>
        </p:nvCxnSpPr>
        <p:spPr bwMode="auto">
          <a:xfrm rot="5400000" flipH="1" flipV="1">
            <a:off x="4782527" y="3752840"/>
            <a:ext cx="73506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69" name="Flowchart: Document 68"/>
          <p:cNvSpPr/>
          <p:nvPr/>
        </p:nvSpPr>
        <p:spPr bwMode="auto">
          <a:xfrm>
            <a:off x="455307" y="2146520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3425887" y="2146520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Flowchart: Document 71"/>
          <p:cNvSpPr/>
          <p:nvPr/>
        </p:nvSpPr>
        <p:spPr bwMode="auto">
          <a:xfrm>
            <a:off x="4753661" y="2146520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Flowchart: Document 74"/>
          <p:cNvSpPr/>
          <p:nvPr/>
        </p:nvSpPr>
        <p:spPr bwMode="auto">
          <a:xfrm>
            <a:off x="487171" y="3882509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Flowchart: Document 77"/>
          <p:cNvSpPr/>
          <p:nvPr/>
        </p:nvSpPr>
        <p:spPr bwMode="auto">
          <a:xfrm>
            <a:off x="3457751" y="3882509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Flowchart: Document 78"/>
          <p:cNvSpPr/>
          <p:nvPr/>
        </p:nvSpPr>
        <p:spPr bwMode="auto">
          <a:xfrm>
            <a:off x="4785525" y="3882509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79809" y="375748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374918" y="4120370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1867639" y="4120370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360360" y="4120370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726081" y="4120370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7" name="Straight Arrow Connector 76"/>
          <p:cNvCxnSpPr>
            <a:stCxn id="61" idx="3"/>
            <a:endCxn id="65" idx="1"/>
          </p:cNvCxnSpPr>
          <p:nvPr/>
        </p:nvCxnSpPr>
        <p:spPr bwMode="auto">
          <a:xfrm>
            <a:off x="1222869" y="4412038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0" name="Straight Arrow Connector 79"/>
          <p:cNvCxnSpPr>
            <a:stCxn id="65" idx="3"/>
            <a:endCxn id="68" idx="1"/>
          </p:cNvCxnSpPr>
          <p:nvPr/>
        </p:nvCxnSpPr>
        <p:spPr bwMode="auto">
          <a:xfrm>
            <a:off x="2715590" y="4412038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1" name="Straight Arrow Connector 80"/>
          <p:cNvCxnSpPr>
            <a:stCxn id="68" idx="3"/>
            <a:endCxn id="76" idx="1"/>
          </p:cNvCxnSpPr>
          <p:nvPr/>
        </p:nvCxnSpPr>
        <p:spPr bwMode="auto">
          <a:xfrm>
            <a:off x="4208311" y="4412038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74918" y="147783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1867639" y="147783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3360360" y="147783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4726081" y="147783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5" name="Straight Arrow Connector 94"/>
          <p:cNvCxnSpPr>
            <a:stCxn id="82" idx="3"/>
            <a:endCxn id="84" idx="1"/>
          </p:cNvCxnSpPr>
          <p:nvPr/>
        </p:nvCxnSpPr>
        <p:spPr bwMode="auto">
          <a:xfrm>
            <a:off x="1222869" y="176950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6" name="Straight Arrow Connector 95"/>
          <p:cNvCxnSpPr>
            <a:stCxn id="84" idx="3"/>
            <a:endCxn id="85" idx="1"/>
          </p:cNvCxnSpPr>
          <p:nvPr/>
        </p:nvCxnSpPr>
        <p:spPr bwMode="auto">
          <a:xfrm>
            <a:off x="2715590" y="176950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0" name="Straight Arrow Connector 99"/>
          <p:cNvCxnSpPr>
            <a:stCxn id="85" idx="3"/>
            <a:endCxn id="86" idx="1"/>
          </p:cNvCxnSpPr>
          <p:nvPr/>
        </p:nvCxnSpPr>
        <p:spPr bwMode="auto">
          <a:xfrm>
            <a:off x="4208311" y="1769504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1" name="Rectangle 100"/>
          <p:cNvSpPr/>
          <p:nvPr/>
        </p:nvSpPr>
        <p:spPr bwMode="auto">
          <a:xfrm>
            <a:off x="10817251" y="3670054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MSAF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PRD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9451529" y="3665086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MSAF 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QAS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466088" y="3665086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MSAF DEV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6" name="Straight Arrow Connector 105"/>
          <p:cNvCxnSpPr>
            <a:stCxn id="104" idx="3"/>
            <a:endCxn id="103" idx="1"/>
          </p:cNvCxnSpPr>
          <p:nvPr/>
        </p:nvCxnSpPr>
        <p:spPr bwMode="auto">
          <a:xfrm>
            <a:off x="7314039" y="3956754"/>
            <a:ext cx="213749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7" name="Straight Arrow Connector 106"/>
          <p:cNvCxnSpPr>
            <a:stCxn id="103" idx="3"/>
            <a:endCxn id="101" idx="1"/>
          </p:cNvCxnSpPr>
          <p:nvPr/>
        </p:nvCxnSpPr>
        <p:spPr bwMode="auto">
          <a:xfrm>
            <a:off x="10299480" y="3956754"/>
            <a:ext cx="517771" cy="4968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8" name="Elbow Connector 107"/>
          <p:cNvCxnSpPr>
            <a:stCxn id="116" idx="0"/>
            <a:endCxn id="104" idx="2"/>
          </p:cNvCxnSpPr>
          <p:nvPr/>
        </p:nvCxnSpPr>
        <p:spPr bwMode="auto">
          <a:xfrm rot="5400000" flipH="1" flipV="1">
            <a:off x="6647050" y="4491435"/>
            <a:ext cx="486028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110" name="Elbow Connector 109"/>
          <p:cNvCxnSpPr>
            <a:stCxn id="118" idx="0"/>
            <a:endCxn id="103" idx="2"/>
          </p:cNvCxnSpPr>
          <p:nvPr/>
        </p:nvCxnSpPr>
        <p:spPr bwMode="auto">
          <a:xfrm rot="16200000" flipV="1">
            <a:off x="9632492" y="4491434"/>
            <a:ext cx="486028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111" name="Elbow Connector 110"/>
          <p:cNvCxnSpPr>
            <a:stCxn id="119" idx="0"/>
            <a:endCxn id="101" idx="2"/>
          </p:cNvCxnSpPr>
          <p:nvPr/>
        </p:nvCxnSpPr>
        <p:spPr bwMode="auto">
          <a:xfrm rot="5400000" flipH="1" flipV="1">
            <a:off x="11000697" y="4493919"/>
            <a:ext cx="48106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112" name="Flowchart: Document 111"/>
          <p:cNvSpPr/>
          <p:nvPr/>
        </p:nvSpPr>
        <p:spPr bwMode="auto">
          <a:xfrm>
            <a:off x="6578341" y="449658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Flowchart: Document 112"/>
          <p:cNvSpPr/>
          <p:nvPr/>
        </p:nvSpPr>
        <p:spPr bwMode="auto">
          <a:xfrm>
            <a:off x="9548921" y="449658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Flowchart: Document 113"/>
          <p:cNvSpPr/>
          <p:nvPr/>
        </p:nvSpPr>
        <p:spPr bwMode="auto">
          <a:xfrm>
            <a:off x="10876695" y="449658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6466088" y="473444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7958809" y="473444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9451530" y="473444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10817251" y="473444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20" name="Straight Arrow Connector 119"/>
          <p:cNvCxnSpPr>
            <a:stCxn id="116" idx="3"/>
            <a:endCxn id="117" idx="1"/>
          </p:cNvCxnSpPr>
          <p:nvPr/>
        </p:nvCxnSpPr>
        <p:spPr bwMode="auto">
          <a:xfrm>
            <a:off x="7314039" y="502611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1" name="Straight Arrow Connector 120"/>
          <p:cNvCxnSpPr>
            <a:stCxn id="117" idx="3"/>
            <a:endCxn id="118" idx="1"/>
          </p:cNvCxnSpPr>
          <p:nvPr/>
        </p:nvCxnSpPr>
        <p:spPr bwMode="auto">
          <a:xfrm>
            <a:off x="8806760" y="502611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3" name="Straight Arrow Connector 122"/>
          <p:cNvCxnSpPr>
            <a:stCxn id="118" idx="3"/>
            <a:endCxn id="119" idx="1"/>
          </p:cNvCxnSpPr>
          <p:nvPr/>
        </p:nvCxnSpPr>
        <p:spPr bwMode="auto">
          <a:xfrm>
            <a:off x="10299481" y="5026117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10338287" y="285421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339289" y="436628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747743" y="158852"/>
            <a:ext cx="1252704" cy="58862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normAutofit fontScale="85000" lnSpcReduction="2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Alterado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TR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537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SERASA Satellite Landscape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84024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1899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354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484024" y="2600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76745" y="2600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>
            <a:off x="7331975" y="2892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9469466" y="2600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 bwMode="auto">
          <a:xfrm>
            <a:off x="8824696" y="2892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835187" y="258888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 bwMode="auto">
          <a:xfrm flipV="1">
            <a:off x="10317417" y="2880554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5" name="Elbow Connector 44"/>
          <p:cNvCxnSpPr>
            <a:stCxn id="29" idx="2"/>
            <a:endCxn id="66" idx="3"/>
          </p:cNvCxnSpPr>
          <p:nvPr/>
        </p:nvCxnSpPr>
        <p:spPr bwMode="auto">
          <a:xfrm rot="16200000" flipH="1">
            <a:off x="7803753" y="2287960"/>
            <a:ext cx="927981" cy="271948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0" name="Elbow Connector 49"/>
          <p:cNvCxnSpPr>
            <a:stCxn id="30" idx="2"/>
            <a:endCxn id="66" idx="3"/>
          </p:cNvCxnSpPr>
          <p:nvPr/>
        </p:nvCxnSpPr>
        <p:spPr bwMode="auto">
          <a:xfrm rot="16200000" flipH="1">
            <a:off x="8550113" y="3034320"/>
            <a:ext cx="927981" cy="1226765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stCxn id="32" idx="2"/>
            <a:endCxn id="66" idx="3"/>
          </p:cNvCxnSpPr>
          <p:nvPr/>
        </p:nvCxnSpPr>
        <p:spPr bwMode="auto">
          <a:xfrm rot="5400000">
            <a:off x="9296474" y="3514725"/>
            <a:ext cx="927981" cy="26595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9" name="Elbow Connector 58"/>
          <p:cNvCxnSpPr>
            <a:stCxn id="35" idx="2"/>
            <a:endCxn id="66" idx="3"/>
          </p:cNvCxnSpPr>
          <p:nvPr/>
        </p:nvCxnSpPr>
        <p:spPr bwMode="auto">
          <a:xfrm rot="5400000">
            <a:off x="9973589" y="2826119"/>
            <a:ext cx="939473" cy="163167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1" name="Elbow Connector 70"/>
          <p:cNvCxnSpPr>
            <a:stCxn id="6" idx="2"/>
            <a:endCxn id="32" idx="0"/>
          </p:cNvCxnSpPr>
          <p:nvPr/>
        </p:nvCxnSpPr>
        <p:spPr bwMode="auto">
          <a:xfrm rot="5400000">
            <a:off x="9688592" y="2395528"/>
            <a:ext cx="40970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35" idx="0"/>
          </p:cNvCxnSpPr>
          <p:nvPr/>
        </p:nvCxnSpPr>
        <p:spPr bwMode="auto">
          <a:xfrm rot="5400000">
            <a:off x="11060059" y="2389782"/>
            <a:ext cx="398208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768964" y="5332948"/>
            <a:ext cx="4790642" cy="12104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</a:t>
            </a:r>
            <a:r>
              <a:rPr lang="pt-BR" sz="1200" dirty="0"/>
              <a:t>PI/PO </a:t>
            </a:r>
            <a:r>
              <a:rPr lang="pt-BR" sz="1200" dirty="0" smtClean="0"/>
              <a:t>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Map SERASA http links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38287" y="1896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47869" y="288841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265513" y="3304957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112689" y="4642460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95144" y="224713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648165" y="224568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916685" y="3730534"/>
            <a:ext cx="456801" cy="309093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WS?</a:t>
            </a:r>
          </a:p>
        </p:txBody>
      </p:sp>
      <p:sp>
        <p:nvSpPr>
          <p:cNvPr id="66" name="Cloud Callout 65"/>
          <p:cNvSpPr/>
          <p:nvPr/>
        </p:nvSpPr>
        <p:spPr bwMode="auto">
          <a:xfrm>
            <a:off x="8916685" y="4066040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400" dirty="0" smtClean="0">
                <a:latin typeface="Arial" charset="0"/>
              </a:rPr>
              <a:t>SERASA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762041" y="-47640"/>
            <a:ext cx="2569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23922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Credito Rural Satellite Landscape</a:t>
            </a:r>
            <a:endParaRPr lang="pt-BR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6357024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849745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9342466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0708187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588844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8081565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44" name="Straight Arrow Connector 43"/>
          <p:cNvCxnSpPr>
            <a:stCxn id="38" idx="3"/>
            <a:endCxn id="39" idx="1"/>
          </p:cNvCxnSpPr>
          <p:nvPr/>
        </p:nvCxnSpPr>
        <p:spPr bwMode="auto">
          <a:xfrm>
            <a:off x="7204975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6" name="Straight Arrow Connector 45"/>
          <p:cNvCxnSpPr>
            <a:stCxn id="39" idx="3"/>
            <a:endCxn id="40" idx="1"/>
          </p:cNvCxnSpPr>
          <p:nvPr/>
        </p:nvCxnSpPr>
        <p:spPr bwMode="auto">
          <a:xfrm>
            <a:off x="8697696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Arrow Connector 46"/>
          <p:cNvCxnSpPr>
            <a:stCxn id="40" idx="3"/>
            <a:endCxn id="41" idx="1"/>
          </p:cNvCxnSpPr>
          <p:nvPr/>
        </p:nvCxnSpPr>
        <p:spPr bwMode="auto">
          <a:xfrm>
            <a:off x="10190417" y="1899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Straight Arrow Connector 47"/>
          <p:cNvCxnSpPr>
            <a:stCxn id="42" idx="3"/>
            <a:endCxn id="43" idx="1"/>
          </p:cNvCxnSpPr>
          <p:nvPr/>
        </p:nvCxnSpPr>
        <p:spPr bwMode="auto">
          <a:xfrm>
            <a:off x="7436795" y="2354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4710302" y="330701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Crédito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 Rural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Go-live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8977105" y="3340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Crédito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Rural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IST/UAT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708187" y="3340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>
                <a:solidFill>
                  <a:schemeClr val="tx1"/>
                </a:solidFill>
                <a:latin typeface="Arial" charset="0"/>
              </a:rPr>
              <a:t>Crédito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Rural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3" name="Elbow Connector 52"/>
          <p:cNvCxnSpPr>
            <a:stCxn id="41" idx="2"/>
            <a:endCxn id="52" idx="0"/>
          </p:cNvCxnSpPr>
          <p:nvPr/>
        </p:nvCxnSpPr>
        <p:spPr bwMode="auto">
          <a:xfrm rot="5400000">
            <a:off x="10557278" y="2765563"/>
            <a:ext cx="114977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359139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1851860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344581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4710302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3" name="Straight Arrow Connector 62"/>
          <p:cNvCxnSpPr>
            <a:stCxn id="58" idx="3"/>
            <a:endCxn id="60" idx="1"/>
          </p:cNvCxnSpPr>
          <p:nvPr/>
        </p:nvCxnSpPr>
        <p:spPr bwMode="auto">
          <a:xfrm>
            <a:off x="1207090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Arrow Connector 63"/>
          <p:cNvCxnSpPr>
            <a:stCxn id="60" idx="3"/>
            <a:endCxn id="61" idx="1"/>
          </p:cNvCxnSpPr>
          <p:nvPr/>
        </p:nvCxnSpPr>
        <p:spPr bwMode="auto">
          <a:xfrm>
            <a:off x="2699811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5" name="Straight Arrow Connector 64"/>
          <p:cNvCxnSpPr>
            <a:stCxn id="61" idx="3"/>
            <a:endCxn id="62" idx="1"/>
          </p:cNvCxnSpPr>
          <p:nvPr/>
        </p:nvCxnSpPr>
        <p:spPr bwMode="auto">
          <a:xfrm>
            <a:off x="4192532" y="1905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Elbow Connector 66"/>
          <p:cNvCxnSpPr>
            <a:stCxn id="62" idx="2"/>
            <a:endCxn id="49" idx="0"/>
          </p:cNvCxnSpPr>
          <p:nvPr/>
        </p:nvCxnSpPr>
        <p:spPr bwMode="auto">
          <a:xfrm rot="5400000">
            <a:off x="4579287" y="2752019"/>
            <a:ext cx="1109982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0211287" y="1896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522700" y="3223328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cxnSp>
        <p:nvCxnSpPr>
          <p:cNvPr id="72" name="Elbow Connector 71"/>
          <p:cNvCxnSpPr>
            <a:stCxn id="42" idx="2"/>
            <a:endCxn id="51" idx="0"/>
          </p:cNvCxnSpPr>
          <p:nvPr/>
        </p:nvCxnSpPr>
        <p:spPr bwMode="auto">
          <a:xfrm rot="16200000" flipH="1">
            <a:off x="7860057" y="1799423"/>
            <a:ext cx="693787" cy="238826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Elbow Connector 72"/>
          <p:cNvCxnSpPr>
            <a:stCxn id="43" idx="2"/>
            <a:endCxn id="51" idx="0"/>
          </p:cNvCxnSpPr>
          <p:nvPr/>
        </p:nvCxnSpPr>
        <p:spPr bwMode="auto">
          <a:xfrm rot="16200000" flipH="1">
            <a:off x="8606418" y="2545784"/>
            <a:ext cx="693787" cy="89554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75" name="Elbow Connector 74"/>
          <p:cNvCxnSpPr>
            <a:stCxn id="40" idx="2"/>
            <a:endCxn id="51" idx="0"/>
          </p:cNvCxnSpPr>
          <p:nvPr/>
        </p:nvCxnSpPr>
        <p:spPr bwMode="auto">
          <a:xfrm rot="5400000">
            <a:off x="9008877" y="2582883"/>
            <a:ext cx="1149770" cy="365361"/>
          </a:xfrm>
          <a:prstGeom prst="bentConnector3">
            <a:avLst>
              <a:gd name="adj1" fmla="val 71282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6356725" y="2719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921239" y="2719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206491" y="223727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555393" y="224624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7" name="Flowchart: Document 86"/>
          <p:cNvSpPr/>
          <p:nvPr/>
        </p:nvSpPr>
        <p:spPr bwMode="auto">
          <a:xfrm>
            <a:off x="5291355" y="304220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037610" y="3122555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Flowchart: Document 88"/>
          <p:cNvSpPr/>
          <p:nvPr/>
        </p:nvSpPr>
        <p:spPr bwMode="auto">
          <a:xfrm>
            <a:off x="10705748" y="309396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68203" y="5473522"/>
            <a:ext cx="6165287" cy="112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Cut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Credito Rural</a:t>
            </a:r>
            <a:endParaRPr lang="pt-B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>
                <a:solidFill>
                  <a:srgbClr val="FF0000"/>
                </a:solidFill>
              </a:rPr>
              <a:t>Manually</a:t>
            </a:r>
            <a:r>
              <a:rPr lang="pt-BR" sz="1200" dirty="0" smtClean="0"/>
              <a:t> create MD in Credito Rural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393653" y="434517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Bank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2" name="Elbow Connector 91"/>
          <p:cNvCxnSpPr>
            <a:stCxn id="91" idx="3"/>
            <a:endCxn id="49" idx="2"/>
          </p:cNvCxnSpPr>
          <p:nvPr/>
        </p:nvCxnSpPr>
        <p:spPr bwMode="auto">
          <a:xfrm flipV="1">
            <a:off x="4241604" y="3890345"/>
            <a:ext cx="892674" cy="746498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5128624" y="222669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22415" y="2969475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6356725" y="434286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Bank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" name="Flowchart: Document 53"/>
          <p:cNvSpPr/>
          <p:nvPr/>
        </p:nvSpPr>
        <p:spPr bwMode="auto">
          <a:xfrm>
            <a:off x="5262218" y="4006474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Elbow Connector 54"/>
          <p:cNvCxnSpPr>
            <a:stCxn id="50" idx="3"/>
            <a:endCxn id="51" idx="2"/>
          </p:cNvCxnSpPr>
          <p:nvPr/>
        </p:nvCxnSpPr>
        <p:spPr bwMode="auto">
          <a:xfrm flipV="1">
            <a:off x="7204676" y="3923783"/>
            <a:ext cx="2196405" cy="710754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56" name="Elbow Connector 55"/>
          <p:cNvCxnSpPr>
            <a:stCxn id="50" idx="3"/>
            <a:endCxn id="52" idx="2"/>
          </p:cNvCxnSpPr>
          <p:nvPr/>
        </p:nvCxnSpPr>
        <p:spPr bwMode="auto">
          <a:xfrm flipV="1">
            <a:off x="7204676" y="3923783"/>
            <a:ext cx="3927487" cy="710754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7" name="Flowchart: Document 56"/>
          <p:cNvSpPr/>
          <p:nvPr/>
        </p:nvSpPr>
        <p:spPr bwMode="auto">
          <a:xfrm>
            <a:off x="9009854" y="4006474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Flowchart: Document 58"/>
          <p:cNvSpPr/>
          <p:nvPr/>
        </p:nvSpPr>
        <p:spPr bwMode="auto">
          <a:xfrm>
            <a:off x="10702389" y="4006474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0254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Easy IRPJ Satellite Landscape</a:t>
            </a:r>
            <a:endParaRPr lang="pt-BR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6357024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849745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9342466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0708187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588844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8081565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44" name="Straight Arrow Connector 43"/>
          <p:cNvCxnSpPr>
            <a:stCxn id="38" idx="3"/>
            <a:endCxn id="39" idx="1"/>
          </p:cNvCxnSpPr>
          <p:nvPr/>
        </p:nvCxnSpPr>
        <p:spPr bwMode="auto">
          <a:xfrm>
            <a:off x="7204975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6" name="Straight Arrow Connector 45"/>
          <p:cNvCxnSpPr>
            <a:stCxn id="39" idx="3"/>
            <a:endCxn id="40" idx="1"/>
          </p:cNvCxnSpPr>
          <p:nvPr/>
        </p:nvCxnSpPr>
        <p:spPr bwMode="auto">
          <a:xfrm>
            <a:off x="8697696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Arrow Connector 46"/>
          <p:cNvCxnSpPr>
            <a:stCxn id="40" idx="3"/>
            <a:endCxn id="41" idx="1"/>
          </p:cNvCxnSpPr>
          <p:nvPr/>
        </p:nvCxnSpPr>
        <p:spPr bwMode="auto">
          <a:xfrm>
            <a:off x="10190417" y="1899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Straight Arrow Connector 47"/>
          <p:cNvCxnSpPr>
            <a:stCxn id="42" idx="3"/>
            <a:endCxn id="43" idx="1"/>
          </p:cNvCxnSpPr>
          <p:nvPr/>
        </p:nvCxnSpPr>
        <p:spPr bwMode="auto">
          <a:xfrm>
            <a:off x="7436795" y="2354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4710302" y="330701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Easy IRPJ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Go-live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8977105" y="3340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Easy IRPJ Support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708187" y="3340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Easy IRPJ 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3" name="Elbow Connector 52"/>
          <p:cNvCxnSpPr>
            <a:stCxn id="41" idx="2"/>
            <a:endCxn id="52" idx="0"/>
          </p:cNvCxnSpPr>
          <p:nvPr/>
        </p:nvCxnSpPr>
        <p:spPr bwMode="auto">
          <a:xfrm rot="5400000">
            <a:off x="10557278" y="2765563"/>
            <a:ext cx="114977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359139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1851860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344581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4710302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3" name="Straight Arrow Connector 62"/>
          <p:cNvCxnSpPr>
            <a:stCxn id="58" idx="3"/>
            <a:endCxn id="60" idx="1"/>
          </p:cNvCxnSpPr>
          <p:nvPr/>
        </p:nvCxnSpPr>
        <p:spPr bwMode="auto">
          <a:xfrm>
            <a:off x="1207090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Arrow Connector 63"/>
          <p:cNvCxnSpPr>
            <a:stCxn id="60" idx="3"/>
            <a:endCxn id="61" idx="1"/>
          </p:cNvCxnSpPr>
          <p:nvPr/>
        </p:nvCxnSpPr>
        <p:spPr bwMode="auto">
          <a:xfrm>
            <a:off x="2699811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5" name="Straight Arrow Connector 64"/>
          <p:cNvCxnSpPr>
            <a:stCxn id="61" idx="3"/>
            <a:endCxn id="62" idx="1"/>
          </p:cNvCxnSpPr>
          <p:nvPr/>
        </p:nvCxnSpPr>
        <p:spPr bwMode="auto">
          <a:xfrm>
            <a:off x="4192532" y="1905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Elbow Connector 66"/>
          <p:cNvCxnSpPr>
            <a:stCxn id="62" idx="2"/>
            <a:endCxn id="49" idx="0"/>
          </p:cNvCxnSpPr>
          <p:nvPr/>
        </p:nvCxnSpPr>
        <p:spPr bwMode="auto">
          <a:xfrm rot="5400000">
            <a:off x="4579287" y="2752019"/>
            <a:ext cx="1109982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0211287" y="1896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522700" y="3223328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cxnSp>
        <p:nvCxnSpPr>
          <p:cNvPr id="72" name="Elbow Connector 71"/>
          <p:cNvCxnSpPr>
            <a:stCxn id="42" idx="2"/>
            <a:endCxn id="51" idx="0"/>
          </p:cNvCxnSpPr>
          <p:nvPr/>
        </p:nvCxnSpPr>
        <p:spPr bwMode="auto">
          <a:xfrm rot="16200000" flipH="1">
            <a:off x="7860057" y="1799423"/>
            <a:ext cx="693787" cy="238826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Elbow Connector 72"/>
          <p:cNvCxnSpPr>
            <a:stCxn id="43" idx="2"/>
            <a:endCxn id="51" idx="0"/>
          </p:cNvCxnSpPr>
          <p:nvPr/>
        </p:nvCxnSpPr>
        <p:spPr bwMode="auto">
          <a:xfrm rot="16200000" flipH="1">
            <a:off x="8606418" y="2545784"/>
            <a:ext cx="693787" cy="89554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75" name="Elbow Connector 74"/>
          <p:cNvCxnSpPr>
            <a:stCxn id="40" idx="2"/>
            <a:endCxn id="51" idx="0"/>
          </p:cNvCxnSpPr>
          <p:nvPr/>
        </p:nvCxnSpPr>
        <p:spPr bwMode="auto">
          <a:xfrm rot="5400000">
            <a:off x="9008877" y="2582883"/>
            <a:ext cx="1149770" cy="365361"/>
          </a:xfrm>
          <a:prstGeom prst="bentConnector3">
            <a:avLst>
              <a:gd name="adj1" fmla="val 71282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6356725" y="2719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921239" y="2719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206491" y="223727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555393" y="224624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7" name="Flowchart: Document 86"/>
          <p:cNvSpPr/>
          <p:nvPr/>
        </p:nvSpPr>
        <p:spPr bwMode="auto">
          <a:xfrm>
            <a:off x="5291355" y="304220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037610" y="3122555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Flowchart: Document 88"/>
          <p:cNvSpPr/>
          <p:nvPr/>
        </p:nvSpPr>
        <p:spPr bwMode="auto">
          <a:xfrm>
            <a:off x="10705748" y="309396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68203" y="5473522"/>
            <a:ext cx="6165287" cy="112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Cut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Easy IRPJ</a:t>
            </a:r>
            <a:endParaRPr lang="pt-B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>
                <a:solidFill>
                  <a:srgbClr val="FF0000"/>
                </a:solidFill>
              </a:rPr>
              <a:t>Manually</a:t>
            </a:r>
            <a:r>
              <a:rPr lang="pt-BR" sz="1200" dirty="0" smtClean="0"/>
              <a:t> create MD in Easy IRPJ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128624" y="222669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22415" y="2969475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2546014" y="3333437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Easy IRPJ Support</a:t>
            </a:r>
          </a:p>
        </p:txBody>
      </p:sp>
      <p:cxnSp>
        <p:nvCxnSpPr>
          <p:cNvPr id="54" name="Elbow Connector 53"/>
          <p:cNvCxnSpPr>
            <a:stCxn id="60" idx="2"/>
            <a:endCxn id="50" idx="0"/>
          </p:cNvCxnSpPr>
          <p:nvPr/>
        </p:nvCxnSpPr>
        <p:spPr bwMode="auto">
          <a:xfrm rot="16200000" flipH="1">
            <a:off x="2054709" y="2418155"/>
            <a:ext cx="1136409" cy="69415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endCxn id="50" idx="0"/>
          </p:cNvCxnSpPr>
          <p:nvPr/>
        </p:nvCxnSpPr>
        <p:spPr bwMode="auto">
          <a:xfrm rot="5400000">
            <a:off x="2864767" y="2295901"/>
            <a:ext cx="1142759" cy="93231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10747743" y="158852"/>
            <a:ext cx="1252704" cy="58862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normAutofit fontScale="85000" lnSpcReduction="2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Alterado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TR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70" name="Flowchart: Document 69"/>
          <p:cNvSpPr/>
          <p:nvPr/>
        </p:nvSpPr>
        <p:spPr bwMode="auto">
          <a:xfrm>
            <a:off x="3148343" y="308129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33233" y="250607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</p:spTree>
    <p:extLst>
      <p:ext uri="{BB962C8B-B14F-4D97-AF65-F5344CB8AC3E}">
        <p14:creationId xmlns:p14="http://schemas.microsoft.com/office/powerpoint/2010/main" val="6904344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VIM Satellite Landscape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342466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708187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204975" y="1772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697696" y="1772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190417" y="1772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436795" y="2227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352236" y="391446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857486" y="391446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 flipV="1">
            <a:off x="7200187" y="4206134"/>
            <a:ext cx="657299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9364209" y="3913754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 bwMode="auto">
          <a:xfrm flipV="1">
            <a:off x="8705437" y="4205422"/>
            <a:ext cx="658772" cy="71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732818" y="3913754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 bwMode="auto">
          <a:xfrm>
            <a:off x="10212160" y="4205422"/>
            <a:ext cx="520658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1" name="Elbow Connector 70"/>
          <p:cNvCxnSpPr>
            <a:stCxn id="6" idx="2"/>
            <a:endCxn id="104" idx="0"/>
          </p:cNvCxnSpPr>
          <p:nvPr/>
        </p:nvCxnSpPr>
        <p:spPr bwMode="auto">
          <a:xfrm rot="16200000" flipH="1">
            <a:off x="9419893" y="2410227"/>
            <a:ext cx="708578" cy="1548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112" idx="0"/>
          </p:cNvCxnSpPr>
          <p:nvPr/>
        </p:nvCxnSpPr>
        <p:spPr bwMode="auto">
          <a:xfrm rot="16200000" flipH="1">
            <a:off x="10790190" y="2405650"/>
            <a:ext cx="708577" cy="2463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359139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851860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344581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710302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 bwMode="auto">
          <a:xfrm>
            <a:off x="1207090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/>
          <p:cNvCxnSpPr>
            <a:stCxn id="88" idx="3"/>
            <a:endCxn id="89" idx="1"/>
          </p:cNvCxnSpPr>
          <p:nvPr/>
        </p:nvCxnSpPr>
        <p:spPr bwMode="auto">
          <a:xfrm>
            <a:off x="2699811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 bwMode="auto">
          <a:xfrm>
            <a:off x="4192532" y="1778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942234" y="5608114"/>
            <a:ext cx="4353129" cy="1176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 smtClean="0"/>
              <a:t>Business </a:t>
            </a:r>
            <a:r>
              <a:rPr lang="pt-BR" sz="1200" dirty="0"/>
              <a:t>Cut </a:t>
            </a:r>
            <a:r>
              <a:rPr lang="pt-BR" sz="1200" dirty="0" smtClean="0"/>
              <a:t>Off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/>
              <a:t>Move ECC </a:t>
            </a:r>
            <a:r>
              <a:rPr lang="pt-BR" sz="1200" dirty="0" smtClean="0"/>
              <a:t>TRs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 smtClean="0"/>
              <a:t>Move GRCNFE TRs</a:t>
            </a:r>
            <a:endParaRPr lang="pt-BR" sz="12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</a:t>
            </a:r>
            <a:r>
              <a:rPr lang="pt-BR" sz="1200" dirty="0"/>
              <a:t>PI/PO </a:t>
            </a:r>
            <a:r>
              <a:rPr lang="pt-BR" sz="1200" dirty="0" smtClean="0"/>
              <a:t>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211287" y="1769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13429" y="4213993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359138" y="2781431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55182" y="393110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1847903" y="393110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2" name="Straight Arrow Connector 61"/>
          <p:cNvCxnSpPr>
            <a:stCxn id="60" idx="3"/>
            <a:endCxn id="61" idx="1"/>
          </p:cNvCxnSpPr>
          <p:nvPr/>
        </p:nvCxnSpPr>
        <p:spPr bwMode="auto">
          <a:xfrm>
            <a:off x="1203133" y="422277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3340624" y="393110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4" name="Straight Arrow Connector 63"/>
          <p:cNvCxnSpPr>
            <a:stCxn id="61" idx="3"/>
            <a:endCxn id="63" idx="1"/>
          </p:cNvCxnSpPr>
          <p:nvPr/>
        </p:nvCxnSpPr>
        <p:spPr bwMode="auto">
          <a:xfrm>
            <a:off x="2695854" y="422277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4706345" y="3919611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6" name="Straight Arrow Connector 65"/>
          <p:cNvCxnSpPr>
            <a:stCxn id="63" idx="3"/>
            <a:endCxn id="65" idx="1"/>
          </p:cNvCxnSpPr>
          <p:nvPr/>
        </p:nvCxnSpPr>
        <p:spPr bwMode="auto">
          <a:xfrm flipV="1">
            <a:off x="4188575" y="4211279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2" name="Elbow Connector 71"/>
          <p:cNvCxnSpPr>
            <a:stCxn id="89" idx="2"/>
            <a:endCxn id="78" idx="0"/>
          </p:cNvCxnSpPr>
          <p:nvPr/>
        </p:nvCxnSpPr>
        <p:spPr bwMode="auto">
          <a:xfrm rot="5400000">
            <a:off x="3412857" y="2425728"/>
            <a:ext cx="711401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3" name="Elbow Connector 72"/>
          <p:cNvCxnSpPr>
            <a:stCxn id="90" idx="2"/>
            <a:endCxn id="79" idx="0"/>
          </p:cNvCxnSpPr>
          <p:nvPr/>
        </p:nvCxnSpPr>
        <p:spPr bwMode="auto">
          <a:xfrm rot="16200000" flipH="1">
            <a:off x="4784490" y="2419816"/>
            <a:ext cx="711400" cy="1182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5567914" y="1472200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1863684" y="278143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344580" y="2781429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722126" y="278142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357024" y="2776095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G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ND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7861570" y="2776094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G</a:t>
            </a: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NI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84" name="Elbow Connector 83"/>
          <p:cNvCxnSpPr>
            <a:stCxn id="88" idx="2"/>
            <a:endCxn id="77" idx="0"/>
          </p:cNvCxnSpPr>
          <p:nvPr/>
        </p:nvCxnSpPr>
        <p:spPr bwMode="auto">
          <a:xfrm rot="16200000" flipH="1">
            <a:off x="1926047" y="2419817"/>
            <a:ext cx="711402" cy="1182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5" name="Elbow Connector 84"/>
          <p:cNvCxnSpPr>
            <a:stCxn id="87" idx="2"/>
            <a:endCxn id="110" idx="0"/>
          </p:cNvCxnSpPr>
          <p:nvPr/>
        </p:nvCxnSpPr>
        <p:spPr bwMode="auto">
          <a:xfrm rot="5400000">
            <a:off x="427414" y="2425729"/>
            <a:ext cx="711403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6" name="Elbow Connector 85"/>
          <p:cNvCxnSpPr>
            <a:stCxn id="60" idx="0"/>
            <a:endCxn id="110" idx="2"/>
          </p:cNvCxnSpPr>
          <p:nvPr/>
        </p:nvCxnSpPr>
        <p:spPr bwMode="auto">
          <a:xfrm rot="5400000" flipH="1" flipV="1">
            <a:off x="497968" y="3645957"/>
            <a:ext cx="566337" cy="395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95" name="Elbow Connector 94"/>
          <p:cNvCxnSpPr>
            <a:stCxn id="61" idx="0"/>
            <a:endCxn id="77" idx="2"/>
          </p:cNvCxnSpPr>
          <p:nvPr/>
        </p:nvCxnSpPr>
        <p:spPr bwMode="auto">
          <a:xfrm rot="5400000" flipH="1" flipV="1">
            <a:off x="1996600" y="3640044"/>
            <a:ext cx="566338" cy="1578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96" name="Elbow Connector 95"/>
          <p:cNvCxnSpPr>
            <a:stCxn id="63" idx="0"/>
            <a:endCxn id="78" idx="2"/>
          </p:cNvCxnSpPr>
          <p:nvPr/>
        </p:nvCxnSpPr>
        <p:spPr bwMode="auto">
          <a:xfrm rot="5400000" flipH="1" flipV="1">
            <a:off x="3483409" y="3645956"/>
            <a:ext cx="566339" cy="395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0" name="Elbow Connector 99"/>
          <p:cNvCxnSpPr>
            <a:stCxn id="65" idx="0"/>
            <a:endCxn id="79" idx="2"/>
          </p:cNvCxnSpPr>
          <p:nvPr/>
        </p:nvCxnSpPr>
        <p:spPr bwMode="auto">
          <a:xfrm rot="5400000" flipH="1" flipV="1">
            <a:off x="4860787" y="3634297"/>
            <a:ext cx="554848" cy="1578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9357946" y="277225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GNU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10732818" y="2772255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LNP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13" name="Elbow Connector 112"/>
          <p:cNvCxnSpPr>
            <a:stCxn id="4" idx="2"/>
            <a:endCxn id="80" idx="0"/>
          </p:cNvCxnSpPr>
          <p:nvPr/>
        </p:nvCxnSpPr>
        <p:spPr bwMode="auto">
          <a:xfrm rot="5400000">
            <a:off x="6424792" y="2419886"/>
            <a:ext cx="712417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15" name="Elbow Connector 114"/>
          <p:cNvCxnSpPr>
            <a:stCxn id="5" idx="2"/>
            <a:endCxn id="81" idx="0"/>
          </p:cNvCxnSpPr>
          <p:nvPr/>
        </p:nvCxnSpPr>
        <p:spPr bwMode="auto">
          <a:xfrm rot="16200000" flipH="1">
            <a:off x="7923425" y="2413973"/>
            <a:ext cx="712416" cy="11825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11171313" y="3410667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cxnSp>
        <p:nvCxnSpPr>
          <p:cNvPr id="68" name="Straight Arrow Connector 67"/>
          <p:cNvCxnSpPr>
            <a:stCxn id="110" idx="3"/>
            <a:endCxn id="77" idx="1"/>
          </p:cNvCxnSpPr>
          <p:nvPr/>
        </p:nvCxnSpPr>
        <p:spPr bwMode="auto">
          <a:xfrm flipV="1">
            <a:off x="1207089" y="3073098"/>
            <a:ext cx="656595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6" name="Straight Arrow Connector 75"/>
          <p:cNvCxnSpPr>
            <a:stCxn id="77" idx="3"/>
            <a:endCxn id="78" idx="1"/>
          </p:cNvCxnSpPr>
          <p:nvPr/>
        </p:nvCxnSpPr>
        <p:spPr bwMode="auto">
          <a:xfrm flipV="1">
            <a:off x="2711635" y="3073097"/>
            <a:ext cx="632945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2" name="Straight Arrow Connector 81"/>
          <p:cNvCxnSpPr>
            <a:stCxn id="78" idx="3"/>
            <a:endCxn id="79" idx="1"/>
          </p:cNvCxnSpPr>
          <p:nvPr/>
        </p:nvCxnSpPr>
        <p:spPr bwMode="auto">
          <a:xfrm flipV="1">
            <a:off x="4192531" y="3073096"/>
            <a:ext cx="529595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Straight Arrow Connector 82"/>
          <p:cNvCxnSpPr>
            <a:stCxn id="80" idx="3"/>
            <a:endCxn id="81" idx="1"/>
          </p:cNvCxnSpPr>
          <p:nvPr/>
        </p:nvCxnSpPr>
        <p:spPr bwMode="auto">
          <a:xfrm flipV="1">
            <a:off x="7204975" y="3067762"/>
            <a:ext cx="656595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8" name="Straight Arrow Connector 107"/>
          <p:cNvCxnSpPr>
            <a:stCxn id="104" idx="3"/>
            <a:endCxn id="112" idx="1"/>
          </p:cNvCxnSpPr>
          <p:nvPr/>
        </p:nvCxnSpPr>
        <p:spPr bwMode="auto">
          <a:xfrm flipV="1">
            <a:off x="10205897" y="3063923"/>
            <a:ext cx="526921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9" name="Rectangle 108"/>
          <p:cNvSpPr/>
          <p:nvPr/>
        </p:nvSpPr>
        <p:spPr bwMode="auto">
          <a:xfrm>
            <a:off x="532817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2025538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3518259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4883980" y="1796419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18" name="Straight Arrow Connector 117"/>
          <p:cNvCxnSpPr>
            <a:stCxn id="109" idx="3"/>
            <a:endCxn id="111" idx="1"/>
          </p:cNvCxnSpPr>
          <p:nvPr/>
        </p:nvCxnSpPr>
        <p:spPr bwMode="auto">
          <a:xfrm>
            <a:off x="1380768" y="208808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0" name="Straight Arrow Connector 119"/>
          <p:cNvCxnSpPr>
            <a:stCxn id="111" idx="3"/>
            <a:endCxn id="114" idx="1"/>
          </p:cNvCxnSpPr>
          <p:nvPr/>
        </p:nvCxnSpPr>
        <p:spPr bwMode="auto">
          <a:xfrm>
            <a:off x="2873489" y="2088087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1" name="Straight Arrow Connector 120"/>
          <p:cNvCxnSpPr>
            <a:stCxn id="114" idx="3"/>
            <a:endCxn id="117" idx="1"/>
          </p:cNvCxnSpPr>
          <p:nvPr/>
        </p:nvCxnSpPr>
        <p:spPr bwMode="auto">
          <a:xfrm>
            <a:off x="4366210" y="2088087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776473" y="2397811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358991" y="2396086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831461" y="239352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155265" y="239125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30865" y="3536617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348888" y="3536616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903674" y="353371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132" name="Cloud Callout 131"/>
          <p:cNvSpPr/>
          <p:nvPr/>
        </p:nvSpPr>
        <p:spPr bwMode="auto">
          <a:xfrm>
            <a:off x="2242060" y="5122382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400" dirty="0" smtClean="0">
                <a:latin typeface="Arial" charset="0"/>
              </a:rPr>
              <a:t>SEFAZ</a:t>
            </a:r>
          </a:p>
        </p:txBody>
      </p:sp>
      <p:cxnSp>
        <p:nvCxnSpPr>
          <p:cNvPr id="133" name="Elbow Connector 132"/>
          <p:cNvCxnSpPr>
            <a:stCxn id="132" idx="3"/>
            <a:endCxn id="60" idx="2"/>
          </p:cNvCxnSpPr>
          <p:nvPr/>
        </p:nvCxnSpPr>
        <p:spPr bwMode="auto">
          <a:xfrm rot="16200000" flipV="1">
            <a:off x="1539211" y="3754385"/>
            <a:ext cx="653598" cy="217370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4" name="Elbow Connector 133"/>
          <p:cNvCxnSpPr>
            <a:stCxn id="132" idx="3"/>
            <a:endCxn id="61" idx="2"/>
          </p:cNvCxnSpPr>
          <p:nvPr/>
        </p:nvCxnSpPr>
        <p:spPr bwMode="auto">
          <a:xfrm rot="16200000" flipV="1">
            <a:off x="2285571" y="4500746"/>
            <a:ext cx="653598" cy="68098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5" name="Elbow Connector 134"/>
          <p:cNvCxnSpPr>
            <a:stCxn id="132" idx="3"/>
            <a:endCxn id="63" idx="2"/>
          </p:cNvCxnSpPr>
          <p:nvPr/>
        </p:nvCxnSpPr>
        <p:spPr bwMode="auto">
          <a:xfrm rot="5400000" flipH="1" flipV="1">
            <a:off x="3031931" y="4435368"/>
            <a:ext cx="653598" cy="811739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36" name="Elbow Connector 135"/>
          <p:cNvCxnSpPr>
            <a:stCxn id="132" idx="3"/>
            <a:endCxn id="65" idx="2"/>
          </p:cNvCxnSpPr>
          <p:nvPr/>
        </p:nvCxnSpPr>
        <p:spPr bwMode="auto">
          <a:xfrm rot="5400000" flipH="1" flipV="1">
            <a:off x="3709046" y="3746761"/>
            <a:ext cx="665090" cy="217746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2719824" y="459798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357024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849745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588844" y="1936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081565" y="1936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69" name="Elbow Connector 168"/>
          <p:cNvCxnSpPr>
            <a:stCxn id="32" idx="0"/>
            <a:endCxn id="104" idx="2"/>
          </p:cNvCxnSpPr>
          <p:nvPr/>
        </p:nvCxnSpPr>
        <p:spPr bwMode="auto">
          <a:xfrm rot="16200000" flipV="1">
            <a:off x="9505973" y="3631541"/>
            <a:ext cx="558163" cy="626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72" name="Elbow Connector 171"/>
          <p:cNvCxnSpPr>
            <a:stCxn id="35" idx="0"/>
            <a:endCxn id="112" idx="2"/>
          </p:cNvCxnSpPr>
          <p:nvPr/>
        </p:nvCxnSpPr>
        <p:spPr bwMode="auto">
          <a:xfrm rot="5400000" flipH="1" flipV="1">
            <a:off x="10877712" y="3634672"/>
            <a:ext cx="558164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79" name="TextBox 178"/>
          <p:cNvSpPr txBox="1"/>
          <p:nvPr/>
        </p:nvSpPr>
        <p:spPr>
          <a:xfrm>
            <a:off x="6801908" y="251160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8384426" y="250987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9856896" y="250731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1180700" y="2505046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6958670" y="352274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200" name="TextBox 199"/>
          <p:cNvSpPr txBox="1"/>
          <p:nvPr/>
        </p:nvSpPr>
        <p:spPr>
          <a:xfrm>
            <a:off x="8476693" y="352274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10031479" y="3519847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202" name="Cloud Callout 201"/>
          <p:cNvSpPr/>
          <p:nvPr/>
        </p:nvSpPr>
        <p:spPr bwMode="auto">
          <a:xfrm>
            <a:off x="8408685" y="5059894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400" dirty="0" smtClean="0">
                <a:latin typeface="Arial" charset="0"/>
              </a:rPr>
              <a:t>SEFAZ</a:t>
            </a:r>
          </a:p>
        </p:txBody>
      </p:sp>
      <p:cxnSp>
        <p:nvCxnSpPr>
          <p:cNvPr id="203" name="Elbow Connector 202"/>
          <p:cNvCxnSpPr>
            <a:stCxn id="202" idx="3"/>
            <a:endCxn id="29" idx="2"/>
          </p:cNvCxnSpPr>
          <p:nvPr/>
        </p:nvCxnSpPr>
        <p:spPr bwMode="auto">
          <a:xfrm rot="16200000" flipV="1">
            <a:off x="7643976" y="3630038"/>
            <a:ext cx="607746" cy="234327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04" name="Elbow Connector 203"/>
          <p:cNvCxnSpPr>
            <a:stCxn id="202" idx="3"/>
            <a:endCxn id="30" idx="2"/>
          </p:cNvCxnSpPr>
          <p:nvPr/>
        </p:nvCxnSpPr>
        <p:spPr bwMode="auto">
          <a:xfrm rot="16200000" flipV="1">
            <a:off x="8396601" y="4382663"/>
            <a:ext cx="607747" cy="83802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05" name="Elbow Connector 204"/>
          <p:cNvCxnSpPr>
            <a:stCxn id="202" idx="3"/>
            <a:endCxn id="32" idx="2"/>
          </p:cNvCxnSpPr>
          <p:nvPr/>
        </p:nvCxnSpPr>
        <p:spPr bwMode="auto">
          <a:xfrm rot="5400000" flipH="1" flipV="1">
            <a:off x="9149606" y="4466970"/>
            <a:ext cx="608459" cy="668699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06" name="Elbow Connector 205"/>
          <p:cNvCxnSpPr>
            <a:stCxn id="202" idx="3"/>
            <a:endCxn id="35" idx="2"/>
          </p:cNvCxnSpPr>
          <p:nvPr/>
        </p:nvCxnSpPr>
        <p:spPr bwMode="auto">
          <a:xfrm rot="5400000" flipH="1" flipV="1">
            <a:off x="9833911" y="3782665"/>
            <a:ext cx="608459" cy="203730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207" name="TextBox 206"/>
          <p:cNvSpPr txBox="1"/>
          <p:nvPr/>
        </p:nvSpPr>
        <p:spPr>
          <a:xfrm>
            <a:off x="8874103" y="4514437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cxnSp>
        <p:nvCxnSpPr>
          <p:cNvPr id="212" name="Elbow Connector 211"/>
          <p:cNvCxnSpPr>
            <a:stCxn id="29" idx="0"/>
            <a:endCxn id="80" idx="2"/>
          </p:cNvCxnSpPr>
          <p:nvPr/>
        </p:nvCxnSpPr>
        <p:spPr bwMode="auto">
          <a:xfrm rot="5400000" flipH="1" flipV="1">
            <a:off x="6501088" y="3634555"/>
            <a:ext cx="555037" cy="478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15" name="Elbow Connector 214"/>
          <p:cNvCxnSpPr>
            <a:stCxn id="30" idx="0"/>
            <a:endCxn id="81" idx="2"/>
          </p:cNvCxnSpPr>
          <p:nvPr/>
        </p:nvCxnSpPr>
        <p:spPr bwMode="auto">
          <a:xfrm rot="5400000" flipH="1" flipV="1">
            <a:off x="8005986" y="3634906"/>
            <a:ext cx="555037" cy="408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220" name="TextBox 219"/>
          <p:cNvSpPr txBox="1"/>
          <p:nvPr/>
        </p:nvSpPr>
        <p:spPr>
          <a:xfrm>
            <a:off x="10231509" y="318363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</a:t>
            </a:r>
          </a:p>
        </p:txBody>
      </p:sp>
      <p:cxnSp>
        <p:nvCxnSpPr>
          <p:cNvPr id="124" name="Straight Arrow Connector 123"/>
          <p:cNvCxnSpPr>
            <a:stCxn id="81" idx="3"/>
            <a:endCxn id="104" idx="1"/>
          </p:cNvCxnSpPr>
          <p:nvPr/>
        </p:nvCxnSpPr>
        <p:spPr bwMode="auto">
          <a:xfrm flipV="1">
            <a:off x="8709521" y="3063924"/>
            <a:ext cx="648425" cy="3838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7" name="Rectangle 106"/>
          <p:cNvSpPr/>
          <p:nvPr/>
        </p:nvSpPr>
        <p:spPr>
          <a:xfrm>
            <a:off x="4762041" y="-47640"/>
            <a:ext cx="2569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93823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Biller Direct Solution Satellite Landscape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84024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2190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2190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2026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2026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2026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481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484024" y="2727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76745" y="2727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>
            <a:off x="7331975" y="3019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9469466" y="2727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 bwMode="auto">
          <a:xfrm>
            <a:off x="8824696" y="3019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835187" y="271588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 bwMode="auto">
          <a:xfrm flipV="1">
            <a:off x="10317417" y="3007554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6484023" y="3848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OSGT Dev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5" name="Elbow Connector 44"/>
          <p:cNvCxnSpPr>
            <a:stCxn id="29" idx="2"/>
            <a:endCxn id="39" idx="0"/>
          </p:cNvCxnSpPr>
          <p:nvPr/>
        </p:nvCxnSpPr>
        <p:spPr bwMode="auto">
          <a:xfrm rot="5400000">
            <a:off x="6639133" y="3579580"/>
            <a:ext cx="537735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0" name="Elbow Connector 49"/>
          <p:cNvCxnSpPr>
            <a:stCxn id="30" idx="2"/>
            <a:endCxn id="61" idx="0"/>
          </p:cNvCxnSpPr>
          <p:nvPr/>
        </p:nvCxnSpPr>
        <p:spPr bwMode="auto">
          <a:xfrm rot="16200000" flipH="1">
            <a:off x="8134758" y="3576676"/>
            <a:ext cx="535823" cy="389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stCxn id="32" idx="2"/>
            <a:endCxn id="62" idx="0"/>
          </p:cNvCxnSpPr>
          <p:nvPr/>
        </p:nvCxnSpPr>
        <p:spPr bwMode="auto">
          <a:xfrm rot="16200000" flipH="1">
            <a:off x="9627416" y="3576739"/>
            <a:ext cx="535822" cy="377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10835187" y="3849012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OSGT Prod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9" name="Elbow Connector 58"/>
          <p:cNvCxnSpPr>
            <a:stCxn id="35" idx="2"/>
            <a:endCxn id="58" idx="0"/>
          </p:cNvCxnSpPr>
          <p:nvPr/>
        </p:nvCxnSpPr>
        <p:spPr bwMode="auto">
          <a:xfrm rot="5400000">
            <a:off x="10984268" y="3574116"/>
            <a:ext cx="549791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1" name="Elbow Connector 70"/>
          <p:cNvCxnSpPr>
            <a:stCxn id="6" idx="2"/>
            <a:endCxn id="32" idx="0"/>
          </p:cNvCxnSpPr>
          <p:nvPr/>
        </p:nvCxnSpPr>
        <p:spPr bwMode="auto">
          <a:xfrm rot="5400000">
            <a:off x="9688592" y="2522528"/>
            <a:ext cx="40970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35" idx="0"/>
          </p:cNvCxnSpPr>
          <p:nvPr/>
        </p:nvCxnSpPr>
        <p:spPr bwMode="auto">
          <a:xfrm rot="5400000">
            <a:off x="11060059" y="2516782"/>
            <a:ext cx="398208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769628" y="5179722"/>
            <a:ext cx="5125017" cy="14424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</a:t>
            </a:r>
            <a:r>
              <a:rPr lang="pt-BR" sz="1200" dirty="0"/>
              <a:t>PI/PO </a:t>
            </a:r>
            <a:r>
              <a:rPr lang="pt-BR" sz="1200" dirty="0" smtClean="0"/>
              <a:t>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OSGT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/>
              <a:t>Connect OSGT to </a:t>
            </a:r>
            <a:r>
              <a:rPr lang="pt-BR" sz="1200" dirty="0" smtClean="0"/>
              <a:t>POP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Automatically create MD in OSGT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Configuration tables for OSGT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38287" y="2023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47869" y="301541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265513" y="3431957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739275" y="446589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 (5); (7)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95144" y="237413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648165" y="237268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84231" y="342138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747743" y="345869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980641" y="3846536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OSGT IST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9473236" y="3846535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OSGT UAT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25595" y="342015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903599" y="342015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cxnSp>
        <p:nvCxnSpPr>
          <p:cNvPr id="65" name="Straight Arrow Connector 64"/>
          <p:cNvCxnSpPr>
            <a:stCxn id="39" idx="3"/>
            <a:endCxn id="61" idx="1"/>
          </p:cNvCxnSpPr>
          <p:nvPr/>
        </p:nvCxnSpPr>
        <p:spPr bwMode="auto">
          <a:xfrm flipV="1">
            <a:off x="7331974" y="4138204"/>
            <a:ext cx="648667" cy="191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Straight Arrow Connector 66"/>
          <p:cNvCxnSpPr>
            <a:stCxn id="61" idx="3"/>
            <a:endCxn id="62" idx="1"/>
          </p:cNvCxnSpPr>
          <p:nvPr/>
        </p:nvCxnSpPr>
        <p:spPr bwMode="auto">
          <a:xfrm flipV="1">
            <a:off x="8828592" y="4138203"/>
            <a:ext cx="644644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/>
          <p:cNvCxnSpPr>
            <a:stCxn id="62" idx="3"/>
            <a:endCxn id="58" idx="1"/>
          </p:cNvCxnSpPr>
          <p:nvPr/>
        </p:nvCxnSpPr>
        <p:spPr bwMode="auto">
          <a:xfrm>
            <a:off x="10321187" y="4138203"/>
            <a:ext cx="514000" cy="2477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11361364" y="227837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(6)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62041" y="-47640"/>
            <a:ext cx="2569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1033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7337" y="-150676"/>
            <a:ext cx="11271251" cy="812800"/>
          </a:xfrm>
        </p:spPr>
        <p:txBody>
          <a:bodyPr/>
          <a:lstStyle/>
          <a:p>
            <a:r>
              <a:rPr lang="en-US" dirty="0" smtClean="0"/>
              <a:t>Satellite Status </a:t>
            </a:r>
            <a:r>
              <a:rPr lang="en-US" dirty="0"/>
              <a:t>report – Week of </a:t>
            </a:r>
            <a:r>
              <a:rPr lang="en-US" dirty="0" smtClean="0"/>
              <a:t>2016-11-01</a:t>
            </a:r>
            <a:br>
              <a:rPr lang="en-US" dirty="0" smtClean="0"/>
            </a:br>
            <a:r>
              <a:rPr lang="en-US" sz="1200" dirty="0">
                <a:solidFill>
                  <a:schemeClr val="accent1"/>
                </a:solidFill>
              </a:rPr>
              <a:t>Reason for status</a:t>
            </a:r>
            <a:r>
              <a:rPr lang="en-US" sz="1200" dirty="0" smtClean="0">
                <a:solidFill>
                  <a:schemeClr val="accent1"/>
                </a:solidFill>
              </a:rPr>
              <a:t>: </a:t>
            </a:r>
            <a:r>
              <a:rPr lang="en-US" sz="1100" dirty="0" smtClean="0">
                <a:solidFill>
                  <a:schemeClr val="accent1"/>
                </a:solidFill>
              </a:rPr>
              <a:t>Major satellites on track, Issues being solved in Unit Test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20" name="Group 19"/>
          <p:cNvGrpSpPr/>
          <p:nvPr>
            <p:custDataLst>
              <p:tags r:id="rId2"/>
            </p:custDataLst>
          </p:nvPr>
        </p:nvGrpSpPr>
        <p:grpSpPr>
          <a:xfrm>
            <a:off x="10892441" y="23343"/>
            <a:ext cx="1058108" cy="441736"/>
            <a:chOff x="7740352" y="332656"/>
            <a:chExt cx="1058108" cy="441736"/>
          </a:xfrm>
        </p:grpSpPr>
        <p:sp>
          <p:nvSpPr>
            <p:cNvPr id="12" name="Rectangle 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rot="5400000">
              <a:off x="8048538" y="24470"/>
              <a:ext cx="441736" cy="105810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5400000">
              <a:off x="7788484" y="419308"/>
              <a:ext cx="275658" cy="275657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none" lIns="72000" tIns="72000" rIns="72000" bIns="7200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Oval 8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rot="5400000">
              <a:off x="8472806" y="419308"/>
              <a:ext cx="275658" cy="275657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square" lIns="72000" tIns="72000" rIns="72000" bIns="7200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 rot="5400000">
              <a:off x="8123012" y="414354"/>
              <a:ext cx="275658" cy="275657"/>
            </a:xfrm>
            <a:prstGeom prst="ellipse">
              <a:avLst/>
            </a:prstGeom>
            <a:solidFill>
              <a:srgbClr val="FFC000"/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vert="horz" wrap="none" lIns="72000" tIns="72000" rIns="72000" bIns="7200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93031" y="6195700"/>
            <a:ext cx="3132348" cy="5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50" dirty="0">
                <a:latin typeface="+mj-lt"/>
                <a:cs typeface="Arial" pitchFamily="34" charset="0"/>
                <a:sym typeface="Wingdings 2" panose="05020102010507070707" pitchFamily="18" charset="2"/>
              </a:rPr>
              <a:t>Rating:</a:t>
            </a:r>
          </a:p>
          <a:p>
            <a:pPr>
              <a:lnSpc>
                <a:spcPts val="1000"/>
              </a:lnSpc>
            </a:pPr>
            <a:r>
              <a:rPr lang="en-US" sz="800" dirty="0">
                <a:solidFill>
                  <a:srgbClr val="16A43F"/>
                </a:solidFill>
                <a:cs typeface="Arial" pitchFamily="34" charset="0"/>
                <a:sym typeface="Wingdings 2" panose="05020102010507070707" pitchFamily="18" charset="2"/>
              </a:rPr>
              <a:t></a:t>
            </a:r>
            <a:r>
              <a:rPr lang="en-US" sz="800" dirty="0">
                <a:cs typeface="Arial" pitchFamily="34" charset="0"/>
                <a:sym typeface="Wingdings 2" panose="05020102010507070707" pitchFamily="18" charset="2"/>
              </a:rPr>
              <a:t> Fully on track, no intervention needed</a:t>
            </a:r>
          </a:p>
          <a:p>
            <a:pPr>
              <a:lnSpc>
                <a:spcPts val="1000"/>
              </a:lnSpc>
            </a:pPr>
            <a:r>
              <a:rPr lang="en-US" sz="800" dirty="0">
                <a:solidFill>
                  <a:srgbClr val="FDB508"/>
                </a:solidFill>
                <a:cs typeface="Arial" pitchFamily="34" charset="0"/>
                <a:sym typeface="Wingdings 2" panose="05020102010507070707" pitchFamily="18" charset="2"/>
              </a:rPr>
              <a:t></a:t>
            </a:r>
            <a:r>
              <a:rPr lang="en-US" sz="800" dirty="0">
                <a:solidFill>
                  <a:srgbClr val="FFC000"/>
                </a:solidFill>
                <a:cs typeface="Arial" pitchFamily="34" charset="0"/>
                <a:sym typeface="Wingdings 2" panose="05020102010507070707" pitchFamily="18" charset="2"/>
              </a:rPr>
              <a:t> </a:t>
            </a:r>
            <a:r>
              <a:rPr lang="en-GB" sz="800" dirty="0"/>
              <a:t>Off-track, but a credible plan is in-place to get back on-track</a:t>
            </a:r>
            <a:endParaRPr lang="en-US" sz="800" dirty="0">
              <a:cs typeface="Arial" pitchFamily="34" charset="0"/>
              <a:sym typeface="Wingdings 2" panose="05020102010507070707" pitchFamily="18" charset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31671" y="6366190"/>
            <a:ext cx="3998278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800" dirty="0">
                <a:solidFill>
                  <a:srgbClr val="FF0000"/>
                </a:solidFill>
                <a:cs typeface="Arial" pitchFamily="34" charset="0"/>
                <a:sym typeface="Wingdings 2" panose="05020102010507070707" pitchFamily="18" charset="2"/>
              </a:rPr>
              <a:t> </a:t>
            </a:r>
            <a:r>
              <a:rPr lang="en-GB" sz="800" dirty="0"/>
              <a:t>Off-track and no credible plan in-place to get back on-track. Intervention required.</a:t>
            </a: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rgbClr val="0070C0"/>
                </a:solidFill>
                <a:cs typeface="Arial" pitchFamily="34" charset="0"/>
                <a:sym typeface="Wingdings 2" panose="05020102010507070707" pitchFamily="18" charset="2"/>
              </a:rPr>
              <a:t></a:t>
            </a:r>
            <a:r>
              <a:rPr lang="en-US" sz="800" dirty="0">
                <a:solidFill>
                  <a:srgbClr val="FF0000"/>
                </a:solidFill>
                <a:cs typeface="Arial" pitchFamily="34" charset="0"/>
                <a:sym typeface="Wingdings 2" panose="05020102010507070707" pitchFamily="18" charset="2"/>
              </a:rPr>
              <a:t> </a:t>
            </a:r>
            <a:r>
              <a:rPr lang="en-GB" sz="800" dirty="0"/>
              <a:t>Completed.</a:t>
            </a:r>
          </a:p>
        </p:txBody>
      </p:sp>
      <p:grpSp>
        <p:nvGrpSpPr>
          <p:cNvPr id="16" name="Group 15"/>
          <p:cNvGrpSpPr/>
          <p:nvPr>
            <p:custDataLst>
              <p:tags r:id="rId3"/>
            </p:custDataLst>
          </p:nvPr>
        </p:nvGrpSpPr>
        <p:grpSpPr>
          <a:xfrm>
            <a:off x="218754" y="474844"/>
            <a:ext cx="5383555" cy="2290972"/>
            <a:chOff x="179512" y="1057014"/>
            <a:chExt cx="4320480" cy="301688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79512" y="1406360"/>
              <a:ext cx="4320480" cy="2667542"/>
            </a:xfrm>
            <a:prstGeom prst="rect">
              <a:avLst/>
            </a:prstGeom>
            <a:solidFill>
              <a:srgbClr val="F1F2E7"/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GB" sz="1000" dirty="0" smtClean="0"/>
                <a:t>Logistic Delivery Satellites – Unit Test (end-to-end) in progress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GB" sz="1000" dirty="0" err="1" smtClean="0"/>
                <a:t>Dynasys</a:t>
              </a:r>
              <a:r>
                <a:rPr lang="en-GB" sz="1000" dirty="0" smtClean="0"/>
                <a:t> UT closed</a:t>
              </a:r>
              <a:endParaRPr lang="en-GB" sz="1000" dirty="0"/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GB" sz="1000" dirty="0" smtClean="0"/>
                <a:t>TMs </a:t>
              </a:r>
              <a:r>
                <a:rPr lang="en-GB" sz="1000" dirty="0" err="1"/>
                <a:t>Kewilll</a:t>
              </a:r>
              <a:r>
                <a:rPr lang="en-GB" sz="1000" dirty="0"/>
                <a:t> </a:t>
              </a:r>
              <a:r>
                <a:rPr lang="en-GB" sz="1000" dirty="0" smtClean="0"/>
                <a:t>UT closed</a:t>
              </a:r>
              <a:endParaRPr lang="en-GB" sz="1000" dirty="0"/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endParaRPr lang="en-GB" sz="1000" dirty="0" smtClean="0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79512" y="1057014"/>
              <a:ext cx="4320480" cy="360040"/>
            </a:xfrm>
            <a:prstGeom prst="rect">
              <a:avLst/>
            </a:prstGeom>
            <a:solidFill>
              <a:srgbClr val="5F7800"/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Aft>
                  <a:spcPts val="600"/>
                </a:spcAft>
              </a:pPr>
              <a:r>
                <a:rPr lang="en-US" sz="1000" b="1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Activities completed</a:t>
              </a:r>
            </a:p>
          </p:txBody>
        </p:sp>
      </p:grpSp>
      <p:graphicFrame>
        <p:nvGraphicFramePr>
          <p:cNvPr id="30" name="Table 29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64988269"/>
              </p:ext>
            </p:extLst>
          </p:nvPr>
        </p:nvGraphicFramePr>
        <p:xfrm>
          <a:off x="218754" y="5416086"/>
          <a:ext cx="11578292" cy="66780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344917"/>
                <a:gridCol w="1746987"/>
                <a:gridCol w="2411848"/>
                <a:gridCol w="2074540"/>
              </a:tblGrid>
              <a:tr h="278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Intervention or decision required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j-lt"/>
                          <a:cs typeface="Calibri" panose="020F0502020204030204" pitchFamily="34" charset="0"/>
                        </a:rPr>
                        <a:t>Raised by Interface</a:t>
                      </a:r>
                      <a:endParaRPr lang="en-US" sz="10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aseline="0" dirty="0" smtClean="0">
                          <a:latin typeface="+mj-lt"/>
                          <a:cs typeface="Calibri" panose="020F0502020204030204" pitchFamily="34" charset="0"/>
                        </a:rPr>
                        <a:t>Responsible</a:t>
                      </a:r>
                      <a:endParaRPr lang="en-US" sz="10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1000" dirty="0" smtClean="0">
                          <a:latin typeface="+mj-lt"/>
                          <a:cs typeface="Calibri" panose="020F0502020204030204" pitchFamily="34" charset="0"/>
                        </a:rPr>
                        <a:t>Due by</a:t>
                      </a:r>
                      <a:endParaRPr lang="en-US" sz="100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19464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94647">
                <a:tc>
                  <a:txBody>
                    <a:bodyPr/>
                    <a:lstStyle/>
                    <a:p>
                      <a:pPr marL="0" marR="0" indent="0" algn="l" defTabSz="6858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noProof="0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23" name="Group 22"/>
          <p:cNvGrpSpPr/>
          <p:nvPr>
            <p:custDataLst>
              <p:tags r:id="rId5"/>
            </p:custDataLst>
          </p:nvPr>
        </p:nvGrpSpPr>
        <p:grpSpPr>
          <a:xfrm>
            <a:off x="6376908" y="445449"/>
            <a:ext cx="5385816" cy="2295144"/>
            <a:chOff x="179512" y="1196752"/>
            <a:chExt cx="4320480" cy="2852161"/>
          </a:xfrm>
        </p:grpSpPr>
        <p:sp>
          <p:nvSpPr>
            <p:cNvPr id="27" name="Rectangle 26"/>
            <p:cNvSpPr/>
            <p:nvPr/>
          </p:nvSpPr>
          <p:spPr bwMode="auto">
            <a:xfrm>
              <a:off x="179512" y="1556792"/>
              <a:ext cx="4320480" cy="2492121"/>
            </a:xfrm>
            <a:prstGeom prst="rect">
              <a:avLst/>
            </a:prstGeom>
            <a:solidFill>
              <a:srgbClr val="F1F2E7"/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GB" sz="1000" dirty="0" smtClean="0">
                  <a:latin typeface="+mj-lt"/>
                </a:rPr>
                <a:t>Confirm </a:t>
              </a:r>
              <a:r>
                <a:rPr lang="en-GB" sz="1000" dirty="0" err="1" smtClean="0">
                  <a:latin typeface="+mj-lt"/>
                </a:rPr>
                <a:t>Nutrade</a:t>
              </a:r>
              <a:r>
                <a:rPr lang="en-GB" sz="1000" dirty="0" smtClean="0">
                  <a:latin typeface="+mj-lt"/>
                </a:rPr>
                <a:t> </a:t>
              </a:r>
              <a:r>
                <a:rPr lang="en-GB" sz="1000" dirty="0" err="1" smtClean="0">
                  <a:latin typeface="+mj-lt"/>
                </a:rPr>
                <a:t>WeMap</a:t>
              </a:r>
              <a:r>
                <a:rPr lang="en-GB" sz="1000" dirty="0" smtClean="0">
                  <a:latin typeface="+mj-lt"/>
                </a:rPr>
                <a:t> changes Feedback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GB" sz="1000" dirty="0" smtClean="0">
                  <a:latin typeface="+mj-lt"/>
                </a:rPr>
                <a:t>Close </a:t>
              </a:r>
              <a:r>
                <a:rPr lang="en-GB" sz="1000" dirty="0" err="1" smtClean="0">
                  <a:latin typeface="+mj-lt"/>
                </a:rPr>
                <a:t>Nutrade</a:t>
              </a:r>
              <a:r>
                <a:rPr lang="en-GB" sz="1000" dirty="0" smtClean="0">
                  <a:latin typeface="+mj-lt"/>
                </a:rPr>
                <a:t> flat file ECC design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GB" sz="1000" dirty="0" smtClean="0">
                  <a:latin typeface="+mj-lt"/>
                </a:rPr>
                <a:t>Close </a:t>
              </a:r>
              <a:r>
                <a:rPr lang="en-GB" sz="1000" dirty="0" err="1" smtClean="0">
                  <a:latin typeface="+mj-lt"/>
                </a:rPr>
                <a:t>Nutrade</a:t>
              </a:r>
              <a:r>
                <a:rPr lang="en-GB" sz="1000" dirty="0" smtClean="0">
                  <a:latin typeface="+mj-lt"/>
                </a:rPr>
                <a:t> GD design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GB" sz="1000" dirty="0" smtClean="0">
                  <a:latin typeface="+mj-lt"/>
                </a:rPr>
                <a:t>Finalize GKO fixes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GB" sz="1000" dirty="0" smtClean="0">
                  <a:latin typeface="+mj-lt"/>
                </a:rPr>
                <a:t>Evaluate decommissioning of AILOG</a:t>
              </a:r>
            </a:p>
            <a:p>
              <a:pPr marL="85725" indent="-85725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endParaRPr lang="en-GB" sz="1000" dirty="0" smtClean="0">
                <a:latin typeface="+mj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79512" y="1196752"/>
              <a:ext cx="4320480" cy="360040"/>
            </a:xfrm>
            <a:prstGeom prst="rect">
              <a:avLst/>
            </a:prstGeom>
            <a:solidFill>
              <a:schemeClr val="accent6"/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>
                <a:defRPr/>
              </a:pPr>
              <a:r>
                <a:rPr lang="en-US" sz="1000" b="1" dirty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Activities for coming week</a:t>
              </a:r>
            </a:p>
          </p:txBody>
        </p:sp>
      </p:grpSp>
      <p:sp>
        <p:nvSpPr>
          <p:cNvPr id="31" name="Oval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5400000">
            <a:off x="10949448" y="119760"/>
            <a:ext cx="275658" cy="275657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744354"/>
              </p:ext>
            </p:extLst>
          </p:nvPr>
        </p:nvGraphicFramePr>
        <p:xfrm>
          <a:off x="207331" y="2830566"/>
          <a:ext cx="11555392" cy="24737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84622"/>
                <a:gridCol w="2823590"/>
                <a:gridCol w="2823590"/>
                <a:gridCol w="2823590"/>
              </a:tblGrid>
              <a:tr h="213426">
                <a:tc gridSpan="4"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b="1" kern="12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de-CH" sz="1000" b="1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 Objects Needed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12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12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1" kern="12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426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 panose="020F0502020204030204" pitchFamily="34" charset="0"/>
                        </a:rPr>
                        <a:t>COMM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err="1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PnS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FIP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Nut</a:t>
                      </a:r>
                      <a:endParaRPr lang="en-US" sz="1000" b="1" kern="1200" dirty="0">
                        <a:solidFill>
                          <a:schemeClr val="bg1"/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</a:tr>
              <a:tr h="305689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Customer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Transport master data 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Credit Limit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68581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Calibri" panose="020F0502020204030204" pitchFamily="34" charset="0"/>
                        </a:rPr>
                        <a:t>Transaction data</a:t>
                      </a:r>
                    </a:p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426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Material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Transaction data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Bank Data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Customer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426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Pricing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Carrier tracking data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Fiscally relevant transactional data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Calibri" panose="020F0502020204030204" pitchFamily="34" charset="0"/>
                        </a:rPr>
                        <a:t>Material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8554">
                <a:tc>
                  <a:txBody>
                    <a:bodyPr/>
                    <a:lstStyle/>
                    <a:p>
                      <a:pPr marL="0" marR="0" indent="0" algn="ctr" defTabSz="68581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Calibri"/>
                          <a:cs typeface="Calibri" panose="020F0502020204030204" pitchFamily="34" charset="0"/>
                        </a:rPr>
                        <a:t>Transaction data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Freight invoices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FI/CO-postings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426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j-lt"/>
                          <a:ea typeface="Calibri"/>
                          <a:cs typeface="Calibri" panose="020F0502020204030204" pitchFamily="34" charset="0"/>
                        </a:rPr>
                        <a:t>Production orders</a:t>
                      </a: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426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426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426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3426"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algn="ctr" defTabSz="685814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j-lt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2772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 </a:t>
            </a:r>
            <a:r>
              <a:rPr lang="pt-BR" dirty="0" err="1" smtClean="0"/>
              <a:t>Nutrace</a:t>
            </a:r>
            <a:r>
              <a:rPr lang="pt-BR" dirty="0" smtClean="0"/>
              <a:t> (Feedback – </a:t>
            </a:r>
            <a:r>
              <a:rPr lang="pt-BR" dirty="0" err="1" smtClean="0"/>
              <a:t>FeedSystem</a:t>
            </a:r>
            <a:r>
              <a:rPr lang="pt-BR" dirty="0" smtClean="0"/>
              <a:t>)</a:t>
            </a:r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8" name="Rectangle 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47743" y="158852"/>
            <a:ext cx="1252704" cy="58862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normAutofit fontScale="85000" lnSpcReduction="2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Alterado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TR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1697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PecSYN Satellite Landscape</a:t>
            </a:r>
            <a:endParaRPr lang="pt-BR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6230024" y="132400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722745" y="132400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9215466" y="132400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0581187" y="132400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461844" y="1779988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954565" y="1779988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44" name="Straight Arrow Connector 43"/>
          <p:cNvCxnSpPr>
            <a:stCxn id="38" idx="3"/>
            <a:endCxn id="39" idx="1"/>
          </p:cNvCxnSpPr>
          <p:nvPr/>
        </p:nvCxnSpPr>
        <p:spPr bwMode="auto">
          <a:xfrm>
            <a:off x="7077975" y="1615673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6" name="Straight Arrow Connector 45"/>
          <p:cNvCxnSpPr>
            <a:stCxn id="39" idx="3"/>
            <a:endCxn id="40" idx="1"/>
          </p:cNvCxnSpPr>
          <p:nvPr/>
        </p:nvCxnSpPr>
        <p:spPr bwMode="auto">
          <a:xfrm>
            <a:off x="8570696" y="1615673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Arrow Connector 46"/>
          <p:cNvCxnSpPr>
            <a:stCxn id="40" idx="3"/>
            <a:endCxn id="41" idx="1"/>
          </p:cNvCxnSpPr>
          <p:nvPr/>
        </p:nvCxnSpPr>
        <p:spPr bwMode="auto">
          <a:xfrm>
            <a:off x="10063417" y="1615673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Straight Arrow Connector 47"/>
          <p:cNvCxnSpPr>
            <a:stCxn id="42" idx="3"/>
            <a:endCxn id="43" idx="1"/>
          </p:cNvCxnSpPr>
          <p:nvPr/>
        </p:nvCxnSpPr>
        <p:spPr bwMode="auto">
          <a:xfrm>
            <a:off x="7309795" y="207165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4520433" y="2728511"/>
            <a:ext cx="976683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Arial" charset="0"/>
              </a:rPr>
              <a:t>PecSYN</a:t>
            </a:r>
            <a:endParaRPr lang="en-US" sz="11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VPM PROD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</a:t>
            </a:r>
            <a:r>
              <a:rPr lang="en-US" sz="800" dirty="0">
                <a:solidFill>
                  <a:schemeClr val="tx1"/>
                </a:solidFill>
                <a:latin typeface="Arial" charset="0"/>
              </a:rPr>
              <a:t>Go-live</a:t>
            </a:r>
          </a:p>
        </p:txBody>
      </p:sp>
      <p:cxnSp>
        <p:nvCxnSpPr>
          <p:cNvPr id="53" name="Elbow Connector 52"/>
          <p:cNvCxnSpPr>
            <a:stCxn id="41" idx="2"/>
            <a:endCxn id="128" idx="0"/>
          </p:cNvCxnSpPr>
          <p:nvPr/>
        </p:nvCxnSpPr>
        <p:spPr bwMode="auto">
          <a:xfrm rot="5400000">
            <a:off x="10432123" y="2474030"/>
            <a:ext cx="1139730" cy="635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232139" y="133035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1724860" y="133035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217581" y="133035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4583302" y="133035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3" name="Straight Arrow Connector 62"/>
          <p:cNvCxnSpPr>
            <a:stCxn id="58" idx="3"/>
            <a:endCxn id="60" idx="1"/>
          </p:cNvCxnSpPr>
          <p:nvPr/>
        </p:nvCxnSpPr>
        <p:spPr bwMode="auto">
          <a:xfrm>
            <a:off x="1080090" y="1622023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Arrow Connector 63"/>
          <p:cNvCxnSpPr>
            <a:stCxn id="60" idx="3"/>
            <a:endCxn id="61" idx="1"/>
          </p:cNvCxnSpPr>
          <p:nvPr/>
        </p:nvCxnSpPr>
        <p:spPr bwMode="auto">
          <a:xfrm>
            <a:off x="2572811" y="1622023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5" name="Straight Arrow Connector 64"/>
          <p:cNvCxnSpPr>
            <a:stCxn id="61" idx="3"/>
            <a:endCxn id="62" idx="1"/>
          </p:cNvCxnSpPr>
          <p:nvPr/>
        </p:nvCxnSpPr>
        <p:spPr bwMode="auto">
          <a:xfrm>
            <a:off x="4065532" y="1622023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Elbow Connector 66"/>
          <p:cNvCxnSpPr>
            <a:stCxn id="62" idx="2"/>
            <a:endCxn id="49" idx="0"/>
          </p:cNvCxnSpPr>
          <p:nvPr/>
        </p:nvCxnSpPr>
        <p:spPr bwMode="auto">
          <a:xfrm rot="16200000" flipH="1">
            <a:off x="4600616" y="2320351"/>
            <a:ext cx="814821" cy="149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0084287" y="1613166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395700" y="2939990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428393" y="196290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7" name="Flowchart: Document 86"/>
          <p:cNvSpPr/>
          <p:nvPr/>
        </p:nvSpPr>
        <p:spPr bwMode="auto">
          <a:xfrm>
            <a:off x="5177762" y="242430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Flowchart: Document 88"/>
          <p:cNvSpPr/>
          <p:nvPr/>
        </p:nvSpPr>
        <p:spPr bwMode="auto">
          <a:xfrm>
            <a:off x="10578748" y="2810630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558825" y="5808806"/>
            <a:ext cx="6505812" cy="10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Cut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PecSYN PROD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>
                <a:solidFill>
                  <a:srgbClr val="FF0000"/>
                </a:solidFill>
              </a:rPr>
              <a:t>Manually</a:t>
            </a:r>
            <a:r>
              <a:rPr lang="pt-BR" sz="1200" dirty="0" smtClean="0"/>
              <a:t> create MD in PecSYN PROD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30021" y="3061141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EBI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2" name="Elbow Connector 91"/>
          <p:cNvCxnSpPr>
            <a:stCxn id="91" idx="3"/>
            <a:endCxn id="54" idx="0"/>
          </p:cNvCxnSpPr>
          <p:nvPr/>
        </p:nvCxnSpPr>
        <p:spPr bwMode="auto">
          <a:xfrm>
            <a:off x="1577972" y="3352809"/>
            <a:ext cx="1523988" cy="454208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5001624" y="1943360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62041" y="-47640"/>
            <a:ext cx="2569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30021" y="226035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Pricing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SPoT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613618" y="3807017"/>
            <a:ext cx="976683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Arial" charset="0"/>
              </a:rPr>
              <a:t>PecSYN</a:t>
            </a:r>
            <a:endParaRPr lang="en-US" sz="11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CMT PROD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</a:t>
            </a:r>
            <a:r>
              <a:rPr lang="en-US" sz="800" dirty="0">
                <a:solidFill>
                  <a:schemeClr val="tx1"/>
                </a:solidFill>
                <a:latin typeface="Arial" charset="0"/>
              </a:rPr>
              <a:t>Go-live</a:t>
            </a:r>
          </a:p>
        </p:txBody>
      </p:sp>
      <p:cxnSp>
        <p:nvCxnSpPr>
          <p:cNvPr id="55" name="Elbow Connector 54"/>
          <p:cNvCxnSpPr>
            <a:stCxn id="49" idx="1"/>
            <a:endCxn id="54" idx="0"/>
          </p:cNvCxnSpPr>
          <p:nvPr/>
        </p:nvCxnSpPr>
        <p:spPr bwMode="auto">
          <a:xfrm rot="10800000" flipV="1">
            <a:off x="3101961" y="3020179"/>
            <a:ext cx="1418473" cy="786838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56" name="Elbow Connector 55"/>
          <p:cNvCxnSpPr>
            <a:stCxn id="62" idx="3"/>
            <a:endCxn id="54" idx="0"/>
          </p:cNvCxnSpPr>
          <p:nvPr/>
        </p:nvCxnSpPr>
        <p:spPr bwMode="auto">
          <a:xfrm flipH="1">
            <a:off x="3101960" y="1622023"/>
            <a:ext cx="2329293" cy="2184994"/>
          </a:xfrm>
          <a:prstGeom prst="bentConnector4">
            <a:avLst>
              <a:gd name="adj1" fmla="val -9814"/>
              <a:gd name="adj2" fmla="val 85556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Elbow Connector 65"/>
          <p:cNvCxnSpPr>
            <a:stCxn id="50" idx="3"/>
            <a:endCxn id="54" idx="0"/>
          </p:cNvCxnSpPr>
          <p:nvPr/>
        </p:nvCxnSpPr>
        <p:spPr bwMode="auto">
          <a:xfrm>
            <a:off x="1577972" y="2552026"/>
            <a:ext cx="1523988" cy="1254991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76" name="Rectangle 75"/>
          <p:cNvSpPr/>
          <p:nvPr/>
        </p:nvSpPr>
        <p:spPr bwMode="auto">
          <a:xfrm>
            <a:off x="1089630" y="5180947"/>
            <a:ext cx="976683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Arial" charset="0"/>
              </a:rPr>
              <a:t>PecSYN</a:t>
            </a:r>
            <a:endParaRPr lang="en-US" sz="11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SIP PROD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</a:t>
            </a:r>
            <a:r>
              <a:rPr lang="en-US" sz="800" dirty="0">
                <a:solidFill>
                  <a:schemeClr val="tx1"/>
                </a:solidFill>
                <a:latin typeface="Arial" charset="0"/>
              </a:rPr>
              <a:t>Go-live</a:t>
            </a:r>
          </a:p>
        </p:txBody>
      </p:sp>
      <p:cxnSp>
        <p:nvCxnSpPr>
          <p:cNvPr id="77" name="Elbow Connector 76"/>
          <p:cNvCxnSpPr>
            <a:stCxn id="91" idx="1"/>
            <a:endCxn id="76" idx="0"/>
          </p:cNvCxnSpPr>
          <p:nvPr/>
        </p:nvCxnSpPr>
        <p:spPr bwMode="auto">
          <a:xfrm rot="10800000" flipH="1" flipV="1">
            <a:off x="730020" y="3352809"/>
            <a:ext cx="847951" cy="1828138"/>
          </a:xfrm>
          <a:prstGeom prst="bentConnector4">
            <a:avLst>
              <a:gd name="adj1" fmla="val -26959"/>
              <a:gd name="adj2" fmla="val 79111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83" name="Elbow Connector 82"/>
          <p:cNvCxnSpPr>
            <a:stCxn id="54" idx="2"/>
            <a:endCxn id="76" idx="0"/>
          </p:cNvCxnSpPr>
          <p:nvPr/>
        </p:nvCxnSpPr>
        <p:spPr bwMode="auto">
          <a:xfrm rot="5400000">
            <a:off x="1944669" y="4023655"/>
            <a:ext cx="790595" cy="152398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95" name="Flowchart: Document 94"/>
          <p:cNvSpPr/>
          <p:nvPr/>
        </p:nvSpPr>
        <p:spPr bwMode="auto">
          <a:xfrm>
            <a:off x="1632700" y="2314943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Flowchart: Document 95"/>
          <p:cNvSpPr/>
          <p:nvPr/>
        </p:nvSpPr>
        <p:spPr bwMode="auto">
          <a:xfrm>
            <a:off x="2302965" y="3858127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Flowchart: Document 99"/>
          <p:cNvSpPr/>
          <p:nvPr/>
        </p:nvSpPr>
        <p:spPr bwMode="auto">
          <a:xfrm>
            <a:off x="400739" y="3102981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1" name="Elbow Connector 100"/>
          <p:cNvCxnSpPr>
            <a:stCxn id="54" idx="1"/>
            <a:endCxn id="91" idx="2"/>
          </p:cNvCxnSpPr>
          <p:nvPr/>
        </p:nvCxnSpPr>
        <p:spPr bwMode="auto">
          <a:xfrm rot="10800000">
            <a:off x="1153998" y="3644477"/>
            <a:ext cx="1459621" cy="454209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Rectangle 101"/>
          <p:cNvSpPr/>
          <p:nvPr/>
        </p:nvSpPr>
        <p:spPr bwMode="auto">
          <a:xfrm>
            <a:off x="4718614" y="3804111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Extrapratica</a:t>
            </a:r>
            <a:endParaRPr lang="en-US" sz="3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4718613" y="462183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SPBF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11" name="Elbow Connector 110"/>
          <p:cNvCxnSpPr>
            <a:stCxn id="54" idx="3"/>
            <a:endCxn id="102" idx="1"/>
          </p:cNvCxnSpPr>
          <p:nvPr/>
        </p:nvCxnSpPr>
        <p:spPr bwMode="auto">
          <a:xfrm flipV="1">
            <a:off x="3590301" y="4095779"/>
            <a:ext cx="1128313" cy="290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123" name="Elbow Connector 122"/>
          <p:cNvCxnSpPr>
            <a:stCxn id="54" idx="3"/>
            <a:endCxn id="110" idx="1"/>
          </p:cNvCxnSpPr>
          <p:nvPr/>
        </p:nvCxnSpPr>
        <p:spPr bwMode="auto">
          <a:xfrm>
            <a:off x="3590301" y="4098685"/>
            <a:ext cx="1128312" cy="81482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26" name="Flowchart: Document 125"/>
          <p:cNvSpPr/>
          <p:nvPr/>
        </p:nvSpPr>
        <p:spPr bwMode="auto">
          <a:xfrm>
            <a:off x="3632461" y="3850724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Flowchart: Document 126"/>
          <p:cNvSpPr/>
          <p:nvPr/>
        </p:nvSpPr>
        <p:spPr bwMode="auto">
          <a:xfrm>
            <a:off x="3678317" y="3896030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Flowchart: Document 69"/>
          <p:cNvSpPr/>
          <p:nvPr/>
        </p:nvSpPr>
        <p:spPr bwMode="auto">
          <a:xfrm>
            <a:off x="1600000" y="3108749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Flowchart: Document 70"/>
          <p:cNvSpPr/>
          <p:nvPr/>
        </p:nvSpPr>
        <p:spPr bwMode="auto">
          <a:xfrm>
            <a:off x="4221247" y="281255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Flowchart: Document 73"/>
          <p:cNvSpPr/>
          <p:nvPr/>
        </p:nvSpPr>
        <p:spPr bwMode="auto">
          <a:xfrm>
            <a:off x="5493313" y="1381527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Flowchart: Document 77"/>
          <p:cNvSpPr/>
          <p:nvPr/>
        </p:nvSpPr>
        <p:spPr bwMode="auto">
          <a:xfrm>
            <a:off x="3147187" y="447635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6720059" y="3379700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EBI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4" name="Elbow Connector 93"/>
          <p:cNvCxnSpPr>
            <a:stCxn id="86" idx="3"/>
            <a:endCxn id="104" idx="0"/>
          </p:cNvCxnSpPr>
          <p:nvPr/>
        </p:nvCxnSpPr>
        <p:spPr bwMode="auto">
          <a:xfrm>
            <a:off x="7568010" y="3671368"/>
            <a:ext cx="1523988" cy="724667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03" name="Rectangle 102"/>
          <p:cNvSpPr/>
          <p:nvPr/>
        </p:nvSpPr>
        <p:spPr bwMode="auto">
          <a:xfrm>
            <a:off x="6720059" y="2578917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Pricing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SPoT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8603656" y="4396035"/>
            <a:ext cx="976683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Arial" charset="0"/>
              </a:rPr>
              <a:t>PecSYN</a:t>
            </a:r>
            <a:endParaRPr lang="en-US" sz="11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CMT PROD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</a:t>
            </a:r>
            <a:r>
              <a:rPr lang="en-US" sz="800" dirty="0">
                <a:solidFill>
                  <a:schemeClr val="tx1"/>
                </a:solidFill>
                <a:latin typeface="Arial" charset="0"/>
              </a:rPr>
              <a:t>Go-live</a:t>
            </a:r>
          </a:p>
        </p:txBody>
      </p:sp>
      <p:cxnSp>
        <p:nvCxnSpPr>
          <p:cNvPr id="105" name="Elbow Connector 104"/>
          <p:cNvCxnSpPr>
            <a:stCxn id="128" idx="1"/>
            <a:endCxn id="104" idx="0"/>
          </p:cNvCxnSpPr>
          <p:nvPr/>
        </p:nvCxnSpPr>
        <p:spPr bwMode="auto">
          <a:xfrm rot="10800000" flipV="1">
            <a:off x="9091999" y="3338737"/>
            <a:ext cx="1418473" cy="1057297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106" name="Elbow Connector 105"/>
          <p:cNvCxnSpPr>
            <a:stCxn id="103" idx="3"/>
            <a:endCxn id="104" idx="0"/>
          </p:cNvCxnSpPr>
          <p:nvPr/>
        </p:nvCxnSpPr>
        <p:spPr bwMode="auto">
          <a:xfrm>
            <a:off x="7568010" y="2870585"/>
            <a:ext cx="1523988" cy="1525450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07" name="Rectangle 106"/>
          <p:cNvSpPr/>
          <p:nvPr/>
        </p:nvSpPr>
        <p:spPr bwMode="auto">
          <a:xfrm>
            <a:off x="10309347" y="5373400"/>
            <a:ext cx="976683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Arial" charset="0"/>
              </a:rPr>
              <a:t>PecSYN</a:t>
            </a:r>
            <a:endParaRPr lang="en-US" sz="11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SIP PROD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08" name="Elbow Connector 107"/>
          <p:cNvCxnSpPr>
            <a:stCxn id="86" idx="1"/>
            <a:endCxn id="107" idx="1"/>
          </p:cNvCxnSpPr>
          <p:nvPr/>
        </p:nvCxnSpPr>
        <p:spPr bwMode="auto">
          <a:xfrm rot="10800000" flipH="1" flipV="1">
            <a:off x="6720059" y="3671368"/>
            <a:ext cx="3589288" cy="1993700"/>
          </a:xfrm>
          <a:prstGeom prst="bentConnector3">
            <a:avLst>
              <a:gd name="adj1" fmla="val -6369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109" name="Elbow Connector 108"/>
          <p:cNvCxnSpPr>
            <a:stCxn id="104" idx="2"/>
            <a:endCxn id="107" idx="1"/>
          </p:cNvCxnSpPr>
          <p:nvPr/>
        </p:nvCxnSpPr>
        <p:spPr bwMode="auto">
          <a:xfrm rot="16200000" flipH="1">
            <a:off x="9357823" y="4713544"/>
            <a:ext cx="685698" cy="1217349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12" name="Flowchart: Document 111"/>
          <p:cNvSpPr/>
          <p:nvPr/>
        </p:nvSpPr>
        <p:spPr bwMode="auto">
          <a:xfrm>
            <a:off x="7622738" y="263350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Flowchart: Document 112"/>
          <p:cNvSpPr/>
          <p:nvPr/>
        </p:nvSpPr>
        <p:spPr bwMode="auto">
          <a:xfrm>
            <a:off x="8293003" y="4447145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Flowchart: Document 113"/>
          <p:cNvSpPr/>
          <p:nvPr/>
        </p:nvSpPr>
        <p:spPr bwMode="auto">
          <a:xfrm>
            <a:off x="6390777" y="3421540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5" name="Elbow Connector 114"/>
          <p:cNvCxnSpPr>
            <a:stCxn id="104" idx="1"/>
            <a:endCxn id="86" idx="2"/>
          </p:cNvCxnSpPr>
          <p:nvPr/>
        </p:nvCxnSpPr>
        <p:spPr bwMode="auto">
          <a:xfrm rot="10800000">
            <a:off x="7144036" y="3963035"/>
            <a:ext cx="1459621" cy="724668"/>
          </a:xfrm>
          <a:prstGeom prst="bentConnector2">
            <a:avLst/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22" name="Flowchart: Document 121"/>
          <p:cNvSpPr/>
          <p:nvPr/>
        </p:nvSpPr>
        <p:spPr bwMode="auto">
          <a:xfrm>
            <a:off x="7590038" y="342730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4" name="Flowchart: Document 123"/>
          <p:cNvSpPr/>
          <p:nvPr/>
        </p:nvSpPr>
        <p:spPr bwMode="auto">
          <a:xfrm>
            <a:off x="10211285" y="3131117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5" name="Flowchart: Document 124"/>
          <p:cNvSpPr/>
          <p:nvPr/>
        </p:nvSpPr>
        <p:spPr bwMode="auto">
          <a:xfrm>
            <a:off x="9137225" y="5065370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10510471" y="3047070"/>
            <a:ext cx="976683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Arial" charset="0"/>
              </a:rPr>
              <a:t>PecSYN</a:t>
            </a:r>
            <a:endParaRPr lang="en-US" sz="11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VPM PROD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</a:t>
            </a:r>
            <a:r>
              <a:rPr lang="en-US" sz="800" dirty="0">
                <a:solidFill>
                  <a:schemeClr val="tx1"/>
                </a:solidFill>
                <a:latin typeface="Arial" charset="0"/>
              </a:rPr>
              <a:t>Go-live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607061" y="4294391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1502048" y="5193819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cxnSp>
        <p:nvCxnSpPr>
          <p:cNvPr id="131" name="Elbow Connector 130"/>
          <p:cNvCxnSpPr>
            <a:stCxn id="41" idx="3"/>
            <a:endCxn id="104" idx="0"/>
          </p:cNvCxnSpPr>
          <p:nvPr/>
        </p:nvCxnSpPr>
        <p:spPr bwMode="auto">
          <a:xfrm flipH="1">
            <a:off x="9091998" y="1615673"/>
            <a:ext cx="2337140" cy="2780362"/>
          </a:xfrm>
          <a:prstGeom prst="bentConnector4">
            <a:avLst>
              <a:gd name="adj1" fmla="val -17496"/>
              <a:gd name="adj2" fmla="val 86743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32" name="Flowchart: Document 131"/>
          <p:cNvSpPr/>
          <p:nvPr/>
        </p:nvSpPr>
        <p:spPr bwMode="auto">
          <a:xfrm>
            <a:off x="11490957" y="1398241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82698" y="3040478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98184" y="419776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80174" y="545812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2741273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6357024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849745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9342466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0708187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588844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8081565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44" name="Straight Arrow Connector 43"/>
          <p:cNvCxnSpPr>
            <a:stCxn id="38" idx="3"/>
            <a:endCxn id="39" idx="1"/>
          </p:cNvCxnSpPr>
          <p:nvPr/>
        </p:nvCxnSpPr>
        <p:spPr bwMode="auto">
          <a:xfrm>
            <a:off x="7204975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6" name="Straight Arrow Connector 45"/>
          <p:cNvCxnSpPr>
            <a:stCxn id="39" idx="3"/>
            <a:endCxn id="40" idx="1"/>
          </p:cNvCxnSpPr>
          <p:nvPr/>
        </p:nvCxnSpPr>
        <p:spPr bwMode="auto">
          <a:xfrm>
            <a:off x="8697696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Arrow Connector 46"/>
          <p:cNvCxnSpPr>
            <a:stCxn id="40" idx="3"/>
            <a:endCxn id="41" idx="1"/>
          </p:cNvCxnSpPr>
          <p:nvPr/>
        </p:nvCxnSpPr>
        <p:spPr bwMode="auto">
          <a:xfrm>
            <a:off x="10190417" y="1899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Straight Arrow Connector 47"/>
          <p:cNvCxnSpPr>
            <a:stCxn id="42" idx="3"/>
            <a:endCxn id="43" idx="1"/>
          </p:cNvCxnSpPr>
          <p:nvPr/>
        </p:nvCxnSpPr>
        <p:spPr bwMode="auto">
          <a:xfrm>
            <a:off x="7436795" y="2354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Rectangle 48"/>
          <p:cNvSpPr/>
          <p:nvPr/>
        </p:nvSpPr>
        <p:spPr bwMode="auto">
          <a:xfrm>
            <a:off x="4710302" y="330701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>
                <a:solidFill>
                  <a:schemeClr val="tx1"/>
                </a:solidFill>
                <a:latin typeface="Arial" charset="0"/>
              </a:rPr>
              <a:t>Plusoft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 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Go-live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8977105" y="3340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>
                <a:solidFill>
                  <a:schemeClr val="tx1"/>
                </a:solidFill>
                <a:latin typeface="Arial" charset="0"/>
              </a:rPr>
              <a:t>Plusoft</a:t>
            </a:r>
            <a:r>
              <a:rPr lang="en-US" sz="1200" dirty="0">
                <a:solidFill>
                  <a:schemeClr val="tx1"/>
                </a:solidFill>
                <a:latin typeface="Arial" charset="0"/>
              </a:rPr>
              <a:t> Support</a:t>
            </a:r>
            <a:endParaRPr lang="en-US" sz="12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0708187" y="3340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Plusoft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3" name="Elbow Connector 52"/>
          <p:cNvCxnSpPr>
            <a:stCxn id="41" idx="2"/>
            <a:endCxn id="52" idx="0"/>
          </p:cNvCxnSpPr>
          <p:nvPr/>
        </p:nvCxnSpPr>
        <p:spPr bwMode="auto">
          <a:xfrm rot="5400000">
            <a:off x="10557278" y="2765563"/>
            <a:ext cx="114977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359139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1851860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344581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4710302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3" name="Straight Arrow Connector 62"/>
          <p:cNvCxnSpPr>
            <a:stCxn id="58" idx="3"/>
            <a:endCxn id="60" idx="1"/>
          </p:cNvCxnSpPr>
          <p:nvPr/>
        </p:nvCxnSpPr>
        <p:spPr bwMode="auto">
          <a:xfrm>
            <a:off x="1207090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Arrow Connector 63"/>
          <p:cNvCxnSpPr>
            <a:stCxn id="60" idx="3"/>
            <a:endCxn id="61" idx="1"/>
          </p:cNvCxnSpPr>
          <p:nvPr/>
        </p:nvCxnSpPr>
        <p:spPr bwMode="auto">
          <a:xfrm>
            <a:off x="2699811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5" name="Straight Arrow Connector 64"/>
          <p:cNvCxnSpPr>
            <a:stCxn id="61" idx="3"/>
            <a:endCxn id="62" idx="1"/>
          </p:cNvCxnSpPr>
          <p:nvPr/>
        </p:nvCxnSpPr>
        <p:spPr bwMode="auto">
          <a:xfrm>
            <a:off x="4192532" y="1905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Elbow Connector 66"/>
          <p:cNvCxnSpPr>
            <a:stCxn id="62" idx="2"/>
            <a:endCxn id="49" idx="0"/>
          </p:cNvCxnSpPr>
          <p:nvPr/>
        </p:nvCxnSpPr>
        <p:spPr bwMode="auto">
          <a:xfrm rot="5400000">
            <a:off x="4579287" y="2752019"/>
            <a:ext cx="1109982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10211287" y="1896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522700" y="3223328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cxnSp>
        <p:nvCxnSpPr>
          <p:cNvPr id="72" name="Elbow Connector 71"/>
          <p:cNvCxnSpPr>
            <a:stCxn id="42" idx="2"/>
            <a:endCxn id="51" idx="0"/>
          </p:cNvCxnSpPr>
          <p:nvPr/>
        </p:nvCxnSpPr>
        <p:spPr bwMode="auto">
          <a:xfrm rot="16200000" flipH="1">
            <a:off x="7860057" y="1799423"/>
            <a:ext cx="693787" cy="238826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73" name="Elbow Connector 72"/>
          <p:cNvCxnSpPr>
            <a:stCxn id="43" idx="2"/>
            <a:endCxn id="51" idx="0"/>
          </p:cNvCxnSpPr>
          <p:nvPr/>
        </p:nvCxnSpPr>
        <p:spPr bwMode="auto">
          <a:xfrm rot="16200000" flipH="1">
            <a:off x="8606418" y="2545784"/>
            <a:ext cx="693787" cy="89554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75" name="Elbow Connector 74"/>
          <p:cNvCxnSpPr>
            <a:stCxn id="40" idx="2"/>
            <a:endCxn id="51" idx="0"/>
          </p:cNvCxnSpPr>
          <p:nvPr/>
        </p:nvCxnSpPr>
        <p:spPr bwMode="auto">
          <a:xfrm rot="5400000">
            <a:off x="9008877" y="2582883"/>
            <a:ext cx="1149770" cy="365361"/>
          </a:xfrm>
          <a:prstGeom prst="bentConnector3">
            <a:avLst>
              <a:gd name="adj1" fmla="val 71282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6356725" y="2719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921239" y="2719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206491" y="223727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555393" y="224624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87" name="Flowchart: Document 86"/>
          <p:cNvSpPr/>
          <p:nvPr/>
        </p:nvSpPr>
        <p:spPr bwMode="auto">
          <a:xfrm>
            <a:off x="5291355" y="304220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9037610" y="3122555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Flowchart: Document 88"/>
          <p:cNvSpPr/>
          <p:nvPr/>
        </p:nvSpPr>
        <p:spPr bwMode="auto">
          <a:xfrm>
            <a:off x="10705748" y="309396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68203" y="5473522"/>
            <a:ext cx="6165287" cy="112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Cut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</a:t>
            </a:r>
            <a:r>
              <a:rPr lang="pt-BR" sz="1200" dirty="0" err="1" smtClean="0"/>
              <a:t>Plusoft</a:t>
            </a:r>
            <a:endParaRPr lang="pt-B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>
                <a:solidFill>
                  <a:srgbClr val="FF0000"/>
                </a:solidFill>
              </a:rPr>
              <a:t>Manually</a:t>
            </a:r>
            <a:r>
              <a:rPr lang="pt-BR" sz="1200" dirty="0" smtClean="0"/>
              <a:t> create MD in </a:t>
            </a:r>
            <a:r>
              <a:rPr lang="pt-BR" sz="1200" dirty="0" err="1" smtClean="0"/>
              <a:t>Plusoft</a:t>
            </a: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128624" y="222669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22415" y="2969475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2546014" y="3333437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Plusoft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Support</a:t>
            </a:r>
          </a:p>
        </p:txBody>
      </p:sp>
      <p:cxnSp>
        <p:nvCxnSpPr>
          <p:cNvPr id="54" name="Elbow Connector 53"/>
          <p:cNvCxnSpPr>
            <a:stCxn id="60" idx="2"/>
            <a:endCxn id="50" idx="0"/>
          </p:cNvCxnSpPr>
          <p:nvPr/>
        </p:nvCxnSpPr>
        <p:spPr bwMode="auto">
          <a:xfrm rot="16200000" flipH="1">
            <a:off x="2054709" y="2418155"/>
            <a:ext cx="1136409" cy="69415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endCxn id="50" idx="0"/>
          </p:cNvCxnSpPr>
          <p:nvPr/>
        </p:nvCxnSpPr>
        <p:spPr bwMode="auto">
          <a:xfrm rot="5400000">
            <a:off x="2864767" y="2295901"/>
            <a:ext cx="1142759" cy="93231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10747743" y="158852"/>
            <a:ext cx="1252704" cy="58862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normAutofit fontScale="85000" lnSpcReduction="2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Alterado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TR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70" name="Flowchart: Document 69"/>
          <p:cNvSpPr/>
          <p:nvPr/>
        </p:nvSpPr>
        <p:spPr bwMode="auto">
          <a:xfrm>
            <a:off x="3148343" y="308129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33233" y="250607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59" name="Title 1"/>
          <p:cNvSpPr txBox="1">
            <a:spLocks/>
          </p:cNvSpPr>
          <p:nvPr/>
        </p:nvSpPr>
        <p:spPr bwMode="auto">
          <a:xfrm>
            <a:off x="497417" y="88900"/>
            <a:ext cx="11271251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2pPr>
            <a:lvl3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3pPr>
            <a:lvl4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4pPr>
            <a:lvl5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5pPr>
            <a:lvl6pPr marL="342907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6pPr>
            <a:lvl7pPr marL="685814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7pPr>
            <a:lvl8pPr marL="1028720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8pPr>
            <a:lvl9pPr marL="1371628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dirty="0" err="1" smtClean="0"/>
              <a:t>Plussoft</a:t>
            </a:r>
            <a:r>
              <a:rPr lang="pt-BR" kern="0" dirty="0" smtClean="0"/>
              <a:t> </a:t>
            </a:r>
            <a:r>
              <a:rPr lang="pt-BR" kern="0" dirty="0" err="1" smtClean="0"/>
              <a:t>Satellite</a:t>
            </a:r>
            <a:r>
              <a:rPr lang="pt-BR" kern="0" dirty="0" smtClean="0"/>
              <a:t> </a:t>
            </a:r>
            <a:r>
              <a:rPr lang="pt-BR" kern="0" dirty="0" err="1" smtClean="0"/>
              <a:t>Landscape</a:t>
            </a:r>
            <a:endParaRPr lang="pt-BR" kern="0" dirty="0"/>
          </a:p>
        </p:txBody>
      </p:sp>
      <p:sp>
        <p:nvSpPr>
          <p:cNvPr id="74" name="Rectangle 73"/>
          <p:cNvSpPr/>
          <p:nvPr/>
        </p:nvSpPr>
        <p:spPr>
          <a:xfrm>
            <a:off x="2915384" y="-47640"/>
            <a:ext cx="6263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 (in design)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37524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4726013" y="3410025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SPoT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 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Go-live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9108726" y="3633024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SPoT</a:t>
            </a:r>
            <a:endParaRPr lang="en-US" sz="12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IST/UAT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9074727" y="2196853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>
                <a:solidFill>
                  <a:schemeClr val="tx1"/>
                </a:solidFill>
                <a:latin typeface="Arial" charset="0"/>
              </a:rPr>
              <a:t>SPoT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59139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1851860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344581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4723181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3" name="Straight Arrow Connector 62"/>
          <p:cNvCxnSpPr>
            <a:stCxn id="58" idx="3"/>
            <a:endCxn id="60" idx="1"/>
          </p:cNvCxnSpPr>
          <p:nvPr/>
        </p:nvCxnSpPr>
        <p:spPr bwMode="auto">
          <a:xfrm>
            <a:off x="1207090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4" name="Straight Arrow Connector 63"/>
          <p:cNvCxnSpPr>
            <a:stCxn id="60" idx="3"/>
            <a:endCxn id="61" idx="1"/>
          </p:cNvCxnSpPr>
          <p:nvPr/>
        </p:nvCxnSpPr>
        <p:spPr bwMode="auto">
          <a:xfrm>
            <a:off x="2699811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5" name="Straight Arrow Connector 64"/>
          <p:cNvCxnSpPr>
            <a:stCxn id="61" idx="3"/>
            <a:endCxn id="62" idx="1"/>
          </p:cNvCxnSpPr>
          <p:nvPr/>
        </p:nvCxnSpPr>
        <p:spPr bwMode="auto">
          <a:xfrm>
            <a:off x="4192532" y="1905361"/>
            <a:ext cx="530649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Elbow Connector 66"/>
          <p:cNvCxnSpPr>
            <a:stCxn id="62" idx="2"/>
            <a:endCxn id="49" idx="0"/>
          </p:cNvCxnSpPr>
          <p:nvPr/>
        </p:nvCxnSpPr>
        <p:spPr bwMode="auto">
          <a:xfrm rot="16200000" flipH="1">
            <a:off x="4542075" y="2802110"/>
            <a:ext cx="1212997" cy="283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9922678" y="2117043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</p:txBody>
      </p:sp>
      <p:sp>
        <p:nvSpPr>
          <p:cNvPr id="87" name="Flowchart: Document 86"/>
          <p:cNvSpPr/>
          <p:nvPr/>
        </p:nvSpPr>
        <p:spPr bwMode="auto">
          <a:xfrm>
            <a:off x="5291355" y="304220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Flowchart: Document 87"/>
          <p:cNvSpPr/>
          <p:nvPr/>
        </p:nvSpPr>
        <p:spPr bwMode="auto">
          <a:xfrm>
            <a:off x="8680053" y="3694501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Flowchart: Document 88"/>
          <p:cNvSpPr/>
          <p:nvPr/>
        </p:nvSpPr>
        <p:spPr bwMode="auto">
          <a:xfrm>
            <a:off x="8680054" y="2186989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68203" y="5473522"/>
            <a:ext cx="6165287" cy="112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err="1" smtClean="0"/>
              <a:t>Cutover</a:t>
            </a:r>
            <a:r>
              <a:rPr lang="pt-BR" sz="1200" dirty="0" smtClean="0"/>
              <a:t> </a:t>
            </a:r>
            <a:r>
              <a:rPr lang="pt-BR" sz="1200" dirty="0" err="1" smtClean="0"/>
              <a:t>steps</a:t>
            </a:r>
            <a:r>
              <a:rPr lang="pt-BR" sz="1200" dirty="0" smtClean="0"/>
              <a:t>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</a:t>
            </a:r>
            <a:r>
              <a:rPr lang="pt-BR" sz="1200" dirty="0" err="1" smtClean="0"/>
              <a:t>Cut</a:t>
            </a:r>
            <a:r>
              <a:rPr lang="pt-BR" sz="1200" dirty="0" smtClean="0"/>
              <a:t>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err="1" smtClean="0"/>
              <a:t>Implement</a:t>
            </a:r>
            <a:r>
              <a:rPr lang="pt-BR" sz="1200" dirty="0" smtClean="0"/>
              <a:t> Changes in </a:t>
            </a:r>
            <a:r>
              <a:rPr lang="pt-BR" sz="1200" dirty="0" err="1" smtClean="0"/>
              <a:t>SPoT</a:t>
            </a:r>
            <a:endParaRPr lang="pt-B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err="1" smtClean="0"/>
              <a:t>Run</a:t>
            </a:r>
            <a:r>
              <a:rPr lang="pt-BR" sz="1200" dirty="0" smtClean="0"/>
              <a:t> Smoke test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128624" y="222669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622415" y="2969475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3097369" y="332847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SPoT</a:t>
            </a:r>
            <a:endParaRPr lang="en-US" sz="12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Support</a:t>
            </a:r>
          </a:p>
        </p:txBody>
      </p:sp>
      <p:cxnSp>
        <p:nvCxnSpPr>
          <p:cNvPr id="54" name="Elbow Connector 53"/>
          <p:cNvCxnSpPr>
            <a:stCxn id="60" idx="2"/>
            <a:endCxn id="50" idx="0"/>
          </p:cNvCxnSpPr>
          <p:nvPr/>
        </p:nvCxnSpPr>
        <p:spPr bwMode="auto">
          <a:xfrm rot="16200000" flipH="1">
            <a:off x="2332865" y="2139998"/>
            <a:ext cx="1131450" cy="1245509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stCxn id="61" idx="2"/>
            <a:endCxn id="50" idx="0"/>
          </p:cNvCxnSpPr>
          <p:nvPr/>
        </p:nvCxnSpPr>
        <p:spPr bwMode="auto">
          <a:xfrm rot="5400000">
            <a:off x="3079226" y="2639147"/>
            <a:ext cx="1131450" cy="24721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10747743" y="158852"/>
            <a:ext cx="1252704" cy="58862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normAutofit fontScale="85000" lnSpcReduction="2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Alterado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TR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70" name="Flowchart: Document 69"/>
          <p:cNvSpPr/>
          <p:nvPr/>
        </p:nvSpPr>
        <p:spPr bwMode="auto">
          <a:xfrm>
            <a:off x="3148343" y="3081298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733233" y="250607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59" name="Title 1"/>
          <p:cNvSpPr txBox="1">
            <a:spLocks/>
          </p:cNvSpPr>
          <p:nvPr/>
        </p:nvSpPr>
        <p:spPr bwMode="auto">
          <a:xfrm>
            <a:off x="497417" y="88900"/>
            <a:ext cx="11271251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2pPr>
            <a:lvl3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3pPr>
            <a:lvl4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4pPr>
            <a:lvl5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5pPr>
            <a:lvl6pPr marL="342907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6pPr>
            <a:lvl7pPr marL="685814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7pPr>
            <a:lvl8pPr marL="1028720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8pPr>
            <a:lvl9pPr marL="1371628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dirty="0" err="1" smtClean="0"/>
              <a:t>SPoT</a:t>
            </a:r>
            <a:r>
              <a:rPr lang="pt-BR" kern="0" dirty="0" smtClean="0"/>
              <a:t> </a:t>
            </a:r>
            <a:r>
              <a:rPr lang="pt-BR" kern="0" dirty="0" err="1" smtClean="0"/>
              <a:t>Satellite</a:t>
            </a:r>
            <a:r>
              <a:rPr lang="pt-BR" kern="0" dirty="0" smtClean="0"/>
              <a:t> </a:t>
            </a:r>
            <a:r>
              <a:rPr lang="pt-BR" kern="0" dirty="0" err="1" smtClean="0"/>
              <a:t>Landscape</a:t>
            </a:r>
            <a:endParaRPr lang="pt-BR" kern="0" dirty="0"/>
          </a:p>
        </p:txBody>
      </p:sp>
      <p:sp>
        <p:nvSpPr>
          <p:cNvPr id="74" name="Rectangle 73"/>
          <p:cNvSpPr/>
          <p:nvPr/>
        </p:nvSpPr>
        <p:spPr>
          <a:xfrm>
            <a:off x="2915384" y="-47640"/>
            <a:ext cx="6263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 (in design)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845775" y="2196852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Vendavo</a:t>
            </a:r>
            <a:endParaRPr lang="en-US" sz="7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7" name="Elbow Connector 76"/>
          <p:cNvCxnSpPr>
            <a:stCxn id="76" idx="3"/>
            <a:endCxn id="52" idx="1"/>
          </p:cNvCxnSpPr>
          <p:nvPr/>
        </p:nvCxnSpPr>
        <p:spPr bwMode="auto">
          <a:xfrm>
            <a:off x="7693726" y="2488520"/>
            <a:ext cx="1381001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78" name="Rectangle 77"/>
          <p:cNvSpPr/>
          <p:nvPr/>
        </p:nvSpPr>
        <p:spPr bwMode="auto">
          <a:xfrm>
            <a:off x="6820885" y="3642381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Vendavo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IST/UAT</a:t>
            </a:r>
            <a:endParaRPr lang="en-US" sz="7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83" name="Elbow Connector 82"/>
          <p:cNvCxnSpPr>
            <a:stCxn id="78" idx="3"/>
            <a:endCxn id="51" idx="1"/>
          </p:cNvCxnSpPr>
          <p:nvPr/>
        </p:nvCxnSpPr>
        <p:spPr bwMode="auto">
          <a:xfrm flipV="1">
            <a:off x="7668836" y="3924692"/>
            <a:ext cx="1439890" cy="935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598533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1030310" y="1698332"/>
            <a:ext cx="13754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Teamspace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Go-live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915589" y="3367367"/>
            <a:ext cx="13754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Teamspace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382752" y="3367367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168203" y="5473522"/>
            <a:ext cx="6165287" cy="1127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err="1" smtClean="0"/>
              <a:t>Cutover</a:t>
            </a:r>
            <a:r>
              <a:rPr lang="pt-BR" sz="1200" dirty="0" smtClean="0"/>
              <a:t> </a:t>
            </a:r>
            <a:r>
              <a:rPr lang="pt-BR" sz="1200" dirty="0" err="1" smtClean="0"/>
              <a:t>steps</a:t>
            </a:r>
            <a:r>
              <a:rPr lang="pt-BR" sz="1200" dirty="0" smtClean="0"/>
              <a:t>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</a:t>
            </a:r>
            <a:r>
              <a:rPr lang="pt-BR" sz="1200" dirty="0" err="1" smtClean="0"/>
              <a:t>Cut</a:t>
            </a:r>
            <a:r>
              <a:rPr lang="pt-BR" sz="1200" dirty="0" smtClean="0"/>
              <a:t>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err="1" smtClean="0"/>
              <a:t>Implement</a:t>
            </a:r>
            <a:r>
              <a:rPr lang="pt-BR" sz="1200" dirty="0" smtClean="0"/>
              <a:t> Changes in </a:t>
            </a:r>
            <a:r>
              <a:rPr lang="pt-BR" sz="1200" dirty="0" err="1" smtClean="0"/>
              <a:t>SPoT</a:t>
            </a:r>
            <a:endParaRPr lang="pt-B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err="1" smtClean="0"/>
              <a:t>Run</a:t>
            </a:r>
            <a:r>
              <a:rPr lang="pt-BR" sz="1200" dirty="0" smtClean="0"/>
              <a:t> Smoke test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747743" y="158852"/>
            <a:ext cx="1252704" cy="58862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normAutofit fontScale="85000" lnSpcReduction="2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Alterado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TR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  <p:sp>
        <p:nvSpPr>
          <p:cNvPr id="59" name="Title 1"/>
          <p:cNvSpPr txBox="1">
            <a:spLocks/>
          </p:cNvSpPr>
          <p:nvPr/>
        </p:nvSpPr>
        <p:spPr bwMode="auto">
          <a:xfrm>
            <a:off x="497417" y="88900"/>
            <a:ext cx="11271251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2pPr>
            <a:lvl3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3pPr>
            <a:lvl4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4pPr>
            <a:lvl5pPr algn="l" defTabSz="71796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5pPr>
            <a:lvl6pPr marL="342907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6pPr>
            <a:lvl7pPr marL="685814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7pPr>
            <a:lvl8pPr marL="1028720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8pPr>
            <a:lvl9pPr marL="1371628" algn="l" defTabSz="717962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661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kern="0" dirty="0" err="1" smtClean="0"/>
              <a:t>Teamspace</a:t>
            </a:r>
            <a:r>
              <a:rPr lang="pt-BR" kern="0" dirty="0" smtClean="0"/>
              <a:t> </a:t>
            </a:r>
            <a:r>
              <a:rPr lang="pt-BR" kern="0" dirty="0" err="1" smtClean="0"/>
              <a:t>Satellite</a:t>
            </a:r>
            <a:r>
              <a:rPr lang="pt-BR" kern="0" dirty="0" smtClean="0"/>
              <a:t> </a:t>
            </a:r>
            <a:r>
              <a:rPr lang="pt-BR" kern="0" dirty="0" err="1" smtClean="0"/>
              <a:t>Landscape</a:t>
            </a:r>
            <a:endParaRPr lang="pt-BR" kern="0" dirty="0"/>
          </a:p>
        </p:txBody>
      </p:sp>
      <p:sp>
        <p:nvSpPr>
          <p:cNvPr id="74" name="Rectangle 73"/>
          <p:cNvSpPr/>
          <p:nvPr/>
        </p:nvSpPr>
        <p:spPr>
          <a:xfrm>
            <a:off x="2915384" y="-47640"/>
            <a:ext cx="62632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 (in design)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915590" y="1841185"/>
            <a:ext cx="13754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400" dirty="0" err="1" smtClean="0">
                <a:solidFill>
                  <a:schemeClr val="tx1"/>
                </a:solidFill>
                <a:latin typeface="Arial" charset="0"/>
              </a:rPr>
              <a:t>Teamspace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chemeClr val="tx1"/>
                </a:solidFill>
                <a:latin typeface="Arial" charset="0"/>
              </a:rPr>
              <a:t>IST/UAT</a:t>
            </a:r>
            <a:endParaRPr lang="en-US" sz="14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05395" y="169833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8375675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65127"/>
              </p:ext>
            </p:extLst>
          </p:nvPr>
        </p:nvGraphicFramePr>
        <p:xfrm>
          <a:off x="193182" y="161782"/>
          <a:ext cx="11797048" cy="59279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3043"/>
                <a:gridCol w="1481071"/>
                <a:gridCol w="862884"/>
                <a:gridCol w="2422504"/>
                <a:gridCol w="542902"/>
                <a:gridCol w="591417"/>
                <a:gridCol w="608195"/>
                <a:gridCol w="1578960"/>
                <a:gridCol w="1906072"/>
              </a:tblGrid>
              <a:tr h="43416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Satellites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Data needed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Streams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Solution Readiness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(RAG)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Environment Readiness (RAG)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Data Requirements identified (RAG)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CH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Arial" charset="0"/>
                          <a:cs typeface="Calibri" panose="020F0502020204030204" pitchFamily="34" charset="0"/>
                        </a:rPr>
                        <a:t>Cutover Strategy (RAG)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j-lt"/>
                        <a:ea typeface="Arial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62068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50" b="1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IST</a:t>
                      </a:r>
                      <a:endParaRPr lang="en-US" sz="1050" b="1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F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50" b="1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UAT</a:t>
                      </a:r>
                      <a:endParaRPr lang="en-US" sz="1050" b="1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F7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CH" sz="1050" b="1" kern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PROD</a:t>
                      </a:r>
                      <a:endParaRPr lang="en-US" sz="1050" b="1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F78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b"/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Agroview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(stand alone**)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(stand alone)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PecSyn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YES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(still in design phase)</a:t>
                      </a: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(MD/TD)</a:t>
                      </a: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Plussoft SaaS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 (MD)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(SCA approval pending)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(MD)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(stand alone - design on going)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(MD/TD)</a:t>
                      </a: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Teamspace (SIPExc mngt)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(stand alone**)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(stand alone - design on going)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Bank Payment Processing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Credito Rural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(flat file ready)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</a:tr>
              <a:tr h="19432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Easy IRPJ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(flat file ready)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</a:tr>
              <a:tr h="17385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(interfaces 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ready)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MasterSAF DW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(interfaces ready)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 full upload/refresh)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Payroll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Rhadar Cartão de Visitar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(flat file ready)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Serasa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(interface build in progress)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</a:tr>
              <a:tr h="159386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Synseg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(flat file ready)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TPS (Pricing)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(flat file build in progress)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TP-Tool / BW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(interface build in progress)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 Nutrade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NuTrade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(flat file in design)</a:t>
                      </a: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(in design)</a:t>
                      </a: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 Substitute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(stand alone**)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NuTrade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(build plan unknown)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 Logistico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(decomission)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NuTrade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WebMap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NuTrade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(flat file build in progress)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 delta update)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</a:tr>
              <a:tr h="21237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Ailog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(on hold)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Carrier Web Services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(interface in unit test)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Dynasys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(flat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file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ready)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 manual maint)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GKO Frete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(interface in unit test)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 delta upload)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 Source Global Trade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(interface build in progress)</a:t>
                      </a: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(Unknown)</a:t>
                      </a:r>
                    </a:p>
                  </a:txBody>
                  <a:tcPr marL="0" marR="0" marT="0" marB="0" anchor="b">
                    <a:solidFill>
                      <a:srgbClr val="FF6600"/>
                    </a:solidFill>
                  </a:tcPr>
                </a:tc>
              </a:tr>
              <a:tr h="18606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Painel e-Kanban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(decomission)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</a:tr>
              <a:tr h="15148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TMS Kewill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(MD/TD)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(interface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(MD/TD)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(MD manual maint)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</a:tr>
              <a:tr h="15148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Toledo scale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(flat file to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Dynasys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ready)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(TD)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87888" y="6284889"/>
            <a:ext cx="5731098" cy="386367"/>
          </a:xfrm>
          <a:prstGeom prst="rect">
            <a:avLst/>
          </a:prstGeom>
          <a:noFill/>
        </p:spPr>
        <p:txBody>
          <a:bodyPr wrap="none" rtlCol="0">
            <a:normAutofit fontScale="70000" lnSpcReduction="2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100" dirty="0" smtClean="0"/>
              <a:t>* No data is sent, just retrieved from Satellite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100" dirty="0" smtClean="0"/>
              <a:t>** Stand alone systems have data being inputed manually</a:t>
            </a:r>
          </a:p>
        </p:txBody>
      </p:sp>
    </p:spTree>
    <p:extLst>
      <p:ext uri="{BB962C8B-B14F-4D97-AF65-F5344CB8AC3E}">
        <p14:creationId xmlns:p14="http://schemas.microsoft.com/office/powerpoint/2010/main" val="6882707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PnS Satellite Systems Landscapes</a:t>
            </a:r>
            <a:endParaRPr lang="pt-B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474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DYNASYS / Toledo Scale Satellite Landscape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84024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1899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354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4360986" y="3307010"/>
            <a:ext cx="1197268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Arial" charset="0"/>
              </a:rPr>
              <a:t>Dynasys</a:t>
            </a: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 PROD</a:t>
            </a:r>
            <a:br>
              <a:rPr lang="en-US" sz="11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(2003 server)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  <a:latin typeface="Arial" charset="0"/>
              </a:rPr>
              <a:t>Before Go-live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8779336" y="3515740"/>
            <a:ext cx="1197268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tx1"/>
                </a:solidFill>
                <a:latin typeface="Arial" charset="0"/>
              </a:rPr>
              <a:t>Dynasys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IST / UAT</a:t>
            </a:r>
            <a:br>
              <a:rPr lang="en-US" sz="12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050" dirty="0" smtClean="0">
                <a:solidFill>
                  <a:schemeClr val="tx1"/>
                </a:solidFill>
                <a:latin typeface="Arial" charset="0"/>
              </a:rPr>
              <a:t>(2008 server)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10510418" y="3515740"/>
            <a:ext cx="1197268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err="1" smtClean="0">
                <a:solidFill>
                  <a:schemeClr val="tx1"/>
                </a:solidFill>
                <a:latin typeface="Arial" charset="0"/>
              </a:rPr>
              <a:t>Dynasys</a:t>
            </a: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 PROD (2008 server)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4" name="Elbow Connector 73"/>
          <p:cNvCxnSpPr>
            <a:stCxn id="7" idx="2"/>
            <a:endCxn id="58" idx="0"/>
          </p:cNvCxnSpPr>
          <p:nvPr/>
        </p:nvCxnSpPr>
        <p:spPr bwMode="auto">
          <a:xfrm rot="5400000">
            <a:off x="10521577" y="2778154"/>
            <a:ext cx="1325062" cy="15011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359139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2623070" y="160150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626007" y="2703205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710302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 bwMode="auto">
          <a:xfrm flipV="1">
            <a:off x="1207090" y="1893174"/>
            <a:ext cx="1415980" cy="12187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/>
          <p:cNvCxnSpPr>
            <a:stCxn id="87" idx="3"/>
            <a:endCxn id="89" idx="1"/>
          </p:cNvCxnSpPr>
          <p:nvPr/>
        </p:nvCxnSpPr>
        <p:spPr bwMode="auto">
          <a:xfrm>
            <a:off x="1207090" y="1905361"/>
            <a:ext cx="1418917" cy="108951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traight Arrow Connector 92"/>
          <p:cNvCxnSpPr>
            <a:stCxn id="88" idx="3"/>
            <a:endCxn id="90" idx="1"/>
          </p:cNvCxnSpPr>
          <p:nvPr/>
        </p:nvCxnSpPr>
        <p:spPr bwMode="auto">
          <a:xfrm>
            <a:off x="3471021" y="1893174"/>
            <a:ext cx="1239281" cy="12187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Elbow Connector 93"/>
          <p:cNvCxnSpPr>
            <a:stCxn id="90" idx="2"/>
            <a:endCxn id="38" idx="0"/>
          </p:cNvCxnSpPr>
          <p:nvPr/>
        </p:nvCxnSpPr>
        <p:spPr bwMode="auto">
          <a:xfrm rot="5400000">
            <a:off x="4491958" y="2664690"/>
            <a:ext cx="1109982" cy="17465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471021" y="5317524"/>
            <a:ext cx="5585495" cy="13291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Cut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Dynasys PROD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>
                <a:solidFill>
                  <a:srgbClr val="FF0000"/>
                </a:solidFill>
              </a:rPr>
              <a:t>Manually</a:t>
            </a:r>
            <a:r>
              <a:rPr lang="pt-BR" sz="1200" dirty="0" smtClean="0"/>
              <a:t> create MD in Dynasys PROD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38287" y="1896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649700" y="3223328"/>
            <a:ext cx="409456" cy="104079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12652" y="3022986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RFC</a:t>
            </a:r>
          </a:p>
        </p:txBody>
      </p:sp>
      <p:cxnSp>
        <p:nvCxnSpPr>
          <p:cNvPr id="122" name="Elbow Connector 121"/>
          <p:cNvCxnSpPr>
            <a:stCxn id="8" idx="2"/>
            <a:endCxn id="39" idx="0"/>
          </p:cNvCxnSpPr>
          <p:nvPr/>
        </p:nvCxnSpPr>
        <p:spPr bwMode="auto">
          <a:xfrm rot="16200000" flipH="1">
            <a:off x="7824356" y="1962125"/>
            <a:ext cx="869079" cy="223815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125" name="Elbow Connector 124"/>
          <p:cNvCxnSpPr>
            <a:stCxn id="9" idx="2"/>
            <a:endCxn id="39" idx="0"/>
          </p:cNvCxnSpPr>
          <p:nvPr/>
        </p:nvCxnSpPr>
        <p:spPr bwMode="auto">
          <a:xfrm rot="16200000" flipH="1">
            <a:off x="8570716" y="2708485"/>
            <a:ext cx="869079" cy="745429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128" name="Elbow Connector 127"/>
          <p:cNvCxnSpPr>
            <a:stCxn id="6" idx="2"/>
            <a:endCxn id="39" idx="0"/>
          </p:cNvCxnSpPr>
          <p:nvPr/>
        </p:nvCxnSpPr>
        <p:spPr bwMode="auto">
          <a:xfrm rot="5400000">
            <a:off x="8973175" y="2595473"/>
            <a:ext cx="1325062" cy="515472"/>
          </a:xfrm>
          <a:prstGeom prst="bentConnector3">
            <a:avLst>
              <a:gd name="adj1" fmla="val 65925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33" name="Flowchart: Document 132"/>
          <p:cNvSpPr/>
          <p:nvPr/>
        </p:nvSpPr>
        <p:spPr bwMode="auto">
          <a:xfrm>
            <a:off x="4497711" y="3018542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Flowchart: Document 133"/>
          <p:cNvSpPr/>
          <p:nvPr/>
        </p:nvSpPr>
        <p:spPr bwMode="auto">
          <a:xfrm>
            <a:off x="8953995" y="3235973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5" name="Flowchart: Document 134"/>
          <p:cNvSpPr/>
          <p:nvPr/>
        </p:nvSpPr>
        <p:spPr bwMode="auto">
          <a:xfrm>
            <a:off x="10734785" y="3250664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483725" y="2719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048239" y="271980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9333491" y="2237272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682393" y="2246243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zTCD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4535644" y="4556824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TOLEDO scale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  <a:latin typeface="Arial" charset="0"/>
              </a:rPr>
              <a:t>Before Go-live</a:t>
            </a:r>
          </a:p>
        </p:txBody>
      </p:sp>
      <p:cxnSp>
        <p:nvCxnSpPr>
          <p:cNvPr id="141" name="Elbow Connector 140"/>
          <p:cNvCxnSpPr>
            <a:stCxn id="140" idx="0"/>
            <a:endCxn id="38" idx="2"/>
          </p:cNvCxnSpPr>
          <p:nvPr/>
        </p:nvCxnSpPr>
        <p:spPr bwMode="auto">
          <a:xfrm rot="5400000" flipH="1" flipV="1">
            <a:off x="4626381" y="4223585"/>
            <a:ext cx="666479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145" name="Rectangle 144"/>
          <p:cNvSpPr/>
          <p:nvPr/>
        </p:nvSpPr>
        <p:spPr bwMode="auto">
          <a:xfrm>
            <a:off x="10152326" y="497092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TOLEDO scale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8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46" name="Elbow Connector 145"/>
          <p:cNvCxnSpPr>
            <a:stCxn id="145" idx="0"/>
            <a:endCxn id="58" idx="2"/>
          </p:cNvCxnSpPr>
          <p:nvPr/>
        </p:nvCxnSpPr>
        <p:spPr bwMode="auto">
          <a:xfrm rot="5400000" flipH="1" flipV="1">
            <a:off x="10406751" y="4268627"/>
            <a:ext cx="871853" cy="53275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6" name="Flowchart: Document 45"/>
          <p:cNvSpPr/>
          <p:nvPr/>
        </p:nvSpPr>
        <p:spPr bwMode="auto">
          <a:xfrm>
            <a:off x="4610233" y="4264123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Flowchart: Document 46"/>
          <p:cNvSpPr/>
          <p:nvPr/>
        </p:nvSpPr>
        <p:spPr bwMode="auto">
          <a:xfrm>
            <a:off x="10634062" y="4708895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8" name="Elbow Connector 47"/>
          <p:cNvCxnSpPr>
            <a:stCxn id="145" idx="0"/>
            <a:endCxn id="39" idx="2"/>
          </p:cNvCxnSpPr>
          <p:nvPr/>
        </p:nvCxnSpPr>
        <p:spPr bwMode="auto">
          <a:xfrm rot="16200000" flipV="1">
            <a:off x="9541210" y="3935836"/>
            <a:ext cx="871853" cy="119833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5199243" y="2445859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47743" y="158852"/>
            <a:ext cx="1252704" cy="58862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normAutofit fontScale="85000" lnSpcReduction="2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Alterado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TR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07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TMS Kewill Satellite Landscape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84024" y="1861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861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861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861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2317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2317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2153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2153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2153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608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484024" y="2854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76745" y="2854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>
            <a:off x="7331975" y="3146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9469466" y="2854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 bwMode="auto">
          <a:xfrm>
            <a:off x="8824696" y="3146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835187" y="284288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 bwMode="auto">
          <a:xfrm flipV="1">
            <a:off x="10317417" y="3134554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4710302" y="394201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TMS PROD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  <a:latin typeface="Arial" charset="0"/>
              </a:rPr>
              <a:t>Before Go-live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9104105" y="3975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TMS   Sandbox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5" name="Elbow Connector 44"/>
          <p:cNvCxnSpPr>
            <a:stCxn id="29" idx="2"/>
            <a:endCxn id="39" idx="0"/>
          </p:cNvCxnSpPr>
          <p:nvPr/>
        </p:nvCxnSpPr>
        <p:spPr bwMode="auto">
          <a:xfrm rot="16200000" flipH="1">
            <a:off x="7949173" y="2396539"/>
            <a:ext cx="537735" cy="262008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0" name="Elbow Connector 49"/>
          <p:cNvCxnSpPr>
            <a:stCxn id="30" idx="2"/>
            <a:endCxn id="39" idx="0"/>
          </p:cNvCxnSpPr>
          <p:nvPr/>
        </p:nvCxnSpPr>
        <p:spPr bwMode="auto">
          <a:xfrm rot="16200000" flipH="1">
            <a:off x="8695534" y="3142900"/>
            <a:ext cx="537735" cy="112736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stCxn id="32" idx="2"/>
            <a:endCxn id="39" idx="0"/>
          </p:cNvCxnSpPr>
          <p:nvPr/>
        </p:nvCxnSpPr>
        <p:spPr bwMode="auto">
          <a:xfrm rot="5400000">
            <a:off x="9441895" y="3523900"/>
            <a:ext cx="537735" cy="36536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10835187" y="3975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TMS  PROD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9" name="Elbow Connector 58"/>
          <p:cNvCxnSpPr>
            <a:stCxn id="35" idx="2"/>
            <a:endCxn id="58" idx="0"/>
          </p:cNvCxnSpPr>
          <p:nvPr/>
        </p:nvCxnSpPr>
        <p:spPr bwMode="auto">
          <a:xfrm rot="5400000">
            <a:off x="10984550" y="3700834"/>
            <a:ext cx="549227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1" name="Elbow Connector 70"/>
          <p:cNvCxnSpPr>
            <a:stCxn id="6" idx="2"/>
            <a:endCxn id="32" idx="0"/>
          </p:cNvCxnSpPr>
          <p:nvPr/>
        </p:nvCxnSpPr>
        <p:spPr bwMode="auto">
          <a:xfrm rot="5400000">
            <a:off x="9688592" y="2649528"/>
            <a:ext cx="40970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35" idx="0"/>
          </p:cNvCxnSpPr>
          <p:nvPr/>
        </p:nvCxnSpPr>
        <p:spPr bwMode="auto">
          <a:xfrm rot="5400000">
            <a:off x="11060059" y="2643782"/>
            <a:ext cx="398208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359139" y="1867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851860" y="1867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344581" y="1867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710302" y="1867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 bwMode="auto">
          <a:xfrm>
            <a:off x="1207090" y="2159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/>
          <p:cNvCxnSpPr>
            <a:stCxn id="88" idx="3"/>
            <a:endCxn id="89" idx="1"/>
          </p:cNvCxnSpPr>
          <p:nvPr/>
        </p:nvCxnSpPr>
        <p:spPr bwMode="auto">
          <a:xfrm>
            <a:off x="2699811" y="2159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 bwMode="auto">
          <a:xfrm>
            <a:off x="4192532" y="2159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Elbow Connector 93"/>
          <p:cNvCxnSpPr>
            <a:stCxn id="90" idx="2"/>
            <a:endCxn id="38" idx="0"/>
          </p:cNvCxnSpPr>
          <p:nvPr/>
        </p:nvCxnSpPr>
        <p:spPr bwMode="auto">
          <a:xfrm rot="5400000">
            <a:off x="4388787" y="3196519"/>
            <a:ext cx="1490982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768556" y="5328891"/>
            <a:ext cx="4898926" cy="12187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Cut off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/>
              <a:t>Move PI/PO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Connect TMS PROD to POP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>
                <a:solidFill>
                  <a:srgbClr val="FF0000"/>
                </a:solidFill>
              </a:rPr>
              <a:t>Manually</a:t>
            </a:r>
            <a:r>
              <a:rPr lang="pt-BR" sz="1200" dirty="0" smtClean="0"/>
              <a:t> create MD in TMS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38287" y="2150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47869" y="314241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140628" y="2981473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265513" y="3558957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739275" y="459289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(5); (6)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2699811" y="3942009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TMS Sandbox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11" name="Elbow Connector 110"/>
          <p:cNvCxnSpPr>
            <a:stCxn id="88" idx="2"/>
            <a:endCxn id="110" idx="0"/>
          </p:cNvCxnSpPr>
          <p:nvPr/>
        </p:nvCxnSpPr>
        <p:spPr bwMode="auto">
          <a:xfrm rot="16200000" flipH="1">
            <a:off x="1954321" y="2772542"/>
            <a:ext cx="1490981" cy="84795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14" name="Elbow Connector 113"/>
          <p:cNvCxnSpPr>
            <a:stCxn id="89" idx="2"/>
            <a:endCxn id="110" idx="0"/>
          </p:cNvCxnSpPr>
          <p:nvPr/>
        </p:nvCxnSpPr>
        <p:spPr bwMode="auto">
          <a:xfrm rot="5400000">
            <a:off x="2700682" y="2874133"/>
            <a:ext cx="1490981" cy="64477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995382" y="2567492"/>
            <a:ext cx="1164543" cy="531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100" dirty="0" smtClean="0"/>
              <a:t>Inbound: WebS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100" dirty="0" smtClean="0"/>
              <a:t>Outbound: IDOC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77551" y="2577303"/>
            <a:ext cx="1164543" cy="531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100" dirty="0" smtClean="0"/>
              <a:t>Inbound: WebS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100" dirty="0" smtClean="0"/>
              <a:t>Outbound: IDOC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53872" y="2574239"/>
            <a:ext cx="1164543" cy="53116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100" dirty="0" smtClean="0"/>
              <a:t>Inbound: WebS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100" dirty="0" smtClean="0"/>
              <a:t>Outbound: IDOC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95144" y="250113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648165" y="249968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779170" y="372746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747743" y="358569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</p:spTree>
    <p:extLst>
      <p:ext uri="{BB962C8B-B14F-4D97-AF65-F5344CB8AC3E}">
        <p14:creationId xmlns:p14="http://schemas.microsoft.com/office/powerpoint/2010/main" val="2162981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GKO Satellite Landscape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84024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480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1936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1936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1772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1772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1772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227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484024" y="2473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76745" y="2473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>
            <a:off x="7331975" y="2765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9469466" y="2473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 bwMode="auto">
          <a:xfrm>
            <a:off x="8824696" y="2765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835187" y="246188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 bwMode="auto">
          <a:xfrm flipV="1">
            <a:off x="10317417" y="2753554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4710302" y="356101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GKO PROD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800" dirty="0">
                <a:solidFill>
                  <a:schemeClr val="tx1"/>
                </a:solidFill>
                <a:latin typeface="Arial" charset="0"/>
              </a:rPr>
              <a:t>Before Go-live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8469105" y="3594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GKO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5" name="Elbow Connector 44"/>
          <p:cNvCxnSpPr>
            <a:stCxn id="29" idx="2"/>
            <a:endCxn id="39" idx="0"/>
          </p:cNvCxnSpPr>
          <p:nvPr/>
        </p:nvCxnSpPr>
        <p:spPr bwMode="auto">
          <a:xfrm rot="16200000" flipH="1">
            <a:off x="7631673" y="2333039"/>
            <a:ext cx="537735" cy="198508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0" name="Elbow Connector 49"/>
          <p:cNvCxnSpPr>
            <a:stCxn id="30" idx="2"/>
            <a:endCxn id="39" idx="0"/>
          </p:cNvCxnSpPr>
          <p:nvPr/>
        </p:nvCxnSpPr>
        <p:spPr bwMode="auto">
          <a:xfrm rot="16200000" flipH="1">
            <a:off x="8378034" y="3079400"/>
            <a:ext cx="537735" cy="49236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stCxn id="32" idx="2"/>
            <a:endCxn id="39" idx="0"/>
          </p:cNvCxnSpPr>
          <p:nvPr/>
        </p:nvCxnSpPr>
        <p:spPr bwMode="auto">
          <a:xfrm rot="5400000">
            <a:off x="9124395" y="2825400"/>
            <a:ext cx="537735" cy="100036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10835187" y="3594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100" dirty="0" smtClean="0">
                <a:solidFill>
                  <a:schemeClr val="tx1"/>
                </a:solidFill>
                <a:latin typeface="Arial" charset="0"/>
              </a:rPr>
              <a:t>GKO PROD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After Go-live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9" name="Elbow Connector 58"/>
          <p:cNvCxnSpPr>
            <a:stCxn id="35" idx="2"/>
            <a:endCxn id="58" idx="0"/>
          </p:cNvCxnSpPr>
          <p:nvPr/>
        </p:nvCxnSpPr>
        <p:spPr bwMode="auto">
          <a:xfrm rot="5400000">
            <a:off x="10984550" y="3319834"/>
            <a:ext cx="549227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1" name="Elbow Connector 70"/>
          <p:cNvCxnSpPr>
            <a:stCxn id="6" idx="2"/>
            <a:endCxn id="32" idx="0"/>
          </p:cNvCxnSpPr>
          <p:nvPr/>
        </p:nvCxnSpPr>
        <p:spPr bwMode="auto">
          <a:xfrm rot="5400000">
            <a:off x="9688592" y="2268528"/>
            <a:ext cx="40970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35" idx="0"/>
          </p:cNvCxnSpPr>
          <p:nvPr/>
        </p:nvCxnSpPr>
        <p:spPr bwMode="auto">
          <a:xfrm rot="5400000">
            <a:off x="11060059" y="2262782"/>
            <a:ext cx="398208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359139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851860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344581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710302" y="1486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 bwMode="auto">
          <a:xfrm>
            <a:off x="1207090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/>
          <p:cNvCxnSpPr>
            <a:stCxn id="88" idx="3"/>
            <a:endCxn id="89" idx="1"/>
          </p:cNvCxnSpPr>
          <p:nvPr/>
        </p:nvCxnSpPr>
        <p:spPr bwMode="auto">
          <a:xfrm>
            <a:off x="2699811" y="1778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 bwMode="auto">
          <a:xfrm>
            <a:off x="4192532" y="1778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1839156" y="5614022"/>
            <a:ext cx="7871606" cy="1111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3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 smtClean="0"/>
              <a:t>Business </a:t>
            </a:r>
            <a:r>
              <a:rPr lang="pt-BR" sz="1200" dirty="0"/>
              <a:t>Cut </a:t>
            </a:r>
            <a:r>
              <a:rPr lang="pt-BR" sz="1200" dirty="0" smtClean="0"/>
              <a:t>off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/>
              <a:t>Implement Changes in GKO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</a:t>
            </a:r>
            <a:r>
              <a:rPr lang="pt-BR" sz="1200" dirty="0"/>
              <a:t>PI/PO </a:t>
            </a:r>
            <a:r>
              <a:rPr lang="pt-BR" sz="1200" dirty="0" smtClean="0"/>
              <a:t>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Connect POP to FEP</a:t>
            </a:r>
            <a:endParaRPr lang="pt-BR" sz="12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/>
              <a:t>Automatically </a:t>
            </a:r>
            <a:r>
              <a:rPr lang="pt-BR" sz="1200" dirty="0" smtClean="0"/>
              <a:t>create MD in GKO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38287" y="1769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47869" y="276141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447088" y="2097786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042393" y="457391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 (6); (7)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2699811" y="3561009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GKO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84144" y="212013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200" dirty="0"/>
              <a:t>ABAP </a:t>
            </a:r>
            <a:r>
              <a:rPr lang="pt-BR" sz="1200" dirty="0" smtClean="0"/>
              <a:t>Proxy</a:t>
            </a:r>
            <a:endParaRPr lang="pt-BR" sz="1200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362582" y="2495182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855303" y="2495182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4" name="Straight Arrow Connector 63"/>
          <p:cNvCxnSpPr>
            <a:stCxn id="62" idx="3"/>
            <a:endCxn id="63" idx="1"/>
          </p:cNvCxnSpPr>
          <p:nvPr/>
        </p:nvCxnSpPr>
        <p:spPr bwMode="auto">
          <a:xfrm>
            <a:off x="1210533" y="2786850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3348024" y="2495182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6" name="Straight Arrow Connector 65"/>
          <p:cNvCxnSpPr>
            <a:stCxn id="63" idx="3"/>
            <a:endCxn id="65" idx="1"/>
          </p:cNvCxnSpPr>
          <p:nvPr/>
        </p:nvCxnSpPr>
        <p:spPr bwMode="auto">
          <a:xfrm>
            <a:off x="2703254" y="2786850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7" name="Rectangle 66"/>
          <p:cNvSpPr/>
          <p:nvPr/>
        </p:nvSpPr>
        <p:spPr bwMode="auto">
          <a:xfrm>
            <a:off x="4713745" y="2483690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68" name="Straight Arrow Connector 67"/>
          <p:cNvCxnSpPr>
            <a:stCxn id="65" idx="3"/>
            <a:endCxn id="67" idx="1"/>
          </p:cNvCxnSpPr>
          <p:nvPr/>
        </p:nvCxnSpPr>
        <p:spPr bwMode="auto">
          <a:xfrm flipV="1">
            <a:off x="4195975" y="2775358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5268022" y="3179047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cxnSp>
        <p:nvCxnSpPr>
          <p:cNvPr id="70" name="Elbow Connector 69"/>
          <p:cNvCxnSpPr>
            <a:stCxn id="62" idx="2"/>
            <a:endCxn id="110" idx="0"/>
          </p:cNvCxnSpPr>
          <p:nvPr/>
        </p:nvCxnSpPr>
        <p:spPr bwMode="auto">
          <a:xfrm rot="16200000" flipH="1">
            <a:off x="1713926" y="2151148"/>
            <a:ext cx="482492" cy="2337229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2" name="Elbow Connector 71"/>
          <p:cNvCxnSpPr>
            <a:stCxn id="67" idx="2"/>
            <a:endCxn id="38" idx="0"/>
          </p:cNvCxnSpPr>
          <p:nvPr/>
        </p:nvCxnSpPr>
        <p:spPr bwMode="auto">
          <a:xfrm rot="5400000">
            <a:off x="4889008" y="3312296"/>
            <a:ext cx="493985" cy="344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3" name="Elbow Connector 72"/>
          <p:cNvCxnSpPr>
            <a:stCxn id="87" idx="2"/>
            <a:endCxn id="62" idx="0"/>
          </p:cNvCxnSpPr>
          <p:nvPr/>
        </p:nvCxnSpPr>
        <p:spPr bwMode="auto">
          <a:xfrm rot="16200000" flipH="1">
            <a:off x="572259" y="2280883"/>
            <a:ext cx="425154" cy="344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5" name="Elbow Connector 74"/>
          <p:cNvCxnSpPr>
            <a:stCxn id="88" idx="2"/>
            <a:endCxn id="63" idx="0"/>
          </p:cNvCxnSpPr>
          <p:nvPr/>
        </p:nvCxnSpPr>
        <p:spPr bwMode="auto">
          <a:xfrm rot="16200000" flipH="1">
            <a:off x="2064980" y="2280883"/>
            <a:ext cx="425154" cy="344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7" name="Elbow Connector 76"/>
          <p:cNvCxnSpPr>
            <a:stCxn id="89" idx="2"/>
            <a:endCxn id="65" idx="0"/>
          </p:cNvCxnSpPr>
          <p:nvPr/>
        </p:nvCxnSpPr>
        <p:spPr bwMode="auto">
          <a:xfrm rot="16200000" flipH="1">
            <a:off x="3557701" y="2280883"/>
            <a:ext cx="425154" cy="344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0" name="Elbow Connector 79"/>
          <p:cNvCxnSpPr>
            <a:stCxn id="90" idx="2"/>
            <a:endCxn id="67" idx="0"/>
          </p:cNvCxnSpPr>
          <p:nvPr/>
        </p:nvCxnSpPr>
        <p:spPr bwMode="auto">
          <a:xfrm rot="16200000" flipH="1">
            <a:off x="4929168" y="2275137"/>
            <a:ext cx="413662" cy="344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3" name="Elbow Connector 82"/>
          <p:cNvCxnSpPr>
            <a:stCxn id="63" idx="2"/>
            <a:endCxn id="110" idx="0"/>
          </p:cNvCxnSpPr>
          <p:nvPr/>
        </p:nvCxnSpPr>
        <p:spPr bwMode="auto">
          <a:xfrm rot="16200000" flipH="1">
            <a:off x="2460287" y="2897509"/>
            <a:ext cx="482492" cy="844508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6" name="Elbow Connector 85"/>
          <p:cNvCxnSpPr>
            <a:stCxn id="65" idx="2"/>
            <a:endCxn id="110" idx="0"/>
          </p:cNvCxnSpPr>
          <p:nvPr/>
        </p:nvCxnSpPr>
        <p:spPr bwMode="auto">
          <a:xfrm rot="5400000">
            <a:off x="3206648" y="2995657"/>
            <a:ext cx="482492" cy="648213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881327" y="212997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ABAP Proxy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594851" y="212655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/>
              <a:t>ABAP Proxy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044992" y="2124077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/>
              <a:t>ABAP Proxy</a:t>
            </a:r>
          </a:p>
        </p:txBody>
      </p:sp>
      <p:sp>
        <p:nvSpPr>
          <p:cNvPr id="103" name="Cloud Callout 102"/>
          <p:cNvSpPr/>
          <p:nvPr/>
        </p:nvSpPr>
        <p:spPr bwMode="auto">
          <a:xfrm>
            <a:off x="4119730" y="4837336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000" dirty="0" smtClean="0">
                <a:latin typeface="Arial" charset="0"/>
              </a:rPr>
              <a:t>CARRIERS</a:t>
            </a:r>
          </a:p>
        </p:txBody>
      </p:sp>
      <p:cxnSp>
        <p:nvCxnSpPr>
          <p:cNvPr id="104" name="Elbow Connector 103"/>
          <p:cNvCxnSpPr>
            <a:stCxn id="38" idx="2"/>
            <a:endCxn id="103" idx="3"/>
          </p:cNvCxnSpPr>
          <p:nvPr/>
        </p:nvCxnSpPr>
        <p:spPr bwMode="auto">
          <a:xfrm rot="5400000">
            <a:off x="4613083" y="4361794"/>
            <a:ext cx="738645" cy="30374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4907837" y="455563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FTP</a:t>
            </a:r>
          </a:p>
        </p:txBody>
      </p:sp>
      <p:cxnSp>
        <p:nvCxnSpPr>
          <p:cNvPr id="113" name="Elbow Connector 112"/>
          <p:cNvCxnSpPr>
            <a:stCxn id="110" idx="2"/>
            <a:endCxn id="103" idx="3"/>
          </p:cNvCxnSpPr>
          <p:nvPr/>
        </p:nvCxnSpPr>
        <p:spPr bwMode="auto">
          <a:xfrm rot="16200000" flipH="1">
            <a:off x="3607836" y="3660295"/>
            <a:ext cx="738646" cy="170674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15" name="Cloud Callout 114"/>
          <p:cNvSpPr/>
          <p:nvPr/>
        </p:nvSpPr>
        <p:spPr bwMode="auto">
          <a:xfrm>
            <a:off x="9739016" y="4904427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000" dirty="0" smtClean="0">
                <a:latin typeface="Arial" charset="0"/>
              </a:rPr>
              <a:t>CARRIERS</a:t>
            </a:r>
          </a:p>
        </p:txBody>
      </p:sp>
      <p:cxnSp>
        <p:nvCxnSpPr>
          <p:cNvPr id="116" name="Elbow Connector 115"/>
          <p:cNvCxnSpPr>
            <a:stCxn id="58" idx="2"/>
            <a:endCxn id="115" idx="3"/>
          </p:cNvCxnSpPr>
          <p:nvPr/>
        </p:nvCxnSpPr>
        <p:spPr bwMode="auto">
          <a:xfrm rot="5400000">
            <a:off x="10468341" y="4159259"/>
            <a:ext cx="772298" cy="80934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17" name="Elbow Connector 116"/>
          <p:cNvCxnSpPr>
            <a:stCxn id="39" idx="2"/>
            <a:endCxn id="115" idx="3"/>
          </p:cNvCxnSpPr>
          <p:nvPr/>
        </p:nvCxnSpPr>
        <p:spPr bwMode="auto">
          <a:xfrm rot="16200000" flipH="1">
            <a:off x="9285300" y="3785564"/>
            <a:ext cx="772298" cy="155673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9913607" y="4583157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FTP</a:t>
            </a:r>
          </a:p>
        </p:txBody>
      </p:sp>
      <p:sp>
        <p:nvSpPr>
          <p:cNvPr id="119" name="Cloud Callout 118"/>
          <p:cNvSpPr/>
          <p:nvPr/>
        </p:nvSpPr>
        <p:spPr bwMode="auto">
          <a:xfrm>
            <a:off x="1529475" y="4760862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000" dirty="0" smtClean="0">
                <a:latin typeface="Arial" charset="0"/>
              </a:rPr>
              <a:t>SEFAZ</a:t>
            </a:r>
          </a:p>
        </p:txBody>
      </p:sp>
      <p:sp>
        <p:nvSpPr>
          <p:cNvPr id="121" name="Cloud Callout 120"/>
          <p:cNvSpPr/>
          <p:nvPr/>
        </p:nvSpPr>
        <p:spPr bwMode="auto">
          <a:xfrm>
            <a:off x="7504361" y="4760862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000" dirty="0" smtClean="0">
                <a:latin typeface="Arial" charset="0"/>
              </a:rPr>
              <a:t>SEFAZ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55303" y="336428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JDBC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361896" y="3347201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JDBC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889189" y="336125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JDBC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95782" y="3344170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JDBC</a:t>
            </a:r>
          </a:p>
        </p:txBody>
      </p:sp>
      <p:cxnSp>
        <p:nvCxnSpPr>
          <p:cNvPr id="84" name="Elbow Connector 83"/>
          <p:cNvCxnSpPr>
            <a:stCxn id="110" idx="2"/>
            <a:endCxn id="119" idx="3"/>
          </p:cNvCxnSpPr>
          <p:nvPr/>
        </p:nvCxnSpPr>
        <p:spPr bwMode="auto">
          <a:xfrm rot="5400000">
            <a:off x="2350946" y="4033675"/>
            <a:ext cx="662172" cy="88351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5" name="Elbow Connector 84"/>
          <p:cNvCxnSpPr>
            <a:stCxn id="38" idx="2"/>
            <a:endCxn id="119" idx="3"/>
          </p:cNvCxnSpPr>
          <p:nvPr/>
        </p:nvCxnSpPr>
        <p:spPr bwMode="auto">
          <a:xfrm rot="5400000">
            <a:off x="3356192" y="3028429"/>
            <a:ext cx="662171" cy="2894002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94" name="Elbow Connector 93"/>
          <p:cNvCxnSpPr>
            <a:stCxn id="58" idx="2"/>
            <a:endCxn id="121" idx="3"/>
          </p:cNvCxnSpPr>
          <p:nvPr/>
        </p:nvCxnSpPr>
        <p:spPr bwMode="auto">
          <a:xfrm rot="5400000">
            <a:off x="9422797" y="2970149"/>
            <a:ext cx="628733" cy="3044001"/>
          </a:xfrm>
          <a:prstGeom prst="bentConnector3">
            <a:avLst>
              <a:gd name="adj1" fmla="val 63425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00" name="Elbow Connector 99"/>
          <p:cNvCxnSpPr>
            <a:stCxn id="39" idx="2"/>
            <a:endCxn id="121" idx="3"/>
          </p:cNvCxnSpPr>
          <p:nvPr/>
        </p:nvCxnSpPr>
        <p:spPr bwMode="auto">
          <a:xfrm rot="5400000">
            <a:off x="8239756" y="4153190"/>
            <a:ext cx="628733" cy="677919"/>
          </a:xfrm>
          <a:prstGeom prst="bentConnector3">
            <a:avLst>
              <a:gd name="adj1" fmla="val 65662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1784576" y="435911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728732" y="4466440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</p:spTree>
    <p:extLst>
      <p:ext uri="{BB962C8B-B14F-4D97-AF65-F5344CB8AC3E}">
        <p14:creationId xmlns:p14="http://schemas.microsoft.com/office/powerpoint/2010/main" val="41188993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OneSource Global Trade Satellite Landscape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84024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734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2190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2190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2026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2026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2026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481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484024" y="2727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76745" y="2727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>
            <a:off x="7331975" y="3019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9469466" y="2727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 bwMode="auto">
          <a:xfrm>
            <a:off x="8824696" y="3019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835187" y="271588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 bwMode="auto">
          <a:xfrm flipV="1">
            <a:off x="10317417" y="3007554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6484023" y="3848448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OSGT Dev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45" name="Elbow Connector 44"/>
          <p:cNvCxnSpPr>
            <a:stCxn id="29" idx="2"/>
            <a:endCxn id="39" idx="0"/>
          </p:cNvCxnSpPr>
          <p:nvPr/>
        </p:nvCxnSpPr>
        <p:spPr bwMode="auto">
          <a:xfrm rot="5400000">
            <a:off x="6639133" y="3579580"/>
            <a:ext cx="537735" cy="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0" name="Elbow Connector 49"/>
          <p:cNvCxnSpPr>
            <a:stCxn id="30" idx="2"/>
            <a:endCxn id="61" idx="0"/>
          </p:cNvCxnSpPr>
          <p:nvPr/>
        </p:nvCxnSpPr>
        <p:spPr bwMode="auto">
          <a:xfrm rot="16200000" flipH="1">
            <a:off x="8134758" y="3576676"/>
            <a:ext cx="535823" cy="389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stCxn id="32" idx="2"/>
            <a:endCxn id="62" idx="0"/>
          </p:cNvCxnSpPr>
          <p:nvPr/>
        </p:nvCxnSpPr>
        <p:spPr bwMode="auto">
          <a:xfrm rot="16200000" flipH="1">
            <a:off x="9627416" y="3576739"/>
            <a:ext cx="535822" cy="377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10835187" y="3849012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OSGT Prod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59" name="Elbow Connector 58"/>
          <p:cNvCxnSpPr>
            <a:stCxn id="35" idx="2"/>
            <a:endCxn id="58" idx="0"/>
          </p:cNvCxnSpPr>
          <p:nvPr/>
        </p:nvCxnSpPr>
        <p:spPr bwMode="auto">
          <a:xfrm rot="5400000">
            <a:off x="10984268" y="3574116"/>
            <a:ext cx="549791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1" name="Elbow Connector 70"/>
          <p:cNvCxnSpPr>
            <a:stCxn id="6" idx="2"/>
            <a:endCxn id="32" idx="0"/>
          </p:cNvCxnSpPr>
          <p:nvPr/>
        </p:nvCxnSpPr>
        <p:spPr bwMode="auto">
          <a:xfrm rot="5400000">
            <a:off x="9688592" y="2522528"/>
            <a:ext cx="40970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35" idx="0"/>
          </p:cNvCxnSpPr>
          <p:nvPr/>
        </p:nvCxnSpPr>
        <p:spPr bwMode="auto">
          <a:xfrm rot="5400000">
            <a:off x="11060059" y="2516782"/>
            <a:ext cx="398208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769628" y="5179722"/>
            <a:ext cx="5125017" cy="14424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</a:t>
            </a:r>
            <a:r>
              <a:rPr lang="pt-BR" sz="1200" dirty="0"/>
              <a:t>PI/PO </a:t>
            </a:r>
            <a:r>
              <a:rPr lang="pt-BR" sz="1200" dirty="0" smtClean="0"/>
              <a:t>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OSGT</a:t>
            </a:r>
          </a:p>
          <a:p>
            <a:pPr marL="228600" indent="-228600">
              <a:spcAft>
                <a:spcPts val="600"/>
              </a:spcAft>
              <a:buFontTx/>
              <a:buAutoNum type="arabicParenBoth"/>
            </a:pPr>
            <a:r>
              <a:rPr lang="pt-BR" sz="1200" dirty="0"/>
              <a:t>Connect OSGT to </a:t>
            </a:r>
            <a:r>
              <a:rPr lang="pt-BR" sz="1200" dirty="0" smtClean="0"/>
              <a:t>POP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Automatically create MD in OSGT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Implement Changes in Configuration tables for OSGT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38287" y="2023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47869" y="301541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265513" y="3431957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739275" y="446589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(3); (5); (7)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295144" y="237413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648165" y="237268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84231" y="342138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747743" y="3458694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7980641" y="3846536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OSGT IST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9473236" y="3846535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OSGT UAT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25595" y="342015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903599" y="342015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</a:t>
            </a:r>
          </a:p>
        </p:txBody>
      </p:sp>
      <p:cxnSp>
        <p:nvCxnSpPr>
          <p:cNvPr id="65" name="Straight Arrow Connector 64"/>
          <p:cNvCxnSpPr>
            <a:stCxn id="39" idx="3"/>
            <a:endCxn id="61" idx="1"/>
          </p:cNvCxnSpPr>
          <p:nvPr/>
        </p:nvCxnSpPr>
        <p:spPr bwMode="auto">
          <a:xfrm flipV="1">
            <a:off x="7331974" y="4138204"/>
            <a:ext cx="648667" cy="191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67" name="Straight Arrow Connector 66"/>
          <p:cNvCxnSpPr>
            <a:stCxn id="61" idx="3"/>
            <a:endCxn id="62" idx="1"/>
          </p:cNvCxnSpPr>
          <p:nvPr/>
        </p:nvCxnSpPr>
        <p:spPr bwMode="auto">
          <a:xfrm flipV="1">
            <a:off x="8828592" y="4138203"/>
            <a:ext cx="644644" cy="1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70" name="Straight Arrow Connector 69"/>
          <p:cNvCxnSpPr>
            <a:stCxn id="62" idx="3"/>
            <a:endCxn id="58" idx="1"/>
          </p:cNvCxnSpPr>
          <p:nvPr/>
        </p:nvCxnSpPr>
        <p:spPr bwMode="auto">
          <a:xfrm>
            <a:off x="10321187" y="4138203"/>
            <a:ext cx="514000" cy="2477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11361364" y="227837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17329805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4546" y="901699"/>
            <a:ext cx="11863004" cy="5190007"/>
            <a:chOff x="154546" y="901700"/>
            <a:chExt cx="11863004" cy="5112734"/>
          </a:xfrm>
        </p:grpSpPr>
        <p:sp>
          <p:nvSpPr>
            <p:cNvPr id="98" name="Rectangle 97"/>
            <p:cNvSpPr/>
            <p:nvPr/>
          </p:nvSpPr>
          <p:spPr bwMode="auto">
            <a:xfrm>
              <a:off x="6131904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TO-BE</a:t>
              </a: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4546" y="901700"/>
              <a:ext cx="5885646" cy="51127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AS</a:t>
              </a:r>
              <a:r>
                <a:rPr lang="pt-BR" sz="2000" dirty="0" smtClean="0">
                  <a:latin typeface="Arial" charset="0"/>
                </a:rPr>
                <a:t>-IS</a:t>
              </a:r>
              <a:endPara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Carrier WebServices Satellite Landscape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484024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EhP7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SP12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976745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FFT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469466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FFU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chemeClr val="tx1"/>
                </a:solidFill>
                <a:latin typeface="Arial" charset="0"/>
              </a:rPr>
              <a:t>EhP7 </a:t>
            </a: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835187" y="160734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EhP7 SP12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15844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FBD</a:t>
            </a:r>
          </a:p>
          <a:p>
            <a:pPr lvl="0"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rgbClr val="626469"/>
                </a:solidFill>
                <a:latin typeface="Arial" charset="0"/>
              </a:rPr>
              <a:t>EhP7 SP12</a:t>
            </a:r>
            <a:endParaRPr lang="en-US" sz="900" dirty="0">
              <a:solidFill>
                <a:srgbClr val="626469"/>
              </a:solidFill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208565" y="2063326"/>
            <a:ext cx="847951" cy="583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ial" charset="0"/>
              </a:rPr>
              <a:t>FBI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>
                <a:solidFill>
                  <a:srgbClr val="626469"/>
                </a:solidFill>
                <a:latin typeface="Arial" charset="0"/>
              </a:rPr>
              <a:t>EhP7 SP12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7331975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 bwMode="auto">
          <a:xfrm>
            <a:off x="8824696" y="189901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10317417" y="189901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 bwMode="auto">
          <a:xfrm>
            <a:off x="7563795" y="2354994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6484024" y="2600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976745" y="2600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POI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 bwMode="auto">
          <a:xfrm>
            <a:off x="7331975" y="2892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9469466" y="2600378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POU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 bwMode="auto">
          <a:xfrm>
            <a:off x="8824696" y="2892046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0835187" y="2588886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chemeClr val="tx1"/>
                </a:solidFill>
                <a:latin typeface="Arial" charset="0"/>
              </a:rPr>
              <a:t>POP</a:t>
            </a:r>
            <a:endParaRPr 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32" idx="3"/>
            <a:endCxn id="35" idx="1"/>
          </p:cNvCxnSpPr>
          <p:nvPr/>
        </p:nvCxnSpPr>
        <p:spPr bwMode="auto">
          <a:xfrm flipV="1">
            <a:off x="10317417" y="2880554"/>
            <a:ext cx="517770" cy="11492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4710302" y="2926010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  <a:latin typeface="Arial" charset="0"/>
              </a:rPr>
              <a:t>Carrier 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WS    </a:t>
            </a:r>
            <a:r>
              <a:rPr lang="en-US" sz="800" dirty="0" smtClean="0">
                <a:solidFill>
                  <a:schemeClr val="tx1"/>
                </a:solidFill>
                <a:latin typeface="Arial" charset="0"/>
              </a:rPr>
              <a:t>Before </a:t>
            </a:r>
            <a:r>
              <a:rPr lang="en-US" sz="800" dirty="0">
                <a:solidFill>
                  <a:schemeClr val="tx1"/>
                </a:solidFill>
                <a:latin typeface="Arial" charset="0"/>
              </a:rPr>
              <a:t>Go-live</a:t>
            </a:r>
          </a:p>
        </p:txBody>
      </p:sp>
      <p:cxnSp>
        <p:nvCxnSpPr>
          <p:cNvPr id="45" name="Elbow Connector 44"/>
          <p:cNvCxnSpPr>
            <a:stCxn id="29" idx="2"/>
            <a:endCxn id="66" idx="3"/>
          </p:cNvCxnSpPr>
          <p:nvPr/>
        </p:nvCxnSpPr>
        <p:spPr bwMode="auto">
          <a:xfrm rot="16200000" flipH="1">
            <a:off x="7803753" y="2287960"/>
            <a:ext cx="927981" cy="271948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0" name="Elbow Connector 49"/>
          <p:cNvCxnSpPr>
            <a:stCxn id="30" idx="2"/>
            <a:endCxn id="66" idx="3"/>
          </p:cNvCxnSpPr>
          <p:nvPr/>
        </p:nvCxnSpPr>
        <p:spPr bwMode="auto">
          <a:xfrm rot="16200000" flipH="1">
            <a:off x="8550113" y="3034320"/>
            <a:ext cx="927981" cy="1226765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5" name="Elbow Connector 54"/>
          <p:cNvCxnSpPr>
            <a:stCxn id="32" idx="2"/>
            <a:endCxn id="66" idx="3"/>
          </p:cNvCxnSpPr>
          <p:nvPr/>
        </p:nvCxnSpPr>
        <p:spPr bwMode="auto">
          <a:xfrm rot="5400000">
            <a:off x="9296474" y="3514725"/>
            <a:ext cx="927981" cy="265956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9" name="Elbow Connector 58"/>
          <p:cNvCxnSpPr>
            <a:stCxn id="35" idx="2"/>
            <a:endCxn id="66" idx="3"/>
          </p:cNvCxnSpPr>
          <p:nvPr/>
        </p:nvCxnSpPr>
        <p:spPr bwMode="auto">
          <a:xfrm rot="5400000">
            <a:off x="9973589" y="2826119"/>
            <a:ext cx="939473" cy="163167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1" name="Elbow Connector 70"/>
          <p:cNvCxnSpPr>
            <a:stCxn id="6" idx="2"/>
            <a:endCxn id="32" idx="0"/>
          </p:cNvCxnSpPr>
          <p:nvPr/>
        </p:nvCxnSpPr>
        <p:spPr bwMode="auto">
          <a:xfrm rot="5400000">
            <a:off x="9688592" y="2395528"/>
            <a:ext cx="409700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4" name="Elbow Connector 73"/>
          <p:cNvCxnSpPr>
            <a:stCxn id="7" idx="2"/>
            <a:endCxn id="35" idx="0"/>
          </p:cNvCxnSpPr>
          <p:nvPr/>
        </p:nvCxnSpPr>
        <p:spPr bwMode="auto">
          <a:xfrm rot="5400000">
            <a:off x="11060059" y="2389782"/>
            <a:ext cx="398208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87" name="Rectangle 86"/>
          <p:cNvSpPr/>
          <p:nvPr/>
        </p:nvSpPr>
        <p:spPr bwMode="auto">
          <a:xfrm>
            <a:off x="359139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EhP5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1851860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LAQ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344581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LAU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710302" y="1613693"/>
            <a:ext cx="847951" cy="583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BRP</a:t>
            </a:r>
          </a:p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900" dirty="0" smtClean="0">
                <a:solidFill>
                  <a:schemeClr val="tx1"/>
                </a:solidFill>
                <a:latin typeface="Arial" charset="0"/>
              </a:rPr>
              <a:t>EhP5</a:t>
            </a:r>
            <a:endParaRPr lang="en-US" sz="9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1" name="Straight Arrow Connector 90"/>
          <p:cNvCxnSpPr>
            <a:stCxn id="87" idx="3"/>
            <a:endCxn id="88" idx="1"/>
          </p:cNvCxnSpPr>
          <p:nvPr/>
        </p:nvCxnSpPr>
        <p:spPr bwMode="auto">
          <a:xfrm>
            <a:off x="1207090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2" name="Straight Arrow Connector 91"/>
          <p:cNvCxnSpPr>
            <a:stCxn id="88" idx="3"/>
            <a:endCxn id="89" idx="1"/>
          </p:cNvCxnSpPr>
          <p:nvPr/>
        </p:nvCxnSpPr>
        <p:spPr bwMode="auto">
          <a:xfrm>
            <a:off x="2699811" y="1905361"/>
            <a:ext cx="644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traight Arrow Connector 92"/>
          <p:cNvCxnSpPr>
            <a:stCxn id="89" idx="3"/>
            <a:endCxn id="90" idx="1"/>
          </p:cNvCxnSpPr>
          <p:nvPr/>
        </p:nvCxnSpPr>
        <p:spPr bwMode="auto">
          <a:xfrm>
            <a:off x="4192532" y="1905361"/>
            <a:ext cx="517770" cy="0"/>
          </a:xfrm>
          <a:prstGeom prst="straightConnector1">
            <a:avLst/>
          </a:prstGeom>
          <a:solidFill>
            <a:schemeClr val="accent2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Elbow Connector 93"/>
          <p:cNvCxnSpPr>
            <a:stCxn id="90" idx="2"/>
            <a:endCxn id="38" idx="0"/>
          </p:cNvCxnSpPr>
          <p:nvPr/>
        </p:nvCxnSpPr>
        <p:spPr bwMode="auto">
          <a:xfrm rot="5400000">
            <a:off x="4769787" y="2561519"/>
            <a:ext cx="728982" cy="1270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02" name="TextBox 101"/>
          <p:cNvSpPr txBox="1"/>
          <p:nvPr/>
        </p:nvSpPr>
        <p:spPr>
          <a:xfrm>
            <a:off x="3768964" y="5332948"/>
            <a:ext cx="4790642" cy="12104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numCol="2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Cutover Steps: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ECC 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Move </a:t>
            </a:r>
            <a:r>
              <a:rPr lang="pt-BR" sz="1200" dirty="0"/>
              <a:t>PI/PO </a:t>
            </a:r>
            <a:r>
              <a:rPr lang="pt-BR" sz="1200" dirty="0" smtClean="0"/>
              <a:t>TRs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Business Cut off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endParaRPr lang="pt-BR" sz="1200" dirty="0" smtClean="0"/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Decommision Carrier WS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Map Carrier http and FTP links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AutoNum type="arabicParenBoth"/>
            </a:pPr>
            <a:r>
              <a:rPr lang="pt-BR" sz="1200" dirty="0" smtClean="0"/>
              <a:t>Run Smoke test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38287" y="1896504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347869" y="2888412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193330" y="2493581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057037" y="3841229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112689" y="4642460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(6)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2699811" y="2926009"/>
            <a:ext cx="847951" cy="5833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Carrier WS Support</a:t>
            </a:r>
            <a:endParaRPr lang="en-US" sz="12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11" name="Elbow Connector 110"/>
          <p:cNvCxnSpPr>
            <a:stCxn id="88" idx="2"/>
            <a:endCxn id="110" idx="0"/>
          </p:cNvCxnSpPr>
          <p:nvPr/>
        </p:nvCxnSpPr>
        <p:spPr bwMode="auto">
          <a:xfrm rot="16200000" flipH="1">
            <a:off x="2335321" y="2137542"/>
            <a:ext cx="728981" cy="847951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14" name="Elbow Connector 113"/>
          <p:cNvCxnSpPr>
            <a:stCxn id="89" idx="2"/>
            <a:endCxn id="110" idx="0"/>
          </p:cNvCxnSpPr>
          <p:nvPr/>
        </p:nvCxnSpPr>
        <p:spPr bwMode="auto">
          <a:xfrm rot="5400000">
            <a:off x="3081682" y="2239133"/>
            <a:ext cx="728981" cy="644770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9295144" y="2247139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648165" y="2245685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IDOC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386814" y="3773838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 and FTP</a:t>
            </a:r>
          </a:p>
        </p:txBody>
      </p:sp>
      <p:sp>
        <p:nvSpPr>
          <p:cNvPr id="61" name="Flowchart: Document 60"/>
          <p:cNvSpPr/>
          <p:nvPr/>
        </p:nvSpPr>
        <p:spPr bwMode="auto">
          <a:xfrm>
            <a:off x="4742569" y="2681921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loud Callout 2"/>
          <p:cNvSpPr/>
          <p:nvPr/>
        </p:nvSpPr>
        <p:spPr bwMode="auto">
          <a:xfrm>
            <a:off x="3364580" y="4092726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000" dirty="0" smtClean="0">
                <a:latin typeface="Arial" charset="0"/>
              </a:rPr>
              <a:t>CARRIERS</a:t>
            </a:r>
          </a:p>
        </p:txBody>
      </p:sp>
      <p:sp>
        <p:nvSpPr>
          <p:cNvPr id="62" name="Flowchart: Document 61"/>
          <p:cNvSpPr/>
          <p:nvPr/>
        </p:nvSpPr>
        <p:spPr bwMode="auto">
          <a:xfrm>
            <a:off x="2795679" y="2687344"/>
            <a:ext cx="218941" cy="153080"/>
          </a:xfrm>
          <a:prstGeom prst="flowChartDocument">
            <a:avLst/>
          </a:prstGeom>
          <a:solidFill>
            <a:schemeClr val="bg1"/>
          </a:solidFill>
          <a:ln w="6350" cap="flat" cmpd="sng" algn="ctr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3" name="Elbow Connector 62"/>
          <p:cNvCxnSpPr>
            <a:stCxn id="38" idx="2"/>
            <a:endCxn id="3" idx="3"/>
          </p:cNvCxnSpPr>
          <p:nvPr/>
        </p:nvCxnSpPr>
        <p:spPr bwMode="auto">
          <a:xfrm rot="5400000">
            <a:off x="4290313" y="3294414"/>
            <a:ext cx="629035" cy="1058897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64" name="Elbow Connector 63"/>
          <p:cNvCxnSpPr>
            <a:stCxn id="110" idx="2"/>
            <a:endCxn id="3" idx="3"/>
          </p:cNvCxnSpPr>
          <p:nvPr/>
        </p:nvCxnSpPr>
        <p:spPr bwMode="auto">
          <a:xfrm rot="16200000" flipH="1">
            <a:off x="3285066" y="3348065"/>
            <a:ext cx="629036" cy="951594"/>
          </a:xfrm>
          <a:prstGeom prst="bentConnector3">
            <a:avLst>
              <a:gd name="adj1" fmla="val 50000"/>
            </a:avLst>
          </a:prstGeom>
          <a:solidFill>
            <a:schemeClr val="accent2"/>
          </a:solidFill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66" name="Cloud Callout 65"/>
          <p:cNvSpPr/>
          <p:nvPr/>
        </p:nvSpPr>
        <p:spPr bwMode="auto">
          <a:xfrm>
            <a:off x="8916685" y="4066040"/>
            <a:ext cx="1421602" cy="798490"/>
          </a:xfrm>
          <a:prstGeom prst="cloudCallout">
            <a:avLst>
              <a:gd name="adj1" fmla="val -16303"/>
              <a:gd name="adj2" fmla="val 38306"/>
            </a:avLst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sz="1000" dirty="0" smtClean="0">
                <a:latin typeface="Arial" charset="0"/>
              </a:rPr>
              <a:t>CARRIERS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205090" y="3635829"/>
            <a:ext cx="409456" cy="30616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dirty="0" smtClean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659487" y="3885080"/>
            <a:ext cx="437882" cy="30909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dirty="0" smtClean="0"/>
              <a:t>WS and FTP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47743" y="158852"/>
            <a:ext cx="1252704" cy="588624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normAutofit fontScale="85000" lnSpcReduction="2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Alterado 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pt-BR" sz="2000" dirty="0" smtClean="0">
                <a:solidFill>
                  <a:schemeClr val="bg1"/>
                </a:solidFill>
              </a:rPr>
              <a:t>TR</a:t>
            </a:r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018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RvUrVtL0uvnNbG6HNEz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8uIpcknp0ym9GvYbj2Gd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8uIpcknp0ym9GvYbj2Gd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0ZqtJcfxkOKXW_rwg2cV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8uIpcknp0ym9GvYbj2GdA"/>
</p:tagLst>
</file>

<file path=ppt/theme/theme1.xml><?xml version="1.0" encoding="utf-8"?>
<a:theme xmlns:a="http://schemas.openxmlformats.org/drawingml/2006/main" name="2_Syngenta Landscape 2007">
  <a:themeElements>
    <a:clrScheme name="Syngenta 2007">
      <a:dk1>
        <a:srgbClr val="626469"/>
      </a:dk1>
      <a:lt1>
        <a:srgbClr val="FFFFFF"/>
      </a:lt1>
      <a:dk2>
        <a:srgbClr val="5F7800"/>
      </a:dk2>
      <a:lt2>
        <a:srgbClr val="FFB400"/>
      </a:lt2>
      <a:accent1>
        <a:srgbClr val="00A0BE"/>
      </a:accent1>
      <a:accent2>
        <a:srgbClr val="AAB400"/>
      </a:accent2>
      <a:accent3>
        <a:srgbClr val="EB8200"/>
      </a:accent3>
      <a:accent4>
        <a:srgbClr val="82C8DC"/>
      </a:accent4>
      <a:accent5>
        <a:srgbClr val="FFB400"/>
      </a:accent5>
      <a:accent6>
        <a:srgbClr val="5F7800"/>
      </a:accent6>
      <a:hlink>
        <a:srgbClr val="EB8200"/>
      </a:hlink>
      <a:folHlink>
        <a:srgbClr val="82C8DC"/>
      </a:folHlink>
    </a:clrScheme>
    <a:fontScheme name="Printout Syngenta 200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6350" cap="flat" cmpd="sng" algn="ctr">
          <a:solidFill>
            <a:schemeClr val="folHlink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ts val="60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normAutofit/>
      </a:bodyPr>
      <a:lstStyle>
        <a:defPPr>
          <a:spcBef>
            <a:spcPts val="0"/>
          </a:spcBef>
          <a:spcAft>
            <a:spcPts val="600"/>
          </a:spcAft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6425</TotalTime>
  <Words>2525</Words>
  <Application>Microsoft Office PowerPoint</Application>
  <PresentationFormat>Widescreen</PresentationFormat>
  <Paragraphs>1285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Wingdings 2</vt:lpstr>
      <vt:lpstr>2_Syngenta Landscape 2007</vt:lpstr>
      <vt:lpstr>think-cell Slide</vt:lpstr>
      <vt:lpstr>Satellite Integration Report</vt:lpstr>
      <vt:lpstr>Satellite Status report – Week of 2016-11-01 Reason for status: Major satellites on track, Issues being solved in Unit Test</vt:lpstr>
      <vt:lpstr>PowerPoint Presentation</vt:lpstr>
      <vt:lpstr>PnS Satellite Systems Landscapes</vt:lpstr>
      <vt:lpstr>DYNASYS / Toledo Scale Satellite Landscape</vt:lpstr>
      <vt:lpstr>TMS Kewill Satellite Landscape</vt:lpstr>
      <vt:lpstr>GKO Satellite Landscape</vt:lpstr>
      <vt:lpstr>OneSource Global Trade Satellite Landscape</vt:lpstr>
      <vt:lpstr>Carrier WebServices Satellite Landscape</vt:lpstr>
      <vt:lpstr>FiP Satellite Systems Landscapes</vt:lpstr>
      <vt:lpstr>HR (GPS) Satellite Landscape</vt:lpstr>
      <vt:lpstr>Rhadar / Synseg Satellite Landscape</vt:lpstr>
      <vt:lpstr>GRC NFE Satellite Landscape</vt:lpstr>
      <vt:lpstr>MasterSAF DW Satellite Landscape</vt:lpstr>
      <vt:lpstr>SERASA Satellite Landscape</vt:lpstr>
      <vt:lpstr>Credito Rural Satellite Landscape</vt:lpstr>
      <vt:lpstr>Easy IRPJ Satellite Landscape</vt:lpstr>
      <vt:lpstr>VIM Satellite Landscape</vt:lpstr>
      <vt:lpstr>Biller Direct Solution Satellite Landscape</vt:lpstr>
      <vt:lpstr>Integração Nutrace (Feedback – FeedSystem)</vt:lpstr>
      <vt:lpstr>PecSYN Satellite Landscape</vt:lpstr>
      <vt:lpstr>PowerPoint Presentation</vt:lpstr>
      <vt:lpstr>PowerPoint Presentation</vt:lpstr>
      <vt:lpstr>PowerPoint Presentation</vt:lpstr>
    </vt:vector>
  </TitlesOfParts>
  <Company>Syngenta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Commercial Target Architecture and Interfaces</dc:title>
  <dc:creator>Mehta Kaushal (ext) CHBS</dc:creator>
  <cp:lastModifiedBy>luciano daher</cp:lastModifiedBy>
  <cp:revision>257</cp:revision>
  <dcterms:created xsi:type="dcterms:W3CDTF">2016-08-24T14:53:31Z</dcterms:created>
  <dcterms:modified xsi:type="dcterms:W3CDTF">2016-11-07T14:01:09Z</dcterms:modified>
</cp:coreProperties>
</file>