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6" r:id="rId2"/>
    <p:sldId id="264" r:id="rId3"/>
    <p:sldId id="265" r:id="rId4"/>
    <p:sldId id="281" r:id="rId5"/>
    <p:sldId id="267" r:id="rId6"/>
    <p:sldId id="268" r:id="rId7"/>
    <p:sldId id="272" r:id="rId8"/>
    <p:sldId id="278" r:id="rId9"/>
    <p:sldId id="273" r:id="rId10"/>
    <p:sldId id="282" r:id="rId11"/>
    <p:sldId id="269" r:id="rId12"/>
    <p:sldId id="270" r:id="rId13"/>
    <p:sldId id="271" r:id="rId14"/>
    <p:sldId id="274" r:id="rId15"/>
    <p:sldId id="276" r:id="rId16"/>
    <p:sldId id="279" r:id="rId17"/>
    <p:sldId id="285" r:id="rId18"/>
    <p:sldId id="287" r:id="rId19"/>
    <p:sldId id="288" r:id="rId20"/>
    <p:sldId id="283" r:id="rId21"/>
    <p:sldId id="284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5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EE07B-5BFA-46FC-AF61-CC9BD33EC30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FE40F-3167-45B2-B4DA-01DAF033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C3F7-D0A1-4C94-847C-0D931305FCA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83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15" y="0"/>
            <a:ext cx="122004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2" y="5927728"/>
            <a:ext cx="9599084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911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9" y="4035428"/>
            <a:ext cx="9596967" cy="422275"/>
          </a:xfrm>
        </p:spPr>
        <p:txBody>
          <a:bodyPr anchor="t"/>
          <a:lstStyle>
            <a:lvl1pPr>
              <a:defRPr sz="209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59919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303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2473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4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05670"/>
            <a:ext cx="11184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00029" indent="-200029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0002" y="6597650"/>
            <a:ext cx="4896817" cy="12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59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14"/>
            <a:r>
              <a:rPr lang="en-GB" smtClean="0"/>
              <a:t>Title</a:t>
            </a:r>
            <a:endParaRPr lang="en-GB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367" y="6597650"/>
            <a:ext cx="480000" cy="12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59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14"/>
            <a:fld id="{313880FF-B11A-4FA9-B5CC-7226C1B8517C}" type="slidenum">
              <a:rPr lang="en-GB" smtClean="0"/>
              <a:pPr defTabSz="685814"/>
              <a:t>‹#›</a:t>
            </a:fld>
            <a:endParaRPr lang="en-GB" dirty="0"/>
          </a:p>
        </p:txBody>
      </p:sp>
      <p:sp>
        <p:nvSpPr>
          <p:cNvPr id="10" name="SD_OFF_Copyright"/>
          <p:cNvSpPr txBox="1">
            <a:spLocks/>
          </p:cNvSpPr>
          <p:nvPr userDrawn="1"/>
        </p:nvSpPr>
        <p:spPr>
          <a:xfrm>
            <a:off x="8817615" y="6597650"/>
            <a:ext cx="2896020" cy="1260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marR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GB" sz="428" dirty="0" smtClean="0">
                <a:solidFill>
                  <a:srgbClr val="8C8C8C"/>
                </a:solidFill>
                <a:cs typeface="Arial" charset="0"/>
              </a:rPr>
              <a:t>© 2015 Deloitte Consulting AG. All rights reserved.</a:t>
            </a:r>
            <a:endParaRPr lang="en-GB" sz="428" dirty="0">
              <a:solidFill>
                <a:srgbClr val="8C8C8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03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20790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48" y="88900"/>
            <a:ext cx="11271251" cy="812800"/>
          </a:xfrm>
          <a:prstGeom prst="rect">
            <a:avLst/>
          </a:prstGeom>
        </p:spPr>
        <p:txBody>
          <a:bodyPr lIns="134095" tIns="67047" rIns="134095" bIns="6704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56225" y="6458412"/>
            <a:ext cx="8798977" cy="376238"/>
          </a:xfrm>
          <a:prstGeom prst="rect">
            <a:avLst/>
          </a:prstGeom>
        </p:spPr>
        <p:txBody>
          <a:bodyPr/>
          <a:lstStyle>
            <a:lvl1pPr>
              <a:defRPr sz="803"/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Classification: CONFIDENTIAL			Pricing – Concept Paper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661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32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7" descr="ppt_land_print_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3791"/>
            <a:ext cx="12192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9" y="1211263"/>
            <a:ext cx="11279716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83350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4008" rIns="128016" bIns="64008" numCol="1" anchor="t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450"/>
              </a:spcAft>
              <a:tabLst>
                <a:tab pos="331001" algn="l"/>
              </a:tabLst>
              <a:defRPr sz="911">
                <a:latin typeface="Arial" charset="0"/>
              </a:defRPr>
            </a:lvl1pPr>
          </a:lstStyle>
          <a:p>
            <a:pPr defTabSz="685814" fontAlgn="base">
              <a:spcBef>
                <a:spcPct val="0"/>
              </a:spcBef>
              <a:defRPr/>
            </a:pPr>
            <a:endParaRPr lang="en-GB" dirty="0">
              <a:solidFill>
                <a:srgbClr val="626469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91585" y="6483350"/>
            <a:ext cx="742951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14" eaLnBrk="0" fontAlgn="base" hangingPunct="0">
              <a:spcBef>
                <a:spcPct val="0"/>
              </a:spcBef>
              <a:spcAft>
                <a:spcPts val="450"/>
              </a:spcAft>
            </a:pPr>
            <a:fld id="{6A35189C-F1D3-4E9A-B450-A0FE1B263F22}" type="slidenum">
              <a:rPr lang="en-GB" altLang="en-US" sz="911" smtClean="0">
                <a:solidFill>
                  <a:srgbClr val="626469"/>
                </a:solidFill>
                <a:cs typeface="Arial" charset="0"/>
              </a:rPr>
              <a:pPr defTabSz="685814" eaLnBrk="0" fontAlgn="base" hangingPunct="0">
                <a:spcBef>
                  <a:spcPct val="0"/>
                </a:spcBef>
                <a:spcAft>
                  <a:spcPts val="450"/>
                </a:spcAft>
              </a:pPr>
              <a:t>‹#›</a:t>
            </a:fld>
            <a:r>
              <a:rPr lang="en-GB" altLang="en-US" sz="911" dirty="0" smtClean="0">
                <a:solidFill>
                  <a:srgbClr val="626469"/>
                </a:solidFill>
                <a:cs typeface="Arial" charset="0"/>
              </a:rPr>
              <a:t>	</a:t>
            </a:r>
          </a:p>
        </p:txBody>
      </p:sp>
      <p:pic>
        <p:nvPicPr>
          <p:cNvPr id="1032" name="Picture 8" descr="new logo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6435" y="6403975"/>
            <a:ext cx="156633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85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transition>
    <p:wipe dir="r"/>
  </p:transition>
  <p:txStyles>
    <p:titleStyle>
      <a:lvl1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2pPr>
      <a:lvl3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3pPr>
      <a:lvl4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4pPr>
      <a:lvl5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5pPr>
      <a:lvl6pPr marL="342907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6pPr>
      <a:lvl7pPr marL="685814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7pPr>
      <a:lvl8pPr marL="1028720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8pPr>
      <a:lvl9pPr marL="1371628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9pPr>
    </p:titleStyle>
    <p:bodyStyle>
      <a:lvl1pPr marL="214317" indent="-214317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●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507217" indent="-207173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-"/>
        <a:defRPr sz="1500">
          <a:solidFill>
            <a:schemeClr val="tx1"/>
          </a:solidFill>
          <a:latin typeface="+mn-lt"/>
        </a:defRPr>
      </a:lvl2pPr>
      <a:lvl3pPr marL="858458" indent="-215508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3pPr>
      <a:lvl4pPr marL="1214462" indent="-221461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-"/>
        <a:defRPr sz="1500">
          <a:solidFill>
            <a:schemeClr val="tx1"/>
          </a:solidFill>
          <a:latin typeface="+mn-lt"/>
        </a:defRPr>
      </a:lvl4pPr>
      <a:lvl5pPr marL="1570466" indent="-221461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5pPr>
      <a:lvl6pPr marL="1913373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6pPr>
      <a:lvl7pPr marL="2256280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7pPr>
      <a:lvl8pPr marL="2599187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8pPr>
      <a:lvl9pPr marL="2942093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0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8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5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966104\Documents\repos\docs\syngenta-appmap\Test%20Enviroment%20Plan%20V3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CH" dirty="0" smtClean="0"/>
              <a:t>Date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914402" y="4138459"/>
            <a:ext cx="9596967" cy="422275"/>
          </a:xfrm>
        </p:spPr>
        <p:txBody>
          <a:bodyPr/>
          <a:lstStyle/>
          <a:p>
            <a:r>
              <a:rPr lang="de-CH" dirty="0" smtClean="0"/>
              <a:t>Satellite Integration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76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FiP Satellite Systems Landscapes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458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HR (GPS)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710302" y="3434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452287" y="2752019"/>
            <a:ext cx="1363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80543" y="5512004"/>
            <a:ext cx="4893197" cy="115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ECC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HR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GPS to FEP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34548" y="25064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344580" y="342904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9139" y="342904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0628" y="265646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53" name="Elbow Connector 52"/>
          <p:cNvCxnSpPr>
            <a:stCxn id="89" idx="2"/>
            <a:endCxn id="42" idx="0"/>
          </p:cNvCxnSpPr>
          <p:nvPr/>
        </p:nvCxnSpPr>
        <p:spPr bwMode="auto">
          <a:xfrm rot="5400000">
            <a:off x="3089050" y="2749535"/>
            <a:ext cx="1359014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lbow Connector 56"/>
          <p:cNvCxnSpPr>
            <a:stCxn id="87" idx="2"/>
            <a:endCxn id="43" idx="0"/>
          </p:cNvCxnSpPr>
          <p:nvPr/>
        </p:nvCxnSpPr>
        <p:spPr bwMode="auto">
          <a:xfrm rot="5400000">
            <a:off x="103608" y="2749535"/>
            <a:ext cx="135901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43" idx="3"/>
            <a:endCxn id="42" idx="1"/>
          </p:cNvCxnSpPr>
          <p:nvPr/>
        </p:nvCxnSpPr>
        <p:spPr bwMode="auto">
          <a:xfrm>
            <a:off x="1207090" y="3720710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42" idx="3"/>
            <a:endCxn id="38" idx="1"/>
          </p:cNvCxnSpPr>
          <p:nvPr/>
        </p:nvCxnSpPr>
        <p:spPr bwMode="auto">
          <a:xfrm>
            <a:off x="4192531" y="3720710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257464" y="250394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3926" y="250394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1" idx="3"/>
            <a:endCxn id="54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traight Arrow Connector 58"/>
          <p:cNvCxnSpPr>
            <a:stCxn id="54" idx="3"/>
            <a:endCxn id="55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0" name="Straight Arrow Connector 59"/>
          <p:cNvCxnSpPr>
            <a:stCxn id="55" idx="3"/>
            <a:endCxn id="56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6330617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823338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9316059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0681780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8" name="Straight Arrow Connector 67"/>
          <p:cNvCxnSpPr>
            <a:stCxn id="62" idx="3"/>
            <a:endCxn id="63" idx="1"/>
          </p:cNvCxnSpPr>
          <p:nvPr/>
        </p:nvCxnSpPr>
        <p:spPr bwMode="auto">
          <a:xfrm>
            <a:off x="7178568" y="1785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9" name="Straight Arrow Connector 68"/>
          <p:cNvCxnSpPr>
            <a:stCxn id="63" idx="3"/>
            <a:endCxn id="65" idx="1"/>
          </p:cNvCxnSpPr>
          <p:nvPr/>
        </p:nvCxnSpPr>
        <p:spPr bwMode="auto">
          <a:xfrm>
            <a:off x="8671289" y="1785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Straight Arrow Connector 70"/>
          <p:cNvCxnSpPr>
            <a:stCxn id="65" idx="3"/>
            <a:endCxn id="66" idx="1"/>
          </p:cNvCxnSpPr>
          <p:nvPr/>
        </p:nvCxnSpPr>
        <p:spPr bwMode="auto">
          <a:xfrm>
            <a:off x="10164010" y="1785535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6484024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153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608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44" idx="0"/>
          </p:cNvCxnSpPr>
          <p:nvPr/>
        </p:nvCxnSpPr>
        <p:spPr bwMode="auto">
          <a:xfrm rot="5400000">
            <a:off x="10759072" y="2944769"/>
            <a:ext cx="1000183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10338287" y="2150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20275" y="4084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(4);(</a:t>
            </a:r>
            <a:r>
              <a:rPr lang="pt-BR" sz="1400" dirty="0">
                <a:solidFill>
                  <a:srgbClr val="FF0000"/>
                </a:solidFill>
              </a:rPr>
              <a:t>5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2" name="Elbow Connector 121"/>
          <p:cNvCxnSpPr>
            <a:stCxn id="8" idx="2"/>
            <a:endCxn id="46" idx="0"/>
          </p:cNvCxnSpPr>
          <p:nvPr/>
        </p:nvCxnSpPr>
        <p:spPr bwMode="auto">
          <a:xfrm rot="5400000">
            <a:off x="6729500" y="3029575"/>
            <a:ext cx="539234" cy="28140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45" idx="0"/>
          </p:cNvCxnSpPr>
          <p:nvPr/>
        </p:nvCxnSpPr>
        <p:spPr bwMode="auto">
          <a:xfrm rot="16200000" flipH="1">
            <a:off x="8990067" y="2543134"/>
            <a:ext cx="544201" cy="125925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45" idx="0"/>
          </p:cNvCxnSpPr>
          <p:nvPr/>
        </p:nvCxnSpPr>
        <p:spPr bwMode="auto">
          <a:xfrm rot="5400000">
            <a:off x="9392526" y="2943946"/>
            <a:ext cx="1000184" cy="164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6356725" y="2973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048239" y="2973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333491" y="2491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682393" y="2500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835187" y="344486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467818" y="344486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434437" y="343989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0" name="Straight Arrow Connector 69"/>
          <p:cNvCxnSpPr>
            <a:stCxn id="46" idx="3"/>
            <a:endCxn id="45" idx="1"/>
          </p:cNvCxnSpPr>
          <p:nvPr/>
        </p:nvCxnSpPr>
        <p:spPr bwMode="auto">
          <a:xfrm>
            <a:off x="7282388" y="3731563"/>
            <a:ext cx="2185430" cy="496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Arrow Connector 72"/>
          <p:cNvCxnSpPr>
            <a:stCxn id="45" idx="3"/>
            <a:endCxn id="44" idx="1"/>
          </p:cNvCxnSpPr>
          <p:nvPr/>
        </p:nvCxnSpPr>
        <p:spPr bwMode="auto">
          <a:xfrm flipV="1">
            <a:off x="10315769" y="3736529"/>
            <a:ext cx="519418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0350092" y="32990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3994486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Rhadar / Synseg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710302" y="305301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642787" y="2561519"/>
            <a:ext cx="982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4172725" y="5883760"/>
            <a:ext cx="4147028" cy="667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GPS Cutover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344580" y="304804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9139" y="304804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cxnSp>
        <p:nvCxnSpPr>
          <p:cNvPr id="53" name="Elbow Connector 52"/>
          <p:cNvCxnSpPr>
            <a:stCxn id="89" idx="2"/>
            <a:endCxn id="42" idx="0"/>
          </p:cNvCxnSpPr>
          <p:nvPr/>
        </p:nvCxnSpPr>
        <p:spPr bwMode="auto">
          <a:xfrm rot="5400000">
            <a:off x="3279550" y="2559035"/>
            <a:ext cx="978014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lbow Connector 56"/>
          <p:cNvCxnSpPr>
            <a:stCxn id="87" idx="2"/>
            <a:endCxn id="43" idx="0"/>
          </p:cNvCxnSpPr>
          <p:nvPr/>
        </p:nvCxnSpPr>
        <p:spPr bwMode="auto">
          <a:xfrm rot="5400000">
            <a:off x="294108" y="2559035"/>
            <a:ext cx="97801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702133" y="42086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Rhadar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01443" y="495967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SynSEG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1" name="Elbow Connector 50"/>
          <p:cNvCxnSpPr>
            <a:stCxn id="38" idx="2"/>
            <a:endCxn id="47" idx="1"/>
          </p:cNvCxnSpPr>
          <p:nvPr/>
        </p:nvCxnSpPr>
        <p:spPr bwMode="auto">
          <a:xfrm rot="5400000">
            <a:off x="4486226" y="3852253"/>
            <a:ext cx="863960" cy="432145"/>
          </a:xfrm>
          <a:prstGeom prst="bentConnector4">
            <a:avLst>
              <a:gd name="adj1" fmla="val 33120"/>
              <a:gd name="adj2" fmla="val 152899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Elbow Connector 53"/>
          <p:cNvCxnSpPr>
            <a:stCxn id="38" idx="2"/>
            <a:endCxn id="48" idx="1"/>
          </p:cNvCxnSpPr>
          <p:nvPr/>
        </p:nvCxnSpPr>
        <p:spPr bwMode="auto">
          <a:xfrm rot="5400000">
            <a:off x="4110364" y="4227425"/>
            <a:ext cx="1614994" cy="432835"/>
          </a:xfrm>
          <a:prstGeom prst="bentConnector4">
            <a:avLst>
              <a:gd name="adj1" fmla="val 17844"/>
              <a:gd name="adj2" fmla="val 152815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Flowchart: Document 62"/>
          <p:cNvSpPr/>
          <p:nvPr/>
        </p:nvSpPr>
        <p:spPr bwMode="auto">
          <a:xfrm>
            <a:off x="5638430" y="471543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Flowchart: Document 63"/>
          <p:cNvSpPr/>
          <p:nvPr/>
        </p:nvSpPr>
        <p:spPr bwMode="auto">
          <a:xfrm>
            <a:off x="5656900" y="544443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>
            <a:stCxn id="43" idx="3"/>
            <a:endCxn id="42" idx="1"/>
          </p:cNvCxnSpPr>
          <p:nvPr/>
        </p:nvCxnSpPr>
        <p:spPr bwMode="auto">
          <a:xfrm>
            <a:off x="1207090" y="3339710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42" idx="3"/>
            <a:endCxn id="38" idx="1"/>
          </p:cNvCxnSpPr>
          <p:nvPr/>
        </p:nvCxnSpPr>
        <p:spPr bwMode="auto">
          <a:xfrm>
            <a:off x="4192531" y="3339710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5" name="Straight Arrow Connector 74"/>
          <p:cNvCxnSpPr>
            <a:stCxn id="68" idx="3"/>
            <a:endCxn id="69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7" name="Straight Arrow Connector 76"/>
          <p:cNvCxnSpPr>
            <a:stCxn id="69" idx="3"/>
            <a:endCxn id="71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8" name="Straight Arrow Connector 77"/>
          <p:cNvCxnSpPr>
            <a:stCxn id="71" idx="3"/>
            <a:endCxn id="72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634548" y="25064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57464" y="250394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3926" y="250394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9353" y="367272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203617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696338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9189059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0554780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5" name="Straight Arrow Connector 104"/>
          <p:cNvCxnSpPr>
            <a:stCxn id="100" idx="3"/>
            <a:endCxn id="101" idx="1"/>
          </p:cNvCxnSpPr>
          <p:nvPr/>
        </p:nvCxnSpPr>
        <p:spPr bwMode="auto">
          <a:xfrm>
            <a:off x="7051568" y="1658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6" name="Straight Arrow Connector 105"/>
          <p:cNvCxnSpPr>
            <a:stCxn id="101" idx="3"/>
            <a:endCxn id="103" idx="1"/>
          </p:cNvCxnSpPr>
          <p:nvPr/>
        </p:nvCxnSpPr>
        <p:spPr bwMode="auto">
          <a:xfrm>
            <a:off x="8544289" y="1658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7" name="Straight Arrow Connector 106"/>
          <p:cNvCxnSpPr>
            <a:stCxn id="103" idx="3"/>
            <a:endCxn id="104" idx="1"/>
          </p:cNvCxnSpPr>
          <p:nvPr/>
        </p:nvCxnSpPr>
        <p:spPr bwMode="auto">
          <a:xfrm>
            <a:off x="10037010" y="1658535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6357024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49745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42466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08187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88844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81565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204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697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190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436795" y="2481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44" idx="0"/>
          </p:cNvCxnSpPr>
          <p:nvPr/>
        </p:nvCxnSpPr>
        <p:spPr bwMode="auto">
          <a:xfrm rot="5400000">
            <a:off x="10632072" y="2817769"/>
            <a:ext cx="1000183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2" name="Elbow Connector 121"/>
          <p:cNvCxnSpPr>
            <a:stCxn id="8" idx="2"/>
            <a:endCxn id="46" idx="0"/>
          </p:cNvCxnSpPr>
          <p:nvPr/>
        </p:nvCxnSpPr>
        <p:spPr bwMode="auto">
          <a:xfrm rot="5400000">
            <a:off x="6602500" y="2902575"/>
            <a:ext cx="539234" cy="28140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45" idx="0"/>
          </p:cNvCxnSpPr>
          <p:nvPr/>
        </p:nvCxnSpPr>
        <p:spPr bwMode="auto">
          <a:xfrm rot="16200000" flipH="1">
            <a:off x="8863067" y="2416134"/>
            <a:ext cx="544201" cy="125925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45" idx="0"/>
          </p:cNvCxnSpPr>
          <p:nvPr/>
        </p:nvCxnSpPr>
        <p:spPr bwMode="auto">
          <a:xfrm rot="5400000">
            <a:off x="9265526" y="2816946"/>
            <a:ext cx="1000184" cy="164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6229725" y="2846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921239" y="2846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206491" y="2364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555393" y="2373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708187" y="331786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340818" y="331786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307437" y="331289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16503" y="425596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0714538" y="44626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Rhadar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0713848" y="521367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SynSEG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6" name="Elbow Connector 55"/>
          <p:cNvCxnSpPr>
            <a:stCxn id="44" idx="2"/>
            <a:endCxn id="49" idx="1"/>
          </p:cNvCxnSpPr>
          <p:nvPr/>
        </p:nvCxnSpPr>
        <p:spPr bwMode="auto">
          <a:xfrm rot="5400000">
            <a:off x="10496797" y="4118938"/>
            <a:ext cx="853109" cy="417625"/>
          </a:xfrm>
          <a:prstGeom prst="bentConnector4">
            <a:avLst>
              <a:gd name="adj1" fmla="val 32906"/>
              <a:gd name="adj2" fmla="val 154738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Elbow Connector 58"/>
          <p:cNvCxnSpPr>
            <a:stCxn id="44" idx="2"/>
            <a:endCxn id="50" idx="1"/>
          </p:cNvCxnSpPr>
          <p:nvPr/>
        </p:nvCxnSpPr>
        <p:spPr bwMode="auto">
          <a:xfrm rot="5400000">
            <a:off x="10120935" y="4494110"/>
            <a:ext cx="1604143" cy="418315"/>
          </a:xfrm>
          <a:prstGeom prst="bentConnector4">
            <a:avLst>
              <a:gd name="adj1" fmla="val 18429"/>
              <a:gd name="adj2" fmla="val 154648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Flowchart: Document 64"/>
          <p:cNvSpPr/>
          <p:nvPr/>
        </p:nvSpPr>
        <p:spPr bwMode="auto">
          <a:xfrm>
            <a:off x="11633306" y="496943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lowchart: Document 65"/>
          <p:cNvSpPr/>
          <p:nvPr/>
        </p:nvSpPr>
        <p:spPr bwMode="auto">
          <a:xfrm>
            <a:off x="11651776" y="569843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Straight Arrow Connector 72"/>
          <p:cNvCxnSpPr>
            <a:stCxn id="46" idx="3"/>
            <a:endCxn id="45" idx="1"/>
          </p:cNvCxnSpPr>
          <p:nvPr/>
        </p:nvCxnSpPr>
        <p:spPr bwMode="auto">
          <a:xfrm>
            <a:off x="7155388" y="3604563"/>
            <a:ext cx="2185430" cy="496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Arrow Connector 75"/>
          <p:cNvCxnSpPr>
            <a:stCxn id="45" idx="3"/>
            <a:endCxn id="44" idx="1"/>
          </p:cNvCxnSpPr>
          <p:nvPr/>
        </p:nvCxnSpPr>
        <p:spPr bwMode="auto">
          <a:xfrm flipV="1">
            <a:off x="10188769" y="3609529"/>
            <a:ext cx="519418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1526039" y="339082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81" name="Elbow Connector 80"/>
          <p:cNvCxnSpPr>
            <a:stCxn id="46" idx="2"/>
            <a:endCxn id="50" idx="1"/>
          </p:cNvCxnSpPr>
          <p:nvPr/>
        </p:nvCxnSpPr>
        <p:spPr bwMode="auto">
          <a:xfrm rot="16200000" flipH="1">
            <a:off x="7918076" y="2709566"/>
            <a:ext cx="1609109" cy="3982435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Elbow Connector 83"/>
          <p:cNvCxnSpPr>
            <a:stCxn id="46" idx="2"/>
            <a:endCxn id="49" idx="1"/>
          </p:cNvCxnSpPr>
          <p:nvPr/>
        </p:nvCxnSpPr>
        <p:spPr bwMode="auto">
          <a:xfrm rot="16200000" flipH="1">
            <a:off x="8293938" y="2333704"/>
            <a:ext cx="858075" cy="3983125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Elbow Connector 94"/>
          <p:cNvCxnSpPr>
            <a:stCxn id="45" idx="2"/>
            <a:endCxn id="49" idx="1"/>
          </p:cNvCxnSpPr>
          <p:nvPr/>
        </p:nvCxnSpPr>
        <p:spPr bwMode="auto">
          <a:xfrm rot="16200000" flipH="1">
            <a:off x="9813112" y="3852879"/>
            <a:ext cx="853108" cy="94974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96" name="Elbow Connector 95"/>
          <p:cNvCxnSpPr>
            <a:stCxn id="45" idx="2"/>
            <a:endCxn id="50" idx="1"/>
          </p:cNvCxnSpPr>
          <p:nvPr/>
        </p:nvCxnSpPr>
        <p:spPr bwMode="auto">
          <a:xfrm rot="16200000" flipH="1">
            <a:off x="9437250" y="4228741"/>
            <a:ext cx="1604142" cy="94905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11138513" y="392924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7204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8697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0190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3051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GRC NFE Satellite Landscape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342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08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204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697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190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436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352236" y="39144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57486" y="391446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 flipV="1">
            <a:off x="7200187" y="4206134"/>
            <a:ext cx="657299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364209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 flipV="1">
            <a:off x="8705437" y="4205422"/>
            <a:ext cx="658772" cy="7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732818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>
            <a:off x="10212160" y="4205422"/>
            <a:ext cx="520658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104" idx="0"/>
          </p:cNvCxnSpPr>
          <p:nvPr/>
        </p:nvCxnSpPr>
        <p:spPr bwMode="auto">
          <a:xfrm rot="16200000" flipH="1">
            <a:off x="9419893" y="2410227"/>
            <a:ext cx="708578" cy="1548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112" idx="0"/>
          </p:cNvCxnSpPr>
          <p:nvPr/>
        </p:nvCxnSpPr>
        <p:spPr bwMode="auto">
          <a:xfrm rot="16200000" flipH="1">
            <a:off x="10790190" y="2405650"/>
            <a:ext cx="708577" cy="2463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942234" y="5608114"/>
            <a:ext cx="4353129" cy="1176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/>
              <a:t>Cut </a:t>
            </a:r>
            <a:r>
              <a:rPr lang="pt-BR" sz="1200" dirty="0" smtClean="0"/>
              <a:t>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ECC </a:t>
            </a:r>
            <a:r>
              <a:rPr lang="pt-BR" sz="1200" dirty="0" smtClean="0"/>
              <a:t>TRs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Move GRCNFE TRs</a:t>
            </a:r>
            <a:endParaRPr lang="pt-BR" sz="12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211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13429" y="421399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359138" y="278143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55182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47903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 bwMode="auto">
          <a:xfrm>
            <a:off x="1203133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3340624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 bwMode="auto">
          <a:xfrm>
            <a:off x="2695854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4706345" y="391961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3" idx="3"/>
            <a:endCxn id="65" idx="1"/>
          </p:cNvCxnSpPr>
          <p:nvPr/>
        </p:nvCxnSpPr>
        <p:spPr bwMode="auto">
          <a:xfrm flipV="1">
            <a:off x="4188575" y="4211279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Elbow Connector 71"/>
          <p:cNvCxnSpPr>
            <a:stCxn id="89" idx="2"/>
            <a:endCxn id="78" idx="0"/>
          </p:cNvCxnSpPr>
          <p:nvPr/>
        </p:nvCxnSpPr>
        <p:spPr bwMode="auto">
          <a:xfrm rot="5400000">
            <a:off x="3412857" y="2425728"/>
            <a:ext cx="711401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90" idx="2"/>
            <a:endCxn id="79" idx="0"/>
          </p:cNvCxnSpPr>
          <p:nvPr/>
        </p:nvCxnSpPr>
        <p:spPr bwMode="auto">
          <a:xfrm rot="16200000" flipH="1">
            <a:off x="4784490" y="2419816"/>
            <a:ext cx="711400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567914" y="147220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863684" y="278143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344580" y="278142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22126" y="278142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57024" y="2776095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861570" y="2776094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4" name="Elbow Connector 83"/>
          <p:cNvCxnSpPr>
            <a:stCxn id="88" idx="2"/>
            <a:endCxn id="77" idx="0"/>
          </p:cNvCxnSpPr>
          <p:nvPr/>
        </p:nvCxnSpPr>
        <p:spPr bwMode="auto">
          <a:xfrm rot="16200000" flipH="1">
            <a:off x="1926047" y="2419817"/>
            <a:ext cx="711402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Elbow Connector 84"/>
          <p:cNvCxnSpPr>
            <a:stCxn id="87" idx="2"/>
            <a:endCxn id="110" idx="0"/>
          </p:cNvCxnSpPr>
          <p:nvPr/>
        </p:nvCxnSpPr>
        <p:spPr bwMode="auto">
          <a:xfrm rot="5400000">
            <a:off x="427414" y="2425729"/>
            <a:ext cx="711403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Elbow Connector 85"/>
          <p:cNvCxnSpPr>
            <a:stCxn id="60" idx="0"/>
            <a:endCxn id="110" idx="2"/>
          </p:cNvCxnSpPr>
          <p:nvPr/>
        </p:nvCxnSpPr>
        <p:spPr bwMode="auto">
          <a:xfrm rot="5400000" flipH="1" flipV="1">
            <a:off x="497968" y="3645957"/>
            <a:ext cx="566337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5" name="Elbow Connector 94"/>
          <p:cNvCxnSpPr>
            <a:stCxn id="61" idx="0"/>
            <a:endCxn id="77" idx="2"/>
          </p:cNvCxnSpPr>
          <p:nvPr/>
        </p:nvCxnSpPr>
        <p:spPr bwMode="auto">
          <a:xfrm rot="5400000" flipH="1" flipV="1">
            <a:off x="1996600" y="3640044"/>
            <a:ext cx="56633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6" name="Elbow Connector 95"/>
          <p:cNvCxnSpPr>
            <a:stCxn id="63" idx="0"/>
            <a:endCxn id="78" idx="2"/>
          </p:cNvCxnSpPr>
          <p:nvPr/>
        </p:nvCxnSpPr>
        <p:spPr bwMode="auto">
          <a:xfrm rot="5400000" flipH="1" flipV="1">
            <a:off x="3483409" y="3645956"/>
            <a:ext cx="566339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0" name="Elbow Connector 99"/>
          <p:cNvCxnSpPr>
            <a:stCxn id="65" idx="0"/>
            <a:endCxn id="79" idx="2"/>
          </p:cNvCxnSpPr>
          <p:nvPr/>
        </p:nvCxnSpPr>
        <p:spPr bwMode="auto">
          <a:xfrm rot="5400000" flipH="1" flipV="1">
            <a:off x="4860787" y="3634297"/>
            <a:ext cx="55484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9357946" y="277225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0732818" y="277225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3" name="Elbow Connector 112"/>
          <p:cNvCxnSpPr>
            <a:stCxn id="4" idx="2"/>
            <a:endCxn id="80" idx="0"/>
          </p:cNvCxnSpPr>
          <p:nvPr/>
        </p:nvCxnSpPr>
        <p:spPr bwMode="auto">
          <a:xfrm rot="5400000">
            <a:off x="6424792" y="2419886"/>
            <a:ext cx="71241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5" name="Elbow Connector 114"/>
          <p:cNvCxnSpPr>
            <a:stCxn id="5" idx="2"/>
            <a:endCxn id="81" idx="0"/>
          </p:cNvCxnSpPr>
          <p:nvPr/>
        </p:nvCxnSpPr>
        <p:spPr bwMode="auto">
          <a:xfrm rot="16200000" flipH="1">
            <a:off x="7923425" y="2413973"/>
            <a:ext cx="712416" cy="1182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1171313" y="341066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68" name="Straight Arrow Connector 67"/>
          <p:cNvCxnSpPr>
            <a:stCxn id="110" idx="3"/>
            <a:endCxn id="77" idx="1"/>
          </p:cNvCxnSpPr>
          <p:nvPr/>
        </p:nvCxnSpPr>
        <p:spPr bwMode="auto">
          <a:xfrm flipV="1">
            <a:off x="1207089" y="3073098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Arrow Connector 75"/>
          <p:cNvCxnSpPr>
            <a:stCxn id="77" idx="3"/>
            <a:endCxn id="78" idx="1"/>
          </p:cNvCxnSpPr>
          <p:nvPr/>
        </p:nvCxnSpPr>
        <p:spPr bwMode="auto">
          <a:xfrm flipV="1">
            <a:off x="2711635" y="3073097"/>
            <a:ext cx="63294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Straight Arrow Connector 81"/>
          <p:cNvCxnSpPr>
            <a:stCxn id="78" idx="3"/>
            <a:endCxn id="79" idx="1"/>
          </p:cNvCxnSpPr>
          <p:nvPr/>
        </p:nvCxnSpPr>
        <p:spPr bwMode="auto">
          <a:xfrm flipV="1">
            <a:off x="4192531" y="3073096"/>
            <a:ext cx="529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Arrow Connector 82"/>
          <p:cNvCxnSpPr>
            <a:stCxn id="80" idx="3"/>
            <a:endCxn id="81" idx="1"/>
          </p:cNvCxnSpPr>
          <p:nvPr/>
        </p:nvCxnSpPr>
        <p:spPr bwMode="auto">
          <a:xfrm flipV="1">
            <a:off x="7204975" y="3067762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Straight Arrow Connector 107"/>
          <p:cNvCxnSpPr>
            <a:stCxn id="104" idx="3"/>
            <a:endCxn id="112" idx="1"/>
          </p:cNvCxnSpPr>
          <p:nvPr/>
        </p:nvCxnSpPr>
        <p:spPr bwMode="auto">
          <a:xfrm flipV="1">
            <a:off x="10205897" y="3063923"/>
            <a:ext cx="526921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0" name="Straight Arrow Connector 119"/>
          <p:cNvCxnSpPr>
            <a:stCxn id="111" idx="3"/>
            <a:endCxn id="114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1" name="Straight Arrow Connector 120"/>
          <p:cNvCxnSpPr>
            <a:stCxn id="114" idx="3"/>
            <a:endCxn id="117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776473" y="239781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58991" y="239608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31461" y="239352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55265" y="239125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0865" y="353661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48888" y="353661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03674" y="353371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2" name="Cloud Callout 131"/>
          <p:cNvSpPr/>
          <p:nvPr/>
        </p:nvSpPr>
        <p:spPr bwMode="auto">
          <a:xfrm>
            <a:off x="2242060" y="512238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133" name="Elbow Connector 132"/>
          <p:cNvCxnSpPr>
            <a:stCxn id="132" idx="3"/>
            <a:endCxn id="60" idx="2"/>
          </p:cNvCxnSpPr>
          <p:nvPr/>
        </p:nvCxnSpPr>
        <p:spPr bwMode="auto">
          <a:xfrm rot="16200000" flipV="1">
            <a:off x="1539211" y="3754385"/>
            <a:ext cx="653598" cy="217370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4" name="Elbow Connector 133"/>
          <p:cNvCxnSpPr>
            <a:stCxn id="132" idx="3"/>
            <a:endCxn id="61" idx="2"/>
          </p:cNvCxnSpPr>
          <p:nvPr/>
        </p:nvCxnSpPr>
        <p:spPr bwMode="auto">
          <a:xfrm rot="16200000" flipV="1">
            <a:off x="2285571" y="4500746"/>
            <a:ext cx="653598" cy="68098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5" name="Elbow Connector 134"/>
          <p:cNvCxnSpPr>
            <a:stCxn id="132" idx="3"/>
            <a:endCxn id="63" idx="2"/>
          </p:cNvCxnSpPr>
          <p:nvPr/>
        </p:nvCxnSpPr>
        <p:spPr bwMode="auto">
          <a:xfrm rot="5400000" flipH="1" flipV="1">
            <a:off x="3031931" y="4435368"/>
            <a:ext cx="653598" cy="81173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6" name="Elbow Connector 135"/>
          <p:cNvCxnSpPr>
            <a:stCxn id="132" idx="3"/>
            <a:endCxn id="65" idx="2"/>
          </p:cNvCxnSpPr>
          <p:nvPr/>
        </p:nvCxnSpPr>
        <p:spPr bwMode="auto">
          <a:xfrm rot="5400000" flipH="1" flipV="1">
            <a:off x="3709046" y="3746761"/>
            <a:ext cx="665090" cy="21774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2719824" y="459798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57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49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88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81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69" name="Elbow Connector 168"/>
          <p:cNvCxnSpPr>
            <a:stCxn id="32" idx="0"/>
            <a:endCxn id="104" idx="2"/>
          </p:cNvCxnSpPr>
          <p:nvPr/>
        </p:nvCxnSpPr>
        <p:spPr bwMode="auto">
          <a:xfrm rot="16200000" flipV="1">
            <a:off x="9505973" y="3631541"/>
            <a:ext cx="558163" cy="626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72" name="Elbow Connector 171"/>
          <p:cNvCxnSpPr>
            <a:stCxn id="35" idx="0"/>
            <a:endCxn id="112" idx="2"/>
          </p:cNvCxnSpPr>
          <p:nvPr/>
        </p:nvCxnSpPr>
        <p:spPr bwMode="auto">
          <a:xfrm rot="5400000" flipH="1" flipV="1">
            <a:off x="10877712" y="3634672"/>
            <a:ext cx="55816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6801908" y="251160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384426" y="250987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856896" y="250731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180700" y="250504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958670" y="35227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476693" y="352274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0031479" y="351984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2" name="Cloud Callout 201"/>
          <p:cNvSpPr/>
          <p:nvPr/>
        </p:nvSpPr>
        <p:spPr bwMode="auto">
          <a:xfrm>
            <a:off x="8408685" y="5059894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203" name="Elbow Connector 202"/>
          <p:cNvCxnSpPr>
            <a:stCxn id="202" idx="3"/>
            <a:endCxn id="29" idx="2"/>
          </p:cNvCxnSpPr>
          <p:nvPr/>
        </p:nvCxnSpPr>
        <p:spPr bwMode="auto">
          <a:xfrm rot="16200000" flipV="1">
            <a:off x="7643976" y="3630038"/>
            <a:ext cx="607746" cy="234327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4" name="Elbow Connector 203"/>
          <p:cNvCxnSpPr>
            <a:stCxn id="202" idx="3"/>
            <a:endCxn id="30" idx="2"/>
          </p:cNvCxnSpPr>
          <p:nvPr/>
        </p:nvCxnSpPr>
        <p:spPr bwMode="auto">
          <a:xfrm rot="16200000" flipV="1">
            <a:off x="8396601" y="4382663"/>
            <a:ext cx="607747" cy="8380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5" name="Elbow Connector 204"/>
          <p:cNvCxnSpPr>
            <a:stCxn id="202" idx="3"/>
            <a:endCxn id="32" idx="2"/>
          </p:cNvCxnSpPr>
          <p:nvPr/>
        </p:nvCxnSpPr>
        <p:spPr bwMode="auto">
          <a:xfrm rot="5400000" flipH="1" flipV="1">
            <a:off x="9149606" y="4466970"/>
            <a:ext cx="608459" cy="66869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6" name="Elbow Connector 205"/>
          <p:cNvCxnSpPr>
            <a:stCxn id="202" idx="3"/>
            <a:endCxn id="35" idx="2"/>
          </p:cNvCxnSpPr>
          <p:nvPr/>
        </p:nvCxnSpPr>
        <p:spPr bwMode="auto">
          <a:xfrm rot="5400000" flipH="1" flipV="1">
            <a:off x="9833911" y="3782665"/>
            <a:ext cx="608459" cy="203730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8874103" y="451443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212" name="Elbow Connector 211"/>
          <p:cNvCxnSpPr>
            <a:stCxn id="29" idx="0"/>
            <a:endCxn id="80" idx="2"/>
          </p:cNvCxnSpPr>
          <p:nvPr/>
        </p:nvCxnSpPr>
        <p:spPr bwMode="auto">
          <a:xfrm rot="5400000" flipH="1" flipV="1">
            <a:off x="6501088" y="3634555"/>
            <a:ext cx="555037" cy="47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5" name="Elbow Connector 214"/>
          <p:cNvCxnSpPr>
            <a:stCxn id="30" idx="0"/>
            <a:endCxn id="81" idx="2"/>
          </p:cNvCxnSpPr>
          <p:nvPr/>
        </p:nvCxnSpPr>
        <p:spPr bwMode="auto">
          <a:xfrm rot="5400000" flipH="1" flipV="1">
            <a:off x="8005986" y="3634906"/>
            <a:ext cx="555037" cy="408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10231509" y="318363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cxnSp>
        <p:nvCxnSpPr>
          <p:cNvPr id="124" name="Straight Arrow Connector 123"/>
          <p:cNvCxnSpPr>
            <a:stCxn id="81" idx="3"/>
            <a:endCxn id="104" idx="1"/>
          </p:cNvCxnSpPr>
          <p:nvPr/>
        </p:nvCxnSpPr>
        <p:spPr bwMode="auto">
          <a:xfrm flipV="1">
            <a:off x="8709521" y="3063924"/>
            <a:ext cx="648425" cy="383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8484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MasterSAF DW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26081" y="280197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PRD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4" name="Elbow Connector 73"/>
          <p:cNvCxnSpPr>
            <a:stCxn id="7" idx="2"/>
            <a:endCxn id="44" idx="0"/>
          </p:cNvCxnSpPr>
          <p:nvPr/>
        </p:nvCxnSpPr>
        <p:spPr bwMode="auto">
          <a:xfrm rot="5400000">
            <a:off x="10822572" y="2500269"/>
            <a:ext cx="873183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86" idx="2"/>
            <a:endCxn id="38" idx="0"/>
          </p:cNvCxnSpPr>
          <p:nvPr/>
        </p:nvCxnSpPr>
        <p:spPr bwMode="auto">
          <a:xfrm rot="5400000">
            <a:off x="4779655" y="2431573"/>
            <a:ext cx="74080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80543" y="5512004"/>
            <a:ext cx="4893197" cy="1017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MSAF AOL changes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MSAF AOL to FEP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374275" y="2433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(4);(</a:t>
            </a:r>
            <a:r>
              <a:rPr lang="pt-BR" sz="1400" dirty="0">
                <a:solidFill>
                  <a:srgbClr val="FF0000"/>
                </a:solidFill>
              </a:rPr>
              <a:t>5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2" name="Elbow Connector 121"/>
          <p:cNvCxnSpPr>
            <a:stCxn id="8" idx="2"/>
            <a:endCxn id="46" idx="0"/>
          </p:cNvCxnSpPr>
          <p:nvPr/>
        </p:nvCxnSpPr>
        <p:spPr bwMode="auto">
          <a:xfrm rot="5400000">
            <a:off x="6793000" y="2585075"/>
            <a:ext cx="412234" cy="28140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45" idx="0"/>
          </p:cNvCxnSpPr>
          <p:nvPr/>
        </p:nvCxnSpPr>
        <p:spPr bwMode="auto">
          <a:xfrm rot="16200000" flipH="1">
            <a:off x="9053567" y="2098634"/>
            <a:ext cx="417201" cy="125925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45" idx="0"/>
          </p:cNvCxnSpPr>
          <p:nvPr/>
        </p:nvCxnSpPr>
        <p:spPr bwMode="auto">
          <a:xfrm rot="5400000">
            <a:off x="9456026" y="2499446"/>
            <a:ext cx="873184" cy="164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60359" y="279700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QAS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4918" y="279700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MSAF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0835187" y="293686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MSAF  AOL   PRD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467818" y="293686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MSAF AOL 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QAS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434437" y="293189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MSAF AOL  DEV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5335" y="222306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53" name="Elbow Connector 52"/>
          <p:cNvCxnSpPr>
            <a:stCxn id="85" idx="2"/>
            <a:endCxn id="42" idx="0"/>
          </p:cNvCxnSpPr>
          <p:nvPr/>
        </p:nvCxnSpPr>
        <p:spPr bwMode="auto">
          <a:xfrm rot="5400000">
            <a:off x="3416418" y="2429089"/>
            <a:ext cx="735836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lbow Connector 56"/>
          <p:cNvCxnSpPr>
            <a:stCxn id="82" idx="2"/>
            <a:endCxn id="43" idx="0"/>
          </p:cNvCxnSpPr>
          <p:nvPr/>
        </p:nvCxnSpPr>
        <p:spPr bwMode="auto">
          <a:xfrm rot="5400000">
            <a:off x="430976" y="2429089"/>
            <a:ext cx="735836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43" idx="3"/>
            <a:endCxn id="42" idx="1"/>
          </p:cNvCxnSpPr>
          <p:nvPr/>
        </p:nvCxnSpPr>
        <p:spPr bwMode="auto">
          <a:xfrm>
            <a:off x="1222869" y="3088675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42" idx="3"/>
            <a:endCxn id="38" idx="1"/>
          </p:cNvCxnSpPr>
          <p:nvPr/>
        </p:nvCxnSpPr>
        <p:spPr bwMode="auto">
          <a:xfrm>
            <a:off x="4208310" y="3088675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46" idx="3"/>
            <a:endCxn id="45" idx="1"/>
          </p:cNvCxnSpPr>
          <p:nvPr/>
        </p:nvCxnSpPr>
        <p:spPr bwMode="auto">
          <a:xfrm>
            <a:off x="7282388" y="3223563"/>
            <a:ext cx="2185430" cy="496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Arrow Connector 72"/>
          <p:cNvCxnSpPr>
            <a:stCxn id="45" idx="3"/>
            <a:endCxn id="44" idx="1"/>
          </p:cNvCxnSpPr>
          <p:nvPr/>
        </p:nvCxnSpPr>
        <p:spPr bwMode="auto">
          <a:xfrm flipV="1">
            <a:off x="10315769" y="3228529"/>
            <a:ext cx="519418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2" name="Elbow Connector 61"/>
          <p:cNvCxnSpPr>
            <a:stCxn id="61" idx="0"/>
            <a:endCxn id="43" idx="2"/>
          </p:cNvCxnSpPr>
          <p:nvPr/>
        </p:nvCxnSpPr>
        <p:spPr bwMode="auto">
          <a:xfrm rot="5400000" flipH="1" flipV="1">
            <a:off x="428880" y="3750356"/>
            <a:ext cx="74002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Elbow Connector 62"/>
          <p:cNvCxnSpPr>
            <a:stCxn id="68" idx="0"/>
            <a:endCxn id="42" idx="2"/>
          </p:cNvCxnSpPr>
          <p:nvPr/>
        </p:nvCxnSpPr>
        <p:spPr bwMode="auto">
          <a:xfrm rot="16200000" flipV="1">
            <a:off x="3414322" y="3750355"/>
            <a:ext cx="740028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Elbow Connector 65"/>
          <p:cNvCxnSpPr>
            <a:stCxn id="76" idx="0"/>
            <a:endCxn id="38" idx="2"/>
          </p:cNvCxnSpPr>
          <p:nvPr/>
        </p:nvCxnSpPr>
        <p:spPr bwMode="auto">
          <a:xfrm rot="5400000" flipH="1" flipV="1">
            <a:off x="4782527" y="3752840"/>
            <a:ext cx="73506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Flowchart: Document 68"/>
          <p:cNvSpPr/>
          <p:nvPr/>
        </p:nvSpPr>
        <p:spPr bwMode="auto">
          <a:xfrm>
            <a:off x="455307" y="214652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3425887" y="214652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Flowchart: Document 71"/>
          <p:cNvSpPr/>
          <p:nvPr/>
        </p:nvSpPr>
        <p:spPr bwMode="auto">
          <a:xfrm>
            <a:off x="4753661" y="214652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Flowchart: Document 74"/>
          <p:cNvSpPr/>
          <p:nvPr/>
        </p:nvSpPr>
        <p:spPr bwMode="auto">
          <a:xfrm>
            <a:off x="487171" y="388250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Flowchart: Document 77"/>
          <p:cNvSpPr/>
          <p:nvPr/>
        </p:nvSpPr>
        <p:spPr bwMode="auto">
          <a:xfrm>
            <a:off x="3457751" y="388250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Flowchart: Document 78"/>
          <p:cNvSpPr/>
          <p:nvPr/>
        </p:nvSpPr>
        <p:spPr bwMode="auto">
          <a:xfrm>
            <a:off x="4785525" y="388250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9809" y="375748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74918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1867639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60360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726081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7" name="Straight Arrow Connector 76"/>
          <p:cNvCxnSpPr>
            <a:stCxn id="61" idx="3"/>
            <a:endCxn id="65" idx="1"/>
          </p:cNvCxnSpPr>
          <p:nvPr/>
        </p:nvCxnSpPr>
        <p:spPr bwMode="auto">
          <a:xfrm>
            <a:off x="1222869" y="4412038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0" name="Straight Arrow Connector 79"/>
          <p:cNvCxnSpPr>
            <a:stCxn id="65" idx="3"/>
            <a:endCxn id="68" idx="1"/>
          </p:cNvCxnSpPr>
          <p:nvPr/>
        </p:nvCxnSpPr>
        <p:spPr bwMode="auto">
          <a:xfrm>
            <a:off x="2715590" y="4412038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/>
          <p:cNvCxnSpPr>
            <a:stCxn id="68" idx="3"/>
            <a:endCxn id="76" idx="1"/>
          </p:cNvCxnSpPr>
          <p:nvPr/>
        </p:nvCxnSpPr>
        <p:spPr bwMode="auto">
          <a:xfrm>
            <a:off x="4208311" y="4412038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74918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867639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360360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26081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5" name="Straight Arrow Connector 94"/>
          <p:cNvCxnSpPr>
            <a:stCxn id="82" idx="3"/>
            <a:endCxn id="84" idx="1"/>
          </p:cNvCxnSpPr>
          <p:nvPr/>
        </p:nvCxnSpPr>
        <p:spPr bwMode="auto">
          <a:xfrm>
            <a:off x="1222869" y="176950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/>
          <p:cNvCxnSpPr>
            <a:stCxn id="84" idx="3"/>
            <a:endCxn id="85" idx="1"/>
          </p:cNvCxnSpPr>
          <p:nvPr/>
        </p:nvCxnSpPr>
        <p:spPr bwMode="auto">
          <a:xfrm>
            <a:off x="2715590" y="176950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0" name="Straight Arrow Connector 99"/>
          <p:cNvCxnSpPr>
            <a:stCxn id="85" idx="3"/>
            <a:endCxn id="86" idx="1"/>
          </p:cNvCxnSpPr>
          <p:nvPr/>
        </p:nvCxnSpPr>
        <p:spPr bwMode="auto">
          <a:xfrm>
            <a:off x="4208311" y="1769504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10817251" y="3670054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PRD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9451529" y="366508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QAS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66088" y="366508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MSAF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6" name="Straight Arrow Connector 105"/>
          <p:cNvCxnSpPr>
            <a:stCxn id="104" idx="3"/>
            <a:endCxn id="103" idx="1"/>
          </p:cNvCxnSpPr>
          <p:nvPr/>
        </p:nvCxnSpPr>
        <p:spPr bwMode="auto">
          <a:xfrm>
            <a:off x="7314039" y="3956754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7" name="Straight Arrow Connector 106"/>
          <p:cNvCxnSpPr>
            <a:stCxn id="103" idx="3"/>
            <a:endCxn id="101" idx="1"/>
          </p:cNvCxnSpPr>
          <p:nvPr/>
        </p:nvCxnSpPr>
        <p:spPr bwMode="auto">
          <a:xfrm>
            <a:off x="10299480" y="3956754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Elbow Connector 107"/>
          <p:cNvCxnSpPr>
            <a:stCxn id="116" idx="0"/>
            <a:endCxn id="104" idx="2"/>
          </p:cNvCxnSpPr>
          <p:nvPr/>
        </p:nvCxnSpPr>
        <p:spPr bwMode="auto">
          <a:xfrm rot="5400000" flipH="1" flipV="1">
            <a:off x="6647050" y="4491435"/>
            <a:ext cx="48602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110" name="Elbow Connector 109"/>
          <p:cNvCxnSpPr>
            <a:stCxn id="118" idx="0"/>
            <a:endCxn id="103" idx="2"/>
          </p:cNvCxnSpPr>
          <p:nvPr/>
        </p:nvCxnSpPr>
        <p:spPr bwMode="auto">
          <a:xfrm rot="16200000" flipV="1">
            <a:off x="9632492" y="4491434"/>
            <a:ext cx="486028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111" name="Elbow Connector 110"/>
          <p:cNvCxnSpPr>
            <a:stCxn id="119" idx="0"/>
            <a:endCxn id="101" idx="2"/>
          </p:cNvCxnSpPr>
          <p:nvPr/>
        </p:nvCxnSpPr>
        <p:spPr bwMode="auto">
          <a:xfrm rot="5400000" flipH="1" flipV="1">
            <a:off x="11000697" y="4493919"/>
            <a:ext cx="48106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112" name="Flowchart: Document 111"/>
          <p:cNvSpPr/>
          <p:nvPr/>
        </p:nvSpPr>
        <p:spPr bwMode="auto">
          <a:xfrm>
            <a:off x="6578341" y="449658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Flowchart: Document 112"/>
          <p:cNvSpPr/>
          <p:nvPr/>
        </p:nvSpPr>
        <p:spPr bwMode="auto">
          <a:xfrm>
            <a:off x="9548921" y="449658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Flowchart: Document 113"/>
          <p:cNvSpPr/>
          <p:nvPr/>
        </p:nvSpPr>
        <p:spPr bwMode="auto">
          <a:xfrm>
            <a:off x="10876695" y="449658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66088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7958809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9451530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0817251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0" name="Straight Arrow Connector 119"/>
          <p:cNvCxnSpPr>
            <a:stCxn id="116" idx="3"/>
            <a:endCxn id="117" idx="1"/>
          </p:cNvCxnSpPr>
          <p:nvPr/>
        </p:nvCxnSpPr>
        <p:spPr bwMode="auto">
          <a:xfrm>
            <a:off x="7314039" y="502611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1" name="Straight Arrow Connector 120"/>
          <p:cNvCxnSpPr>
            <a:stCxn id="117" idx="3"/>
            <a:endCxn id="118" idx="1"/>
          </p:cNvCxnSpPr>
          <p:nvPr/>
        </p:nvCxnSpPr>
        <p:spPr bwMode="auto">
          <a:xfrm>
            <a:off x="8806760" y="502611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Straight Arrow Connector 122"/>
          <p:cNvCxnSpPr>
            <a:stCxn id="118" idx="3"/>
            <a:endCxn id="119" idx="1"/>
          </p:cNvCxnSpPr>
          <p:nvPr/>
        </p:nvCxnSpPr>
        <p:spPr bwMode="auto">
          <a:xfrm>
            <a:off x="10299481" y="502611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10338287" y="285421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39289" y="436628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537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SERASA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588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2880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Elbow Connector 44"/>
          <p:cNvCxnSpPr>
            <a:stCxn id="29" idx="2"/>
            <a:endCxn id="66" idx="3"/>
          </p:cNvCxnSpPr>
          <p:nvPr/>
        </p:nvCxnSpPr>
        <p:spPr bwMode="auto">
          <a:xfrm rot="16200000" flipH="1">
            <a:off x="7803753" y="2287960"/>
            <a:ext cx="927981" cy="271948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6" idx="3"/>
          </p:cNvCxnSpPr>
          <p:nvPr/>
        </p:nvCxnSpPr>
        <p:spPr bwMode="auto">
          <a:xfrm rot="16200000" flipH="1">
            <a:off x="8550113" y="3034320"/>
            <a:ext cx="927981" cy="122676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6" idx="3"/>
          </p:cNvCxnSpPr>
          <p:nvPr/>
        </p:nvCxnSpPr>
        <p:spPr bwMode="auto">
          <a:xfrm rot="5400000">
            <a:off x="9296474" y="3514725"/>
            <a:ext cx="927981" cy="265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9" name="Elbow Connector 58"/>
          <p:cNvCxnSpPr>
            <a:stCxn id="35" idx="2"/>
            <a:endCxn id="66" idx="3"/>
          </p:cNvCxnSpPr>
          <p:nvPr/>
        </p:nvCxnSpPr>
        <p:spPr bwMode="auto">
          <a:xfrm rot="5400000">
            <a:off x="9973589" y="2826119"/>
            <a:ext cx="939473" cy="163167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395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389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8964" y="5332948"/>
            <a:ext cx="4790642" cy="1210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Map SERASA http links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2888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304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112689" y="464246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247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245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16685" y="3730534"/>
            <a:ext cx="456801" cy="30909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WS?</a:t>
            </a:r>
          </a:p>
        </p:txBody>
      </p:sp>
      <p:sp>
        <p:nvSpPr>
          <p:cNvPr id="66" name="Cloud Callout 65"/>
          <p:cNvSpPr/>
          <p:nvPr/>
        </p:nvSpPr>
        <p:spPr bwMode="auto">
          <a:xfrm>
            <a:off x="8916685" y="4066040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SERASA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3922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Credito Rural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357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49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342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708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8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81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204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697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190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436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10302" y="3307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Crédito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 Rural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977105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Crédito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Rural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IST/UAT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708187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latin typeface="Arial" charset="0"/>
              </a:rPr>
              <a:t>Crédito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Rural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Elbow Connector 52"/>
          <p:cNvCxnSpPr>
            <a:stCxn id="41" idx="2"/>
            <a:endCxn id="52" idx="0"/>
          </p:cNvCxnSpPr>
          <p:nvPr/>
        </p:nvCxnSpPr>
        <p:spPr bwMode="auto">
          <a:xfrm rot="5400000">
            <a:off x="10557278" y="2765563"/>
            <a:ext cx="114977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5400000">
            <a:off x="4579287" y="2752019"/>
            <a:ext cx="1109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211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22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2" name="Elbow Connector 71"/>
          <p:cNvCxnSpPr>
            <a:stCxn id="42" idx="2"/>
            <a:endCxn id="51" idx="0"/>
          </p:cNvCxnSpPr>
          <p:nvPr/>
        </p:nvCxnSpPr>
        <p:spPr bwMode="auto">
          <a:xfrm rot="16200000" flipH="1">
            <a:off x="7860057" y="1799423"/>
            <a:ext cx="693787" cy="23882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43" idx="2"/>
            <a:endCxn id="51" idx="0"/>
          </p:cNvCxnSpPr>
          <p:nvPr/>
        </p:nvCxnSpPr>
        <p:spPr bwMode="auto">
          <a:xfrm rot="16200000" flipH="1">
            <a:off x="8606418" y="2545784"/>
            <a:ext cx="693787" cy="895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40" idx="2"/>
            <a:endCxn id="51" idx="0"/>
          </p:cNvCxnSpPr>
          <p:nvPr/>
        </p:nvCxnSpPr>
        <p:spPr bwMode="auto">
          <a:xfrm rot="5400000">
            <a:off x="9008877" y="2582883"/>
            <a:ext cx="1149770" cy="365361"/>
          </a:xfrm>
          <a:prstGeom prst="bentConnector3">
            <a:avLst>
              <a:gd name="adj1" fmla="val 7128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356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1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6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5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037610" y="312255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705748" y="309396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Credito Rural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Credito Rural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393653" y="434517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Bank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2" name="Elbow Connector 91"/>
          <p:cNvCxnSpPr>
            <a:stCxn id="91" idx="3"/>
            <a:endCxn id="49" idx="2"/>
          </p:cNvCxnSpPr>
          <p:nvPr/>
        </p:nvCxnSpPr>
        <p:spPr bwMode="auto">
          <a:xfrm flipV="1">
            <a:off x="4241604" y="3890345"/>
            <a:ext cx="892674" cy="74649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56725" y="434286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Bank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Flowchart: Document 53"/>
          <p:cNvSpPr/>
          <p:nvPr/>
        </p:nvSpPr>
        <p:spPr bwMode="auto">
          <a:xfrm>
            <a:off x="5262218" y="400647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Elbow Connector 54"/>
          <p:cNvCxnSpPr>
            <a:stCxn id="50" idx="3"/>
            <a:endCxn id="51" idx="2"/>
          </p:cNvCxnSpPr>
          <p:nvPr/>
        </p:nvCxnSpPr>
        <p:spPr bwMode="auto">
          <a:xfrm flipV="1">
            <a:off x="7204676" y="3923783"/>
            <a:ext cx="2196405" cy="71075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6" name="Elbow Connector 55"/>
          <p:cNvCxnSpPr>
            <a:stCxn id="50" idx="3"/>
            <a:endCxn id="52" idx="2"/>
          </p:cNvCxnSpPr>
          <p:nvPr/>
        </p:nvCxnSpPr>
        <p:spPr bwMode="auto">
          <a:xfrm flipV="1">
            <a:off x="7204676" y="3923783"/>
            <a:ext cx="3927487" cy="71075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Flowchart: Document 56"/>
          <p:cNvSpPr/>
          <p:nvPr/>
        </p:nvSpPr>
        <p:spPr bwMode="auto">
          <a:xfrm>
            <a:off x="9009854" y="400647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lowchart: Document 58"/>
          <p:cNvSpPr/>
          <p:nvPr/>
        </p:nvSpPr>
        <p:spPr bwMode="auto">
          <a:xfrm>
            <a:off x="10702389" y="400647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254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Easy IRPJ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357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49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342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708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8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81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204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697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190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436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10302" y="3307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Easy IRPJ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977105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Easy IRPJ Support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708187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Easy IRPJ 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Elbow Connector 52"/>
          <p:cNvCxnSpPr>
            <a:stCxn id="41" idx="2"/>
            <a:endCxn id="52" idx="0"/>
          </p:cNvCxnSpPr>
          <p:nvPr/>
        </p:nvCxnSpPr>
        <p:spPr bwMode="auto">
          <a:xfrm rot="5400000">
            <a:off x="10557278" y="2765563"/>
            <a:ext cx="114977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5400000">
            <a:off x="4579287" y="2752019"/>
            <a:ext cx="1109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211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22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2" name="Elbow Connector 71"/>
          <p:cNvCxnSpPr>
            <a:stCxn id="42" idx="2"/>
            <a:endCxn id="51" idx="0"/>
          </p:cNvCxnSpPr>
          <p:nvPr/>
        </p:nvCxnSpPr>
        <p:spPr bwMode="auto">
          <a:xfrm rot="16200000" flipH="1">
            <a:off x="7860057" y="1799423"/>
            <a:ext cx="693787" cy="23882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43" idx="2"/>
            <a:endCxn id="51" idx="0"/>
          </p:cNvCxnSpPr>
          <p:nvPr/>
        </p:nvCxnSpPr>
        <p:spPr bwMode="auto">
          <a:xfrm rot="16200000" flipH="1">
            <a:off x="8606418" y="2545784"/>
            <a:ext cx="693787" cy="895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40" idx="2"/>
            <a:endCxn id="51" idx="0"/>
          </p:cNvCxnSpPr>
          <p:nvPr/>
        </p:nvCxnSpPr>
        <p:spPr bwMode="auto">
          <a:xfrm rot="5400000">
            <a:off x="9008877" y="2582883"/>
            <a:ext cx="1149770" cy="365361"/>
          </a:xfrm>
          <a:prstGeom prst="bentConnector3">
            <a:avLst>
              <a:gd name="adj1" fmla="val 7128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356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1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6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5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037610" y="312255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705748" y="309396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Easy IRPJ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Easy IRPJ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546014" y="33334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Easy IRPJ Support</a:t>
            </a:r>
          </a:p>
        </p:txBody>
      </p:sp>
      <p:cxnSp>
        <p:nvCxnSpPr>
          <p:cNvPr id="54" name="Elbow Connector 53"/>
          <p:cNvCxnSpPr>
            <a:stCxn id="60" idx="2"/>
            <a:endCxn id="50" idx="0"/>
          </p:cNvCxnSpPr>
          <p:nvPr/>
        </p:nvCxnSpPr>
        <p:spPr bwMode="auto">
          <a:xfrm rot="16200000" flipH="1">
            <a:off x="2054709" y="2418155"/>
            <a:ext cx="1136409" cy="69415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endCxn id="50" idx="0"/>
          </p:cNvCxnSpPr>
          <p:nvPr/>
        </p:nvCxnSpPr>
        <p:spPr bwMode="auto">
          <a:xfrm rot="5400000">
            <a:off x="2864767" y="2295901"/>
            <a:ext cx="1142759" cy="93231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3148343" y="308129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3233" y="25060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</p:spTree>
    <p:extLst>
      <p:ext uri="{BB962C8B-B14F-4D97-AF65-F5344CB8AC3E}">
        <p14:creationId xmlns:p14="http://schemas.microsoft.com/office/powerpoint/2010/main" val="6904344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VIM Satellite Landscape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342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08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204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697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190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436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352236" y="39144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57486" y="391446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 flipV="1">
            <a:off x="7200187" y="4206134"/>
            <a:ext cx="657299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364209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 flipV="1">
            <a:off x="8705437" y="4205422"/>
            <a:ext cx="658772" cy="7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732818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>
            <a:off x="10212160" y="4205422"/>
            <a:ext cx="520658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104" idx="0"/>
          </p:cNvCxnSpPr>
          <p:nvPr/>
        </p:nvCxnSpPr>
        <p:spPr bwMode="auto">
          <a:xfrm rot="16200000" flipH="1">
            <a:off x="9419893" y="2410227"/>
            <a:ext cx="708578" cy="1548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112" idx="0"/>
          </p:cNvCxnSpPr>
          <p:nvPr/>
        </p:nvCxnSpPr>
        <p:spPr bwMode="auto">
          <a:xfrm rot="16200000" flipH="1">
            <a:off x="10790190" y="2405650"/>
            <a:ext cx="708577" cy="2463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942234" y="5608114"/>
            <a:ext cx="4353129" cy="1176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/>
              <a:t>Cut </a:t>
            </a:r>
            <a:r>
              <a:rPr lang="pt-BR" sz="1200" dirty="0" smtClean="0"/>
              <a:t>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ECC </a:t>
            </a:r>
            <a:r>
              <a:rPr lang="pt-BR" sz="1200" dirty="0" smtClean="0"/>
              <a:t>TRs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Move GRCNFE TRs</a:t>
            </a:r>
            <a:endParaRPr lang="pt-BR" sz="12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211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13429" y="421399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359138" y="278143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55182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47903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 bwMode="auto">
          <a:xfrm>
            <a:off x="1203133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3340624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 bwMode="auto">
          <a:xfrm>
            <a:off x="2695854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4706345" y="391961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3" idx="3"/>
            <a:endCxn id="65" idx="1"/>
          </p:cNvCxnSpPr>
          <p:nvPr/>
        </p:nvCxnSpPr>
        <p:spPr bwMode="auto">
          <a:xfrm flipV="1">
            <a:off x="4188575" y="4211279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Elbow Connector 71"/>
          <p:cNvCxnSpPr>
            <a:stCxn id="89" idx="2"/>
            <a:endCxn id="78" idx="0"/>
          </p:cNvCxnSpPr>
          <p:nvPr/>
        </p:nvCxnSpPr>
        <p:spPr bwMode="auto">
          <a:xfrm rot="5400000">
            <a:off x="3412857" y="2425728"/>
            <a:ext cx="711401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90" idx="2"/>
            <a:endCxn id="79" idx="0"/>
          </p:cNvCxnSpPr>
          <p:nvPr/>
        </p:nvCxnSpPr>
        <p:spPr bwMode="auto">
          <a:xfrm rot="16200000" flipH="1">
            <a:off x="4784490" y="2419816"/>
            <a:ext cx="711400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567914" y="147220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863684" y="278143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344580" y="278142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22126" y="278142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57024" y="2776095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861570" y="2776094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4" name="Elbow Connector 83"/>
          <p:cNvCxnSpPr>
            <a:stCxn id="88" idx="2"/>
            <a:endCxn id="77" idx="0"/>
          </p:cNvCxnSpPr>
          <p:nvPr/>
        </p:nvCxnSpPr>
        <p:spPr bwMode="auto">
          <a:xfrm rot="16200000" flipH="1">
            <a:off x="1926047" y="2419817"/>
            <a:ext cx="711402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Elbow Connector 84"/>
          <p:cNvCxnSpPr>
            <a:stCxn id="87" idx="2"/>
            <a:endCxn id="110" idx="0"/>
          </p:cNvCxnSpPr>
          <p:nvPr/>
        </p:nvCxnSpPr>
        <p:spPr bwMode="auto">
          <a:xfrm rot="5400000">
            <a:off x="427414" y="2425729"/>
            <a:ext cx="711403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Elbow Connector 85"/>
          <p:cNvCxnSpPr>
            <a:stCxn id="60" idx="0"/>
            <a:endCxn id="110" idx="2"/>
          </p:cNvCxnSpPr>
          <p:nvPr/>
        </p:nvCxnSpPr>
        <p:spPr bwMode="auto">
          <a:xfrm rot="5400000" flipH="1" flipV="1">
            <a:off x="497968" y="3645957"/>
            <a:ext cx="566337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5" name="Elbow Connector 94"/>
          <p:cNvCxnSpPr>
            <a:stCxn id="61" idx="0"/>
            <a:endCxn id="77" idx="2"/>
          </p:cNvCxnSpPr>
          <p:nvPr/>
        </p:nvCxnSpPr>
        <p:spPr bwMode="auto">
          <a:xfrm rot="5400000" flipH="1" flipV="1">
            <a:off x="1996600" y="3640044"/>
            <a:ext cx="56633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6" name="Elbow Connector 95"/>
          <p:cNvCxnSpPr>
            <a:stCxn id="63" idx="0"/>
            <a:endCxn id="78" idx="2"/>
          </p:cNvCxnSpPr>
          <p:nvPr/>
        </p:nvCxnSpPr>
        <p:spPr bwMode="auto">
          <a:xfrm rot="5400000" flipH="1" flipV="1">
            <a:off x="3483409" y="3645956"/>
            <a:ext cx="566339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0" name="Elbow Connector 99"/>
          <p:cNvCxnSpPr>
            <a:stCxn id="65" idx="0"/>
            <a:endCxn id="79" idx="2"/>
          </p:cNvCxnSpPr>
          <p:nvPr/>
        </p:nvCxnSpPr>
        <p:spPr bwMode="auto">
          <a:xfrm rot="5400000" flipH="1" flipV="1">
            <a:off x="4860787" y="3634297"/>
            <a:ext cx="55484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9357946" y="277225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0732818" y="277225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3" name="Elbow Connector 112"/>
          <p:cNvCxnSpPr>
            <a:stCxn id="4" idx="2"/>
            <a:endCxn id="80" idx="0"/>
          </p:cNvCxnSpPr>
          <p:nvPr/>
        </p:nvCxnSpPr>
        <p:spPr bwMode="auto">
          <a:xfrm rot="5400000">
            <a:off x="6424792" y="2419886"/>
            <a:ext cx="71241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5" name="Elbow Connector 114"/>
          <p:cNvCxnSpPr>
            <a:stCxn id="5" idx="2"/>
            <a:endCxn id="81" idx="0"/>
          </p:cNvCxnSpPr>
          <p:nvPr/>
        </p:nvCxnSpPr>
        <p:spPr bwMode="auto">
          <a:xfrm rot="16200000" flipH="1">
            <a:off x="7923425" y="2413973"/>
            <a:ext cx="712416" cy="1182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1171313" y="341066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68" name="Straight Arrow Connector 67"/>
          <p:cNvCxnSpPr>
            <a:stCxn id="110" idx="3"/>
            <a:endCxn id="77" idx="1"/>
          </p:cNvCxnSpPr>
          <p:nvPr/>
        </p:nvCxnSpPr>
        <p:spPr bwMode="auto">
          <a:xfrm flipV="1">
            <a:off x="1207089" y="3073098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Arrow Connector 75"/>
          <p:cNvCxnSpPr>
            <a:stCxn id="77" idx="3"/>
            <a:endCxn id="78" idx="1"/>
          </p:cNvCxnSpPr>
          <p:nvPr/>
        </p:nvCxnSpPr>
        <p:spPr bwMode="auto">
          <a:xfrm flipV="1">
            <a:off x="2711635" y="3073097"/>
            <a:ext cx="63294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Straight Arrow Connector 81"/>
          <p:cNvCxnSpPr>
            <a:stCxn id="78" idx="3"/>
            <a:endCxn id="79" idx="1"/>
          </p:cNvCxnSpPr>
          <p:nvPr/>
        </p:nvCxnSpPr>
        <p:spPr bwMode="auto">
          <a:xfrm flipV="1">
            <a:off x="4192531" y="3073096"/>
            <a:ext cx="529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Arrow Connector 82"/>
          <p:cNvCxnSpPr>
            <a:stCxn id="80" idx="3"/>
            <a:endCxn id="81" idx="1"/>
          </p:cNvCxnSpPr>
          <p:nvPr/>
        </p:nvCxnSpPr>
        <p:spPr bwMode="auto">
          <a:xfrm flipV="1">
            <a:off x="7204975" y="3067762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Straight Arrow Connector 107"/>
          <p:cNvCxnSpPr>
            <a:stCxn id="104" idx="3"/>
            <a:endCxn id="112" idx="1"/>
          </p:cNvCxnSpPr>
          <p:nvPr/>
        </p:nvCxnSpPr>
        <p:spPr bwMode="auto">
          <a:xfrm flipV="1">
            <a:off x="10205897" y="3063923"/>
            <a:ext cx="526921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0" name="Straight Arrow Connector 119"/>
          <p:cNvCxnSpPr>
            <a:stCxn id="111" idx="3"/>
            <a:endCxn id="114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1" name="Straight Arrow Connector 120"/>
          <p:cNvCxnSpPr>
            <a:stCxn id="114" idx="3"/>
            <a:endCxn id="117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776473" y="239781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58991" y="239608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31461" y="239352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55265" y="239125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0865" y="353661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48888" y="353661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03674" y="353371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2" name="Cloud Callout 131"/>
          <p:cNvSpPr/>
          <p:nvPr/>
        </p:nvSpPr>
        <p:spPr bwMode="auto">
          <a:xfrm>
            <a:off x="2242060" y="512238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133" name="Elbow Connector 132"/>
          <p:cNvCxnSpPr>
            <a:stCxn id="132" idx="3"/>
            <a:endCxn id="60" idx="2"/>
          </p:cNvCxnSpPr>
          <p:nvPr/>
        </p:nvCxnSpPr>
        <p:spPr bwMode="auto">
          <a:xfrm rot="16200000" flipV="1">
            <a:off x="1539211" y="3754385"/>
            <a:ext cx="653598" cy="217370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4" name="Elbow Connector 133"/>
          <p:cNvCxnSpPr>
            <a:stCxn id="132" idx="3"/>
            <a:endCxn id="61" idx="2"/>
          </p:cNvCxnSpPr>
          <p:nvPr/>
        </p:nvCxnSpPr>
        <p:spPr bwMode="auto">
          <a:xfrm rot="16200000" flipV="1">
            <a:off x="2285571" y="4500746"/>
            <a:ext cx="653598" cy="68098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5" name="Elbow Connector 134"/>
          <p:cNvCxnSpPr>
            <a:stCxn id="132" idx="3"/>
            <a:endCxn id="63" idx="2"/>
          </p:cNvCxnSpPr>
          <p:nvPr/>
        </p:nvCxnSpPr>
        <p:spPr bwMode="auto">
          <a:xfrm rot="5400000" flipH="1" flipV="1">
            <a:off x="3031931" y="4435368"/>
            <a:ext cx="653598" cy="81173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6" name="Elbow Connector 135"/>
          <p:cNvCxnSpPr>
            <a:stCxn id="132" idx="3"/>
            <a:endCxn id="65" idx="2"/>
          </p:cNvCxnSpPr>
          <p:nvPr/>
        </p:nvCxnSpPr>
        <p:spPr bwMode="auto">
          <a:xfrm rot="5400000" flipH="1" flipV="1">
            <a:off x="3709046" y="3746761"/>
            <a:ext cx="665090" cy="21774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2719824" y="459798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57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49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88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81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69" name="Elbow Connector 168"/>
          <p:cNvCxnSpPr>
            <a:stCxn id="32" idx="0"/>
            <a:endCxn id="104" idx="2"/>
          </p:cNvCxnSpPr>
          <p:nvPr/>
        </p:nvCxnSpPr>
        <p:spPr bwMode="auto">
          <a:xfrm rot="16200000" flipV="1">
            <a:off x="9505973" y="3631541"/>
            <a:ext cx="558163" cy="626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72" name="Elbow Connector 171"/>
          <p:cNvCxnSpPr>
            <a:stCxn id="35" idx="0"/>
            <a:endCxn id="112" idx="2"/>
          </p:cNvCxnSpPr>
          <p:nvPr/>
        </p:nvCxnSpPr>
        <p:spPr bwMode="auto">
          <a:xfrm rot="5400000" flipH="1" flipV="1">
            <a:off x="10877712" y="3634672"/>
            <a:ext cx="55816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6801908" y="251160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384426" y="250987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856896" y="250731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180700" y="250504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958670" y="35227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476693" y="352274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0031479" y="351984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2" name="Cloud Callout 201"/>
          <p:cNvSpPr/>
          <p:nvPr/>
        </p:nvSpPr>
        <p:spPr bwMode="auto">
          <a:xfrm>
            <a:off x="8408685" y="5059894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203" name="Elbow Connector 202"/>
          <p:cNvCxnSpPr>
            <a:stCxn id="202" idx="3"/>
            <a:endCxn id="29" idx="2"/>
          </p:cNvCxnSpPr>
          <p:nvPr/>
        </p:nvCxnSpPr>
        <p:spPr bwMode="auto">
          <a:xfrm rot="16200000" flipV="1">
            <a:off x="7643976" y="3630038"/>
            <a:ext cx="607746" cy="234327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4" name="Elbow Connector 203"/>
          <p:cNvCxnSpPr>
            <a:stCxn id="202" idx="3"/>
            <a:endCxn id="30" idx="2"/>
          </p:cNvCxnSpPr>
          <p:nvPr/>
        </p:nvCxnSpPr>
        <p:spPr bwMode="auto">
          <a:xfrm rot="16200000" flipV="1">
            <a:off x="8396601" y="4382663"/>
            <a:ext cx="607747" cy="8380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5" name="Elbow Connector 204"/>
          <p:cNvCxnSpPr>
            <a:stCxn id="202" idx="3"/>
            <a:endCxn id="32" idx="2"/>
          </p:cNvCxnSpPr>
          <p:nvPr/>
        </p:nvCxnSpPr>
        <p:spPr bwMode="auto">
          <a:xfrm rot="5400000" flipH="1" flipV="1">
            <a:off x="9149606" y="4466970"/>
            <a:ext cx="608459" cy="66869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6" name="Elbow Connector 205"/>
          <p:cNvCxnSpPr>
            <a:stCxn id="202" idx="3"/>
            <a:endCxn id="35" idx="2"/>
          </p:cNvCxnSpPr>
          <p:nvPr/>
        </p:nvCxnSpPr>
        <p:spPr bwMode="auto">
          <a:xfrm rot="5400000" flipH="1" flipV="1">
            <a:off x="9833911" y="3782665"/>
            <a:ext cx="608459" cy="203730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8874103" y="451443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212" name="Elbow Connector 211"/>
          <p:cNvCxnSpPr>
            <a:stCxn id="29" idx="0"/>
            <a:endCxn id="80" idx="2"/>
          </p:cNvCxnSpPr>
          <p:nvPr/>
        </p:nvCxnSpPr>
        <p:spPr bwMode="auto">
          <a:xfrm rot="5400000" flipH="1" flipV="1">
            <a:off x="6501088" y="3634555"/>
            <a:ext cx="555037" cy="47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5" name="Elbow Connector 214"/>
          <p:cNvCxnSpPr>
            <a:stCxn id="30" idx="0"/>
            <a:endCxn id="81" idx="2"/>
          </p:cNvCxnSpPr>
          <p:nvPr/>
        </p:nvCxnSpPr>
        <p:spPr bwMode="auto">
          <a:xfrm rot="5400000" flipH="1" flipV="1">
            <a:off x="8005986" y="3634906"/>
            <a:ext cx="555037" cy="408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10231509" y="318363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cxnSp>
        <p:nvCxnSpPr>
          <p:cNvPr id="124" name="Straight Arrow Connector 123"/>
          <p:cNvCxnSpPr>
            <a:stCxn id="81" idx="3"/>
            <a:endCxn id="104" idx="1"/>
          </p:cNvCxnSpPr>
          <p:nvPr/>
        </p:nvCxnSpPr>
        <p:spPr bwMode="auto">
          <a:xfrm flipV="1">
            <a:off x="8709521" y="3063924"/>
            <a:ext cx="648425" cy="383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7" name="Rectangle 106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9382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Biller Direct Solution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481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715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3007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484023" y="3848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5400000">
            <a:off x="6639133" y="3579580"/>
            <a:ext cx="537735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1" idx="0"/>
          </p:cNvCxnSpPr>
          <p:nvPr/>
        </p:nvCxnSpPr>
        <p:spPr bwMode="auto">
          <a:xfrm rot="16200000" flipH="1">
            <a:off x="8134758" y="3576676"/>
            <a:ext cx="535823" cy="389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2" idx="0"/>
          </p:cNvCxnSpPr>
          <p:nvPr/>
        </p:nvCxnSpPr>
        <p:spPr bwMode="auto">
          <a:xfrm rot="16200000" flipH="1">
            <a:off x="9627416" y="3576739"/>
            <a:ext cx="535822" cy="3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84901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Prod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268" y="3574116"/>
            <a:ext cx="549791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522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516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9628" y="5179722"/>
            <a:ext cx="5125017" cy="14424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OSGT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Connect OSGT to </a:t>
            </a:r>
            <a:r>
              <a:rPr lang="pt-BR" sz="1200" dirty="0" smtClean="0"/>
              <a:t>POP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Automatically create MD in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Configuration tables for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2023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3015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431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739275" y="4465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 (5); (7)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374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372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4231" y="342138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7743" y="345869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980641" y="384653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IST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473236" y="384653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UAT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25595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3599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65" name="Straight Arrow Connector 64"/>
          <p:cNvCxnSpPr>
            <a:stCxn id="39" idx="3"/>
            <a:endCxn id="61" idx="1"/>
          </p:cNvCxnSpPr>
          <p:nvPr/>
        </p:nvCxnSpPr>
        <p:spPr bwMode="auto">
          <a:xfrm flipV="1">
            <a:off x="7331974" y="4138204"/>
            <a:ext cx="648667" cy="19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61" idx="3"/>
            <a:endCxn id="62" idx="1"/>
          </p:cNvCxnSpPr>
          <p:nvPr/>
        </p:nvCxnSpPr>
        <p:spPr bwMode="auto">
          <a:xfrm flipV="1">
            <a:off x="8828592" y="4138203"/>
            <a:ext cx="644644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62" idx="3"/>
            <a:endCxn id="58" idx="1"/>
          </p:cNvCxnSpPr>
          <p:nvPr/>
        </p:nvCxnSpPr>
        <p:spPr bwMode="auto">
          <a:xfrm>
            <a:off x="10321187" y="4138203"/>
            <a:ext cx="514000" cy="247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1361364" y="227837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(6)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1033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7337" y="-150676"/>
            <a:ext cx="11271251" cy="812800"/>
          </a:xfrm>
        </p:spPr>
        <p:txBody>
          <a:bodyPr/>
          <a:lstStyle/>
          <a:p>
            <a:r>
              <a:rPr lang="en-US" dirty="0" smtClean="0"/>
              <a:t>Satellite Status </a:t>
            </a:r>
            <a:r>
              <a:rPr lang="en-US" dirty="0"/>
              <a:t>report – Week of </a:t>
            </a:r>
            <a:r>
              <a:rPr lang="en-US" dirty="0" smtClean="0"/>
              <a:t>2016-11-01</a:t>
            </a:r>
            <a:br>
              <a:rPr lang="en-US" dirty="0" smtClean="0"/>
            </a:br>
            <a:r>
              <a:rPr lang="en-US" sz="1200" dirty="0">
                <a:solidFill>
                  <a:schemeClr val="accent1"/>
                </a:solidFill>
              </a:rPr>
              <a:t>Reason for status</a:t>
            </a:r>
            <a:r>
              <a:rPr lang="en-US" sz="1200" dirty="0" smtClean="0">
                <a:solidFill>
                  <a:schemeClr val="accent1"/>
                </a:solidFill>
              </a:rPr>
              <a:t>: </a:t>
            </a:r>
            <a:r>
              <a:rPr lang="en-US" sz="1100" dirty="0" smtClean="0">
                <a:solidFill>
                  <a:schemeClr val="accent1"/>
                </a:solidFill>
              </a:rPr>
              <a:t>Major satellites on track, Issues being solved in Unit Test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>
            <p:custDataLst>
              <p:tags r:id="rId2"/>
            </p:custDataLst>
          </p:nvPr>
        </p:nvGrpSpPr>
        <p:grpSpPr>
          <a:xfrm>
            <a:off x="10892441" y="23343"/>
            <a:ext cx="1058108" cy="441736"/>
            <a:chOff x="7740352" y="332656"/>
            <a:chExt cx="1058108" cy="441736"/>
          </a:xfrm>
        </p:grpSpPr>
        <p:sp>
          <p:nvSpPr>
            <p:cNvPr id="12" name="Rectangle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8048538" y="24470"/>
              <a:ext cx="441736" cy="105810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7788484" y="419308"/>
              <a:ext cx="275658" cy="275657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5400000">
              <a:off x="8472806" y="419308"/>
              <a:ext cx="275658" cy="2756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8123012" y="414354"/>
              <a:ext cx="275658" cy="275657"/>
            </a:xfrm>
            <a:prstGeom prst="ellipse">
              <a:avLst/>
            </a:prstGeom>
            <a:solidFill>
              <a:srgbClr val="FFC000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3031" y="6195700"/>
            <a:ext cx="3132348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dirty="0">
                <a:latin typeface="+mj-lt"/>
                <a:cs typeface="Arial" pitchFamily="34" charset="0"/>
                <a:sym typeface="Wingdings 2" panose="05020102010507070707" pitchFamily="18" charset="2"/>
              </a:rPr>
              <a:t>Rating:</a:t>
            </a:r>
          </a:p>
          <a:p>
            <a:pPr>
              <a:lnSpc>
                <a:spcPts val="1000"/>
              </a:lnSpc>
            </a:pPr>
            <a:r>
              <a:rPr lang="en-US" sz="800" dirty="0">
                <a:solidFill>
                  <a:srgbClr val="16A43F"/>
                </a:solidFill>
                <a:cs typeface="Arial" pitchFamily="34" charset="0"/>
                <a:sym typeface="Wingdings 2" panose="05020102010507070707" pitchFamily="18" charset="2"/>
              </a:rPr>
              <a:t></a:t>
            </a:r>
            <a:r>
              <a:rPr lang="en-US" sz="800" dirty="0">
                <a:cs typeface="Arial" pitchFamily="34" charset="0"/>
                <a:sym typeface="Wingdings 2" panose="05020102010507070707" pitchFamily="18" charset="2"/>
              </a:rPr>
              <a:t> Fully on track, no intervention needed</a:t>
            </a:r>
          </a:p>
          <a:p>
            <a:pPr>
              <a:lnSpc>
                <a:spcPts val="1000"/>
              </a:lnSpc>
            </a:pPr>
            <a:r>
              <a:rPr lang="en-US" sz="800" dirty="0">
                <a:solidFill>
                  <a:srgbClr val="FDB508"/>
                </a:solidFill>
                <a:cs typeface="Arial" pitchFamily="34" charset="0"/>
                <a:sym typeface="Wingdings 2" panose="05020102010507070707" pitchFamily="18" charset="2"/>
              </a:rPr>
              <a:t></a:t>
            </a:r>
            <a:r>
              <a:rPr lang="en-US" sz="800" dirty="0">
                <a:solidFill>
                  <a:srgbClr val="FFC000"/>
                </a:solidFill>
                <a:cs typeface="Arial" pitchFamily="34" charset="0"/>
                <a:sym typeface="Wingdings 2" panose="05020102010507070707" pitchFamily="18" charset="2"/>
              </a:rPr>
              <a:t> </a:t>
            </a:r>
            <a:r>
              <a:rPr lang="en-GB" sz="800" dirty="0"/>
              <a:t>Off-track, but a credible plan is in-place to get back on-track</a:t>
            </a:r>
            <a:endParaRPr lang="en-US" sz="800" dirty="0">
              <a:cs typeface="Arial" pitchFamily="34" charset="0"/>
              <a:sym typeface="Wingdings 2" panose="05020102010507070707" pitchFamily="18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1671" y="6366190"/>
            <a:ext cx="3998278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00" dirty="0">
                <a:solidFill>
                  <a:srgbClr val="FF0000"/>
                </a:solidFill>
                <a:cs typeface="Arial" pitchFamily="34" charset="0"/>
                <a:sym typeface="Wingdings 2" panose="05020102010507070707" pitchFamily="18" charset="2"/>
              </a:rPr>
              <a:t> </a:t>
            </a:r>
            <a:r>
              <a:rPr lang="en-GB" sz="800" dirty="0"/>
              <a:t>Off-track and no credible plan in-place to get back on-track. Intervention required.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70C0"/>
                </a:solidFill>
                <a:cs typeface="Arial" pitchFamily="34" charset="0"/>
                <a:sym typeface="Wingdings 2" panose="05020102010507070707" pitchFamily="18" charset="2"/>
              </a:rPr>
              <a:t></a:t>
            </a:r>
            <a:r>
              <a:rPr lang="en-US" sz="800" dirty="0">
                <a:solidFill>
                  <a:srgbClr val="FF0000"/>
                </a:solidFill>
                <a:cs typeface="Arial" pitchFamily="34" charset="0"/>
                <a:sym typeface="Wingdings 2" panose="05020102010507070707" pitchFamily="18" charset="2"/>
              </a:rPr>
              <a:t> </a:t>
            </a:r>
            <a:r>
              <a:rPr lang="en-GB" sz="800" dirty="0"/>
              <a:t>Completed.</a:t>
            </a:r>
          </a:p>
        </p:txBody>
      </p:sp>
      <p:grpSp>
        <p:nvGrpSpPr>
          <p:cNvPr id="16" name="Group 15"/>
          <p:cNvGrpSpPr/>
          <p:nvPr>
            <p:custDataLst>
              <p:tags r:id="rId3"/>
            </p:custDataLst>
          </p:nvPr>
        </p:nvGrpSpPr>
        <p:grpSpPr>
          <a:xfrm>
            <a:off x="218754" y="474844"/>
            <a:ext cx="5383555" cy="2290972"/>
            <a:chOff x="179512" y="1057014"/>
            <a:chExt cx="4320480" cy="301688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79512" y="1406360"/>
              <a:ext cx="4320480" cy="2667542"/>
            </a:xfrm>
            <a:prstGeom prst="rect">
              <a:avLst/>
            </a:prstGeom>
            <a:solidFill>
              <a:srgbClr val="F1F2E7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/>
                <a:t>Logistic Delivery Satellites – Unit Test (end-to-end) in progress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err="1" smtClean="0"/>
                <a:t>Dynasys</a:t>
              </a:r>
              <a:r>
                <a:rPr lang="en-GB" sz="1000" dirty="0" smtClean="0"/>
                <a:t> UT closed</a:t>
              </a:r>
              <a:endParaRPr lang="en-GB" sz="1000" dirty="0"/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/>
                <a:t>TMs </a:t>
              </a:r>
              <a:r>
                <a:rPr lang="en-GB" sz="1000" dirty="0" err="1"/>
                <a:t>Kewilll</a:t>
              </a:r>
              <a:r>
                <a:rPr lang="en-GB" sz="1000" dirty="0"/>
                <a:t> </a:t>
              </a:r>
              <a:r>
                <a:rPr lang="en-GB" sz="1000" dirty="0" smtClean="0"/>
                <a:t>UT closed</a:t>
              </a:r>
              <a:endParaRPr lang="en-GB" sz="1000" dirty="0"/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en-GB" sz="1000" dirty="0" smtClean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79512" y="1057014"/>
              <a:ext cx="4320480" cy="360040"/>
            </a:xfrm>
            <a:prstGeom prst="rect">
              <a:avLst/>
            </a:prstGeom>
            <a:solidFill>
              <a:srgbClr val="5F7800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ts val="600"/>
                </a:spcAft>
              </a:pPr>
              <a:r>
                <a:rPr lang="en-US" sz="1000" b="1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Activities completed</a:t>
              </a: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64988269"/>
              </p:ext>
            </p:extLst>
          </p:nvPr>
        </p:nvGraphicFramePr>
        <p:xfrm>
          <a:off x="218754" y="5416086"/>
          <a:ext cx="11578292" cy="66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44917"/>
                <a:gridCol w="1746987"/>
                <a:gridCol w="2411848"/>
                <a:gridCol w="2074540"/>
              </a:tblGrid>
              <a:tr h="27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Intervention or decision required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  <a:cs typeface="Calibri" panose="020F0502020204030204" pitchFamily="34" charset="0"/>
                        </a:rPr>
                        <a:t>Raised by Interface</a:t>
                      </a:r>
                      <a:endParaRPr lang="en-US" sz="10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latin typeface="+mj-lt"/>
                          <a:cs typeface="Calibri" panose="020F0502020204030204" pitchFamily="34" charset="0"/>
                        </a:rPr>
                        <a:t>Responsible</a:t>
                      </a:r>
                      <a:endParaRPr lang="en-US" sz="10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 smtClean="0">
                          <a:latin typeface="+mj-lt"/>
                          <a:cs typeface="Calibri" panose="020F0502020204030204" pitchFamily="34" charset="0"/>
                        </a:rPr>
                        <a:t>Due by</a:t>
                      </a:r>
                      <a:endParaRPr lang="en-US" sz="10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946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4647">
                <a:tc>
                  <a:txBody>
                    <a:bodyPr/>
                    <a:lstStyle/>
                    <a:p>
                      <a:pPr marL="0" marR="0" indent="0" algn="l" defTabSz="6858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>
            <p:custDataLst>
              <p:tags r:id="rId5"/>
            </p:custDataLst>
          </p:nvPr>
        </p:nvGrpSpPr>
        <p:grpSpPr>
          <a:xfrm>
            <a:off x="6376908" y="445449"/>
            <a:ext cx="5385816" cy="2295144"/>
            <a:chOff x="179512" y="1196752"/>
            <a:chExt cx="4320480" cy="2852161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79512" y="1556792"/>
              <a:ext cx="4320480" cy="2492121"/>
            </a:xfrm>
            <a:prstGeom prst="rect">
              <a:avLst/>
            </a:prstGeom>
            <a:solidFill>
              <a:srgbClr val="F1F2E7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Confirm </a:t>
              </a:r>
              <a:r>
                <a:rPr lang="en-GB" sz="1000" dirty="0" err="1" smtClean="0">
                  <a:latin typeface="+mj-lt"/>
                </a:rPr>
                <a:t>Nutrade</a:t>
              </a:r>
              <a:r>
                <a:rPr lang="en-GB" sz="1000" dirty="0" smtClean="0">
                  <a:latin typeface="+mj-lt"/>
                </a:rPr>
                <a:t> </a:t>
              </a:r>
              <a:r>
                <a:rPr lang="en-GB" sz="1000" dirty="0" err="1" smtClean="0">
                  <a:latin typeface="+mj-lt"/>
                </a:rPr>
                <a:t>WeMap</a:t>
              </a:r>
              <a:r>
                <a:rPr lang="en-GB" sz="1000" dirty="0" smtClean="0">
                  <a:latin typeface="+mj-lt"/>
                </a:rPr>
                <a:t> changes Feedback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Close </a:t>
              </a:r>
              <a:r>
                <a:rPr lang="en-GB" sz="1000" dirty="0" err="1" smtClean="0">
                  <a:latin typeface="+mj-lt"/>
                </a:rPr>
                <a:t>Nutrade</a:t>
              </a:r>
              <a:r>
                <a:rPr lang="en-GB" sz="1000" dirty="0" smtClean="0">
                  <a:latin typeface="+mj-lt"/>
                </a:rPr>
                <a:t> flat file ECC design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Close </a:t>
              </a:r>
              <a:r>
                <a:rPr lang="en-GB" sz="1000" dirty="0" err="1" smtClean="0">
                  <a:latin typeface="+mj-lt"/>
                </a:rPr>
                <a:t>Nutrade</a:t>
              </a:r>
              <a:r>
                <a:rPr lang="en-GB" sz="1000" dirty="0" smtClean="0">
                  <a:latin typeface="+mj-lt"/>
                </a:rPr>
                <a:t> GD design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Finalize GKO fixes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Evaluate decommissioning of AILOG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en-GB" sz="1000" dirty="0" smtClean="0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79512" y="1196752"/>
              <a:ext cx="4320480" cy="360040"/>
            </a:xfrm>
            <a:prstGeom prst="rect">
              <a:avLst/>
            </a:prstGeom>
            <a:solidFill>
              <a:schemeClr val="accent6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defRPr/>
              </a:pPr>
              <a:r>
                <a:rPr lang="en-US" sz="1000" b="1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Activities for coming week</a:t>
              </a:r>
            </a:p>
          </p:txBody>
        </p:sp>
      </p:grpSp>
      <p:sp>
        <p:nvSpPr>
          <p:cNvPr id="31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10949448" y="119760"/>
            <a:ext cx="275658" cy="27565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44354"/>
              </p:ext>
            </p:extLst>
          </p:nvPr>
        </p:nvGraphicFramePr>
        <p:xfrm>
          <a:off x="207331" y="2830566"/>
          <a:ext cx="11555392" cy="2473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84622"/>
                <a:gridCol w="2823590"/>
                <a:gridCol w="2823590"/>
                <a:gridCol w="2823590"/>
              </a:tblGrid>
              <a:tr h="213426">
                <a:tc gridSpan="4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de-CH" sz="10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Objects Needed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COMM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PnS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FIP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Nut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05689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Customer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Transport master data 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Credit Limit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68581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Transaction data</a:t>
                      </a:r>
                    </a:p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Material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Transaction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Bank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Customer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Pricing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Carrier tracking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Fiscally relevant transactional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Material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8554">
                <a:tc>
                  <a:txBody>
                    <a:bodyPr/>
                    <a:lstStyle/>
                    <a:p>
                      <a:pPr marL="0" marR="0" indent="0" algn="ctr" defTabSz="68581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Transaction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Freight invoices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FI/CO-postings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Production orders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2772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</a:t>
            </a:r>
            <a:r>
              <a:rPr lang="pt-BR" dirty="0" err="1" smtClean="0"/>
              <a:t>Nutrace</a:t>
            </a:r>
            <a:r>
              <a:rPr lang="pt-BR" dirty="0" smtClean="0"/>
              <a:t> (Feedback – </a:t>
            </a:r>
            <a:r>
              <a:rPr lang="pt-BR" dirty="0" err="1" smtClean="0"/>
              <a:t>FeedSystem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8" name="Rectangle 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69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PecSYN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230024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722745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215466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581187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61844" y="1779988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54565" y="1779988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077975" y="161567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570696" y="161567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063417" y="1615673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309795" y="207165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520433" y="2728511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VPM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53" name="Elbow Connector 52"/>
          <p:cNvCxnSpPr>
            <a:stCxn id="41" idx="2"/>
            <a:endCxn id="128" idx="0"/>
          </p:cNvCxnSpPr>
          <p:nvPr/>
        </p:nvCxnSpPr>
        <p:spPr bwMode="auto">
          <a:xfrm rot="5400000">
            <a:off x="10432123" y="2474030"/>
            <a:ext cx="1139730" cy="635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232139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724860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17581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583302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080090" y="162202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572811" y="162202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065532" y="1622023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16200000" flipH="1">
            <a:off x="4600616" y="2320351"/>
            <a:ext cx="814821" cy="149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084287" y="1613166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395700" y="2939990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428393" y="196290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177762" y="242430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578748" y="281063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58825" y="5808806"/>
            <a:ext cx="6505812" cy="10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PecSYN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PecSYN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30021" y="306114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EBI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2" name="Elbow Connector 91"/>
          <p:cNvCxnSpPr>
            <a:stCxn id="91" idx="3"/>
            <a:endCxn id="54" idx="0"/>
          </p:cNvCxnSpPr>
          <p:nvPr/>
        </p:nvCxnSpPr>
        <p:spPr bwMode="auto">
          <a:xfrm>
            <a:off x="1577972" y="3352809"/>
            <a:ext cx="1523988" cy="45420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001624" y="194336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0021" y="226035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Pricing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SPoT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613618" y="3807017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CMT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55" name="Elbow Connector 54"/>
          <p:cNvCxnSpPr>
            <a:stCxn id="49" idx="1"/>
            <a:endCxn id="54" idx="0"/>
          </p:cNvCxnSpPr>
          <p:nvPr/>
        </p:nvCxnSpPr>
        <p:spPr bwMode="auto">
          <a:xfrm rot="10800000" flipV="1">
            <a:off x="3101961" y="3020179"/>
            <a:ext cx="1418473" cy="78683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6" name="Elbow Connector 55"/>
          <p:cNvCxnSpPr>
            <a:stCxn id="62" idx="3"/>
            <a:endCxn id="54" idx="0"/>
          </p:cNvCxnSpPr>
          <p:nvPr/>
        </p:nvCxnSpPr>
        <p:spPr bwMode="auto">
          <a:xfrm flipH="1">
            <a:off x="3101960" y="1622023"/>
            <a:ext cx="2329293" cy="2184994"/>
          </a:xfrm>
          <a:prstGeom prst="bentConnector4">
            <a:avLst>
              <a:gd name="adj1" fmla="val -9814"/>
              <a:gd name="adj2" fmla="val 85556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Elbow Connector 65"/>
          <p:cNvCxnSpPr>
            <a:stCxn id="50" idx="3"/>
            <a:endCxn id="54" idx="0"/>
          </p:cNvCxnSpPr>
          <p:nvPr/>
        </p:nvCxnSpPr>
        <p:spPr bwMode="auto">
          <a:xfrm>
            <a:off x="1577972" y="2552026"/>
            <a:ext cx="1523988" cy="1254991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6" name="Rectangle 75"/>
          <p:cNvSpPr/>
          <p:nvPr/>
        </p:nvSpPr>
        <p:spPr bwMode="auto">
          <a:xfrm>
            <a:off x="1089630" y="5180947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SIP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77" name="Elbow Connector 76"/>
          <p:cNvCxnSpPr>
            <a:stCxn id="91" idx="1"/>
            <a:endCxn id="76" idx="0"/>
          </p:cNvCxnSpPr>
          <p:nvPr/>
        </p:nvCxnSpPr>
        <p:spPr bwMode="auto">
          <a:xfrm rot="10800000" flipH="1" flipV="1">
            <a:off x="730020" y="3352809"/>
            <a:ext cx="847951" cy="1828138"/>
          </a:xfrm>
          <a:prstGeom prst="bentConnector4">
            <a:avLst>
              <a:gd name="adj1" fmla="val -26959"/>
              <a:gd name="adj2" fmla="val 79111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Elbow Connector 82"/>
          <p:cNvCxnSpPr>
            <a:stCxn id="54" idx="2"/>
            <a:endCxn id="76" idx="0"/>
          </p:cNvCxnSpPr>
          <p:nvPr/>
        </p:nvCxnSpPr>
        <p:spPr bwMode="auto">
          <a:xfrm rot="5400000">
            <a:off x="1944669" y="4023655"/>
            <a:ext cx="790595" cy="15239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Flowchart: Document 94"/>
          <p:cNvSpPr/>
          <p:nvPr/>
        </p:nvSpPr>
        <p:spPr bwMode="auto">
          <a:xfrm>
            <a:off x="1632700" y="2314943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Flowchart: Document 95"/>
          <p:cNvSpPr/>
          <p:nvPr/>
        </p:nvSpPr>
        <p:spPr bwMode="auto">
          <a:xfrm>
            <a:off x="2302965" y="3858127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Flowchart: Document 99"/>
          <p:cNvSpPr/>
          <p:nvPr/>
        </p:nvSpPr>
        <p:spPr bwMode="auto">
          <a:xfrm>
            <a:off x="400739" y="310298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1" name="Elbow Connector 100"/>
          <p:cNvCxnSpPr>
            <a:stCxn id="54" idx="1"/>
            <a:endCxn id="91" idx="2"/>
          </p:cNvCxnSpPr>
          <p:nvPr/>
        </p:nvCxnSpPr>
        <p:spPr bwMode="auto">
          <a:xfrm rot="10800000">
            <a:off x="1153998" y="3644477"/>
            <a:ext cx="1459621" cy="454209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Rectangle 101"/>
          <p:cNvSpPr/>
          <p:nvPr/>
        </p:nvSpPr>
        <p:spPr bwMode="auto">
          <a:xfrm>
            <a:off x="4718614" y="380411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Extrapratica</a:t>
            </a:r>
            <a:endParaRPr lang="en-US" sz="3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718613" y="462183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SPBF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1" name="Elbow Connector 110"/>
          <p:cNvCxnSpPr>
            <a:stCxn id="54" idx="3"/>
            <a:endCxn id="102" idx="1"/>
          </p:cNvCxnSpPr>
          <p:nvPr/>
        </p:nvCxnSpPr>
        <p:spPr bwMode="auto">
          <a:xfrm flipV="1">
            <a:off x="3590301" y="4095779"/>
            <a:ext cx="1128313" cy="290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Elbow Connector 122"/>
          <p:cNvCxnSpPr>
            <a:stCxn id="54" idx="3"/>
            <a:endCxn id="110" idx="1"/>
          </p:cNvCxnSpPr>
          <p:nvPr/>
        </p:nvCxnSpPr>
        <p:spPr bwMode="auto">
          <a:xfrm>
            <a:off x="3590301" y="4098685"/>
            <a:ext cx="1128312" cy="81482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26" name="Flowchart: Document 125"/>
          <p:cNvSpPr/>
          <p:nvPr/>
        </p:nvSpPr>
        <p:spPr bwMode="auto">
          <a:xfrm>
            <a:off x="3632461" y="385072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Flowchart: Document 126"/>
          <p:cNvSpPr/>
          <p:nvPr/>
        </p:nvSpPr>
        <p:spPr bwMode="auto">
          <a:xfrm>
            <a:off x="3678317" y="389603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1600000" y="310874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4221247" y="281255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lowchart: Document 73"/>
          <p:cNvSpPr/>
          <p:nvPr/>
        </p:nvSpPr>
        <p:spPr bwMode="auto">
          <a:xfrm>
            <a:off x="5493313" y="1381527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Flowchart: Document 77"/>
          <p:cNvSpPr/>
          <p:nvPr/>
        </p:nvSpPr>
        <p:spPr bwMode="auto">
          <a:xfrm>
            <a:off x="3147187" y="447635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720059" y="337970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EBI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4" name="Elbow Connector 93"/>
          <p:cNvCxnSpPr>
            <a:stCxn id="86" idx="3"/>
            <a:endCxn id="104" idx="0"/>
          </p:cNvCxnSpPr>
          <p:nvPr/>
        </p:nvCxnSpPr>
        <p:spPr bwMode="auto">
          <a:xfrm>
            <a:off x="7568010" y="3671368"/>
            <a:ext cx="1523988" cy="724667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3" name="Rectangle 102"/>
          <p:cNvSpPr/>
          <p:nvPr/>
        </p:nvSpPr>
        <p:spPr bwMode="auto">
          <a:xfrm>
            <a:off x="6720059" y="257891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Pricing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SPoT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603656" y="4396035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CMT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105" name="Elbow Connector 104"/>
          <p:cNvCxnSpPr>
            <a:stCxn id="128" idx="1"/>
            <a:endCxn id="104" idx="0"/>
          </p:cNvCxnSpPr>
          <p:nvPr/>
        </p:nvCxnSpPr>
        <p:spPr bwMode="auto">
          <a:xfrm rot="10800000" flipV="1">
            <a:off x="9091999" y="3338737"/>
            <a:ext cx="1418473" cy="1057297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06" name="Elbow Connector 105"/>
          <p:cNvCxnSpPr>
            <a:stCxn id="103" idx="3"/>
            <a:endCxn id="104" idx="0"/>
          </p:cNvCxnSpPr>
          <p:nvPr/>
        </p:nvCxnSpPr>
        <p:spPr bwMode="auto">
          <a:xfrm>
            <a:off x="7568010" y="2870585"/>
            <a:ext cx="1523988" cy="1525450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10309347" y="5373400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SIP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8" name="Elbow Connector 107"/>
          <p:cNvCxnSpPr>
            <a:stCxn id="86" idx="1"/>
            <a:endCxn id="107" idx="1"/>
          </p:cNvCxnSpPr>
          <p:nvPr/>
        </p:nvCxnSpPr>
        <p:spPr bwMode="auto">
          <a:xfrm rot="10800000" flipH="1" flipV="1">
            <a:off x="6720059" y="3671368"/>
            <a:ext cx="3589288" cy="1993700"/>
          </a:xfrm>
          <a:prstGeom prst="bentConnector3">
            <a:avLst>
              <a:gd name="adj1" fmla="val -6369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09" name="Elbow Connector 108"/>
          <p:cNvCxnSpPr>
            <a:stCxn id="104" idx="2"/>
            <a:endCxn id="107" idx="1"/>
          </p:cNvCxnSpPr>
          <p:nvPr/>
        </p:nvCxnSpPr>
        <p:spPr bwMode="auto">
          <a:xfrm rot="16200000" flipH="1">
            <a:off x="9357823" y="4713544"/>
            <a:ext cx="685698" cy="1217349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12" name="Flowchart: Document 111"/>
          <p:cNvSpPr/>
          <p:nvPr/>
        </p:nvSpPr>
        <p:spPr bwMode="auto">
          <a:xfrm>
            <a:off x="7622738" y="26335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Flowchart: Document 112"/>
          <p:cNvSpPr/>
          <p:nvPr/>
        </p:nvSpPr>
        <p:spPr bwMode="auto">
          <a:xfrm>
            <a:off x="8293003" y="444714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Flowchart: Document 113"/>
          <p:cNvSpPr/>
          <p:nvPr/>
        </p:nvSpPr>
        <p:spPr bwMode="auto">
          <a:xfrm>
            <a:off x="6390777" y="342154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5" name="Elbow Connector 114"/>
          <p:cNvCxnSpPr>
            <a:stCxn id="104" idx="1"/>
            <a:endCxn id="86" idx="2"/>
          </p:cNvCxnSpPr>
          <p:nvPr/>
        </p:nvCxnSpPr>
        <p:spPr bwMode="auto">
          <a:xfrm rot="10800000">
            <a:off x="7144036" y="3963035"/>
            <a:ext cx="1459621" cy="72466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Flowchart: Document 121"/>
          <p:cNvSpPr/>
          <p:nvPr/>
        </p:nvSpPr>
        <p:spPr bwMode="auto">
          <a:xfrm>
            <a:off x="7590038" y="342730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Flowchart: Document 123"/>
          <p:cNvSpPr/>
          <p:nvPr/>
        </p:nvSpPr>
        <p:spPr bwMode="auto">
          <a:xfrm>
            <a:off x="10211285" y="3131117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Flowchart: Document 124"/>
          <p:cNvSpPr/>
          <p:nvPr/>
        </p:nvSpPr>
        <p:spPr bwMode="auto">
          <a:xfrm>
            <a:off x="9137225" y="506537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0510471" y="3047070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VPM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607061" y="4294391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502048" y="5193819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131" name="Elbow Connector 130"/>
          <p:cNvCxnSpPr>
            <a:stCxn id="41" idx="3"/>
            <a:endCxn id="104" idx="0"/>
          </p:cNvCxnSpPr>
          <p:nvPr/>
        </p:nvCxnSpPr>
        <p:spPr bwMode="auto">
          <a:xfrm flipH="1">
            <a:off x="9091998" y="1615673"/>
            <a:ext cx="2337140" cy="2780362"/>
          </a:xfrm>
          <a:prstGeom prst="bentConnector4">
            <a:avLst>
              <a:gd name="adj1" fmla="val -17496"/>
              <a:gd name="adj2" fmla="val 86743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32" name="Flowchart: Document 131"/>
          <p:cNvSpPr/>
          <p:nvPr/>
        </p:nvSpPr>
        <p:spPr bwMode="auto">
          <a:xfrm>
            <a:off x="11490957" y="139824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82698" y="3040478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98184" y="419776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0174" y="545812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74127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6357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49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342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708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8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81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204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697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190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436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10302" y="3307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latin typeface="Arial" charset="0"/>
              </a:rPr>
              <a:t>Plusoft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977105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Plusoft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Support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0708187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Plusoft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Elbow Connector 52"/>
          <p:cNvCxnSpPr>
            <a:stCxn id="41" idx="2"/>
            <a:endCxn id="52" idx="0"/>
          </p:cNvCxnSpPr>
          <p:nvPr/>
        </p:nvCxnSpPr>
        <p:spPr bwMode="auto">
          <a:xfrm rot="5400000">
            <a:off x="10557278" y="2765563"/>
            <a:ext cx="114977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5400000">
            <a:off x="4579287" y="2752019"/>
            <a:ext cx="1109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211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22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2" name="Elbow Connector 71"/>
          <p:cNvCxnSpPr>
            <a:stCxn id="42" idx="2"/>
            <a:endCxn id="51" idx="0"/>
          </p:cNvCxnSpPr>
          <p:nvPr/>
        </p:nvCxnSpPr>
        <p:spPr bwMode="auto">
          <a:xfrm rot="16200000" flipH="1">
            <a:off x="7860057" y="1799423"/>
            <a:ext cx="693787" cy="23882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43" idx="2"/>
            <a:endCxn id="51" idx="0"/>
          </p:cNvCxnSpPr>
          <p:nvPr/>
        </p:nvCxnSpPr>
        <p:spPr bwMode="auto">
          <a:xfrm rot="16200000" flipH="1">
            <a:off x="8606418" y="2545784"/>
            <a:ext cx="693787" cy="895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40" idx="2"/>
            <a:endCxn id="51" idx="0"/>
          </p:cNvCxnSpPr>
          <p:nvPr/>
        </p:nvCxnSpPr>
        <p:spPr bwMode="auto">
          <a:xfrm rot="5400000">
            <a:off x="9008877" y="2582883"/>
            <a:ext cx="1149770" cy="365361"/>
          </a:xfrm>
          <a:prstGeom prst="bentConnector3">
            <a:avLst>
              <a:gd name="adj1" fmla="val 7128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356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1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6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5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037610" y="312255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705748" y="309396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</a:t>
            </a:r>
            <a:r>
              <a:rPr lang="pt-BR" sz="1200" dirty="0" err="1" smtClean="0"/>
              <a:t>Plusoft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</a:t>
            </a:r>
            <a:r>
              <a:rPr lang="pt-BR" sz="1200" dirty="0" err="1" smtClean="0"/>
              <a:t>Plusoft</a:t>
            </a: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546014" y="33334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Plusoft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Support</a:t>
            </a:r>
          </a:p>
        </p:txBody>
      </p:sp>
      <p:cxnSp>
        <p:nvCxnSpPr>
          <p:cNvPr id="54" name="Elbow Connector 53"/>
          <p:cNvCxnSpPr>
            <a:stCxn id="60" idx="2"/>
            <a:endCxn id="50" idx="0"/>
          </p:cNvCxnSpPr>
          <p:nvPr/>
        </p:nvCxnSpPr>
        <p:spPr bwMode="auto">
          <a:xfrm rot="16200000" flipH="1">
            <a:off x="2054709" y="2418155"/>
            <a:ext cx="1136409" cy="69415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endCxn id="50" idx="0"/>
          </p:cNvCxnSpPr>
          <p:nvPr/>
        </p:nvCxnSpPr>
        <p:spPr bwMode="auto">
          <a:xfrm rot="5400000">
            <a:off x="2864767" y="2295901"/>
            <a:ext cx="1142759" cy="93231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3148343" y="308129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3233" y="25060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2pPr>
            <a:lvl3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3pPr>
            <a:lvl4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4pPr>
            <a:lvl5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5pPr>
            <a:lvl6pPr marL="342907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6pPr>
            <a:lvl7pPr marL="685814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7pPr>
            <a:lvl8pPr marL="1028720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8pPr>
            <a:lvl9pPr marL="1371628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err="1" smtClean="0"/>
              <a:t>Plussoft</a:t>
            </a:r>
            <a:r>
              <a:rPr lang="pt-BR" kern="0" dirty="0" smtClean="0"/>
              <a:t> </a:t>
            </a:r>
            <a:r>
              <a:rPr lang="pt-BR" kern="0" dirty="0" err="1" smtClean="0"/>
              <a:t>Satellite</a:t>
            </a:r>
            <a:r>
              <a:rPr lang="pt-BR" kern="0" dirty="0" smtClean="0"/>
              <a:t> </a:t>
            </a:r>
            <a:r>
              <a:rPr lang="pt-BR" kern="0" dirty="0" err="1" smtClean="0"/>
              <a:t>Landscape</a:t>
            </a:r>
            <a:endParaRPr lang="pt-BR" kern="0" dirty="0"/>
          </a:p>
        </p:txBody>
      </p:sp>
      <p:sp>
        <p:nvSpPr>
          <p:cNvPr id="74" name="Rectangle 73"/>
          <p:cNvSpPr/>
          <p:nvPr/>
        </p:nvSpPr>
        <p:spPr>
          <a:xfrm>
            <a:off x="2915384" y="-47640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 (in design)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37524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726013" y="341002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SPoT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108726" y="3633024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SPoT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IST/UAT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9074727" y="2196853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latin typeface="Arial" charset="0"/>
              </a:rPr>
              <a:t>SPoT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231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30649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16200000" flipH="1">
            <a:off x="4542075" y="2802110"/>
            <a:ext cx="1212997" cy="283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9922678" y="2117043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8680053" y="369450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8680054" y="218698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err="1" smtClean="0"/>
              <a:t>Cutover</a:t>
            </a:r>
            <a:r>
              <a:rPr lang="pt-BR" sz="1200" dirty="0" smtClean="0"/>
              <a:t> </a:t>
            </a:r>
            <a:r>
              <a:rPr lang="pt-BR" sz="1200" dirty="0" err="1" smtClean="0"/>
              <a:t>steps</a:t>
            </a:r>
            <a:r>
              <a:rPr lang="pt-BR" sz="1200" dirty="0" smtClean="0"/>
              <a:t>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 err="1" smtClean="0"/>
              <a:t>Cut</a:t>
            </a:r>
            <a:r>
              <a:rPr lang="pt-BR" sz="1200" dirty="0" smtClean="0"/>
              <a:t>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Implement</a:t>
            </a:r>
            <a:r>
              <a:rPr lang="pt-BR" sz="1200" dirty="0" smtClean="0"/>
              <a:t> Changes in </a:t>
            </a:r>
            <a:r>
              <a:rPr lang="pt-BR" sz="1200" dirty="0" err="1" smtClean="0"/>
              <a:t>SPoT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Run</a:t>
            </a:r>
            <a:r>
              <a:rPr lang="pt-BR" sz="1200" dirty="0" smtClean="0"/>
              <a:t> Smoke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097369" y="332847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SPoT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Support</a:t>
            </a:r>
          </a:p>
        </p:txBody>
      </p:sp>
      <p:cxnSp>
        <p:nvCxnSpPr>
          <p:cNvPr id="54" name="Elbow Connector 53"/>
          <p:cNvCxnSpPr>
            <a:stCxn id="60" idx="2"/>
            <a:endCxn id="50" idx="0"/>
          </p:cNvCxnSpPr>
          <p:nvPr/>
        </p:nvCxnSpPr>
        <p:spPr bwMode="auto">
          <a:xfrm rot="16200000" flipH="1">
            <a:off x="2332865" y="2139998"/>
            <a:ext cx="1131450" cy="124550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61" idx="2"/>
            <a:endCxn id="50" idx="0"/>
          </p:cNvCxnSpPr>
          <p:nvPr/>
        </p:nvCxnSpPr>
        <p:spPr bwMode="auto">
          <a:xfrm rot="5400000">
            <a:off x="3079226" y="2639147"/>
            <a:ext cx="1131450" cy="24721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3148343" y="308129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3233" y="25060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2pPr>
            <a:lvl3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3pPr>
            <a:lvl4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4pPr>
            <a:lvl5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5pPr>
            <a:lvl6pPr marL="342907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6pPr>
            <a:lvl7pPr marL="685814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7pPr>
            <a:lvl8pPr marL="1028720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8pPr>
            <a:lvl9pPr marL="1371628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err="1" smtClean="0"/>
              <a:t>SPoT</a:t>
            </a:r>
            <a:r>
              <a:rPr lang="pt-BR" kern="0" dirty="0" smtClean="0"/>
              <a:t> </a:t>
            </a:r>
            <a:r>
              <a:rPr lang="pt-BR" kern="0" dirty="0" err="1" smtClean="0"/>
              <a:t>Satellite</a:t>
            </a:r>
            <a:r>
              <a:rPr lang="pt-BR" kern="0" dirty="0" smtClean="0"/>
              <a:t> </a:t>
            </a:r>
            <a:r>
              <a:rPr lang="pt-BR" kern="0" dirty="0" err="1" smtClean="0"/>
              <a:t>Landscape</a:t>
            </a:r>
            <a:endParaRPr lang="pt-BR" kern="0" dirty="0"/>
          </a:p>
        </p:txBody>
      </p:sp>
      <p:sp>
        <p:nvSpPr>
          <p:cNvPr id="74" name="Rectangle 73"/>
          <p:cNvSpPr/>
          <p:nvPr/>
        </p:nvSpPr>
        <p:spPr>
          <a:xfrm>
            <a:off x="2915384" y="-47640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 (in design)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45775" y="219685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Vendavo</a:t>
            </a:r>
            <a:endParaRPr lang="en-US" sz="7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7" name="Elbow Connector 76"/>
          <p:cNvCxnSpPr>
            <a:stCxn id="76" idx="3"/>
            <a:endCxn id="52" idx="1"/>
          </p:cNvCxnSpPr>
          <p:nvPr/>
        </p:nvCxnSpPr>
        <p:spPr bwMode="auto">
          <a:xfrm>
            <a:off x="7693726" y="2488520"/>
            <a:ext cx="1381001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6820885" y="364238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Vendavo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IST/UAT</a:t>
            </a:r>
            <a:endParaRPr lang="en-US" sz="7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3" name="Elbow Connector 82"/>
          <p:cNvCxnSpPr>
            <a:stCxn id="78" idx="3"/>
            <a:endCxn id="51" idx="1"/>
          </p:cNvCxnSpPr>
          <p:nvPr/>
        </p:nvCxnSpPr>
        <p:spPr bwMode="auto">
          <a:xfrm flipV="1">
            <a:off x="7668836" y="3924692"/>
            <a:ext cx="1439890" cy="935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598533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1030310" y="1698332"/>
            <a:ext cx="13754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Teamspace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915589" y="3367367"/>
            <a:ext cx="13754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Teamspace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82752" y="3367367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err="1" smtClean="0"/>
              <a:t>Cutover</a:t>
            </a:r>
            <a:r>
              <a:rPr lang="pt-BR" sz="1200" dirty="0" smtClean="0"/>
              <a:t> </a:t>
            </a:r>
            <a:r>
              <a:rPr lang="pt-BR" sz="1200" dirty="0" err="1" smtClean="0"/>
              <a:t>steps</a:t>
            </a:r>
            <a:r>
              <a:rPr lang="pt-BR" sz="1200" dirty="0" smtClean="0"/>
              <a:t>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 err="1" smtClean="0"/>
              <a:t>Cut</a:t>
            </a:r>
            <a:r>
              <a:rPr lang="pt-BR" sz="1200" dirty="0" smtClean="0"/>
              <a:t>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Implement</a:t>
            </a:r>
            <a:r>
              <a:rPr lang="pt-BR" sz="1200" dirty="0" smtClean="0"/>
              <a:t> Changes in </a:t>
            </a:r>
            <a:r>
              <a:rPr lang="pt-BR" sz="1200" dirty="0" err="1" smtClean="0"/>
              <a:t>SPoT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Run</a:t>
            </a:r>
            <a:r>
              <a:rPr lang="pt-BR" sz="1200" dirty="0" smtClean="0"/>
              <a:t> Smoke test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2pPr>
            <a:lvl3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3pPr>
            <a:lvl4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4pPr>
            <a:lvl5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5pPr>
            <a:lvl6pPr marL="342907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6pPr>
            <a:lvl7pPr marL="685814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7pPr>
            <a:lvl8pPr marL="1028720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8pPr>
            <a:lvl9pPr marL="1371628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err="1" smtClean="0"/>
              <a:t>Teamspace</a:t>
            </a:r>
            <a:r>
              <a:rPr lang="pt-BR" kern="0" dirty="0" smtClean="0"/>
              <a:t> </a:t>
            </a:r>
            <a:r>
              <a:rPr lang="pt-BR" kern="0" dirty="0" err="1" smtClean="0"/>
              <a:t>Satellite</a:t>
            </a:r>
            <a:r>
              <a:rPr lang="pt-BR" kern="0" dirty="0" smtClean="0"/>
              <a:t> </a:t>
            </a:r>
            <a:r>
              <a:rPr lang="pt-BR" kern="0" dirty="0" err="1" smtClean="0"/>
              <a:t>Landscape</a:t>
            </a:r>
            <a:endParaRPr lang="pt-BR" kern="0" dirty="0"/>
          </a:p>
        </p:txBody>
      </p:sp>
      <p:sp>
        <p:nvSpPr>
          <p:cNvPr id="74" name="Rectangle 73"/>
          <p:cNvSpPr/>
          <p:nvPr/>
        </p:nvSpPr>
        <p:spPr>
          <a:xfrm>
            <a:off x="2915384" y="-47640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 (in design)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915590" y="1841185"/>
            <a:ext cx="13754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Teamspace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chemeClr val="tx1"/>
                </a:solidFill>
                <a:latin typeface="Arial" charset="0"/>
              </a:rPr>
              <a:t>IST/UAT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05395" y="169833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837567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4416"/>
              </p:ext>
            </p:extLst>
          </p:nvPr>
        </p:nvGraphicFramePr>
        <p:xfrm>
          <a:off x="169863" y="257577"/>
          <a:ext cx="11780837" cy="570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44519728" imgH="4010133" progId="Excel.Sheet.12">
                  <p:link updateAutomatic="1"/>
                </p:oleObj>
              </mc:Choice>
              <mc:Fallback>
                <p:oleObj name="Worksheet" r:id="rId3" imgW="44519728" imgH="40101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863" y="257577"/>
                        <a:ext cx="11780837" cy="570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0202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64330"/>
              </p:ext>
            </p:extLst>
          </p:nvPr>
        </p:nvGraphicFramePr>
        <p:xfrm>
          <a:off x="1532586" y="437882"/>
          <a:ext cx="10071279" cy="409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12220493" imgH="971491" progId="Excel.Sheet.12">
                  <p:embed/>
                </p:oleObj>
              </mc:Choice>
              <mc:Fallback>
                <p:oleObj name="Worksheet" r:id="rId3" imgW="12220493" imgH="9714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2586" y="437882"/>
                        <a:ext cx="10071279" cy="4095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143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5127"/>
              </p:ext>
            </p:extLst>
          </p:nvPr>
        </p:nvGraphicFramePr>
        <p:xfrm>
          <a:off x="193182" y="161782"/>
          <a:ext cx="11797048" cy="59279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043"/>
                <a:gridCol w="1481071"/>
                <a:gridCol w="862884"/>
                <a:gridCol w="2422504"/>
                <a:gridCol w="542902"/>
                <a:gridCol w="591417"/>
                <a:gridCol w="608195"/>
                <a:gridCol w="1578960"/>
                <a:gridCol w="1906072"/>
              </a:tblGrid>
              <a:tr h="43416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Satellites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Data needed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Streams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Solution Readiness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Environment Readiness 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Data Requirements identified 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Cutover Strategy 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62068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b="1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IST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b="1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UAT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b="1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PROD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78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Agroview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(stand alone**)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(stand alone)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PecSyn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(still in design phase)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(MD/TD)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Plussoft SaaS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(SCA approval pending)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(stand alone - design on going)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(MD/TD)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Teamspace (SIPExc mngt)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(stand alone**)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(stand alone - design on going)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Payment Processing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Credito Rural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(flat file ready)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9432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Easy IRPJ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(flat file ready)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7385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(interfaces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MasterSAF DW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(interfaces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full upload/refresh)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Payroll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Rhadar Cartão de Visitar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 file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Serasa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5938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Synseg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 file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TPS (Pricing)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(flat file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TP-Tool / BW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 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(flat file in design)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 design)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 Substitute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(stand alone**)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(build plan 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 Logistico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(decomission)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WebMap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(flat file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delta update)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2123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Ailog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(on hold)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Carrier Web Services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in unit test)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Dynasys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manual maint)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GKO Frete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in unit test)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delta upload)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Source Global 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build in progress)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Painel e-Kanban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(decomission)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5148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 Kewill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manual maint)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5148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Toledo scale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 file to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Dynasys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87888" y="6284889"/>
            <a:ext cx="5731098" cy="386367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* No data is sent, just retrieved from Satellite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** Stand alone systems have data being inputed manually</a:t>
            </a:r>
          </a:p>
        </p:txBody>
      </p:sp>
    </p:spTree>
    <p:extLst>
      <p:ext uri="{BB962C8B-B14F-4D97-AF65-F5344CB8AC3E}">
        <p14:creationId xmlns:p14="http://schemas.microsoft.com/office/powerpoint/2010/main" val="688270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PnS Satellite Systems Landscapes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74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DYNASYS / Toledo Scale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360986" y="3307010"/>
            <a:ext cx="1197268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Dynasys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 PROD</a:t>
            </a:r>
            <a:br>
              <a:rPr lang="en-US" sz="11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(2003 server)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779336" y="3515740"/>
            <a:ext cx="1197268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Dynasys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IST / UAT</a:t>
            </a:r>
            <a:br>
              <a:rPr lang="en-US" sz="12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050" dirty="0" smtClean="0">
                <a:solidFill>
                  <a:schemeClr val="tx1"/>
                </a:solidFill>
                <a:latin typeface="Arial" charset="0"/>
              </a:rPr>
              <a:t>(2008 server)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0510418" y="3515740"/>
            <a:ext cx="1197268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Dynasys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 PROD (2008 server)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4" name="Elbow Connector 73"/>
          <p:cNvCxnSpPr>
            <a:stCxn id="7" idx="2"/>
            <a:endCxn id="58" idx="0"/>
          </p:cNvCxnSpPr>
          <p:nvPr/>
        </p:nvCxnSpPr>
        <p:spPr bwMode="auto">
          <a:xfrm rot="5400000">
            <a:off x="10521577" y="2778154"/>
            <a:ext cx="1325062" cy="15011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2623070" y="160150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626007" y="27032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 flipV="1">
            <a:off x="1207090" y="1893174"/>
            <a:ext cx="1415980" cy="1218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7" idx="3"/>
            <a:endCxn id="89" idx="1"/>
          </p:cNvCxnSpPr>
          <p:nvPr/>
        </p:nvCxnSpPr>
        <p:spPr bwMode="auto">
          <a:xfrm>
            <a:off x="1207090" y="1905361"/>
            <a:ext cx="1418917" cy="10895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8" idx="3"/>
            <a:endCxn id="90" idx="1"/>
          </p:cNvCxnSpPr>
          <p:nvPr/>
        </p:nvCxnSpPr>
        <p:spPr bwMode="auto">
          <a:xfrm>
            <a:off x="3471021" y="1893174"/>
            <a:ext cx="1239281" cy="1218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491958" y="2664690"/>
            <a:ext cx="1109982" cy="17465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471021" y="5317524"/>
            <a:ext cx="5585495" cy="1329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Dynasys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Dynasys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649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12652" y="302298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cxnSp>
        <p:nvCxnSpPr>
          <p:cNvPr id="122" name="Elbow Connector 121"/>
          <p:cNvCxnSpPr>
            <a:stCxn id="8" idx="2"/>
            <a:endCxn id="39" idx="0"/>
          </p:cNvCxnSpPr>
          <p:nvPr/>
        </p:nvCxnSpPr>
        <p:spPr bwMode="auto">
          <a:xfrm rot="16200000" flipH="1">
            <a:off x="7824356" y="1962125"/>
            <a:ext cx="869079" cy="223815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39" idx="0"/>
          </p:cNvCxnSpPr>
          <p:nvPr/>
        </p:nvCxnSpPr>
        <p:spPr bwMode="auto">
          <a:xfrm rot="16200000" flipH="1">
            <a:off x="8570716" y="2708485"/>
            <a:ext cx="869079" cy="74542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39" idx="0"/>
          </p:cNvCxnSpPr>
          <p:nvPr/>
        </p:nvCxnSpPr>
        <p:spPr bwMode="auto">
          <a:xfrm rot="5400000">
            <a:off x="8973175" y="2595473"/>
            <a:ext cx="1325062" cy="515472"/>
          </a:xfrm>
          <a:prstGeom prst="bentConnector3">
            <a:avLst>
              <a:gd name="adj1" fmla="val 65925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33" name="Flowchart: Document 132"/>
          <p:cNvSpPr/>
          <p:nvPr/>
        </p:nvSpPr>
        <p:spPr bwMode="auto">
          <a:xfrm>
            <a:off x="4497711" y="301854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Flowchart: Document 133"/>
          <p:cNvSpPr/>
          <p:nvPr/>
        </p:nvSpPr>
        <p:spPr bwMode="auto">
          <a:xfrm>
            <a:off x="8953995" y="3235973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Flowchart: Document 134"/>
          <p:cNvSpPr/>
          <p:nvPr/>
        </p:nvSpPr>
        <p:spPr bwMode="auto">
          <a:xfrm>
            <a:off x="10734785" y="325066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483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048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333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682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4535644" y="4556824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TOLEDO scale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cxnSp>
        <p:nvCxnSpPr>
          <p:cNvPr id="141" name="Elbow Connector 140"/>
          <p:cNvCxnSpPr>
            <a:stCxn id="140" idx="0"/>
            <a:endCxn id="38" idx="2"/>
          </p:cNvCxnSpPr>
          <p:nvPr/>
        </p:nvCxnSpPr>
        <p:spPr bwMode="auto">
          <a:xfrm rot="5400000" flipH="1" flipV="1">
            <a:off x="4626381" y="4223585"/>
            <a:ext cx="666479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45" name="Rectangle 144"/>
          <p:cNvSpPr/>
          <p:nvPr/>
        </p:nvSpPr>
        <p:spPr bwMode="auto">
          <a:xfrm>
            <a:off x="10152326" y="497092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TOLEDO scale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46" name="Elbow Connector 145"/>
          <p:cNvCxnSpPr>
            <a:stCxn id="145" idx="0"/>
            <a:endCxn id="58" idx="2"/>
          </p:cNvCxnSpPr>
          <p:nvPr/>
        </p:nvCxnSpPr>
        <p:spPr bwMode="auto">
          <a:xfrm rot="5400000" flipH="1" flipV="1">
            <a:off x="10406751" y="4268627"/>
            <a:ext cx="871853" cy="53275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6" name="Flowchart: Document 45"/>
          <p:cNvSpPr/>
          <p:nvPr/>
        </p:nvSpPr>
        <p:spPr bwMode="auto">
          <a:xfrm>
            <a:off x="4610233" y="4264123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lowchart: Document 46"/>
          <p:cNvSpPr/>
          <p:nvPr/>
        </p:nvSpPr>
        <p:spPr bwMode="auto">
          <a:xfrm>
            <a:off x="10634062" y="470889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Elbow Connector 47"/>
          <p:cNvCxnSpPr>
            <a:stCxn id="145" idx="0"/>
            <a:endCxn id="39" idx="2"/>
          </p:cNvCxnSpPr>
          <p:nvPr/>
        </p:nvCxnSpPr>
        <p:spPr bwMode="auto">
          <a:xfrm rot="16200000" flipV="1">
            <a:off x="9541210" y="3935836"/>
            <a:ext cx="871853" cy="119833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199243" y="2445859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0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TMS Kewill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153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608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854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854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3146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854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3146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842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3134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10302" y="3942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TMS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9104105" y="3975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TMS   Sandbox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16200000" flipH="1">
            <a:off x="7949173" y="2396539"/>
            <a:ext cx="537735" cy="26200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39" idx="0"/>
          </p:cNvCxnSpPr>
          <p:nvPr/>
        </p:nvCxnSpPr>
        <p:spPr bwMode="auto">
          <a:xfrm rot="16200000" flipH="1">
            <a:off x="8695534" y="3142900"/>
            <a:ext cx="537735" cy="11273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39" idx="0"/>
          </p:cNvCxnSpPr>
          <p:nvPr/>
        </p:nvCxnSpPr>
        <p:spPr bwMode="auto">
          <a:xfrm rot="5400000">
            <a:off x="9441895" y="3523900"/>
            <a:ext cx="537735" cy="3653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975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TMS 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550" y="3700834"/>
            <a:ext cx="54922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649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643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2159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2159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2159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388787" y="3196519"/>
            <a:ext cx="1490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8556" y="5328891"/>
            <a:ext cx="4898926" cy="12187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PI/PO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TMS PROD to POP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TMS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2150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3142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40628" y="298147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558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739275" y="4592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(5); (6)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699811" y="394200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TMS Sandbox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1" name="Elbow Connector 110"/>
          <p:cNvCxnSpPr>
            <a:stCxn id="88" idx="2"/>
            <a:endCxn id="110" idx="0"/>
          </p:cNvCxnSpPr>
          <p:nvPr/>
        </p:nvCxnSpPr>
        <p:spPr bwMode="auto">
          <a:xfrm rot="16200000" flipH="1">
            <a:off x="1954321" y="2772542"/>
            <a:ext cx="1490981" cy="84795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4" name="Elbow Connector 113"/>
          <p:cNvCxnSpPr>
            <a:stCxn id="89" idx="2"/>
            <a:endCxn id="110" idx="0"/>
          </p:cNvCxnSpPr>
          <p:nvPr/>
        </p:nvCxnSpPr>
        <p:spPr bwMode="auto">
          <a:xfrm rot="5400000">
            <a:off x="2700682" y="2874133"/>
            <a:ext cx="1490981" cy="644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995382" y="2567492"/>
            <a:ext cx="1164543" cy="531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Inbound: WebS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Outbound: IDOC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77551" y="2577303"/>
            <a:ext cx="1164543" cy="531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Inbound: WebS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Outbound: IDOC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53872" y="2574239"/>
            <a:ext cx="1164543" cy="531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Inbound: WebS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Outbound: IDOC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501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499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79170" y="372746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7743" y="358569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2162981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GKO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473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473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2765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473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2765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461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2753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10302" y="3561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GKO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469105" y="3594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GKO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16200000" flipH="1">
            <a:off x="7631673" y="2333039"/>
            <a:ext cx="537735" cy="19850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39" idx="0"/>
          </p:cNvCxnSpPr>
          <p:nvPr/>
        </p:nvCxnSpPr>
        <p:spPr bwMode="auto">
          <a:xfrm rot="16200000" flipH="1">
            <a:off x="8378034" y="3079400"/>
            <a:ext cx="537735" cy="4923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39" idx="0"/>
          </p:cNvCxnSpPr>
          <p:nvPr/>
        </p:nvCxnSpPr>
        <p:spPr bwMode="auto">
          <a:xfrm rot="5400000">
            <a:off x="9124395" y="2825400"/>
            <a:ext cx="537735" cy="10003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594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GKO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550" y="3319834"/>
            <a:ext cx="54922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268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262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1839156" y="5614022"/>
            <a:ext cx="7871606" cy="111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3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/>
              <a:t>Cut </a:t>
            </a:r>
            <a:r>
              <a:rPr lang="pt-BR" sz="1200" dirty="0" smtClean="0"/>
              <a:t>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Implement Changes in GKO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POP to FEP</a:t>
            </a:r>
            <a:endParaRPr lang="pt-BR" sz="12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/>
              <a:t>Automatically </a:t>
            </a:r>
            <a:r>
              <a:rPr lang="pt-BR" sz="1200" dirty="0" smtClean="0"/>
              <a:t>create MD in GKO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2761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447088" y="2097786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2393" y="457391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 (6); (7)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699811" y="356100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GKO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84144" y="2120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362582" y="249518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855303" y="249518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 bwMode="auto">
          <a:xfrm>
            <a:off x="1210533" y="2786850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3348024" y="249518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3" idx="3"/>
            <a:endCxn id="65" idx="1"/>
          </p:cNvCxnSpPr>
          <p:nvPr/>
        </p:nvCxnSpPr>
        <p:spPr bwMode="auto">
          <a:xfrm>
            <a:off x="2703254" y="2786850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4713745" y="248369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8" name="Straight Arrow Connector 67"/>
          <p:cNvCxnSpPr>
            <a:stCxn id="65" idx="3"/>
            <a:endCxn id="67" idx="1"/>
          </p:cNvCxnSpPr>
          <p:nvPr/>
        </p:nvCxnSpPr>
        <p:spPr bwMode="auto">
          <a:xfrm flipV="1">
            <a:off x="4195975" y="2775358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268022" y="317904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70" name="Elbow Connector 69"/>
          <p:cNvCxnSpPr>
            <a:stCxn id="62" idx="2"/>
            <a:endCxn id="110" idx="0"/>
          </p:cNvCxnSpPr>
          <p:nvPr/>
        </p:nvCxnSpPr>
        <p:spPr bwMode="auto">
          <a:xfrm rot="16200000" flipH="1">
            <a:off x="1713926" y="2151148"/>
            <a:ext cx="482492" cy="233722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2" name="Elbow Connector 71"/>
          <p:cNvCxnSpPr>
            <a:stCxn id="67" idx="2"/>
            <a:endCxn id="38" idx="0"/>
          </p:cNvCxnSpPr>
          <p:nvPr/>
        </p:nvCxnSpPr>
        <p:spPr bwMode="auto">
          <a:xfrm rot="5400000">
            <a:off x="4889008" y="3312296"/>
            <a:ext cx="493985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87" idx="2"/>
            <a:endCxn id="62" idx="0"/>
          </p:cNvCxnSpPr>
          <p:nvPr/>
        </p:nvCxnSpPr>
        <p:spPr bwMode="auto">
          <a:xfrm rot="16200000" flipH="1">
            <a:off x="572259" y="2280883"/>
            <a:ext cx="425154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88" idx="2"/>
            <a:endCxn id="63" idx="0"/>
          </p:cNvCxnSpPr>
          <p:nvPr/>
        </p:nvCxnSpPr>
        <p:spPr bwMode="auto">
          <a:xfrm rot="16200000" flipH="1">
            <a:off x="2064980" y="2280883"/>
            <a:ext cx="425154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7" name="Elbow Connector 76"/>
          <p:cNvCxnSpPr>
            <a:stCxn id="89" idx="2"/>
            <a:endCxn id="65" idx="0"/>
          </p:cNvCxnSpPr>
          <p:nvPr/>
        </p:nvCxnSpPr>
        <p:spPr bwMode="auto">
          <a:xfrm rot="16200000" flipH="1">
            <a:off x="3557701" y="2280883"/>
            <a:ext cx="425154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0" name="Elbow Connector 79"/>
          <p:cNvCxnSpPr>
            <a:stCxn id="90" idx="2"/>
            <a:endCxn id="67" idx="0"/>
          </p:cNvCxnSpPr>
          <p:nvPr/>
        </p:nvCxnSpPr>
        <p:spPr bwMode="auto">
          <a:xfrm rot="16200000" flipH="1">
            <a:off x="4929168" y="2275137"/>
            <a:ext cx="413662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3" name="Elbow Connector 82"/>
          <p:cNvCxnSpPr>
            <a:stCxn id="63" idx="2"/>
            <a:endCxn id="110" idx="0"/>
          </p:cNvCxnSpPr>
          <p:nvPr/>
        </p:nvCxnSpPr>
        <p:spPr bwMode="auto">
          <a:xfrm rot="16200000" flipH="1">
            <a:off x="2460287" y="2897509"/>
            <a:ext cx="482492" cy="84450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Elbow Connector 85"/>
          <p:cNvCxnSpPr>
            <a:stCxn id="65" idx="2"/>
            <a:endCxn id="110" idx="0"/>
          </p:cNvCxnSpPr>
          <p:nvPr/>
        </p:nvCxnSpPr>
        <p:spPr bwMode="auto">
          <a:xfrm rot="5400000">
            <a:off x="3206648" y="2995657"/>
            <a:ext cx="482492" cy="64821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881327" y="21299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ABAP Proxy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594851" y="212655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/>
              <a:t>ABAP Proxy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44992" y="212407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/>
              <a:t>ABAP Proxy</a:t>
            </a:r>
          </a:p>
        </p:txBody>
      </p:sp>
      <p:sp>
        <p:nvSpPr>
          <p:cNvPr id="103" name="Cloud Callout 102"/>
          <p:cNvSpPr/>
          <p:nvPr/>
        </p:nvSpPr>
        <p:spPr bwMode="auto">
          <a:xfrm>
            <a:off x="4119730" y="4837336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cxnSp>
        <p:nvCxnSpPr>
          <p:cNvPr id="104" name="Elbow Connector 103"/>
          <p:cNvCxnSpPr>
            <a:stCxn id="38" idx="2"/>
            <a:endCxn id="103" idx="3"/>
          </p:cNvCxnSpPr>
          <p:nvPr/>
        </p:nvCxnSpPr>
        <p:spPr bwMode="auto">
          <a:xfrm rot="5400000">
            <a:off x="4613083" y="4361794"/>
            <a:ext cx="738645" cy="30374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4907837" y="455563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FTP</a:t>
            </a:r>
          </a:p>
        </p:txBody>
      </p:sp>
      <p:cxnSp>
        <p:nvCxnSpPr>
          <p:cNvPr id="113" name="Elbow Connector 112"/>
          <p:cNvCxnSpPr>
            <a:stCxn id="110" idx="2"/>
            <a:endCxn id="103" idx="3"/>
          </p:cNvCxnSpPr>
          <p:nvPr/>
        </p:nvCxnSpPr>
        <p:spPr bwMode="auto">
          <a:xfrm rot="16200000" flipH="1">
            <a:off x="3607836" y="3660295"/>
            <a:ext cx="738646" cy="170674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5" name="Cloud Callout 114"/>
          <p:cNvSpPr/>
          <p:nvPr/>
        </p:nvSpPr>
        <p:spPr bwMode="auto">
          <a:xfrm>
            <a:off x="9739016" y="4904427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cxnSp>
        <p:nvCxnSpPr>
          <p:cNvPr id="116" name="Elbow Connector 115"/>
          <p:cNvCxnSpPr>
            <a:stCxn id="58" idx="2"/>
            <a:endCxn id="115" idx="3"/>
          </p:cNvCxnSpPr>
          <p:nvPr/>
        </p:nvCxnSpPr>
        <p:spPr bwMode="auto">
          <a:xfrm rot="5400000">
            <a:off x="10468341" y="4159259"/>
            <a:ext cx="772298" cy="80934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7" name="Elbow Connector 116"/>
          <p:cNvCxnSpPr>
            <a:stCxn id="39" idx="2"/>
            <a:endCxn id="115" idx="3"/>
          </p:cNvCxnSpPr>
          <p:nvPr/>
        </p:nvCxnSpPr>
        <p:spPr bwMode="auto">
          <a:xfrm rot="16200000" flipH="1">
            <a:off x="9285300" y="3785564"/>
            <a:ext cx="772298" cy="155673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9913607" y="458315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FTP</a:t>
            </a:r>
          </a:p>
        </p:txBody>
      </p:sp>
      <p:sp>
        <p:nvSpPr>
          <p:cNvPr id="119" name="Cloud Callout 118"/>
          <p:cNvSpPr/>
          <p:nvPr/>
        </p:nvSpPr>
        <p:spPr bwMode="auto">
          <a:xfrm>
            <a:off x="1529475" y="476086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SEFAZ</a:t>
            </a:r>
          </a:p>
        </p:txBody>
      </p:sp>
      <p:sp>
        <p:nvSpPr>
          <p:cNvPr id="121" name="Cloud Callout 120"/>
          <p:cNvSpPr/>
          <p:nvPr/>
        </p:nvSpPr>
        <p:spPr bwMode="auto">
          <a:xfrm>
            <a:off x="7504361" y="476086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SEFAZ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55303" y="33642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61896" y="334720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889189" y="336125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95782" y="334417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cxnSp>
        <p:nvCxnSpPr>
          <p:cNvPr id="84" name="Elbow Connector 83"/>
          <p:cNvCxnSpPr>
            <a:stCxn id="110" idx="2"/>
            <a:endCxn id="119" idx="3"/>
          </p:cNvCxnSpPr>
          <p:nvPr/>
        </p:nvCxnSpPr>
        <p:spPr bwMode="auto">
          <a:xfrm rot="5400000">
            <a:off x="2350946" y="4033675"/>
            <a:ext cx="662172" cy="88351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Elbow Connector 84"/>
          <p:cNvCxnSpPr>
            <a:stCxn id="38" idx="2"/>
            <a:endCxn id="119" idx="3"/>
          </p:cNvCxnSpPr>
          <p:nvPr/>
        </p:nvCxnSpPr>
        <p:spPr bwMode="auto">
          <a:xfrm rot="5400000">
            <a:off x="3356192" y="3028429"/>
            <a:ext cx="662171" cy="289400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58" idx="2"/>
            <a:endCxn id="121" idx="3"/>
          </p:cNvCxnSpPr>
          <p:nvPr/>
        </p:nvCxnSpPr>
        <p:spPr bwMode="auto">
          <a:xfrm rot="5400000">
            <a:off x="9422797" y="2970149"/>
            <a:ext cx="628733" cy="3044001"/>
          </a:xfrm>
          <a:prstGeom prst="bentConnector3">
            <a:avLst>
              <a:gd name="adj1" fmla="val 63425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0" name="Elbow Connector 99"/>
          <p:cNvCxnSpPr>
            <a:stCxn id="39" idx="2"/>
            <a:endCxn id="121" idx="3"/>
          </p:cNvCxnSpPr>
          <p:nvPr/>
        </p:nvCxnSpPr>
        <p:spPr bwMode="auto">
          <a:xfrm rot="5400000">
            <a:off x="8239756" y="4153190"/>
            <a:ext cx="628733" cy="677919"/>
          </a:xfrm>
          <a:prstGeom prst="bentConnector3">
            <a:avLst>
              <a:gd name="adj1" fmla="val 6566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1784576" y="435911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728732" y="446644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4118899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OneSource Global Trade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481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715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3007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484023" y="3848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5400000">
            <a:off x="6639133" y="3579580"/>
            <a:ext cx="537735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1" idx="0"/>
          </p:cNvCxnSpPr>
          <p:nvPr/>
        </p:nvCxnSpPr>
        <p:spPr bwMode="auto">
          <a:xfrm rot="16200000" flipH="1">
            <a:off x="8134758" y="3576676"/>
            <a:ext cx="535823" cy="389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2" idx="0"/>
          </p:cNvCxnSpPr>
          <p:nvPr/>
        </p:nvCxnSpPr>
        <p:spPr bwMode="auto">
          <a:xfrm rot="16200000" flipH="1">
            <a:off x="9627416" y="3576739"/>
            <a:ext cx="535822" cy="3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84901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Prod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268" y="3574116"/>
            <a:ext cx="549791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522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516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9628" y="5179722"/>
            <a:ext cx="5125017" cy="14424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OSGT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Connect OSGT to </a:t>
            </a:r>
            <a:r>
              <a:rPr lang="pt-BR" sz="1200" dirty="0" smtClean="0"/>
              <a:t>POP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Automatically create MD in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Configuration tables for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2023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3015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431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739275" y="4465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 (5); (7)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374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372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4231" y="342138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7743" y="345869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980641" y="384653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IST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473236" y="384653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UAT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25595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3599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65" name="Straight Arrow Connector 64"/>
          <p:cNvCxnSpPr>
            <a:stCxn id="39" idx="3"/>
            <a:endCxn id="61" idx="1"/>
          </p:cNvCxnSpPr>
          <p:nvPr/>
        </p:nvCxnSpPr>
        <p:spPr bwMode="auto">
          <a:xfrm flipV="1">
            <a:off x="7331974" y="4138204"/>
            <a:ext cx="648667" cy="19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61" idx="3"/>
            <a:endCxn id="62" idx="1"/>
          </p:cNvCxnSpPr>
          <p:nvPr/>
        </p:nvCxnSpPr>
        <p:spPr bwMode="auto">
          <a:xfrm flipV="1">
            <a:off x="8828592" y="4138203"/>
            <a:ext cx="644644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62" idx="3"/>
            <a:endCxn id="58" idx="1"/>
          </p:cNvCxnSpPr>
          <p:nvPr/>
        </p:nvCxnSpPr>
        <p:spPr bwMode="auto">
          <a:xfrm>
            <a:off x="10321187" y="4138203"/>
            <a:ext cx="514000" cy="247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1361364" y="227837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1732980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Carrier WebServices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588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2880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10302" y="2926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Carrier 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WS   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45" name="Elbow Connector 44"/>
          <p:cNvCxnSpPr>
            <a:stCxn id="29" idx="2"/>
            <a:endCxn id="66" idx="3"/>
          </p:cNvCxnSpPr>
          <p:nvPr/>
        </p:nvCxnSpPr>
        <p:spPr bwMode="auto">
          <a:xfrm rot="16200000" flipH="1">
            <a:off x="7803753" y="2287960"/>
            <a:ext cx="927981" cy="271948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6" idx="3"/>
          </p:cNvCxnSpPr>
          <p:nvPr/>
        </p:nvCxnSpPr>
        <p:spPr bwMode="auto">
          <a:xfrm rot="16200000" flipH="1">
            <a:off x="8550113" y="3034320"/>
            <a:ext cx="927981" cy="122676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6" idx="3"/>
          </p:cNvCxnSpPr>
          <p:nvPr/>
        </p:nvCxnSpPr>
        <p:spPr bwMode="auto">
          <a:xfrm rot="5400000">
            <a:off x="9296474" y="3514725"/>
            <a:ext cx="927981" cy="265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9" name="Elbow Connector 58"/>
          <p:cNvCxnSpPr>
            <a:stCxn id="35" idx="2"/>
            <a:endCxn id="66" idx="3"/>
          </p:cNvCxnSpPr>
          <p:nvPr/>
        </p:nvCxnSpPr>
        <p:spPr bwMode="auto">
          <a:xfrm rot="5400000">
            <a:off x="9973589" y="2826119"/>
            <a:ext cx="939473" cy="163167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395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389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769787" y="2561519"/>
            <a:ext cx="728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8964" y="5332948"/>
            <a:ext cx="4790642" cy="1210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Decommision Carrier WS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Map Carrier http and FTP links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2888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93330" y="249358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57037" y="3841229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112689" y="464246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(6)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699811" y="292600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Carrier WS Support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1" name="Elbow Connector 110"/>
          <p:cNvCxnSpPr>
            <a:stCxn id="88" idx="2"/>
            <a:endCxn id="110" idx="0"/>
          </p:cNvCxnSpPr>
          <p:nvPr/>
        </p:nvCxnSpPr>
        <p:spPr bwMode="auto">
          <a:xfrm rot="16200000" flipH="1">
            <a:off x="2335321" y="2137542"/>
            <a:ext cx="728981" cy="84795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14" name="Elbow Connector 113"/>
          <p:cNvCxnSpPr>
            <a:stCxn id="89" idx="2"/>
            <a:endCxn id="110" idx="0"/>
          </p:cNvCxnSpPr>
          <p:nvPr/>
        </p:nvCxnSpPr>
        <p:spPr bwMode="auto">
          <a:xfrm rot="5400000">
            <a:off x="3081682" y="2239133"/>
            <a:ext cx="728981" cy="644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9295144" y="2247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245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86814" y="377383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 and FTP</a:t>
            </a:r>
          </a:p>
        </p:txBody>
      </p:sp>
      <p:sp>
        <p:nvSpPr>
          <p:cNvPr id="61" name="Flowchart: Document 60"/>
          <p:cNvSpPr/>
          <p:nvPr/>
        </p:nvSpPr>
        <p:spPr bwMode="auto">
          <a:xfrm>
            <a:off x="4742569" y="268192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loud Callout 2"/>
          <p:cNvSpPr/>
          <p:nvPr/>
        </p:nvSpPr>
        <p:spPr bwMode="auto">
          <a:xfrm>
            <a:off x="3364580" y="4092726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sp>
        <p:nvSpPr>
          <p:cNvPr id="62" name="Flowchart: Document 61"/>
          <p:cNvSpPr/>
          <p:nvPr/>
        </p:nvSpPr>
        <p:spPr bwMode="auto">
          <a:xfrm>
            <a:off x="2795679" y="268734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Elbow Connector 62"/>
          <p:cNvCxnSpPr>
            <a:stCxn id="38" idx="2"/>
            <a:endCxn id="3" idx="3"/>
          </p:cNvCxnSpPr>
          <p:nvPr/>
        </p:nvCxnSpPr>
        <p:spPr bwMode="auto">
          <a:xfrm rot="5400000">
            <a:off x="4290313" y="3294414"/>
            <a:ext cx="629035" cy="105889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4" name="Elbow Connector 63"/>
          <p:cNvCxnSpPr>
            <a:stCxn id="110" idx="2"/>
            <a:endCxn id="3" idx="3"/>
          </p:cNvCxnSpPr>
          <p:nvPr/>
        </p:nvCxnSpPr>
        <p:spPr bwMode="auto">
          <a:xfrm rot="16200000" flipH="1">
            <a:off x="3285066" y="3348065"/>
            <a:ext cx="629036" cy="95159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66" name="Cloud Callout 65"/>
          <p:cNvSpPr/>
          <p:nvPr/>
        </p:nvSpPr>
        <p:spPr bwMode="auto">
          <a:xfrm>
            <a:off x="8916685" y="4066040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05090" y="3635829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59487" y="388508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 and FTP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01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RvUrVtL0uvnNbG6HNEz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uIpcknp0ym9GvYbj2G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uIpcknp0ym9GvYbj2G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0ZqtJcfxkOKXW_rwg2c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uIpcknp0ym9GvYbj2GdA"/>
</p:tagLst>
</file>

<file path=ppt/theme/theme1.xml><?xml version="1.0" encoding="utf-8"?>
<a:theme xmlns:a="http://schemas.openxmlformats.org/drawingml/2006/main" name="2_Syngenta Landscape 2007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6546</TotalTime>
  <Words>2525</Words>
  <Application>Microsoft Office PowerPoint</Application>
  <PresentationFormat>Widescreen</PresentationFormat>
  <Paragraphs>1285</Paragraphs>
  <Slides>26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Wingdings 2</vt:lpstr>
      <vt:lpstr>2_Syngenta Landscape 2007</vt:lpstr>
      <vt:lpstr>C:\Users\T966104\Documents\repos\docs\syngenta-appmap\Test Enviroment Plan V3.xlsx</vt:lpstr>
      <vt:lpstr>think-cell Slide</vt:lpstr>
      <vt:lpstr>Microsoft Excel Worksheet</vt:lpstr>
      <vt:lpstr>Satellite Integration Report</vt:lpstr>
      <vt:lpstr>Satellite Status report – Week of 2016-11-01 Reason for status: Major satellites on track, Issues being solved in Unit Test</vt:lpstr>
      <vt:lpstr>PowerPoint Presentation</vt:lpstr>
      <vt:lpstr>PnS Satellite Systems Landscapes</vt:lpstr>
      <vt:lpstr>DYNASYS / Toledo Scale Satellite Landscape</vt:lpstr>
      <vt:lpstr>TMS Kewill Satellite Landscape</vt:lpstr>
      <vt:lpstr>GKO Satellite Landscape</vt:lpstr>
      <vt:lpstr>OneSource Global Trade Satellite Landscape</vt:lpstr>
      <vt:lpstr>Carrier WebServices Satellite Landscape</vt:lpstr>
      <vt:lpstr>FiP Satellite Systems Landscapes</vt:lpstr>
      <vt:lpstr>HR (GPS) Satellite Landscape</vt:lpstr>
      <vt:lpstr>Rhadar / Synseg Satellite Landscape</vt:lpstr>
      <vt:lpstr>GRC NFE Satellite Landscape</vt:lpstr>
      <vt:lpstr>MasterSAF DW Satellite Landscape</vt:lpstr>
      <vt:lpstr>SERASA Satellite Landscape</vt:lpstr>
      <vt:lpstr>Credito Rural Satellite Landscape</vt:lpstr>
      <vt:lpstr>Easy IRPJ Satellite Landscape</vt:lpstr>
      <vt:lpstr>VIM Satellite Landscape</vt:lpstr>
      <vt:lpstr>Biller Direct Solution Satellite Landscape</vt:lpstr>
      <vt:lpstr>Integração Nutrace (Feedback – FeedSystem)</vt:lpstr>
      <vt:lpstr>PecSYN Satellite Landscape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Syngenta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Target Architecture and Interfaces</dc:title>
  <dc:creator>Mehta Kaushal (ext) CHBS</dc:creator>
  <cp:lastModifiedBy>Duzi Alex (ext) BRIF</cp:lastModifiedBy>
  <cp:revision>261</cp:revision>
  <dcterms:created xsi:type="dcterms:W3CDTF">2016-08-24T14:53:31Z</dcterms:created>
  <dcterms:modified xsi:type="dcterms:W3CDTF">2016-11-08T18:04:08Z</dcterms:modified>
</cp:coreProperties>
</file>