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6" r:id="rId2"/>
    <p:sldId id="264" r:id="rId3"/>
    <p:sldId id="265" r:id="rId4"/>
    <p:sldId id="281" r:id="rId5"/>
    <p:sldId id="267" r:id="rId6"/>
    <p:sldId id="268" r:id="rId7"/>
    <p:sldId id="272" r:id="rId8"/>
    <p:sldId id="278" r:id="rId9"/>
    <p:sldId id="273" r:id="rId10"/>
    <p:sldId id="282" r:id="rId11"/>
    <p:sldId id="269" r:id="rId12"/>
    <p:sldId id="270" r:id="rId13"/>
    <p:sldId id="271" r:id="rId14"/>
    <p:sldId id="274" r:id="rId15"/>
    <p:sldId id="276" r:id="rId16"/>
    <p:sldId id="279" r:id="rId17"/>
    <p:sldId id="285" r:id="rId18"/>
    <p:sldId id="287" r:id="rId19"/>
    <p:sldId id="288" r:id="rId20"/>
    <p:sldId id="283" r:id="rId21"/>
    <p:sldId id="284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5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E07B-5BFA-46FC-AF61-CC9BD33EC30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E40F-3167-45B2-B4DA-01DAF033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3F7-D0A1-4C94-847C-0D931305FC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15" y="0"/>
            <a:ext cx="122004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2" y="5927728"/>
            <a:ext cx="9599084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911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9" y="4035428"/>
            <a:ext cx="9596967" cy="422275"/>
          </a:xfrm>
        </p:spPr>
        <p:txBody>
          <a:bodyPr anchor="t"/>
          <a:lstStyle>
            <a:lvl1pPr>
              <a:defRPr sz="209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5991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303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247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5670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00029" indent="-200029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0002" y="6597650"/>
            <a:ext cx="4896817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r>
              <a:rPr lang="en-GB" smtClean="0"/>
              <a:t>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367" y="6597650"/>
            <a:ext cx="480000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fld id="{313880FF-B11A-4FA9-B5CC-7226C1B8517C}" type="slidenum">
              <a:rPr lang="en-GB" smtClean="0"/>
              <a:pPr defTabSz="685814"/>
              <a:t>‹#›</a:t>
            </a:fld>
            <a:endParaRPr lang="en-GB" dirty="0"/>
          </a:p>
        </p:txBody>
      </p:sp>
      <p:sp>
        <p:nvSpPr>
          <p:cNvPr id="10" name="SD_OFF_Copyright"/>
          <p:cNvSpPr txBox="1">
            <a:spLocks/>
          </p:cNvSpPr>
          <p:nvPr userDrawn="1"/>
        </p:nvSpPr>
        <p:spPr>
          <a:xfrm>
            <a:off x="8817615" y="6597650"/>
            <a:ext cx="2896020" cy="126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 sz="428" dirty="0" smtClean="0">
                <a:solidFill>
                  <a:srgbClr val="8C8C8C"/>
                </a:solidFill>
                <a:cs typeface="Arial" charset="0"/>
              </a:rPr>
              <a:t>© 2015 Deloitte Consulting AG. All rights reserved.</a:t>
            </a:r>
            <a:endParaRPr lang="en-GB" sz="428" dirty="0">
              <a:solidFill>
                <a:srgbClr val="8C8C8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03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20790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48" y="88900"/>
            <a:ext cx="11271251" cy="812800"/>
          </a:xfrm>
          <a:prstGeom prst="rect">
            <a:avLst/>
          </a:prstGeom>
        </p:spPr>
        <p:txBody>
          <a:bodyPr lIns="134095" tIns="67047" rIns="134095" bIns="6704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56225" y="6458412"/>
            <a:ext cx="8798977" cy="376238"/>
          </a:xfrm>
          <a:prstGeom prst="rect">
            <a:avLst/>
          </a:prstGeom>
        </p:spPr>
        <p:txBody>
          <a:bodyPr/>
          <a:lstStyle>
            <a:lvl1pPr>
              <a:defRPr sz="803"/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Classification: CONFIDENTIAL			Pricing – Concept Paper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661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3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7" descr="ppt_land_print_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3791"/>
            <a:ext cx="12192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9" y="1211263"/>
            <a:ext cx="11279716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83350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4008" rIns="128016" bIns="64008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450"/>
              </a:spcAft>
              <a:tabLst>
                <a:tab pos="331001" algn="l"/>
              </a:tabLst>
              <a:defRPr sz="911">
                <a:latin typeface="Arial" charset="0"/>
              </a:defRPr>
            </a:lvl1pPr>
          </a:lstStyle>
          <a:p>
            <a:pPr defTabSz="685814" fontAlgn="base">
              <a:spcBef>
                <a:spcPct val="0"/>
              </a:spcBef>
              <a:defRPr/>
            </a:pPr>
            <a:endParaRPr lang="en-GB" dirty="0">
              <a:solidFill>
                <a:srgbClr val="626469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585" y="6483350"/>
            <a:ext cx="742951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14" eaLnBrk="0" fontAlgn="base" hangingPunct="0">
              <a:spcBef>
                <a:spcPct val="0"/>
              </a:spcBef>
              <a:spcAft>
                <a:spcPts val="450"/>
              </a:spcAft>
            </a:pPr>
            <a:fld id="{6A35189C-F1D3-4E9A-B450-A0FE1B263F22}" type="slidenum">
              <a:rPr lang="en-GB" altLang="en-US" sz="911" smtClean="0">
                <a:solidFill>
                  <a:srgbClr val="626469"/>
                </a:solidFill>
                <a:cs typeface="Arial" charset="0"/>
              </a:rPr>
              <a:pPr defTabSz="685814" eaLnBrk="0" fontAlgn="base" hangingPunct="0">
                <a:spcBef>
                  <a:spcPct val="0"/>
                </a:spcBef>
                <a:spcAft>
                  <a:spcPts val="450"/>
                </a:spcAft>
              </a:pPr>
              <a:t>‹#›</a:t>
            </a:fld>
            <a:r>
              <a:rPr lang="en-GB" altLang="en-US" sz="911" dirty="0" smtClean="0">
                <a:solidFill>
                  <a:srgbClr val="626469"/>
                </a:solidFill>
                <a:cs typeface="Arial" charset="0"/>
              </a:rPr>
              <a:t>	</a:t>
            </a:r>
          </a:p>
        </p:txBody>
      </p:sp>
      <p:pic>
        <p:nvPicPr>
          <p:cNvPr id="1032" name="Picture 8" descr="new logo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6435" y="6403975"/>
            <a:ext cx="156633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5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ransition>
    <p:wipe dir="r"/>
  </p:transition>
  <p:txStyles>
    <p:titleStyle>
      <a:lvl1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2pPr>
      <a:lvl3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3pPr>
      <a:lvl4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4pPr>
      <a:lvl5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5pPr>
      <a:lvl6pPr marL="342907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6pPr>
      <a:lvl7pPr marL="685814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7pPr>
      <a:lvl8pPr marL="1028720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8pPr>
      <a:lvl9pPr marL="1371628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9pPr>
    </p:titleStyle>
    <p:bodyStyle>
      <a:lvl1pPr marL="214317" indent="-214317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●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07217" indent="-207173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2pPr>
      <a:lvl3pPr marL="858458" indent="-215508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3pPr>
      <a:lvl4pPr marL="1214462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4pPr>
      <a:lvl5pPr marL="1570466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5pPr>
      <a:lvl6pPr marL="191337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6pPr>
      <a:lvl7pPr marL="2256280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7pPr>
      <a:lvl8pPr marL="2599187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8pPr>
      <a:lvl9pPr marL="294209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966104\Documents\repos\docs\syngenta-appmap\Test%20Enviroment%20Plan%20V3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CH" dirty="0" smtClean="0"/>
              <a:t>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914402" y="4138459"/>
            <a:ext cx="9596967" cy="422275"/>
          </a:xfrm>
        </p:spPr>
        <p:txBody>
          <a:bodyPr/>
          <a:lstStyle/>
          <a:p>
            <a:r>
              <a:rPr lang="de-CH" dirty="0" smtClean="0"/>
              <a:t>Satellite Integration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6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FiP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458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(GPS)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434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52287" y="2752019"/>
            <a:ext cx="1363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15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HR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GPS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0628" y="265646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089050" y="2749535"/>
            <a:ext cx="1359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103608" y="2749535"/>
            <a:ext cx="1359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07090" y="3720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192531" y="3720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1" idx="3"/>
            <a:endCxn id="54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traight Arrow Connector 59"/>
          <p:cNvCxnSpPr>
            <a:stCxn id="55" idx="3"/>
            <a:endCxn id="56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6330617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823338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9316059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0681780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2" idx="3"/>
            <a:endCxn id="63" idx="1"/>
          </p:cNvCxnSpPr>
          <p:nvPr/>
        </p:nvCxnSpPr>
        <p:spPr bwMode="auto">
          <a:xfrm>
            <a:off x="7178568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Straight Arrow Connector 68"/>
          <p:cNvCxnSpPr>
            <a:stCxn id="63" idx="3"/>
            <a:endCxn id="65" idx="1"/>
          </p:cNvCxnSpPr>
          <p:nvPr/>
        </p:nvCxnSpPr>
        <p:spPr bwMode="auto">
          <a:xfrm>
            <a:off x="8671289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>
            <a:stCxn id="65" idx="3"/>
            <a:endCxn id="66" idx="1"/>
          </p:cNvCxnSpPr>
          <p:nvPr/>
        </p:nvCxnSpPr>
        <p:spPr bwMode="auto">
          <a:xfrm>
            <a:off x="10164010" y="1785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759072" y="2944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20275" y="4084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29500" y="3029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990067" y="2543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392526" y="2943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356725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491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500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3444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3444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3439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731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736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350092" y="32990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99448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Rhadar / Synseg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05301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642787" y="2561519"/>
            <a:ext cx="982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172725" y="5883760"/>
            <a:ext cx="4147028" cy="667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GPS Cutover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279550" y="2559035"/>
            <a:ext cx="978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294108" y="2559035"/>
            <a:ext cx="978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702133" y="4208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01443" y="4959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1" name="Elbow Connector 50"/>
          <p:cNvCxnSpPr>
            <a:stCxn id="38" idx="2"/>
            <a:endCxn id="47" idx="1"/>
          </p:cNvCxnSpPr>
          <p:nvPr/>
        </p:nvCxnSpPr>
        <p:spPr bwMode="auto">
          <a:xfrm rot="5400000">
            <a:off x="4486226" y="3852253"/>
            <a:ext cx="863960" cy="432145"/>
          </a:xfrm>
          <a:prstGeom prst="bentConnector4">
            <a:avLst>
              <a:gd name="adj1" fmla="val 33120"/>
              <a:gd name="adj2" fmla="val 15289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lbow Connector 53"/>
          <p:cNvCxnSpPr>
            <a:stCxn id="38" idx="2"/>
            <a:endCxn id="48" idx="1"/>
          </p:cNvCxnSpPr>
          <p:nvPr/>
        </p:nvCxnSpPr>
        <p:spPr bwMode="auto">
          <a:xfrm rot="5400000">
            <a:off x="4110364" y="4227425"/>
            <a:ext cx="1614994" cy="432835"/>
          </a:xfrm>
          <a:prstGeom prst="bentConnector4">
            <a:avLst>
              <a:gd name="adj1" fmla="val 17844"/>
              <a:gd name="adj2" fmla="val 15281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Flowchart: Document 62"/>
          <p:cNvSpPr/>
          <p:nvPr/>
        </p:nvSpPr>
        <p:spPr bwMode="auto">
          <a:xfrm>
            <a:off x="5638430" y="4715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lowchart: Document 63"/>
          <p:cNvSpPr/>
          <p:nvPr/>
        </p:nvSpPr>
        <p:spPr bwMode="auto">
          <a:xfrm>
            <a:off x="5656900" y="5444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43" idx="3"/>
            <a:endCxn id="42" idx="1"/>
          </p:cNvCxnSpPr>
          <p:nvPr/>
        </p:nvCxnSpPr>
        <p:spPr bwMode="auto">
          <a:xfrm>
            <a:off x="1207090" y="3339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2" idx="3"/>
            <a:endCxn id="38" idx="1"/>
          </p:cNvCxnSpPr>
          <p:nvPr/>
        </p:nvCxnSpPr>
        <p:spPr bwMode="auto">
          <a:xfrm>
            <a:off x="4192531" y="3339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5" name="Straight Arrow Connector 74"/>
          <p:cNvCxnSpPr>
            <a:stCxn id="68" idx="3"/>
            <a:endCxn id="69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7" name="Straight Arrow Connector 76"/>
          <p:cNvCxnSpPr>
            <a:stCxn id="69" idx="3"/>
            <a:endCxn id="71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8" name="Straight Arrow Connector 77"/>
          <p:cNvCxnSpPr>
            <a:stCxn id="71" idx="3"/>
            <a:endCxn id="72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9353" y="367272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203617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696338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189059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0554780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5" name="Straight Arrow Connector 104"/>
          <p:cNvCxnSpPr>
            <a:stCxn id="100" idx="3"/>
            <a:endCxn id="101" idx="1"/>
          </p:cNvCxnSpPr>
          <p:nvPr/>
        </p:nvCxnSpPr>
        <p:spPr bwMode="auto">
          <a:xfrm>
            <a:off x="7051568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Straight Arrow Connector 105"/>
          <p:cNvCxnSpPr>
            <a:stCxn id="101" idx="3"/>
            <a:endCxn id="103" idx="1"/>
          </p:cNvCxnSpPr>
          <p:nvPr/>
        </p:nvCxnSpPr>
        <p:spPr bwMode="auto">
          <a:xfrm>
            <a:off x="8544289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4" idx="1"/>
          </p:cNvCxnSpPr>
          <p:nvPr/>
        </p:nvCxnSpPr>
        <p:spPr bwMode="auto">
          <a:xfrm>
            <a:off x="10037010" y="1658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357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632072" y="2817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602500" y="2902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863067" y="2416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265526" y="2816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229725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921239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206491" y="2364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55393" y="2373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708187" y="331786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340818" y="331786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307437" y="331289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16503" y="42559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0714538" y="4462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713848" y="5213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6" name="Elbow Connector 55"/>
          <p:cNvCxnSpPr>
            <a:stCxn id="44" idx="2"/>
            <a:endCxn id="49" idx="1"/>
          </p:cNvCxnSpPr>
          <p:nvPr/>
        </p:nvCxnSpPr>
        <p:spPr bwMode="auto">
          <a:xfrm rot="5400000">
            <a:off x="10496797" y="4118938"/>
            <a:ext cx="853109" cy="417625"/>
          </a:xfrm>
          <a:prstGeom prst="bentConnector4">
            <a:avLst>
              <a:gd name="adj1" fmla="val 32906"/>
              <a:gd name="adj2" fmla="val 15473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44" idx="2"/>
            <a:endCxn id="50" idx="1"/>
          </p:cNvCxnSpPr>
          <p:nvPr/>
        </p:nvCxnSpPr>
        <p:spPr bwMode="auto">
          <a:xfrm rot="5400000">
            <a:off x="10120935" y="4494110"/>
            <a:ext cx="1604143" cy="418315"/>
          </a:xfrm>
          <a:prstGeom prst="bentConnector4">
            <a:avLst>
              <a:gd name="adj1" fmla="val 18429"/>
              <a:gd name="adj2" fmla="val 15464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Flowchart: Document 64"/>
          <p:cNvSpPr/>
          <p:nvPr/>
        </p:nvSpPr>
        <p:spPr bwMode="auto">
          <a:xfrm>
            <a:off x="11633306" y="4969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11651776" y="5698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stCxn id="46" idx="3"/>
            <a:endCxn id="45" idx="1"/>
          </p:cNvCxnSpPr>
          <p:nvPr/>
        </p:nvCxnSpPr>
        <p:spPr bwMode="auto">
          <a:xfrm>
            <a:off x="7155388" y="3604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45" idx="3"/>
            <a:endCxn id="44" idx="1"/>
          </p:cNvCxnSpPr>
          <p:nvPr/>
        </p:nvCxnSpPr>
        <p:spPr bwMode="auto">
          <a:xfrm flipV="1">
            <a:off x="10188769" y="3609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1526039" y="339082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81" name="Elbow Connector 80"/>
          <p:cNvCxnSpPr>
            <a:stCxn id="46" idx="2"/>
            <a:endCxn id="50" idx="1"/>
          </p:cNvCxnSpPr>
          <p:nvPr/>
        </p:nvCxnSpPr>
        <p:spPr bwMode="auto">
          <a:xfrm rot="16200000" flipH="1">
            <a:off x="7918076" y="2709566"/>
            <a:ext cx="1609109" cy="398243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Elbow Connector 83"/>
          <p:cNvCxnSpPr>
            <a:stCxn id="46" idx="2"/>
            <a:endCxn id="49" idx="1"/>
          </p:cNvCxnSpPr>
          <p:nvPr/>
        </p:nvCxnSpPr>
        <p:spPr bwMode="auto">
          <a:xfrm rot="16200000" flipH="1">
            <a:off x="8293938" y="2333704"/>
            <a:ext cx="858075" cy="398312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45" idx="2"/>
            <a:endCxn id="49" idx="1"/>
          </p:cNvCxnSpPr>
          <p:nvPr/>
        </p:nvCxnSpPr>
        <p:spPr bwMode="auto">
          <a:xfrm rot="16200000" flipH="1">
            <a:off x="9813112" y="3852879"/>
            <a:ext cx="853108" cy="94974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45" idx="2"/>
            <a:endCxn id="50" idx="1"/>
          </p:cNvCxnSpPr>
          <p:nvPr/>
        </p:nvCxnSpPr>
        <p:spPr bwMode="auto">
          <a:xfrm rot="16200000" flipH="1">
            <a:off x="9437250" y="4228741"/>
            <a:ext cx="1604142" cy="9490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11138513" y="39292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3051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GRC NFE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8484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MasterSAF DW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26081" y="280197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822572" y="2500269"/>
            <a:ext cx="873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86" idx="2"/>
            <a:endCxn id="38" idx="0"/>
          </p:cNvCxnSpPr>
          <p:nvPr/>
        </p:nvCxnSpPr>
        <p:spPr bwMode="auto">
          <a:xfrm rot="5400000">
            <a:off x="4779655" y="2431573"/>
            <a:ext cx="74080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017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MSAF AOL changes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MSAF AOL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374275" y="2433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93000" y="2585075"/>
            <a:ext cx="412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9053567" y="2098634"/>
            <a:ext cx="417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456026" y="2499446"/>
            <a:ext cx="873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60359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4918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2936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 AOL   PRD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2936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QAS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2931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 DEV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5335" y="22230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5" idx="2"/>
            <a:endCxn id="42" idx="0"/>
          </p:cNvCxnSpPr>
          <p:nvPr/>
        </p:nvCxnSpPr>
        <p:spPr bwMode="auto">
          <a:xfrm rot="5400000">
            <a:off x="3416418" y="2429089"/>
            <a:ext cx="735836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2" idx="2"/>
            <a:endCxn id="43" idx="0"/>
          </p:cNvCxnSpPr>
          <p:nvPr/>
        </p:nvCxnSpPr>
        <p:spPr bwMode="auto">
          <a:xfrm rot="5400000">
            <a:off x="430976" y="2429089"/>
            <a:ext cx="735836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22869" y="3088675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208310" y="3088675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223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228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Elbow Connector 61"/>
          <p:cNvCxnSpPr>
            <a:stCxn id="61" idx="0"/>
            <a:endCxn id="43" idx="2"/>
          </p:cNvCxnSpPr>
          <p:nvPr/>
        </p:nvCxnSpPr>
        <p:spPr bwMode="auto">
          <a:xfrm rot="5400000" flipH="1" flipV="1">
            <a:off x="428880" y="3750356"/>
            <a:ext cx="740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Elbow Connector 62"/>
          <p:cNvCxnSpPr>
            <a:stCxn id="68" idx="0"/>
            <a:endCxn id="42" idx="2"/>
          </p:cNvCxnSpPr>
          <p:nvPr/>
        </p:nvCxnSpPr>
        <p:spPr bwMode="auto">
          <a:xfrm rot="16200000" flipV="1">
            <a:off x="3414322" y="3750355"/>
            <a:ext cx="740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76" idx="0"/>
            <a:endCxn id="38" idx="2"/>
          </p:cNvCxnSpPr>
          <p:nvPr/>
        </p:nvCxnSpPr>
        <p:spPr bwMode="auto">
          <a:xfrm rot="5400000" flipH="1" flipV="1">
            <a:off x="4782527" y="3752840"/>
            <a:ext cx="735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Flowchart: Document 68"/>
          <p:cNvSpPr/>
          <p:nvPr/>
        </p:nvSpPr>
        <p:spPr bwMode="auto">
          <a:xfrm>
            <a:off x="45530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342588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4753661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lowchart: Document 74"/>
          <p:cNvSpPr/>
          <p:nvPr/>
        </p:nvSpPr>
        <p:spPr bwMode="auto">
          <a:xfrm>
            <a:off x="48717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45775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Flowchart: Document 78"/>
          <p:cNvSpPr/>
          <p:nvPr/>
        </p:nvSpPr>
        <p:spPr bwMode="auto">
          <a:xfrm>
            <a:off x="4785525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809" y="375748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74918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867639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60360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26081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Straight Arrow Connector 76"/>
          <p:cNvCxnSpPr>
            <a:stCxn id="61" idx="3"/>
            <a:endCxn id="65" idx="1"/>
          </p:cNvCxnSpPr>
          <p:nvPr/>
        </p:nvCxnSpPr>
        <p:spPr bwMode="auto">
          <a:xfrm>
            <a:off x="1222869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0" name="Straight Arrow Connector 79"/>
          <p:cNvCxnSpPr>
            <a:stCxn id="65" idx="3"/>
            <a:endCxn id="68" idx="1"/>
          </p:cNvCxnSpPr>
          <p:nvPr/>
        </p:nvCxnSpPr>
        <p:spPr bwMode="auto">
          <a:xfrm>
            <a:off x="2715590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/>
          <p:cNvCxnSpPr>
            <a:stCxn id="68" idx="3"/>
            <a:endCxn id="76" idx="1"/>
          </p:cNvCxnSpPr>
          <p:nvPr/>
        </p:nvCxnSpPr>
        <p:spPr bwMode="auto">
          <a:xfrm>
            <a:off x="4208311" y="4412038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74918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867639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360360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26081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5" name="Straight Arrow Connector 94"/>
          <p:cNvCxnSpPr>
            <a:stCxn id="82" idx="3"/>
            <a:endCxn id="84" idx="1"/>
          </p:cNvCxnSpPr>
          <p:nvPr/>
        </p:nvCxnSpPr>
        <p:spPr bwMode="auto">
          <a:xfrm>
            <a:off x="1222869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/>
          <p:cNvCxnSpPr>
            <a:stCxn id="84" idx="3"/>
            <a:endCxn id="85" idx="1"/>
          </p:cNvCxnSpPr>
          <p:nvPr/>
        </p:nvCxnSpPr>
        <p:spPr bwMode="auto">
          <a:xfrm>
            <a:off x="2715590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Straight Arrow Connector 99"/>
          <p:cNvCxnSpPr>
            <a:stCxn id="85" idx="3"/>
            <a:endCxn id="86" idx="1"/>
          </p:cNvCxnSpPr>
          <p:nvPr/>
        </p:nvCxnSpPr>
        <p:spPr bwMode="auto">
          <a:xfrm>
            <a:off x="4208311" y="1769504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10817251" y="367005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451529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66088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6" name="Straight Arrow Connector 105"/>
          <p:cNvCxnSpPr>
            <a:stCxn id="104" idx="3"/>
            <a:endCxn id="103" idx="1"/>
          </p:cNvCxnSpPr>
          <p:nvPr/>
        </p:nvCxnSpPr>
        <p:spPr bwMode="auto">
          <a:xfrm>
            <a:off x="7314039" y="3956754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1" idx="1"/>
          </p:cNvCxnSpPr>
          <p:nvPr/>
        </p:nvCxnSpPr>
        <p:spPr bwMode="auto">
          <a:xfrm>
            <a:off x="10299480" y="3956754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Elbow Connector 107"/>
          <p:cNvCxnSpPr>
            <a:stCxn id="116" idx="0"/>
            <a:endCxn id="104" idx="2"/>
          </p:cNvCxnSpPr>
          <p:nvPr/>
        </p:nvCxnSpPr>
        <p:spPr bwMode="auto">
          <a:xfrm rot="5400000" flipH="1" flipV="1">
            <a:off x="6647050" y="4491435"/>
            <a:ext cx="486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Elbow Connector 109"/>
          <p:cNvCxnSpPr>
            <a:stCxn id="118" idx="0"/>
            <a:endCxn id="103" idx="2"/>
          </p:cNvCxnSpPr>
          <p:nvPr/>
        </p:nvCxnSpPr>
        <p:spPr bwMode="auto">
          <a:xfrm rot="16200000" flipV="1">
            <a:off x="9632492" y="4491434"/>
            <a:ext cx="486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1" name="Elbow Connector 110"/>
          <p:cNvCxnSpPr>
            <a:stCxn id="119" idx="0"/>
            <a:endCxn id="101" idx="2"/>
          </p:cNvCxnSpPr>
          <p:nvPr/>
        </p:nvCxnSpPr>
        <p:spPr bwMode="auto">
          <a:xfrm rot="5400000" flipH="1" flipV="1">
            <a:off x="11000697" y="4493919"/>
            <a:ext cx="481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657834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954892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10876695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66088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7958809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9451530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0817251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7" idx="1"/>
          </p:cNvCxnSpPr>
          <p:nvPr/>
        </p:nvCxnSpPr>
        <p:spPr bwMode="auto">
          <a:xfrm>
            <a:off x="7314039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7" idx="3"/>
            <a:endCxn id="118" idx="1"/>
          </p:cNvCxnSpPr>
          <p:nvPr/>
        </p:nvCxnSpPr>
        <p:spPr bwMode="auto">
          <a:xfrm>
            <a:off x="8806760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Straight Arrow Connector 122"/>
          <p:cNvCxnSpPr>
            <a:stCxn id="118" idx="3"/>
            <a:endCxn id="119" idx="1"/>
          </p:cNvCxnSpPr>
          <p:nvPr/>
        </p:nvCxnSpPr>
        <p:spPr bwMode="auto">
          <a:xfrm>
            <a:off x="10299481" y="502611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0338287" y="285421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39289" y="436628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53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SERASA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SERASA http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304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16685" y="3730534"/>
            <a:ext cx="456801" cy="30909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WS?</a:t>
            </a:r>
          </a:p>
        </p:txBody>
      </p: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SERASA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3922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Credito Rural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Rural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Credito Rural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Credito Rural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393653" y="434517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49" idx="2"/>
          </p:cNvCxnSpPr>
          <p:nvPr/>
        </p:nvCxnSpPr>
        <p:spPr bwMode="auto">
          <a:xfrm flipV="1">
            <a:off x="4241604" y="3890345"/>
            <a:ext cx="892674" cy="74649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56725" y="434286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Flowchart: Document 53"/>
          <p:cNvSpPr/>
          <p:nvPr/>
        </p:nvSpPr>
        <p:spPr bwMode="auto">
          <a:xfrm>
            <a:off x="5262218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Elbow Connector 54"/>
          <p:cNvCxnSpPr>
            <a:stCxn id="50" idx="3"/>
            <a:endCxn id="51" idx="2"/>
          </p:cNvCxnSpPr>
          <p:nvPr/>
        </p:nvCxnSpPr>
        <p:spPr bwMode="auto">
          <a:xfrm flipV="1">
            <a:off x="7204676" y="3923783"/>
            <a:ext cx="2196405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50" idx="3"/>
            <a:endCxn id="52" idx="2"/>
          </p:cNvCxnSpPr>
          <p:nvPr/>
        </p:nvCxnSpPr>
        <p:spPr bwMode="auto">
          <a:xfrm flipV="1">
            <a:off x="7204676" y="3923783"/>
            <a:ext cx="3927487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Flowchart: Document 56"/>
          <p:cNvSpPr/>
          <p:nvPr/>
        </p:nvSpPr>
        <p:spPr bwMode="auto">
          <a:xfrm>
            <a:off x="9009854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lowchart: Document 58"/>
          <p:cNvSpPr/>
          <p:nvPr/>
        </p:nvSpPr>
        <p:spPr bwMode="auto">
          <a:xfrm>
            <a:off x="10702389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54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Easy IRPJ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Easy IRPJ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Easy IRPJ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</p:spTree>
    <p:extLst>
      <p:ext uri="{BB962C8B-B14F-4D97-AF65-F5344CB8AC3E}">
        <p14:creationId xmlns:p14="http://schemas.microsoft.com/office/powerpoint/2010/main" val="690434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VIM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Biller Direct Solution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103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337" y="-150676"/>
            <a:ext cx="11271251" cy="812800"/>
          </a:xfrm>
        </p:spPr>
        <p:txBody>
          <a:bodyPr/>
          <a:lstStyle/>
          <a:p>
            <a:r>
              <a:rPr lang="en-US" dirty="0" smtClean="0"/>
              <a:t>Satellite Status </a:t>
            </a:r>
            <a:r>
              <a:rPr lang="en-US" dirty="0"/>
              <a:t>report – Week of </a:t>
            </a:r>
            <a:r>
              <a:rPr lang="en-US" dirty="0" smtClean="0"/>
              <a:t>2016-11-01</a:t>
            </a:r>
            <a:br>
              <a:rPr lang="en-US" dirty="0" smtClean="0"/>
            </a:br>
            <a:r>
              <a:rPr lang="en-US" sz="1200" dirty="0">
                <a:solidFill>
                  <a:schemeClr val="accent1"/>
                </a:solidFill>
              </a:rPr>
              <a:t>Reason for status</a:t>
            </a:r>
            <a:r>
              <a:rPr lang="en-US" sz="1200" dirty="0" smtClean="0">
                <a:solidFill>
                  <a:schemeClr val="accent1"/>
                </a:solidFill>
              </a:rPr>
              <a:t>: </a:t>
            </a:r>
            <a:r>
              <a:rPr lang="en-US" sz="1100" dirty="0" smtClean="0">
                <a:solidFill>
                  <a:schemeClr val="accent1"/>
                </a:solidFill>
              </a:rPr>
              <a:t>Major satellites on track, Issues being solved in Unit Test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>
            <p:custDataLst>
              <p:tags r:id="rId2"/>
            </p:custDataLst>
          </p:nvPr>
        </p:nvGrpSpPr>
        <p:grpSpPr>
          <a:xfrm>
            <a:off x="10892441" y="23343"/>
            <a:ext cx="1058108" cy="441736"/>
            <a:chOff x="7740352" y="332656"/>
            <a:chExt cx="1058108" cy="441736"/>
          </a:xfrm>
        </p:grpSpPr>
        <p:sp>
          <p:nvSpPr>
            <p:cNvPr id="12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8048538" y="24470"/>
              <a:ext cx="441736" cy="105810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7788484" y="419308"/>
              <a:ext cx="275658" cy="275657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5400000">
              <a:off x="8472806" y="419308"/>
              <a:ext cx="275658" cy="2756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8123012" y="414354"/>
              <a:ext cx="275658" cy="275657"/>
            </a:xfrm>
            <a:prstGeom prst="ellipse">
              <a:avLst/>
            </a:prstGeom>
            <a:solidFill>
              <a:srgbClr val="FFC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3031" y="6195700"/>
            <a:ext cx="3132348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dirty="0">
                <a:latin typeface="+mj-lt"/>
                <a:cs typeface="Arial" pitchFamily="34" charset="0"/>
                <a:sym typeface="Wingdings 2" panose="05020102010507070707" pitchFamily="18" charset="2"/>
              </a:rPr>
              <a:t>Rating: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16A43F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cs typeface="Arial" pitchFamily="34" charset="0"/>
                <a:sym typeface="Wingdings 2" panose="05020102010507070707" pitchFamily="18" charset="2"/>
              </a:rPr>
              <a:t> Fully on track, no intervention needed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DB508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C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Off-track, but a credible plan is in-place to get back on-track</a:t>
            </a:r>
            <a:endParaRPr lang="en-US" sz="800" dirty="0">
              <a:cs typeface="Arial" pitchFamily="34" charset="0"/>
              <a:sym typeface="Wingdings 2" panose="05020102010507070707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1671" y="6366190"/>
            <a:ext cx="3998278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 </a:t>
            </a:r>
            <a:r>
              <a:rPr lang="en-GB" sz="800" dirty="0"/>
              <a:t>Off-track and no credible plan in-place to get back on-track. Intervention required.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70C0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Completed.</a:t>
            </a:r>
          </a:p>
        </p:txBody>
      </p:sp>
      <p:grpSp>
        <p:nvGrpSpPr>
          <p:cNvPr id="16" name="Group 15"/>
          <p:cNvGrpSpPr/>
          <p:nvPr>
            <p:custDataLst>
              <p:tags r:id="rId3"/>
            </p:custDataLst>
          </p:nvPr>
        </p:nvGrpSpPr>
        <p:grpSpPr>
          <a:xfrm>
            <a:off x="218754" y="474844"/>
            <a:ext cx="5383555" cy="2290972"/>
            <a:chOff x="179512" y="1057014"/>
            <a:chExt cx="4320480" cy="301688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79512" y="1406360"/>
              <a:ext cx="4320480" cy="2667542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Logistic Delivery Satellites – Unit Test (end-to-end) in progress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err="1" smtClean="0"/>
                <a:t>Dynasys</a:t>
              </a:r>
              <a:r>
                <a:rPr lang="en-GB" sz="1000" dirty="0" smtClean="0"/>
                <a:t> 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TMs </a:t>
              </a:r>
              <a:r>
                <a:rPr lang="en-GB" sz="1000" dirty="0" err="1"/>
                <a:t>Kewilll</a:t>
              </a:r>
              <a:r>
                <a:rPr lang="en-GB" sz="1000" dirty="0"/>
                <a:t> </a:t>
              </a:r>
              <a:r>
                <a:rPr lang="en-GB" sz="1000" dirty="0" smtClean="0"/>
                <a:t>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79512" y="1057014"/>
              <a:ext cx="4320480" cy="360040"/>
            </a:xfrm>
            <a:prstGeom prst="rect">
              <a:avLst/>
            </a:prstGeom>
            <a:solidFill>
              <a:srgbClr val="5F7800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ts val="600"/>
                </a:spcAft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completed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4988269"/>
              </p:ext>
            </p:extLst>
          </p:nvPr>
        </p:nvGraphicFramePr>
        <p:xfrm>
          <a:off x="218754" y="5416086"/>
          <a:ext cx="11578292" cy="66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44917"/>
                <a:gridCol w="1746987"/>
                <a:gridCol w="2411848"/>
                <a:gridCol w="2074540"/>
              </a:tblGrid>
              <a:tr h="27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Intervention or decision required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  <a:cs typeface="Calibri" panose="020F0502020204030204" pitchFamily="34" charset="0"/>
                        </a:rPr>
                        <a:t>Raised by Interface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latin typeface="+mj-lt"/>
                          <a:cs typeface="Calibri" panose="020F0502020204030204" pitchFamily="34" charset="0"/>
                        </a:rPr>
                        <a:t>Responsible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 smtClean="0">
                          <a:latin typeface="+mj-lt"/>
                          <a:cs typeface="Calibri" panose="020F0502020204030204" pitchFamily="34" charset="0"/>
                        </a:rPr>
                        <a:t>Due by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indent="0" algn="l" defTabSz="685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>
            <p:custDataLst>
              <p:tags r:id="rId5"/>
            </p:custDataLst>
          </p:nvPr>
        </p:nvGrpSpPr>
        <p:grpSpPr>
          <a:xfrm>
            <a:off x="6376908" y="445449"/>
            <a:ext cx="5385816" cy="2295144"/>
            <a:chOff x="179512" y="1196752"/>
            <a:chExt cx="4320480" cy="2852161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9512" y="1556792"/>
              <a:ext cx="4320480" cy="2492121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Confirm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</a:t>
              </a:r>
              <a:r>
                <a:rPr lang="en-GB" sz="1000" dirty="0" err="1" smtClean="0">
                  <a:latin typeface="+mj-lt"/>
                </a:rPr>
                <a:t>WeMap</a:t>
              </a:r>
              <a:r>
                <a:rPr lang="en-GB" sz="1000" dirty="0" smtClean="0">
                  <a:latin typeface="+mj-lt"/>
                </a:rPr>
                <a:t> changes Feedback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flat file ECC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GD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Finalize GKO fixes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Evaluate decommissioning of AILOG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9512" y="1196752"/>
              <a:ext cx="4320480" cy="360040"/>
            </a:xfrm>
            <a:prstGeom prst="rect">
              <a:avLst/>
            </a:prstGeom>
            <a:solidFill>
              <a:schemeClr val="accent6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for coming week</a:t>
              </a:r>
            </a:p>
          </p:txBody>
        </p:sp>
      </p:grpSp>
      <p:sp>
        <p:nvSpPr>
          <p:cNvPr id="31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10949448" y="119760"/>
            <a:ext cx="275658" cy="27565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44354"/>
              </p:ext>
            </p:extLst>
          </p:nvPr>
        </p:nvGraphicFramePr>
        <p:xfrm>
          <a:off x="207331" y="2830566"/>
          <a:ext cx="11555392" cy="2473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4622"/>
                <a:gridCol w="2823590"/>
                <a:gridCol w="2823590"/>
                <a:gridCol w="2823590"/>
              </a:tblGrid>
              <a:tr h="213426">
                <a:tc gridSpan="4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de-CH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Objects Needed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COMM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PnS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FIP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Nut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5689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Transport master data 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Credit Limit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</a:p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Bank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Pricing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Carrier tracking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Fiscally relevant transactional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554"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Freight invoices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FI/CO-postings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Production orders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772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</a:t>
            </a:r>
            <a:r>
              <a:rPr lang="pt-BR" dirty="0" err="1" smtClean="0"/>
              <a:t>Nutrace</a:t>
            </a:r>
            <a:r>
              <a:rPr lang="pt-BR" dirty="0" smtClean="0"/>
              <a:t> (Feedback – </a:t>
            </a:r>
            <a:r>
              <a:rPr lang="pt-BR" dirty="0" err="1" smtClean="0"/>
              <a:t>FeedSystem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8" name="Rectangle 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69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PecSYN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230024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22745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215466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581187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1844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54565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077975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570696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063417" y="161567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309795" y="207165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520433" y="2728511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3" name="Elbow Connector 52"/>
          <p:cNvCxnSpPr>
            <a:stCxn id="41" idx="2"/>
            <a:endCxn id="128" idx="0"/>
          </p:cNvCxnSpPr>
          <p:nvPr/>
        </p:nvCxnSpPr>
        <p:spPr bwMode="auto">
          <a:xfrm rot="5400000">
            <a:off x="10432123" y="2474030"/>
            <a:ext cx="1139730" cy="63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2139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724860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17581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583302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080090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572811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065532" y="162202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600616" y="2320351"/>
            <a:ext cx="814821" cy="14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084287" y="161316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395700" y="2939990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28393" y="196290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177762" y="2424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578748" y="28106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58825" y="5808806"/>
            <a:ext cx="6505812" cy="10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30021" y="306114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54" idx="0"/>
          </p:cNvCxnSpPr>
          <p:nvPr/>
        </p:nvCxnSpPr>
        <p:spPr bwMode="auto">
          <a:xfrm>
            <a:off x="1577972" y="3352809"/>
            <a:ext cx="1523988" cy="45420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001624" y="194336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0021" y="226035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613618" y="380701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5" name="Elbow Connector 54"/>
          <p:cNvCxnSpPr>
            <a:stCxn id="49" idx="1"/>
            <a:endCxn id="54" idx="0"/>
          </p:cNvCxnSpPr>
          <p:nvPr/>
        </p:nvCxnSpPr>
        <p:spPr bwMode="auto">
          <a:xfrm rot="10800000" flipV="1">
            <a:off x="3101961" y="3020179"/>
            <a:ext cx="1418473" cy="78683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62" idx="3"/>
            <a:endCxn id="54" idx="0"/>
          </p:cNvCxnSpPr>
          <p:nvPr/>
        </p:nvCxnSpPr>
        <p:spPr bwMode="auto">
          <a:xfrm flipH="1">
            <a:off x="3101960" y="1622023"/>
            <a:ext cx="2329293" cy="2184994"/>
          </a:xfrm>
          <a:prstGeom prst="bentConnector4">
            <a:avLst>
              <a:gd name="adj1" fmla="val -9814"/>
              <a:gd name="adj2" fmla="val 85556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50" idx="3"/>
            <a:endCxn id="54" idx="0"/>
          </p:cNvCxnSpPr>
          <p:nvPr/>
        </p:nvCxnSpPr>
        <p:spPr bwMode="auto">
          <a:xfrm>
            <a:off x="1577972" y="2552026"/>
            <a:ext cx="1523988" cy="1254991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1089630" y="518094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77" name="Elbow Connector 76"/>
          <p:cNvCxnSpPr>
            <a:stCxn id="91" idx="1"/>
            <a:endCxn id="76" idx="0"/>
          </p:cNvCxnSpPr>
          <p:nvPr/>
        </p:nvCxnSpPr>
        <p:spPr bwMode="auto">
          <a:xfrm rot="10800000" flipH="1" flipV="1">
            <a:off x="730020" y="3352809"/>
            <a:ext cx="847951" cy="1828138"/>
          </a:xfrm>
          <a:prstGeom prst="bentConnector4">
            <a:avLst>
              <a:gd name="adj1" fmla="val -26959"/>
              <a:gd name="adj2" fmla="val 79111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54" idx="2"/>
            <a:endCxn id="76" idx="0"/>
          </p:cNvCxnSpPr>
          <p:nvPr/>
        </p:nvCxnSpPr>
        <p:spPr bwMode="auto">
          <a:xfrm rot="5400000">
            <a:off x="1944669" y="4023655"/>
            <a:ext cx="790595" cy="15239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Flowchart: Document 94"/>
          <p:cNvSpPr/>
          <p:nvPr/>
        </p:nvSpPr>
        <p:spPr bwMode="auto">
          <a:xfrm>
            <a:off x="1632700" y="231494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Flowchart: Document 95"/>
          <p:cNvSpPr/>
          <p:nvPr/>
        </p:nvSpPr>
        <p:spPr bwMode="auto">
          <a:xfrm>
            <a:off x="2302965" y="38581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Flowchart: Document 99"/>
          <p:cNvSpPr/>
          <p:nvPr/>
        </p:nvSpPr>
        <p:spPr bwMode="auto">
          <a:xfrm>
            <a:off x="400739" y="310298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Elbow Connector 100"/>
          <p:cNvCxnSpPr>
            <a:stCxn id="54" idx="1"/>
            <a:endCxn id="91" idx="2"/>
          </p:cNvCxnSpPr>
          <p:nvPr/>
        </p:nvCxnSpPr>
        <p:spPr bwMode="auto">
          <a:xfrm rot="10800000">
            <a:off x="1153998" y="3644477"/>
            <a:ext cx="1459621" cy="45420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 bwMode="auto">
          <a:xfrm>
            <a:off x="4718614" y="38041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Extrapratica</a:t>
            </a:r>
            <a:endParaRPr lang="en-US" sz="3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718613" y="462183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SPBF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54" idx="3"/>
            <a:endCxn id="102" idx="1"/>
          </p:cNvCxnSpPr>
          <p:nvPr/>
        </p:nvCxnSpPr>
        <p:spPr bwMode="auto">
          <a:xfrm flipV="1">
            <a:off x="3590301" y="4095779"/>
            <a:ext cx="1128313" cy="290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lbow Connector 122"/>
          <p:cNvCxnSpPr>
            <a:stCxn id="54" idx="3"/>
            <a:endCxn id="110" idx="1"/>
          </p:cNvCxnSpPr>
          <p:nvPr/>
        </p:nvCxnSpPr>
        <p:spPr bwMode="auto">
          <a:xfrm>
            <a:off x="3590301" y="4098685"/>
            <a:ext cx="1128312" cy="8148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6" name="Flowchart: Document 125"/>
          <p:cNvSpPr/>
          <p:nvPr/>
        </p:nvSpPr>
        <p:spPr bwMode="auto">
          <a:xfrm>
            <a:off x="3632461" y="385072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lowchart: Document 126"/>
          <p:cNvSpPr/>
          <p:nvPr/>
        </p:nvSpPr>
        <p:spPr bwMode="auto">
          <a:xfrm>
            <a:off x="3678317" y="38960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1600000" y="310874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4221247" y="281255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lowchart: Document 73"/>
          <p:cNvSpPr/>
          <p:nvPr/>
        </p:nvSpPr>
        <p:spPr bwMode="auto">
          <a:xfrm>
            <a:off x="5493313" y="13815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147187" y="447635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720059" y="337970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4" name="Elbow Connector 93"/>
          <p:cNvCxnSpPr>
            <a:stCxn id="86" idx="3"/>
            <a:endCxn id="104" idx="0"/>
          </p:cNvCxnSpPr>
          <p:nvPr/>
        </p:nvCxnSpPr>
        <p:spPr bwMode="auto">
          <a:xfrm>
            <a:off x="7568010" y="3671368"/>
            <a:ext cx="1523988" cy="72466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6720059" y="257891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603656" y="4396035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105" name="Elbow Connector 104"/>
          <p:cNvCxnSpPr>
            <a:stCxn id="128" idx="1"/>
            <a:endCxn id="104" idx="0"/>
          </p:cNvCxnSpPr>
          <p:nvPr/>
        </p:nvCxnSpPr>
        <p:spPr bwMode="auto">
          <a:xfrm rot="10800000" flipV="1">
            <a:off x="9091999" y="3338737"/>
            <a:ext cx="1418473" cy="105729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Elbow Connector 105"/>
          <p:cNvCxnSpPr>
            <a:stCxn id="103" idx="3"/>
            <a:endCxn id="104" idx="0"/>
          </p:cNvCxnSpPr>
          <p:nvPr/>
        </p:nvCxnSpPr>
        <p:spPr bwMode="auto">
          <a:xfrm>
            <a:off x="7568010" y="2870585"/>
            <a:ext cx="1523988" cy="1525450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0309347" y="537340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8" name="Elbow Connector 107"/>
          <p:cNvCxnSpPr>
            <a:stCxn id="86" idx="1"/>
            <a:endCxn id="107" idx="1"/>
          </p:cNvCxnSpPr>
          <p:nvPr/>
        </p:nvCxnSpPr>
        <p:spPr bwMode="auto">
          <a:xfrm rot="10800000" flipH="1" flipV="1">
            <a:off x="6720059" y="3671368"/>
            <a:ext cx="3589288" cy="1993700"/>
          </a:xfrm>
          <a:prstGeom prst="bentConnector3">
            <a:avLst>
              <a:gd name="adj1" fmla="val -636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Elbow Connector 108"/>
          <p:cNvCxnSpPr>
            <a:stCxn id="104" idx="2"/>
            <a:endCxn id="107" idx="1"/>
          </p:cNvCxnSpPr>
          <p:nvPr/>
        </p:nvCxnSpPr>
        <p:spPr bwMode="auto">
          <a:xfrm rot="16200000" flipH="1">
            <a:off x="9357823" y="4713544"/>
            <a:ext cx="685698" cy="121734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7622738" y="26335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8293003" y="444714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6390777" y="342154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Elbow Connector 114"/>
          <p:cNvCxnSpPr>
            <a:stCxn id="104" idx="1"/>
            <a:endCxn id="86" idx="2"/>
          </p:cNvCxnSpPr>
          <p:nvPr/>
        </p:nvCxnSpPr>
        <p:spPr bwMode="auto">
          <a:xfrm rot="10800000">
            <a:off x="7144036" y="3963035"/>
            <a:ext cx="1459621" cy="72466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Flowchart: Document 121"/>
          <p:cNvSpPr/>
          <p:nvPr/>
        </p:nvSpPr>
        <p:spPr bwMode="auto">
          <a:xfrm>
            <a:off x="7590038" y="3427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Flowchart: Document 123"/>
          <p:cNvSpPr/>
          <p:nvPr/>
        </p:nvSpPr>
        <p:spPr bwMode="auto">
          <a:xfrm>
            <a:off x="10211285" y="313111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9137225" y="506537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0510471" y="304707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07061" y="4294391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502048" y="5193819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131" name="Elbow Connector 130"/>
          <p:cNvCxnSpPr>
            <a:stCxn id="41" idx="3"/>
            <a:endCxn id="104" idx="0"/>
          </p:cNvCxnSpPr>
          <p:nvPr/>
        </p:nvCxnSpPr>
        <p:spPr bwMode="auto">
          <a:xfrm flipH="1">
            <a:off x="9091998" y="1615673"/>
            <a:ext cx="2337140" cy="2780362"/>
          </a:xfrm>
          <a:prstGeom prst="bentConnector4">
            <a:avLst>
              <a:gd name="adj1" fmla="val -17496"/>
              <a:gd name="adj2" fmla="val 86743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Flowchart: Document 131"/>
          <p:cNvSpPr/>
          <p:nvPr/>
        </p:nvSpPr>
        <p:spPr bwMode="auto">
          <a:xfrm>
            <a:off x="11490957" y="139824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82698" y="3040478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98184" y="41977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0174" y="545812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74127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Support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</a:t>
            </a:r>
            <a:r>
              <a:rPr lang="pt-BR" sz="1200" dirty="0" err="1" smtClean="0"/>
              <a:t>Plusoft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</a:t>
            </a:r>
            <a:r>
              <a:rPr lang="pt-BR" sz="1200" dirty="0" err="1" smtClean="0"/>
              <a:t>Plusoft</a:t>
            </a: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Plussoft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7524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726013" y="341002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108726" y="36330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9074727" y="2196853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SPoT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231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30649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542075" y="2802110"/>
            <a:ext cx="1212997" cy="28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9922678" y="2117043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8680053" y="369450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8680054" y="218698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097369" y="332847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332865" y="2139998"/>
            <a:ext cx="1131450" cy="124550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61" idx="2"/>
            <a:endCxn id="50" idx="0"/>
          </p:cNvCxnSpPr>
          <p:nvPr/>
        </p:nvCxnSpPr>
        <p:spPr bwMode="auto">
          <a:xfrm rot="5400000">
            <a:off x="3079226" y="2639147"/>
            <a:ext cx="1131450" cy="2472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SPoT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45775" y="219685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Elbow Connector 76"/>
          <p:cNvCxnSpPr>
            <a:stCxn id="76" idx="3"/>
            <a:endCxn id="52" idx="1"/>
          </p:cNvCxnSpPr>
          <p:nvPr/>
        </p:nvCxnSpPr>
        <p:spPr bwMode="auto">
          <a:xfrm>
            <a:off x="7693726" y="2488520"/>
            <a:ext cx="13810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6820885" y="364238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IST/UAT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3" name="Elbow Connector 82"/>
          <p:cNvCxnSpPr>
            <a:stCxn id="78" idx="3"/>
            <a:endCxn id="51" idx="1"/>
          </p:cNvCxnSpPr>
          <p:nvPr/>
        </p:nvCxnSpPr>
        <p:spPr bwMode="auto">
          <a:xfrm flipV="1">
            <a:off x="7668836" y="3924692"/>
            <a:ext cx="1439890" cy="935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598533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030310" y="1698332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915589" y="3367367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82752" y="3367367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Teamspace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915590" y="1841185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chemeClr val="tx1"/>
                </a:solidFill>
                <a:latin typeface="Arial" charset="0"/>
              </a:rPr>
              <a:t>IST/UAT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5395" y="16983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37567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4416"/>
              </p:ext>
            </p:extLst>
          </p:nvPr>
        </p:nvGraphicFramePr>
        <p:xfrm>
          <a:off x="169863" y="257577"/>
          <a:ext cx="11780837" cy="570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44519728" imgH="4010133" progId="Excel.Sheet.12">
                  <p:link updateAutomatic="1"/>
                </p:oleObj>
              </mc:Choice>
              <mc:Fallback>
                <p:oleObj name="Worksheet" r:id="rId3" imgW="44519728" imgH="40101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63" y="257577"/>
                        <a:ext cx="11780837" cy="570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020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57359"/>
              </p:ext>
            </p:extLst>
          </p:nvPr>
        </p:nvGraphicFramePr>
        <p:xfrm>
          <a:off x="734095" y="850006"/>
          <a:ext cx="10698051" cy="341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12220493" imgH="971491" progId="Excel.Sheet.12">
                  <p:embed/>
                </p:oleObj>
              </mc:Choice>
              <mc:Fallback>
                <p:oleObj name="Worksheet" r:id="rId3" imgW="12220493" imgH="9714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095" y="850006"/>
                        <a:ext cx="10698051" cy="3412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143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5127"/>
              </p:ext>
            </p:extLst>
          </p:nvPr>
        </p:nvGraphicFramePr>
        <p:xfrm>
          <a:off x="193182" y="161782"/>
          <a:ext cx="11797048" cy="5927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043"/>
                <a:gridCol w="1481071"/>
                <a:gridCol w="862884"/>
                <a:gridCol w="2422504"/>
                <a:gridCol w="542902"/>
                <a:gridCol w="591417"/>
                <a:gridCol w="608195"/>
                <a:gridCol w="1578960"/>
                <a:gridCol w="1906072"/>
              </a:tblGrid>
              <a:tr h="4341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Satellites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needed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Streams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Solution Readiness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Environment Readiness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Requirements identified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Cutover Strategy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62068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IST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UAT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PROD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78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Agroview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(stand alone)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PecSyn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(still in design phase)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Plussoft SaaS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(SCA approval pending)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Teamspace (SIPExc mngt)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Payment Processing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Credito Rural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943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IRPJ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7385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MasterSAF DW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full upload/refresh)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Payroll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Rhadar Cartão de Visitar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Serasa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938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Synseg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TPS (Pricing)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TP-Tool / BW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 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Substitute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(build plan 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 Logistico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WebMap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update)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2123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Ailog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(on hold)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 Web Services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GKO Frete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upload)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Source Global 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Painel e-Kanban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 Kewill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Toledo scale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7888" y="6284889"/>
            <a:ext cx="5731098" cy="386367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 No data is sent, just retrieved from Satellite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** Stand alone systems have data being inputed manually</a:t>
            </a:r>
          </a:p>
        </p:txBody>
      </p:sp>
    </p:spTree>
    <p:extLst>
      <p:ext uri="{BB962C8B-B14F-4D97-AF65-F5344CB8AC3E}">
        <p14:creationId xmlns:p14="http://schemas.microsoft.com/office/powerpoint/2010/main" val="688270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PnS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4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DYNASYS / Toledo Scale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360986" y="330701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</a:t>
            </a:r>
            <a:br>
              <a:rPr lang="en-US" sz="11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(2003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779336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 / UAT</a:t>
            </a:r>
            <a:br>
              <a:rPr lang="en-US" sz="12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Arial" charset="0"/>
              </a:rPr>
              <a:t>(2008 server)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0510418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 (2008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58" idx="0"/>
          </p:cNvCxnSpPr>
          <p:nvPr/>
        </p:nvCxnSpPr>
        <p:spPr bwMode="auto">
          <a:xfrm rot="5400000">
            <a:off x="10521577" y="2778154"/>
            <a:ext cx="1325062" cy="1501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623070" y="160150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626007" y="27032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 flipV="1">
            <a:off x="1207090" y="1893174"/>
            <a:ext cx="1415980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7" idx="3"/>
            <a:endCxn id="89" idx="1"/>
          </p:cNvCxnSpPr>
          <p:nvPr/>
        </p:nvCxnSpPr>
        <p:spPr bwMode="auto">
          <a:xfrm>
            <a:off x="1207090" y="1905361"/>
            <a:ext cx="1418917" cy="10895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8" idx="3"/>
            <a:endCxn id="90" idx="1"/>
          </p:cNvCxnSpPr>
          <p:nvPr/>
        </p:nvCxnSpPr>
        <p:spPr bwMode="auto">
          <a:xfrm>
            <a:off x="3471021" y="1893174"/>
            <a:ext cx="1239281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91958" y="2664690"/>
            <a:ext cx="1109982" cy="17465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471021" y="5317524"/>
            <a:ext cx="5585495" cy="1329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649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12652" y="30229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cxnSp>
        <p:nvCxnSpPr>
          <p:cNvPr id="122" name="Elbow Connector 121"/>
          <p:cNvCxnSpPr>
            <a:stCxn id="8" idx="2"/>
            <a:endCxn id="39" idx="0"/>
          </p:cNvCxnSpPr>
          <p:nvPr/>
        </p:nvCxnSpPr>
        <p:spPr bwMode="auto">
          <a:xfrm rot="16200000" flipH="1">
            <a:off x="7824356" y="1962125"/>
            <a:ext cx="869079" cy="22381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39" idx="0"/>
          </p:cNvCxnSpPr>
          <p:nvPr/>
        </p:nvCxnSpPr>
        <p:spPr bwMode="auto">
          <a:xfrm rot="16200000" flipH="1">
            <a:off x="8570716" y="2708485"/>
            <a:ext cx="869079" cy="7454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39" idx="0"/>
          </p:cNvCxnSpPr>
          <p:nvPr/>
        </p:nvCxnSpPr>
        <p:spPr bwMode="auto">
          <a:xfrm rot="5400000">
            <a:off x="8973175" y="2595473"/>
            <a:ext cx="1325062" cy="515472"/>
          </a:xfrm>
          <a:prstGeom prst="bentConnector3">
            <a:avLst>
              <a:gd name="adj1" fmla="val 659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3" name="Flowchart: Document 132"/>
          <p:cNvSpPr/>
          <p:nvPr/>
        </p:nvSpPr>
        <p:spPr bwMode="auto">
          <a:xfrm>
            <a:off x="4497711" y="301854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Flowchart: Document 133"/>
          <p:cNvSpPr/>
          <p:nvPr/>
        </p:nvSpPr>
        <p:spPr bwMode="auto">
          <a:xfrm>
            <a:off x="8953995" y="323597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Flowchart: Document 134"/>
          <p:cNvSpPr/>
          <p:nvPr/>
        </p:nvSpPr>
        <p:spPr bwMode="auto">
          <a:xfrm>
            <a:off x="10734785" y="325066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483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4535644" y="45568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141" name="Elbow Connector 140"/>
          <p:cNvCxnSpPr>
            <a:stCxn id="140" idx="0"/>
            <a:endCxn id="38" idx="2"/>
          </p:cNvCxnSpPr>
          <p:nvPr/>
        </p:nvCxnSpPr>
        <p:spPr bwMode="auto">
          <a:xfrm rot="5400000" flipH="1" flipV="1">
            <a:off x="4626381" y="4223585"/>
            <a:ext cx="666479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10152326" y="49709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46" name="Elbow Connector 145"/>
          <p:cNvCxnSpPr>
            <a:stCxn id="145" idx="0"/>
            <a:endCxn id="58" idx="2"/>
          </p:cNvCxnSpPr>
          <p:nvPr/>
        </p:nvCxnSpPr>
        <p:spPr bwMode="auto">
          <a:xfrm rot="5400000" flipH="1" flipV="1">
            <a:off x="10406751" y="4268627"/>
            <a:ext cx="871853" cy="5327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lowchart: Document 45"/>
          <p:cNvSpPr/>
          <p:nvPr/>
        </p:nvSpPr>
        <p:spPr bwMode="auto">
          <a:xfrm>
            <a:off x="4610233" y="426412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owchart: Document 46"/>
          <p:cNvSpPr/>
          <p:nvPr/>
        </p:nvSpPr>
        <p:spPr bwMode="auto">
          <a:xfrm>
            <a:off x="10634062" y="470889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Elbow Connector 47"/>
          <p:cNvCxnSpPr>
            <a:stCxn id="145" idx="0"/>
            <a:endCxn id="39" idx="2"/>
          </p:cNvCxnSpPr>
          <p:nvPr/>
        </p:nvCxnSpPr>
        <p:spPr bwMode="auto">
          <a:xfrm rot="16200000" flipV="1">
            <a:off x="9541210" y="3935836"/>
            <a:ext cx="871853" cy="11983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99243" y="244585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TMS Kewill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842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134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942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04105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 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949173" y="2396539"/>
            <a:ext cx="537735" cy="2620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695534" y="3142900"/>
            <a:ext cx="537735" cy="1127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441895" y="3523900"/>
            <a:ext cx="537735" cy="365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700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649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643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2159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388787" y="3196519"/>
            <a:ext cx="1490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556" y="5328891"/>
            <a:ext cx="4898926" cy="1218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PI/PO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TMS PROD to 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TMS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142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40628" y="298147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558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592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(5); 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942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1954321" y="2772542"/>
            <a:ext cx="1490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2700682" y="2874133"/>
            <a:ext cx="1490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95382" y="2567492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7551" y="2577303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3872" y="2574239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501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499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79170" y="372746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585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216298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GKO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461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753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561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469105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631673" y="2333039"/>
            <a:ext cx="537735" cy="1985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378034" y="3079400"/>
            <a:ext cx="537735" cy="492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124395" y="2825400"/>
            <a:ext cx="537735" cy="1000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319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268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262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839156" y="5614022"/>
            <a:ext cx="7871606" cy="111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3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Implement Changes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POP to FEP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/>
              <a:t>Automatically </a:t>
            </a:r>
            <a:r>
              <a:rPr lang="pt-BR" sz="1200" dirty="0" smtClean="0"/>
              <a:t>create MD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761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447088" y="209778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2393" y="457391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(6); (7)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561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84144" y="2120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362582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855303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 bwMode="auto">
          <a:xfrm>
            <a:off x="1210533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3348024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>
            <a:off x="2703254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4713745" y="248369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5" idx="3"/>
            <a:endCxn id="67" idx="1"/>
          </p:cNvCxnSpPr>
          <p:nvPr/>
        </p:nvCxnSpPr>
        <p:spPr bwMode="auto">
          <a:xfrm flipV="1">
            <a:off x="4195975" y="2775358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268022" y="317904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70" name="Elbow Connector 69"/>
          <p:cNvCxnSpPr>
            <a:stCxn id="62" idx="2"/>
            <a:endCxn id="110" idx="0"/>
          </p:cNvCxnSpPr>
          <p:nvPr/>
        </p:nvCxnSpPr>
        <p:spPr bwMode="auto">
          <a:xfrm rot="16200000" flipH="1">
            <a:off x="1713926" y="2151148"/>
            <a:ext cx="482492" cy="23372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67" idx="2"/>
            <a:endCxn id="38" idx="0"/>
          </p:cNvCxnSpPr>
          <p:nvPr/>
        </p:nvCxnSpPr>
        <p:spPr bwMode="auto">
          <a:xfrm rot="5400000">
            <a:off x="4889008" y="3312296"/>
            <a:ext cx="493985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87" idx="2"/>
            <a:endCxn id="62" idx="0"/>
          </p:cNvCxnSpPr>
          <p:nvPr/>
        </p:nvCxnSpPr>
        <p:spPr bwMode="auto">
          <a:xfrm rot="16200000" flipH="1">
            <a:off x="572259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88" idx="2"/>
            <a:endCxn id="63" idx="0"/>
          </p:cNvCxnSpPr>
          <p:nvPr/>
        </p:nvCxnSpPr>
        <p:spPr bwMode="auto">
          <a:xfrm rot="16200000" flipH="1">
            <a:off x="2064980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7" name="Elbow Connector 76"/>
          <p:cNvCxnSpPr>
            <a:stCxn id="89" idx="2"/>
            <a:endCxn id="65" idx="0"/>
          </p:cNvCxnSpPr>
          <p:nvPr/>
        </p:nvCxnSpPr>
        <p:spPr bwMode="auto">
          <a:xfrm rot="16200000" flipH="1">
            <a:off x="3557701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0" name="Elbow Connector 79"/>
          <p:cNvCxnSpPr>
            <a:stCxn id="90" idx="2"/>
            <a:endCxn id="67" idx="0"/>
          </p:cNvCxnSpPr>
          <p:nvPr/>
        </p:nvCxnSpPr>
        <p:spPr bwMode="auto">
          <a:xfrm rot="16200000" flipH="1">
            <a:off x="4929168" y="2275137"/>
            <a:ext cx="413662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63" idx="2"/>
            <a:endCxn id="110" idx="0"/>
          </p:cNvCxnSpPr>
          <p:nvPr/>
        </p:nvCxnSpPr>
        <p:spPr bwMode="auto">
          <a:xfrm rot="16200000" flipH="1">
            <a:off x="2460287" y="2897509"/>
            <a:ext cx="482492" cy="8445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5" idx="2"/>
            <a:endCxn id="110" idx="0"/>
          </p:cNvCxnSpPr>
          <p:nvPr/>
        </p:nvCxnSpPr>
        <p:spPr bwMode="auto">
          <a:xfrm rot="5400000">
            <a:off x="3206648" y="2995657"/>
            <a:ext cx="482492" cy="64821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81327" y="21299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ABAP Proxy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594851" y="212655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44992" y="212407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3" name="Cloud Callout 102"/>
          <p:cNvSpPr/>
          <p:nvPr/>
        </p:nvSpPr>
        <p:spPr bwMode="auto">
          <a:xfrm>
            <a:off x="4119730" y="483733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04" name="Elbow Connector 103"/>
          <p:cNvCxnSpPr>
            <a:stCxn id="38" idx="2"/>
            <a:endCxn id="103" idx="3"/>
          </p:cNvCxnSpPr>
          <p:nvPr/>
        </p:nvCxnSpPr>
        <p:spPr bwMode="auto">
          <a:xfrm rot="5400000">
            <a:off x="4613083" y="4361794"/>
            <a:ext cx="738645" cy="30374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907837" y="455563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cxnSp>
        <p:nvCxnSpPr>
          <p:cNvPr id="113" name="Elbow Connector 112"/>
          <p:cNvCxnSpPr>
            <a:stCxn id="110" idx="2"/>
            <a:endCxn id="103" idx="3"/>
          </p:cNvCxnSpPr>
          <p:nvPr/>
        </p:nvCxnSpPr>
        <p:spPr bwMode="auto">
          <a:xfrm rot="16200000" flipH="1">
            <a:off x="3607836" y="3660295"/>
            <a:ext cx="738646" cy="170674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5" name="Cloud Callout 114"/>
          <p:cNvSpPr/>
          <p:nvPr/>
        </p:nvSpPr>
        <p:spPr bwMode="auto">
          <a:xfrm>
            <a:off x="9739016" y="4904427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16" name="Elbow Connector 115"/>
          <p:cNvCxnSpPr>
            <a:stCxn id="58" idx="2"/>
            <a:endCxn id="115" idx="3"/>
          </p:cNvCxnSpPr>
          <p:nvPr/>
        </p:nvCxnSpPr>
        <p:spPr bwMode="auto">
          <a:xfrm rot="5400000">
            <a:off x="10468341" y="4159259"/>
            <a:ext cx="772298" cy="80934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7" name="Elbow Connector 116"/>
          <p:cNvCxnSpPr>
            <a:stCxn id="39" idx="2"/>
            <a:endCxn id="115" idx="3"/>
          </p:cNvCxnSpPr>
          <p:nvPr/>
        </p:nvCxnSpPr>
        <p:spPr bwMode="auto">
          <a:xfrm rot="16200000" flipH="1">
            <a:off x="9285300" y="3785564"/>
            <a:ext cx="772298" cy="155673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9913607" y="458315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sp>
        <p:nvSpPr>
          <p:cNvPr id="119" name="Cloud Callout 118"/>
          <p:cNvSpPr/>
          <p:nvPr/>
        </p:nvSpPr>
        <p:spPr bwMode="auto">
          <a:xfrm>
            <a:off x="1529475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121" name="Cloud Callout 120"/>
          <p:cNvSpPr/>
          <p:nvPr/>
        </p:nvSpPr>
        <p:spPr bwMode="auto">
          <a:xfrm>
            <a:off x="7504361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5303" y="33642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61896" y="334720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89189" y="336125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95782" y="334417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cxnSp>
        <p:nvCxnSpPr>
          <p:cNvPr id="84" name="Elbow Connector 83"/>
          <p:cNvCxnSpPr>
            <a:stCxn id="110" idx="2"/>
            <a:endCxn id="119" idx="3"/>
          </p:cNvCxnSpPr>
          <p:nvPr/>
        </p:nvCxnSpPr>
        <p:spPr bwMode="auto">
          <a:xfrm rot="5400000">
            <a:off x="2350946" y="4033675"/>
            <a:ext cx="662172" cy="8835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38" idx="2"/>
            <a:endCxn id="119" idx="3"/>
          </p:cNvCxnSpPr>
          <p:nvPr/>
        </p:nvCxnSpPr>
        <p:spPr bwMode="auto">
          <a:xfrm rot="5400000">
            <a:off x="3356192" y="3028429"/>
            <a:ext cx="662171" cy="289400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58" idx="2"/>
            <a:endCxn id="121" idx="3"/>
          </p:cNvCxnSpPr>
          <p:nvPr/>
        </p:nvCxnSpPr>
        <p:spPr bwMode="auto">
          <a:xfrm rot="5400000">
            <a:off x="9422797" y="2970149"/>
            <a:ext cx="628733" cy="3044001"/>
          </a:xfrm>
          <a:prstGeom prst="bentConnector3">
            <a:avLst>
              <a:gd name="adj1" fmla="val 634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39" idx="2"/>
            <a:endCxn id="121" idx="3"/>
          </p:cNvCxnSpPr>
          <p:nvPr/>
        </p:nvCxnSpPr>
        <p:spPr bwMode="auto">
          <a:xfrm rot="5400000">
            <a:off x="8239756" y="4153190"/>
            <a:ext cx="628733" cy="677919"/>
          </a:xfrm>
          <a:prstGeom prst="bentConnector3">
            <a:avLst>
              <a:gd name="adj1" fmla="val 6566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784576" y="435911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28732" y="446644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4118899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OneSource Global Trade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732980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Carrier WebServices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2926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Carrier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WS  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769787" y="2561519"/>
            <a:ext cx="728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Decommision Carrier WS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Carrier http and FTP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3330" y="249358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57037" y="38412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2926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Carrier WS Support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2335321" y="2137542"/>
            <a:ext cx="728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3081682" y="2239133"/>
            <a:ext cx="728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6814" y="377383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4742569" y="268192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loud Callout 2"/>
          <p:cNvSpPr/>
          <p:nvPr/>
        </p:nvSpPr>
        <p:spPr bwMode="auto">
          <a:xfrm>
            <a:off x="3364580" y="409272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62" name="Flowchart: Document 61"/>
          <p:cNvSpPr/>
          <p:nvPr/>
        </p:nvSpPr>
        <p:spPr bwMode="auto">
          <a:xfrm>
            <a:off x="2795679" y="268734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Elbow Connector 62"/>
          <p:cNvCxnSpPr>
            <a:stCxn id="38" idx="2"/>
            <a:endCxn id="3" idx="3"/>
          </p:cNvCxnSpPr>
          <p:nvPr/>
        </p:nvCxnSpPr>
        <p:spPr bwMode="auto">
          <a:xfrm rot="5400000">
            <a:off x="4290313" y="3294414"/>
            <a:ext cx="629035" cy="10588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4" name="Elbow Connector 63"/>
          <p:cNvCxnSpPr>
            <a:stCxn id="110" idx="2"/>
            <a:endCxn id="3" idx="3"/>
          </p:cNvCxnSpPr>
          <p:nvPr/>
        </p:nvCxnSpPr>
        <p:spPr bwMode="auto">
          <a:xfrm rot="16200000" flipH="1">
            <a:off x="3285066" y="3348065"/>
            <a:ext cx="629036" cy="95159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05090" y="36358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59487" y="388508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0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RvUrVtL0uvnNbG6HNE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ZqtJcfxkOKXW_rwg2c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heme/theme1.xml><?xml version="1.0" encoding="utf-8"?>
<a:theme xmlns:a="http://schemas.openxmlformats.org/drawingml/2006/main" name="2_Syngenta Landscape 2007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</TotalTime>
  <Words>2525</Words>
  <Application>Microsoft Office PowerPoint</Application>
  <PresentationFormat>Widescreen</PresentationFormat>
  <Paragraphs>1285</Paragraphs>
  <Slides>26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Wingdings 2</vt:lpstr>
      <vt:lpstr>2_Syngenta Landscape 2007</vt:lpstr>
      <vt:lpstr>C:\Users\T966104\Documents\repos\docs\syngenta-appmap\Test Enviroment Plan V3.xlsx</vt:lpstr>
      <vt:lpstr>think-cell Slide</vt:lpstr>
      <vt:lpstr>Microsoft Excel Worksheet</vt:lpstr>
      <vt:lpstr>Satellite Integration Report</vt:lpstr>
      <vt:lpstr>Satellite Status report – Week of 2016-11-01 Reason for status: Major satellites on track, Issues being solved in Unit Test</vt:lpstr>
      <vt:lpstr>PowerPoint Presentation</vt:lpstr>
      <vt:lpstr>PnS Satellite Systems Landscapes</vt:lpstr>
      <vt:lpstr>DYNASYS / Toledo Scale Satellite Landscape</vt:lpstr>
      <vt:lpstr>TMS Kewill Satellite Landscape</vt:lpstr>
      <vt:lpstr>GKO Satellite Landscape</vt:lpstr>
      <vt:lpstr>OneSource Global Trade Satellite Landscape</vt:lpstr>
      <vt:lpstr>Carrier WebServices Satellite Landscape</vt:lpstr>
      <vt:lpstr>FiP Satellite Systems Landscapes</vt:lpstr>
      <vt:lpstr>HR (GPS) Satellite Landscape</vt:lpstr>
      <vt:lpstr>Rhadar / Synseg Satellite Landscape</vt:lpstr>
      <vt:lpstr>GRC NFE Satellite Landscape</vt:lpstr>
      <vt:lpstr>MasterSAF DW Satellite Landscape</vt:lpstr>
      <vt:lpstr>SERASA Satellite Landscape</vt:lpstr>
      <vt:lpstr>Credito Rural Satellite Landscape</vt:lpstr>
      <vt:lpstr>Easy IRPJ Satellite Landscape</vt:lpstr>
      <vt:lpstr>VIM Satellite Landscape</vt:lpstr>
      <vt:lpstr>Biller Direct Solution Satellite Landscape</vt:lpstr>
      <vt:lpstr>Integração Nutrace (Feedback – FeedSystem)</vt:lpstr>
      <vt:lpstr>PecSYN Satellite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Target Architecture and Interfaces</dc:title>
  <dc:creator>Mehta Kaushal (ext) CHBS</dc:creator>
  <cp:lastModifiedBy>Duzi Alex (ext) BRIF</cp:lastModifiedBy>
  <cp:revision>263</cp:revision>
  <dcterms:created xsi:type="dcterms:W3CDTF">2016-08-24T14:53:31Z</dcterms:created>
  <dcterms:modified xsi:type="dcterms:W3CDTF">2016-11-08T18:44:57Z</dcterms:modified>
</cp:coreProperties>
</file>