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800425"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49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979" autoAdjust="0"/>
    <p:restoredTop sz="94660"/>
  </p:normalViewPr>
  <p:slideViewPr>
    <p:cSldViewPr snapToGrid="0">
      <p:cViewPr>
        <p:scale>
          <a:sx n="50" d="100"/>
          <a:sy n="50" d="100"/>
        </p:scale>
        <p:origin x="894" y="-3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7070108"/>
            <a:ext cx="24480361" cy="15040222"/>
          </a:xfrm>
        </p:spPr>
        <p:txBody>
          <a:bodyPr anchor="b"/>
          <a:lstStyle>
            <a:lvl1pPr algn="ctr">
              <a:defRPr sz="18898"/>
            </a:lvl1pPr>
          </a:lstStyle>
          <a:p>
            <a:r>
              <a:rPr lang="pt-BR"/>
              <a:t>Clique para editar o título mestre</a:t>
            </a:r>
            <a:endParaRPr lang="en-US" dirty="0"/>
          </a:p>
        </p:txBody>
      </p:sp>
      <p:sp>
        <p:nvSpPr>
          <p:cNvPr id="3" name="Subtitle 2"/>
          <p:cNvSpPr>
            <a:spLocks noGrp="1"/>
          </p:cNvSpPr>
          <p:nvPr>
            <p:ph type="subTitle" idx="1"/>
          </p:nvPr>
        </p:nvSpPr>
        <p:spPr>
          <a:xfrm>
            <a:off x="3600053" y="22690338"/>
            <a:ext cx="21600319" cy="1043015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4D85531-4E6B-49CA-97D3-087F430CF305}" type="datetimeFigureOut">
              <a:rPr lang="pt-BR" smtClean="0"/>
              <a:t>13/06/2024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180465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4D85531-4E6B-49CA-97D3-087F430CF305}" type="datetimeFigureOut">
              <a:rPr lang="pt-BR" smtClean="0"/>
              <a:t>13/06/2024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304480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00034"/>
            <a:ext cx="6210092"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980031" y="2300034"/>
            <a:ext cx="18270270" cy="366105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4D85531-4E6B-49CA-97D3-087F430CF305}" type="datetimeFigureOut">
              <a:rPr lang="pt-BR" smtClean="0"/>
              <a:t>13/06/2024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94950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4D85531-4E6B-49CA-97D3-087F430CF305}" type="datetimeFigureOut">
              <a:rPr lang="pt-BR" smtClean="0"/>
              <a:t>13/06/2024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65284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65030" y="10770172"/>
            <a:ext cx="24840367" cy="17970262"/>
          </a:xfrm>
        </p:spPr>
        <p:txBody>
          <a:bodyPr anchor="b"/>
          <a:lstStyle>
            <a:lvl1pPr>
              <a:defRPr sz="18898"/>
            </a:lvl1pPr>
          </a:lstStyle>
          <a:p>
            <a:r>
              <a:rPr lang="pt-BR"/>
              <a:t>Clique para editar o título mestre</a:t>
            </a:r>
            <a:endParaRPr lang="en-US" dirty="0"/>
          </a:p>
        </p:txBody>
      </p:sp>
      <p:sp>
        <p:nvSpPr>
          <p:cNvPr id="3" name="Text Placeholder 2"/>
          <p:cNvSpPr>
            <a:spLocks noGrp="1"/>
          </p:cNvSpPr>
          <p:nvPr>
            <p:ph type="body" idx="1"/>
          </p:nvPr>
        </p:nvSpPr>
        <p:spPr>
          <a:xfrm>
            <a:off x="1965030" y="28910440"/>
            <a:ext cx="24840367" cy="9450136"/>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4D85531-4E6B-49CA-97D3-087F430CF305}" type="datetimeFigureOut">
              <a:rPr lang="pt-BR" smtClean="0"/>
              <a:t>13/06/2024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411619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80029" y="11500170"/>
            <a:ext cx="12240181"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4580215" y="11500170"/>
            <a:ext cx="12240181"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4D85531-4E6B-49CA-97D3-087F430CF305}" type="datetimeFigureOut">
              <a:rPr lang="pt-BR" smtClean="0"/>
              <a:t>13/06/2024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238516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44"/>
            <a:ext cx="24840367"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983784" y="10590160"/>
            <a:ext cx="12183928"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4" name="Content Placeholder 3"/>
          <p:cNvSpPr>
            <a:spLocks noGrp="1"/>
          </p:cNvSpPr>
          <p:nvPr>
            <p:ph sz="half" idx="2"/>
          </p:nvPr>
        </p:nvSpPr>
        <p:spPr>
          <a:xfrm>
            <a:off x="1983784" y="15780233"/>
            <a:ext cx="12183928"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4580217" y="10590160"/>
            <a:ext cx="12243932"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6" name="Content Placeholder 5"/>
          <p:cNvSpPr>
            <a:spLocks noGrp="1"/>
          </p:cNvSpPr>
          <p:nvPr>
            <p:ph sz="quarter" idx="4"/>
          </p:nvPr>
        </p:nvSpPr>
        <p:spPr>
          <a:xfrm>
            <a:off x="14580217" y="15780233"/>
            <a:ext cx="12243932"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4D85531-4E6B-49CA-97D3-087F430CF305}" type="datetimeFigureOut">
              <a:rPr lang="pt-BR" smtClean="0"/>
              <a:t>13/06/2024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426464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4D85531-4E6B-49CA-97D3-087F430CF305}" type="datetimeFigureOut">
              <a:rPr lang="pt-BR" smtClean="0"/>
              <a:t>13/06/2024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277945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85531-4E6B-49CA-97D3-087F430CF305}" type="datetimeFigureOut">
              <a:rPr lang="pt-BR" smtClean="0"/>
              <a:t>13/06/2024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302312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pt-BR"/>
              <a:t>Clique para editar o título mestre</a:t>
            </a:r>
            <a:endParaRPr lang="en-US" dirty="0"/>
          </a:p>
        </p:txBody>
      </p:sp>
      <p:sp>
        <p:nvSpPr>
          <p:cNvPr id="3" name="Content Placeholder 2"/>
          <p:cNvSpPr>
            <a:spLocks noGrp="1"/>
          </p:cNvSpPr>
          <p:nvPr>
            <p:ph idx="1"/>
          </p:nvPr>
        </p:nvSpPr>
        <p:spPr>
          <a:xfrm>
            <a:off x="12243932" y="6220102"/>
            <a:ext cx="14580215" cy="30700453"/>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E4D85531-4E6B-49CA-97D3-087F430CF305}" type="datetimeFigureOut">
              <a:rPr lang="pt-BR" smtClean="0"/>
              <a:t>13/06/2024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239595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2243932" y="6220102"/>
            <a:ext cx="14580215" cy="30700453"/>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pt-BR"/>
              <a:t>Clique no ícone para adicionar uma imagem</a:t>
            </a:r>
            <a:endParaRPr lang="en-US"/>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E4D85531-4E6B-49CA-97D3-087F430CF305}" type="datetimeFigureOut">
              <a:rPr lang="pt-BR" smtClean="0"/>
              <a:t>13/06/2024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213649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00044"/>
            <a:ext cx="24840367"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980029" y="11500170"/>
            <a:ext cx="24840367" cy="2741040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980029" y="40040601"/>
            <a:ext cx="6480096" cy="2300034"/>
          </a:xfrm>
          <a:prstGeom prst="rect">
            <a:avLst/>
          </a:prstGeom>
        </p:spPr>
        <p:txBody>
          <a:bodyPr vert="horz" lIns="91440" tIns="45720" rIns="91440" bIns="45720" rtlCol="0" anchor="ctr"/>
          <a:lstStyle>
            <a:lvl1pPr algn="l">
              <a:defRPr sz="3780">
                <a:solidFill>
                  <a:schemeClr val="tx1">
                    <a:tint val="75000"/>
                  </a:schemeClr>
                </a:solidFill>
              </a:defRPr>
            </a:lvl1pPr>
          </a:lstStyle>
          <a:p>
            <a:fld id="{E4D85531-4E6B-49CA-97D3-087F430CF305}" type="datetimeFigureOut">
              <a:rPr lang="pt-BR" smtClean="0"/>
              <a:t>13/06/2024</a:t>
            </a:fld>
            <a:endParaRPr lang="pt-BR"/>
          </a:p>
        </p:txBody>
      </p:sp>
      <p:sp>
        <p:nvSpPr>
          <p:cNvPr id="5" name="Footer Placeholder 4"/>
          <p:cNvSpPr>
            <a:spLocks noGrp="1"/>
          </p:cNvSpPr>
          <p:nvPr>
            <p:ph type="ftr" sz="quarter" idx="3"/>
          </p:nvPr>
        </p:nvSpPr>
        <p:spPr>
          <a:xfrm>
            <a:off x="9540141" y="40040601"/>
            <a:ext cx="9720143" cy="230003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0340300" y="40040601"/>
            <a:ext cx="6480096" cy="2300034"/>
          </a:xfrm>
          <a:prstGeom prst="rect">
            <a:avLst/>
          </a:prstGeom>
        </p:spPr>
        <p:txBody>
          <a:bodyPr vert="horz" lIns="91440" tIns="45720" rIns="91440" bIns="45720" rtlCol="0" anchor="ctr"/>
          <a:lstStyle>
            <a:lvl1pPr algn="r">
              <a:defRPr sz="3780">
                <a:solidFill>
                  <a:schemeClr val="tx1">
                    <a:tint val="75000"/>
                  </a:schemeClr>
                </a:solidFill>
              </a:defRPr>
            </a:lvl1pPr>
          </a:lstStyle>
          <a:p>
            <a:fld id="{BA46FA96-3119-477E-B69D-35292D4D33F5}" type="slidenum">
              <a:rPr lang="pt-BR" smtClean="0"/>
              <a:t>‹nº›</a:t>
            </a:fld>
            <a:endParaRPr lang="pt-BR"/>
          </a:p>
        </p:txBody>
      </p:sp>
    </p:spTree>
    <p:extLst>
      <p:ext uri="{BB962C8B-B14F-4D97-AF65-F5344CB8AC3E}">
        <p14:creationId xmlns:p14="http://schemas.microsoft.com/office/powerpoint/2010/main" val="3752855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2EC6BE8-A90A-44B4-88EA-F2F8323D55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37113" y="1298078"/>
            <a:ext cx="2795302" cy="2997742"/>
          </a:xfrm>
          <a:prstGeom prst="rect">
            <a:avLst/>
          </a:prstGeom>
        </p:spPr>
      </p:pic>
      <p:sp>
        <p:nvSpPr>
          <p:cNvPr id="8" name="CaixaDeTexto 7">
            <a:extLst>
              <a:ext uri="{FF2B5EF4-FFF2-40B4-BE49-F238E27FC236}">
                <a16:creationId xmlns:a16="http://schemas.microsoft.com/office/drawing/2014/main" id="{D9BA0CFF-C4E1-4894-8C6C-69F54DA65073}"/>
              </a:ext>
            </a:extLst>
          </p:cNvPr>
          <p:cNvSpPr txBox="1"/>
          <p:nvPr/>
        </p:nvSpPr>
        <p:spPr>
          <a:xfrm>
            <a:off x="3864077" y="626221"/>
            <a:ext cx="24223329" cy="1800000"/>
          </a:xfrm>
          <a:prstGeom prst="rect">
            <a:avLst/>
          </a:prstGeom>
          <a:solidFill>
            <a:srgbClr val="BD49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r>
              <a:rPr lang="pt-BR" sz="4500" b="1" dirty="0">
                <a:latin typeface="Arial" panose="020B0604020202020204" pitchFamily="34" charset="0"/>
                <a:cs typeface="Arial" panose="020B0604020202020204" pitchFamily="34" charset="0"/>
              </a:rPr>
              <a:t>XVIII SIMPÓSIO DE INOVAÇÕES TÉCNICAS - ETEC ASTOR DE MATTOS CARVALHO</a:t>
            </a:r>
          </a:p>
          <a:p>
            <a:pPr algn="ctr"/>
            <a:r>
              <a:rPr lang="pt-BR" sz="4000" dirty="0"/>
              <a:t>18 de junho de 2024</a:t>
            </a:r>
          </a:p>
        </p:txBody>
      </p:sp>
      <p:sp>
        <p:nvSpPr>
          <p:cNvPr id="10" name="CaixaDeTexto 6">
            <a:extLst>
              <a:ext uri="{FF2B5EF4-FFF2-40B4-BE49-F238E27FC236}">
                <a16:creationId xmlns:a16="http://schemas.microsoft.com/office/drawing/2014/main" id="{3E4DCC22-93EF-470B-A565-14C3A6A2E594}"/>
              </a:ext>
            </a:extLst>
          </p:cNvPr>
          <p:cNvSpPr txBox="1">
            <a:spLocks noChangeArrowheads="1"/>
          </p:cNvSpPr>
          <p:nvPr/>
        </p:nvSpPr>
        <p:spPr bwMode="auto">
          <a:xfrm>
            <a:off x="3886199" y="2447536"/>
            <a:ext cx="24201207" cy="3354765"/>
          </a:xfrm>
          <a:prstGeom prst="rect">
            <a:avLst/>
          </a:prstGeom>
          <a:noFill/>
          <a:ln w="9525">
            <a:noFill/>
            <a:miter lim="800000"/>
            <a:headEnd/>
            <a:tailEnd/>
          </a:ln>
        </p:spPr>
        <p:txBody>
          <a:bodyPr wrap="square">
            <a:spAutoFit/>
          </a:bodyPr>
          <a:lstStyle/>
          <a:p>
            <a:pPr algn="ctr"/>
            <a:r>
              <a:rPr lang="pt-BR" sz="4400" b="1" dirty="0" smtClean="0">
                <a:latin typeface="Arial" pitchFamily="34" charset="0"/>
                <a:cs typeface="Arial" pitchFamily="34" charset="0"/>
              </a:rPr>
              <a:t>Green </a:t>
            </a:r>
            <a:r>
              <a:rPr lang="pt-BR" sz="4400" b="1" dirty="0" err="1" smtClean="0">
                <a:latin typeface="Arial" pitchFamily="34" charset="0"/>
                <a:cs typeface="Arial" pitchFamily="34" charset="0"/>
              </a:rPr>
              <a:t>Leaf</a:t>
            </a:r>
            <a:endParaRPr lang="pt-BR" sz="4400" b="1" dirty="0">
              <a:latin typeface="Arial" pitchFamily="34" charset="0"/>
              <a:cs typeface="Arial" pitchFamily="34" charset="0"/>
            </a:endParaRPr>
          </a:p>
          <a:p>
            <a:pPr algn="ctr"/>
            <a:r>
              <a:rPr lang="pt-BR" sz="4000" dirty="0" smtClean="0">
                <a:latin typeface="Arial" pitchFamily="34" charset="0"/>
                <a:cs typeface="Arial" pitchFamily="34" charset="0"/>
              </a:rPr>
              <a:t>Irrigação automatizada</a:t>
            </a:r>
            <a:endParaRPr lang="pt-BR" sz="4000" dirty="0"/>
          </a:p>
          <a:p>
            <a:pPr algn="ctr"/>
            <a:endParaRPr lang="pt-BR" sz="1200" dirty="0">
              <a:latin typeface="Arial" pitchFamily="34" charset="0"/>
              <a:cs typeface="Arial" pitchFamily="34" charset="0"/>
            </a:endParaRPr>
          </a:p>
          <a:p>
            <a:pPr algn="ctr"/>
            <a:r>
              <a:rPr lang="pt-BR" sz="3000" b="1" cap="all" dirty="0">
                <a:latin typeface="Arial" pitchFamily="34" charset="0"/>
                <a:cs typeface="Arial" pitchFamily="34" charset="0"/>
              </a:rPr>
              <a:t>NOMES DOS COMPONENTES DA EQUIPE TCC </a:t>
            </a:r>
            <a:r>
              <a:rPr lang="pt-BR" sz="3000" b="1" cap="all" dirty="0" smtClean="0">
                <a:latin typeface="Arial" pitchFamily="34" charset="0"/>
                <a:cs typeface="Arial" pitchFamily="34" charset="0"/>
              </a:rPr>
              <a:t>(</a:t>
            </a:r>
            <a:r>
              <a:rPr lang="pt-BR" sz="3000" b="1" dirty="0" err="1" smtClean="0">
                <a:latin typeface="Arial" pitchFamily="34" charset="0"/>
                <a:cs typeface="Arial" pitchFamily="34" charset="0"/>
              </a:rPr>
              <a:t>Ikaro</a:t>
            </a:r>
            <a:r>
              <a:rPr lang="pt-BR" sz="3000" b="1" dirty="0" smtClean="0">
                <a:latin typeface="Arial" pitchFamily="34" charset="0"/>
                <a:cs typeface="Arial" pitchFamily="34" charset="0"/>
              </a:rPr>
              <a:t> Cornélio Sebastião Lulu, Lucas </a:t>
            </a:r>
            <a:r>
              <a:rPr lang="pt-BR" sz="3000" b="1" dirty="0" err="1" smtClean="0">
                <a:latin typeface="Arial" pitchFamily="34" charset="0"/>
                <a:cs typeface="Arial" pitchFamily="34" charset="0"/>
              </a:rPr>
              <a:t>Pioto</a:t>
            </a:r>
            <a:r>
              <a:rPr lang="pt-BR" sz="3000" b="1" dirty="0" smtClean="0">
                <a:latin typeface="Arial" pitchFamily="34" charset="0"/>
                <a:cs typeface="Arial" pitchFamily="34" charset="0"/>
              </a:rPr>
              <a:t> </a:t>
            </a:r>
            <a:r>
              <a:rPr lang="pt-BR" sz="3000" b="1" dirty="0" smtClean="0">
                <a:latin typeface="Arial" pitchFamily="34" charset="0"/>
                <a:cs typeface="Arial" pitchFamily="34" charset="0"/>
              </a:rPr>
              <a:t>Dantas, </a:t>
            </a:r>
            <a:r>
              <a:rPr lang="pt-BR" sz="3000" b="1" dirty="0" err="1" smtClean="0">
                <a:latin typeface="Arial" pitchFamily="34" charset="0"/>
                <a:cs typeface="Arial" pitchFamily="34" charset="0"/>
              </a:rPr>
              <a:t>Luis</a:t>
            </a:r>
            <a:r>
              <a:rPr lang="pt-BR" sz="3000" b="1" dirty="0" smtClean="0">
                <a:latin typeface="Arial" pitchFamily="34" charset="0"/>
                <a:cs typeface="Arial" pitchFamily="34" charset="0"/>
              </a:rPr>
              <a:t> Fernando </a:t>
            </a:r>
            <a:r>
              <a:rPr lang="pt-BR" sz="3000" b="1" dirty="0" err="1" smtClean="0">
                <a:latin typeface="Arial" pitchFamily="34" charset="0"/>
                <a:cs typeface="Arial" pitchFamily="34" charset="0"/>
              </a:rPr>
              <a:t>Rissato</a:t>
            </a:r>
            <a:r>
              <a:rPr lang="pt-BR" sz="3000" b="1" dirty="0" smtClean="0">
                <a:latin typeface="Arial" pitchFamily="34" charset="0"/>
                <a:cs typeface="Arial" pitchFamily="34" charset="0"/>
              </a:rPr>
              <a:t> </a:t>
            </a:r>
            <a:r>
              <a:rPr lang="pt-BR" sz="3000" b="1" dirty="0" err="1" smtClean="0">
                <a:latin typeface="Arial" pitchFamily="34" charset="0"/>
                <a:cs typeface="Arial" pitchFamily="34" charset="0"/>
              </a:rPr>
              <a:t>Ronchi</a:t>
            </a:r>
            <a:r>
              <a:rPr lang="pt-BR" sz="3000" b="1" dirty="0" smtClean="0">
                <a:latin typeface="Arial" pitchFamily="34" charset="0"/>
                <a:cs typeface="Arial" pitchFamily="34" charset="0"/>
              </a:rPr>
              <a:t> e Pedro Augusto de Oliveira </a:t>
            </a:r>
            <a:r>
              <a:rPr lang="pt-BR" sz="3000" b="1" smtClean="0">
                <a:latin typeface="Arial" pitchFamily="34" charset="0"/>
                <a:cs typeface="Arial" pitchFamily="34" charset="0"/>
              </a:rPr>
              <a:t>Crepaldi</a:t>
            </a:r>
            <a:r>
              <a:rPr lang="pt-BR" sz="3000" b="1" cap="all" smtClean="0">
                <a:latin typeface="Arial" pitchFamily="34" charset="0"/>
                <a:cs typeface="Arial" pitchFamily="34" charset="0"/>
              </a:rPr>
              <a:t>)</a:t>
            </a:r>
            <a:endParaRPr lang="pt-BR" sz="3000" b="1" cap="all" dirty="0">
              <a:latin typeface="Arial" pitchFamily="34" charset="0"/>
              <a:cs typeface="Arial" pitchFamily="34" charset="0"/>
            </a:endParaRPr>
          </a:p>
          <a:p>
            <a:pPr algn="ctr"/>
            <a:r>
              <a:rPr lang="pt-BR" sz="2800" b="1" dirty="0">
                <a:latin typeface="Arial" pitchFamily="34" charset="0"/>
                <a:cs typeface="Arial" pitchFamily="34" charset="0"/>
              </a:rPr>
              <a:t>ORIENTADORES: Prof. Luis Antonio Rabelo de Paula – luis.paula18@etec.sp.gov.br</a:t>
            </a:r>
          </a:p>
          <a:p>
            <a:pPr algn="ctr"/>
            <a:r>
              <a:rPr lang="pt-BR" sz="2800" b="1" dirty="0">
                <a:latin typeface="Arial" pitchFamily="34" charset="0"/>
                <a:cs typeface="Arial" pitchFamily="34" charset="0"/>
              </a:rPr>
              <a:t>                              Prof. Ronaldo Aparecido Tascin – ronaldo.tascin@etec.sp.gov.br</a:t>
            </a:r>
            <a:endParaRPr lang="pt-BR" sz="2800" dirty="0">
              <a:latin typeface="Arial" pitchFamily="34" charset="0"/>
              <a:cs typeface="Arial" pitchFamily="34" charset="0"/>
            </a:endParaRPr>
          </a:p>
        </p:txBody>
      </p:sp>
      <p:cxnSp>
        <p:nvCxnSpPr>
          <p:cNvPr id="18" name="Conector reto 17">
            <a:extLst>
              <a:ext uri="{FF2B5EF4-FFF2-40B4-BE49-F238E27FC236}">
                <a16:creationId xmlns:a16="http://schemas.microsoft.com/office/drawing/2014/main" id="{E6FE38C5-1AEE-48D6-9768-E63DD9B43EEB}"/>
              </a:ext>
            </a:extLst>
          </p:cNvPr>
          <p:cNvCxnSpPr>
            <a:cxnSpLocks/>
          </p:cNvCxnSpPr>
          <p:nvPr/>
        </p:nvCxnSpPr>
        <p:spPr>
          <a:xfrm>
            <a:off x="742950" y="34773166"/>
            <a:ext cx="27344456" cy="0"/>
          </a:xfrm>
          <a:prstGeom prst="line">
            <a:avLst/>
          </a:prstGeom>
          <a:ln w="88900">
            <a:solidFill>
              <a:srgbClr val="BD494F"/>
            </a:solidFill>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8381178C-5FBF-4AEC-AA82-9A72BA04B5DE}"/>
              </a:ext>
            </a:extLst>
          </p:cNvPr>
          <p:cNvSpPr txBox="1"/>
          <p:nvPr/>
        </p:nvSpPr>
        <p:spPr>
          <a:xfrm>
            <a:off x="603763" y="34774026"/>
            <a:ext cx="27502693" cy="4640423"/>
          </a:xfrm>
          <a:prstGeom prst="rect">
            <a:avLst/>
          </a:prstGeom>
          <a:noFill/>
        </p:spPr>
        <p:txBody>
          <a:bodyPr wrap="square" rtlCol="0">
            <a:noAutofit/>
          </a:bodyPr>
          <a:lstStyle/>
          <a:p>
            <a:pPr algn="ctr"/>
            <a:r>
              <a:rPr lang="pt-BR" sz="3200" b="1" cap="all" dirty="0"/>
              <a:t>AGRADECIMENTOS</a:t>
            </a:r>
          </a:p>
          <a:p>
            <a:pPr algn="ctr"/>
            <a:r>
              <a:rPr lang="pt-BR" sz="2800" dirty="0"/>
              <a:t>Agradecemos </a:t>
            </a:r>
            <a:r>
              <a:rPr lang="pt-BR" sz="2800" dirty="0" smtClean="0"/>
              <a:t>aos professores </a:t>
            </a:r>
            <a:r>
              <a:rPr lang="pt-BR" sz="2800" dirty="0" err="1" smtClean="0"/>
              <a:t>Luis</a:t>
            </a:r>
            <a:r>
              <a:rPr lang="pt-BR" sz="2800" dirty="0" smtClean="0"/>
              <a:t> </a:t>
            </a:r>
            <a:r>
              <a:rPr lang="pt-BR" sz="2800" dirty="0"/>
              <a:t>A</a:t>
            </a:r>
            <a:r>
              <a:rPr lang="pt-BR" sz="2800" dirty="0" smtClean="0"/>
              <a:t>ntônio Rabelo de Paula, Guido Branco Junior, Ronaldo </a:t>
            </a:r>
            <a:r>
              <a:rPr lang="pt-BR" sz="2800" dirty="0" err="1" smtClean="0"/>
              <a:t>Tascin</a:t>
            </a:r>
            <a:r>
              <a:rPr lang="pt-BR" sz="2800" dirty="0" smtClean="0"/>
              <a:t>, Ronaldo </a:t>
            </a:r>
            <a:r>
              <a:rPr lang="pt-BR" sz="2800" dirty="0" err="1" smtClean="0"/>
              <a:t>Baragatti</a:t>
            </a:r>
            <a:endParaRPr lang="pt-BR" sz="2800" dirty="0"/>
          </a:p>
          <a:p>
            <a:endParaRPr lang="pt-BR" sz="3200" dirty="0"/>
          </a:p>
          <a:p>
            <a:pPr algn="ctr"/>
            <a:endParaRPr lang="pt-BR" sz="3200" b="1" dirty="0"/>
          </a:p>
          <a:p>
            <a:pPr algn="ctr"/>
            <a:r>
              <a:rPr lang="pt-BR" sz="3200" b="1" cap="all" dirty="0"/>
              <a:t>PRINCIPAIS REFERÊNCIAS BIBLIOGRÁFICAS</a:t>
            </a:r>
          </a:p>
          <a:p>
            <a:pPr algn="ctr"/>
            <a:r>
              <a:rPr lang="pt-BR" sz="2800" dirty="0"/>
              <a:t>SOBRENOME, Nome Autor. </a:t>
            </a:r>
            <a:r>
              <a:rPr lang="pt-BR" sz="2800" b="1" dirty="0"/>
              <a:t>Título da Obra</a:t>
            </a:r>
            <a:r>
              <a:rPr lang="pt-BR" sz="2800" dirty="0"/>
              <a:t>. Edição, Local, Editora, data.</a:t>
            </a:r>
          </a:p>
          <a:p>
            <a:pPr algn="ctr"/>
            <a:r>
              <a:rPr lang="pt-BR" sz="2800" dirty="0"/>
              <a:t>SOBRENOME, Nome Autor. </a:t>
            </a:r>
            <a:r>
              <a:rPr lang="pt-BR" sz="2800" b="1" dirty="0"/>
              <a:t>Título da Obra</a:t>
            </a:r>
            <a:r>
              <a:rPr lang="pt-BR" sz="2800" dirty="0"/>
              <a:t>. Edição, Local, Editora, data.</a:t>
            </a:r>
          </a:p>
          <a:p>
            <a:pPr algn="ctr"/>
            <a:r>
              <a:rPr lang="pt-BR" sz="2800" dirty="0"/>
              <a:t>SOBRENOME, Nome Autor. </a:t>
            </a:r>
            <a:r>
              <a:rPr lang="pt-BR" sz="2800" b="1" dirty="0"/>
              <a:t>Título da Obra</a:t>
            </a:r>
            <a:r>
              <a:rPr lang="pt-BR" sz="2800" dirty="0"/>
              <a:t>. Edição, Local, Editora, data.</a:t>
            </a:r>
          </a:p>
          <a:p>
            <a:pPr algn="ctr"/>
            <a:r>
              <a:rPr lang="pt-BR" sz="2800" dirty="0"/>
              <a:t>SOBRENOME, Nome Autor. </a:t>
            </a:r>
            <a:r>
              <a:rPr lang="pt-BR" sz="2800" b="1" dirty="0"/>
              <a:t>Título da Obra</a:t>
            </a:r>
            <a:r>
              <a:rPr lang="pt-BR" sz="2800" dirty="0"/>
              <a:t>. Edição, Local, Editora, data.</a:t>
            </a:r>
          </a:p>
          <a:p>
            <a:pPr algn="ctr"/>
            <a:r>
              <a:rPr lang="pt-BR" sz="2800" dirty="0"/>
              <a:t>SOBRENOME, Nome Autor. </a:t>
            </a:r>
            <a:r>
              <a:rPr lang="pt-BR" sz="2800" b="1" dirty="0"/>
              <a:t>Título da Obra</a:t>
            </a:r>
            <a:r>
              <a:rPr lang="pt-BR" sz="2800" dirty="0"/>
              <a:t>. Edição, Local, Editora, data.</a:t>
            </a:r>
          </a:p>
          <a:p>
            <a:pPr algn="ctr"/>
            <a:endParaRPr lang="pt-BR" sz="2800" dirty="0"/>
          </a:p>
          <a:p>
            <a:pPr algn="ctr"/>
            <a:endParaRPr lang="pt-BR" sz="2400" dirty="0"/>
          </a:p>
        </p:txBody>
      </p:sp>
      <p:sp>
        <p:nvSpPr>
          <p:cNvPr id="22" name="CaixaDeTexto 21">
            <a:extLst>
              <a:ext uri="{FF2B5EF4-FFF2-40B4-BE49-F238E27FC236}">
                <a16:creationId xmlns:a16="http://schemas.microsoft.com/office/drawing/2014/main" id="{42926C5C-79B8-4BB8-8437-82D284FF8BA6}"/>
              </a:ext>
            </a:extLst>
          </p:cNvPr>
          <p:cNvSpPr txBox="1"/>
          <p:nvPr/>
        </p:nvSpPr>
        <p:spPr>
          <a:xfrm>
            <a:off x="14758856" y="6487974"/>
            <a:ext cx="13320000" cy="7637478"/>
          </a:xfrm>
          <a:prstGeom prst="rect">
            <a:avLst/>
          </a:prstGeom>
          <a:noFill/>
          <a:ln>
            <a:noFill/>
          </a:ln>
        </p:spPr>
        <p:txBody>
          <a:bodyPr wrap="square" rtlCol="0">
            <a:noAutofit/>
          </a:bodyPr>
          <a:lstStyle/>
          <a:p>
            <a:r>
              <a:rPr lang="pt-BR" sz="3600" b="1" dirty="0"/>
              <a:t>DESENVOLVIMENTO</a:t>
            </a:r>
            <a:r>
              <a:rPr lang="pt-BR" sz="3200" b="1" dirty="0"/>
              <a:t/>
            </a:r>
            <a:br>
              <a:rPr lang="pt-BR" sz="3200" b="1" dirty="0"/>
            </a:br>
            <a:endParaRPr lang="pt-BR" sz="3200" b="1" dirty="0"/>
          </a:p>
          <a:p>
            <a:pPr algn="just"/>
            <a:r>
              <a:rPr lang="pt-BR" sz="3200" dirty="0" smtClean="0"/>
              <a:t>Utilizou-se um método de programação, que através do </a:t>
            </a:r>
            <a:r>
              <a:rPr lang="pt-BR" sz="3200" dirty="0" err="1" smtClean="0"/>
              <a:t>thinkercard</a:t>
            </a:r>
            <a:r>
              <a:rPr lang="pt-BR" sz="3200" dirty="0" smtClean="0"/>
              <a:t> foi possível realizar o desenvolvimento de um código para inserir no </a:t>
            </a:r>
            <a:r>
              <a:rPr lang="pt-BR" sz="3200" dirty="0" err="1" smtClean="0"/>
              <a:t>arduino</a:t>
            </a:r>
            <a:r>
              <a:rPr lang="pt-BR" sz="3200" dirty="0" smtClean="0"/>
              <a:t> para que o aplicativo funcionasse de forma correta e também, para que assim os sensores de umidade, temperatura e as placas LCD pudessem funcionar na maneira que havia sido definido desde o começo do projeto, ilustrando dentro do aplicativo próprio de celular, todas as descrições necessárias sobre a situação encontrada do solo na qual havia sido instalada. Tudo foi planejado com muita cautela, mas ainda sim houve vários problemas com o desenvolvimento e a finalização do projeto, entretanto, mesmo com essas diversas falhas que acompanharam o progresso do TCC, com muita pesquisa, dedicação e persistência, foi possível alcançar corrigir estes erros e levou à chegar ao resultado que tanto se almejava pelos integrantes.</a:t>
            </a:r>
            <a:endParaRPr lang="pt-BR" sz="3200" dirty="0"/>
          </a:p>
        </p:txBody>
      </p:sp>
      <p:sp>
        <p:nvSpPr>
          <p:cNvPr id="23" name="CaixaDeTexto 22">
            <a:extLst>
              <a:ext uri="{FF2B5EF4-FFF2-40B4-BE49-F238E27FC236}">
                <a16:creationId xmlns:a16="http://schemas.microsoft.com/office/drawing/2014/main" id="{75D3DE07-360C-4D6A-92F3-EC9ADE8855E6}"/>
              </a:ext>
            </a:extLst>
          </p:cNvPr>
          <p:cNvSpPr txBox="1"/>
          <p:nvPr/>
        </p:nvSpPr>
        <p:spPr>
          <a:xfrm>
            <a:off x="740809" y="6500593"/>
            <a:ext cx="13320000" cy="7637478"/>
          </a:xfrm>
          <a:prstGeom prst="rect">
            <a:avLst/>
          </a:prstGeom>
          <a:noFill/>
          <a:ln>
            <a:noFill/>
          </a:ln>
        </p:spPr>
        <p:txBody>
          <a:bodyPr wrap="square" rtlCol="0">
            <a:noAutofit/>
          </a:bodyPr>
          <a:lstStyle/>
          <a:p>
            <a:r>
              <a:rPr lang="pt-BR" sz="3600" b="1" dirty="0" smtClean="0"/>
              <a:t>INTRODUÇÃO</a:t>
            </a:r>
          </a:p>
          <a:p>
            <a:pPr algn="just"/>
            <a:r>
              <a:rPr lang="pt-BR" sz="3200" b="1" dirty="0" smtClean="0"/>
              <a:t/>
            </a:r>
            <a:br>
              <a:rPr lang="pt-BR" sz="3200" b="1" dirty="0" smtClean="0"/>
            </a:br>
            <a:r>
              <a:rPr lang="pt-BR" sz="3200" dirty="0" smtClean="0"/>
              <a:t>O projeto do TCC, tem como objetivo automatizar os processos de irrigação em hortas foi desenvolvido para plantios de baixo custo, para agricultura familiar até grandes plantações. Ele também tem como seu objetivo disponibilizar informações para facilitar o manejo da horta e incrementa-lo na horta presente na instituição escolar ETEC </a:t>
            </a:r>
            <a:r>
              <a:rPr lang="pt-BR" sz="3200" dirty="0" err="1" smtClean="0"/>
              <a:t>Astor</a:t>
            </a:r>
            <a:r>
              <a:rPr lang="pt-BR" sz="3200" dirty="0" smtClean="0"/>
              <a:t> de Mattos Carvalho. Além disso, o projeto possui como metas e objetivos aumentar a produtividade e melhorar qualidade das colheitas, reduzir gastos com o uso ineficiente da água, e facilitar a maneira de como os agricultores irrigam suas plantações, pois com um mecanismo de irrigação automática não seria necessária uma pessoa para ativar manualmente os aspersores, tendo o controle perto de si a todo lugar e a todo momento, contribuindo com a prevenção de gastos que poderiam ser direcionados para o aprimoramento e otimização de suas colheitas.</a:t>
            </a:r>
            <a:endParaRPr lang="pt-BR" sz="3200" dirty="0"/>
          </a:p>
        </p:txBody>
      </p:sp>
      <p:sp>
        <p:nvSpPr>
          <p:cNvPr id="25" name="CaixaDeTexto 24">
            <a:extLst>
              <a:ext uri="{FF2B5EF4-FFF2-40B4-BE49-F238E27FC236}">
                <a16:creationId xmlns:a16="http://schemas.microsoft.com/office/drawing/2014/main" id="{33387386-60FF-4476-8EF5-3ECA240B32DC}"/>
              </a:ext>
            </a:extLst>
          </p:cNvPr>
          <p:cNvSpPr txBox="1"/>
          <p:nvPr/>
        </p:nvSpPr>
        <p:spPr>
          <a:xfrm>
            <a:off x="742949" y="5290547"/>
            <a:ext cx="27344457" cy="769441"/>
          </a:xfrm>
          <a:prstGeom prst="rect">
            <a:avLst/>
          </a:prstGeom>
          <a:solidFill>
            <a:srgbClr val="BD494F"/>
          </a:solidFill>
        </p:spPr>
        <p:txBody>
          <a:bodyPr wrap="square" rtlCol="0">
            <a:spAutoFit/>
          </a:bodyPr>
          <a:lstStyle/>
          <a:p>
            <a:pPr algn="ctr"/>
            <a:r>
              <a:rPr lang="pt-BR" sz="4400" b="1" dirty="0">
                <a:solidFill>
                  <a:schemeClr val="bg1"/>
                </a:solidFill>
              </a:rPr>
              <a:t>TÉCNICO EM INFORMÁTICA</a:t>
            </a:r>
          </a:p>
        </p:txBody>
      </p:sp>
      <p:cxnSp>
        <p:nvCxnSpPr>
          <p:cNvPr id="32" name="Conector reto 31">
            <a:extLst>
              <a:ext uri="{FF2B5EF4-FFF2-40B4-BE49-F238E27FC236}">
                <a16:creationId xmlns:a16="http://schemas.microsoft.com/office/drawing/2014/main" id="{3D808EBE-86A6-419D-AABE-D7AA8068A08D}"/>
              </a:ext>
            </a:extLst>
          </p:cNvPr>
          <p:cNvCxnSpPr>
            <a:cxnSpLocks/>
          </p:cNvCxnSpPr>
          <p:nvPr/>
        </p:nvCxnSpPr>
        <p:spPr>
          <a:xfrm>
            <a:off x="14399998" y="6477733"/>
            <a:ext cx="9834" cy="27823697"/>
          </a:xfrm>
          <a:prstGeom prst="line">
            <a:avLst/>
          </a:prstGeom>
          <a:ln w="76200">
            <a:solidFill>
              <a:srgbClr val="BD494F"/>
            </a:solidFill>
          </a:ln>
        </p:spPr>
        <p:style>
          <a:lnRef idx="1">
            <a:schemeClr val="accent1"/>
          </a:lnRef>
          <a:fillRef idx="0">
            <a:schemeClr val="accent1"/>
          </a:fillRef>
          <a:effectRef idx="0">
            <a:schemeClr val="accent1"/>
          </a:effectRef>
          <a:fontRef idx="minor">
            <a:schemeClr val="tx1"/>
          </a:fontRef>
        </p:style>
      </p:cxnSp>
      <p:sp>
        <p:nvSpPr>
          <p:cNvPr id="39" name="CaixaDeTexto 38">
            <a:extLst>
              <a:ext uri="{FF2B5EF4-FFF2-40B4-BE49-F238E27FC236}">
                <a16:creationId xmlns:a16="http://schemas.microsoft.com/office/drawing/2014/main" id="{B5F51435-4D34-4E30-AD87-BDEBFE22A8A8}"/>
              </a:ext>
            </a:extLst>
          </p:cNvPr>
          <p:cNvSpPr txBox="1"/>
          <p:nvPr/>
        </p:nvSpPr>
        <p:spPr>
          <a:xfrm>
            <a:off x="799812" y="14281282"/>
            <a:ext cx="13095720" cy="769440"/>
          </a:xfrm>
          <a:prstGeom prst="rect">
            <a:avLst/>
          </a:prstGeom>
          <a:noFill/>
          <a:ln>
            <a:noFill/>
          </a:ln>
        </p:spPr>
        <p:txBody>
          <a:bodyPr wrap="square" rtlCol="0">
            <a:noAutofit/>
          </a:bodyPr>
          <a:lstStyle/>
          <a:p>
            <a:r>
              <a:rPr lang="pt-BR" sz="3600" b="1" dirty="0"/>
              <a:t>FIGURA 01 - DESCRIÇÃO</a:t>
            </a:r>
            <a:br>
              <a:rPr lang="pt-BR" sz="3600" b="1" dirty="0"/>
            </a:br>
            <a:endParaRPr lang="pt-BR" sz="3200" dirty="0"/>
          </a:p>
        </p:txBody>
      </p:sp>
      <p:sp>
        <p:nvSpPr>
          <p:cNvPr id="40" name="Retângulo: Biselado 39">
            <a:extLst>
              <a:ext uri="{FF2B5EF4-FFF2-40B4-BE49-F238E27FC236}">
                <a16:creationId xmlns:a16="http://schemas.microsoft.com/office/drawing/2014/main" id="{AA970949-D809-4DFF-B922-02B8320D05FF}"/>
              </a:ext>
            </a:extLst>
          </p:cNvPr>
          <p:cNvSpPr/>
          <p:nvPr/>
        </p:nvSpPr>
        <p:spPr>
          <a:xfrm>
            <a:off x="799812" y="15045018"/>
            <a:ext cx="13058754" cy="7830244"/>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41" name="CaixaDeTexto 40">
            <a:extLst>
              <a:ext uri="{FF2B5EF4-FFF2-40B4-BE49-F238E27FC236}">
                <a16:creationId xmlns:a16="http://schemas.microsoft.com/office/drawing/2014/main" id="{38EF85FE-4EE4-49E7-B027-5A41A92F9538}"/>
              </a:ext>
            </a:extLst>
          </p:cNvPr>
          <p:cNvSpPr txBox="1"/>
          <p:nvPr/>
        </p:nvSpPr>
        <p:spPr>
          <a:xfrm>
            <a:off x="799812" y="23775072"/>
            <a:ext cx="13320000" cy="4250202"/>
          </a:xfrm>
          <a:prstGeom prst="rect">
            <a:avLst/>
          </a:prstGeom>
          <a:noFill/>
          <a:ln>
            <a:noFill/>
          </a:ln>
        </p:spPr>
        <p:txBody>
          <a:bodyPr wrap="square" rtlCol="0">
            <a:noAutofit/>
          </a:bodyPr>
          <a:lstStyle/>
          <a:p>
            <a:r>
              <a:rPr lang="pt-BR" sz="3600" b="1" dirty="0" smtClean="0"/>
              <a:t>OBJETIVO GERAL</a:t>
            </a:r>
            <a:endParaRPr lang="pt-BR" sz="3200" b="1" dirty="0" smtClean="0"/>
          </a:p>
          <a:p>
            <a:pPr algn="just"/>
            <a:r>
              <a:rPr lang="pt-BR" sz="3200" b="1" dirty="0"/>
              <a:t/>
            </a:r>
            <a:br>
              <a:rPr lang="pt-BR" sz="3200" b="1" dirty="0"/>
            </a:br>
            <a:r>
              <a:rPr lang="pt-BR" sz="3200" dirty="0" smtClean="0"/>
              <a:t>O Projeto de TCC, tem como o seu objetivo é oferecer acessibilidade para pessoas que tem dificuldade para monitorar e manejar as plantações, além de, disponibilizar um aplicativo de fácil utilização, buscando a facilitação da manutenção dos diversos modelos de hortas. Entretanto, também visa alcançar a facilitação da manutenção e do monitoramento do ambiente na qual o projeto será inserido.</a:t>
            </a:r>
            <a:endParaRPr lang="pt-BR" sz="3200" dirty="0"/>
          </a:p>
        </p:txBody>
      </p:sp>
      <p:sp>
        <p:nvSpPr>
          <p:cNvPr id="42" name="CaixaDeTexto 41">
            <a:extLst>
              <a:ext uri="{FF2B5EF4-FFF2-40B4-BE49-F238E27FC236}">
                <a16:creationId xmlns:a16="http://schemas.microsoft.com/office/drawing/2014/main" id="{61C954B1-A83C-4391-9783-B4CACE49EC84}"/>
              </a:ext>
            </a:extLst>
          </p:cNvPr>
          <p:cNvSpPr txBox="1"/>
          <p:nvPr/>
        </p:nvSpPr>
        <p:spPr>
          <a:xfrm>
            <a:off x="14786456" y="14473337"/>
            <a:ext cx="13320000" cy="769440"/>
          </a:xfrm>
          <a:prstGeom prst="rect">
            <a:avLst/>
          </a:prstGeom>
          <a:noFill/>
          <a:ln>
            <a:noFill/>
          </a:ln>
        </p:spPr>
        <p:txBody>
          <a:bodyPr wrap="square" rtlCol="0">
            <a:noAutofit/>
          </a:bodyPr>
          <a:lstStyle/>
          <a:p>
            <a:r>
              <a:rPr lang="pt-BR" sz="3600" b="1" dirty="0"/>
              <a:t>FIGURA ou GRÁFICOS - DESCRIÇÃO</a:t>
            </a:r>
            <a:br>
              <a:rPr lang="pt-BR" sz="3600" b="1" dirty="0"/>
            </a:br>
            <a:endParaRPr lang="pt-BR" sz="3200" dirty="0"/>
          </a:p>
        </p:txBody>
      </p:sp>
      <p:sp>
        <p:nvSpPr>
          <p:cNvPr id="43" name="Retângulo: Biselado 42">
            <a:extLst>
              <a:ext uri="{FF2B5EF4-FFF2-40B4-BE49-F238E27FC236}">
                <a16:creationId xmlns:a16="http://schemas.microsoft.com/office/drawing/2014/main" id="{2FFD17D7-E9A9-455E-A0C0-69D05F3688EA}"/>
              </a:ext>
            </a:extLst>
          </p:cNvPr>
          <p:cNvSpPr/>
          <p:nvPr/>
        </p:nvSpPr>
        <p:spPr>
          <a:xfrm>
            <a:off x="14855294" y="15237073"/>
            <a:ext cx="13058754" cy="7830244"/>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44" name="CaixaDeTexto 43">
            <a:extLst>
              <a:ext uri="{FF2B5EF4-FFF2-40B4-BE49-F238E27FC236}">
                <a16:creationId xmlns:a16="http://schemas.microsoft.com/office/drawing/2014/main" id="{4A705611-D730-467A-8D9D-463A629029A1}"/>
              </a:ext>
            </a:extLst>
          </p:cNvPr>
          <p:cNvSpPr txBox="1"/>
          <p:nvPr/>
        </p:nvSpPr>
        <p:spPr>
          <a:xfrm>
            <a:off x="603763" y="28325845"/>
            <a:ext cx="13320000" cy="6248183"/>
          </a:xfrm>
          <a:prstGeom prst="rect">
            <a:avLst/>
          </a:prstGeom>
          <a:noFill/>
          <a:ln>
            <a:noFill/>
          </a:ln>
        </p:spPr>
        <p:txBody>
          <a:bodyPr wrap="square" rtlCol="0">
            <a:noAutofit/>
          </a:bodyPr>
          <a:lstStyle/>
          <a:p>
            <a:r>
              <a:rPr lang="pt-BR" sz="3600" b="1" dirty="0" smtClean="0"/>
              <a:t>METODOLOGIA</a:t>
            </a:r>
            <a:endParaRPr lang="pt-BR" sz="3200" b="1" dirty="0" smtClean="0"/>
          </a:p>
          <a:p>
            <a:pPr algn="just"/>
            <a:r>
              <a:rPr lang="pt-BR" sz="3200" b="1" dirty="0"/>
              <a:t/>
            </a:r>
            <a:br>
              <a:rPr lang="pt-BR" sz="3200" b="1" dirty="0"/>
            </a:br>
            <a:r>
              <a:rPr lang="pt-BR" sz="3200" dirty="0" smtClean="0"/>
              <a:t>Foi realizadas diversas pesquisas sobre a área de informática, utilizando sites informativos sobre o tema na qual o projeto está inserido, além de consultas com os docentes da instituição, que contribuiu com o refinamento das ideias e no direcionamento do resultado final. Utilizou-se também o auxilio de profissionais sobre o manejo adequado do local na qual as plantas serão inseridas, buscando esclarecer quaisquer duvidas pertinentes sobre o assunto na qual havia-se dúvidas devido a inexperiência e um leque de saberes sobre a área ser menor.</a:t>
            </a:r>
            <a:endParaRPr lang="pt-BR" sz="3200" dirty="0" smtClean="0">
              <a:solidFill>
                <a:srgbClr val="FF0000"/>
              </a:solidFill>
            </a:endParaRPr>
          </a:p>
          <a:p>
            <a:pPr algn="just"/>
            <a:r>
              <a:rPr lang="pt-BR" sz="3200" dirty="0" smtClean="0"/>
              <a:t> </a:t>
            </a:r>
            <a:endParaRPr lang="pt-BR" sz="3200" dirty="0"/>
          </a:p>
        </p:txBody>
      </p:sp>
      <p:sp>
        <p:nvSpPr>
          <p:cNvPr id="45" name="CaixaDeTexto 44">
            <a:extLst>
              <a:ext uri="{FF2B5EF4-FFF2-40B4-BE49-F238E27FC236}">
                <a16:creationId xmlns:a16="http://schemas.microsoft.com/office/drawing/2014/main" id="{606ED75F-2D24-4C1D-9C7B-078D30D222B7}"/>
              </a:ext>
            </a:extLst>
          </p:cNvPr>
          <p:cNvSpPr txBox="1"/>
          <p:nvPr/>
        </p:nvSpPr>
        <p:spPr>
          <a:xfrm>
            <a:off x="14843688" y="23772997"/>
            <a:ext cx="13320000" cy="6248183"/>
          </a:xfrm>
          <a:prstGeom prst="rect">
            <a:avLst/>
          </a:prstGeom>
          <a:noFill/>
          <a:ln>
            <a:noFill/>
          </a:ln>
        </p:spPr>
        <p:txBody>
          <a:bodyPr wrap="square" rtlCol="0">
            <a:noAutofit/>
          </a:bodyPr>
          <a:lstStyle/>
          <a:p>
            <a:r>
              <a:rPr lang="pt-BR" sz="3600" b="1" dirty="0" smtClean="0"/>
              <a:t>CONCLUSÃO</a:t>
            </a:r>
            <a:endParaRPr lang="pt-BR" sz="3200" b="1" dirty="0" smtClean="0"/>
          </a:p>
          <a:p>
            <a:pPr algn="just"/>
            <a:r>
              <a:rPr lang="pt-BR" sz="3200" b="1" dirty="0" smtClean="0"/>
              <a:t/>
            </a:r>
            <a:br>
              <a:rPr lang="pt-BR" sz="3200" b="1" dirty="0" smtClean="0"/>
            </a:br>
            <a:r>
              <a:rPr lang="pt-BR" sz="3200" dirty="0" smtClean="0"/>
              <a:t>Os integrantes concluíram o projeto com êxito, as metas e os objetivos propostos para o decorrer do projeto foram atingidas, além de que o projeto acabou se demonstrando como uma ferramenta muito útil para as pessoas que habitam em campos, aonde o produto finalizado é possível ser utilizado devido aos diversos fatores que ele disponibiliza, tais como uma maior acessibilidade para pessoas que apresentam alguma deficiência física e que reside em uma residência rural, tornando os sistemas agrícolas de mini produtores mais sustentáveis e não agressivo para com o meio ambiente, logo o projeto acabou alcançando medidas mais do que agradáveis e que todas as outras expectativas colocadas sobre ele também foram atingidos com sucesso.</a:t>
            </a:r>
            <a:endParaRPr lang="pt-BR" sz="3200" dirty="0"/>
          </a:p>
        </p:txBody>
      </p:sp>
      <p:grpSp>
        <p:nvGrpSpPr>
          <p:cNvPr id="12" name="Agrupar 11">
            <a:extLst>
              <a:ext uri="{FF2B5EF4-FFF2-40B4-BE49-F238E27FC236}">
                <a16:creationId xmlns:a16="http://schemas.microsoft.com/office/drawing/2014/main" id="{6A48DE1B-01FB-F2F7-46B0-921C7E706C9A}"/>
              </a:ext>
            </a:extLst>
          </p:cNvPr>
          <p:cNvGrpSpPr/>
          <p:nvPr/>
        </p:nvGrpSpPr>
        <p:grpSpPr>
          <a:xfrm>
            <a:off x="34766" y="39414449"/>
            <a:ext cx="28800000" cy="3803887"/>
            <a:chOff x="34766" y="39126877"/>
            <a:chExt cx="28800000" cy="4091460"/>
          </a:xfrm>
        </p:grpSpPr>
        <p:pic>
          <p:nvPicPr>
            <p:cNvPr id="5" name="Imagem 4">
              <a:extLst>
                <a:ext uri="{FF2B5EF4-FFF2-40B4-BE49-F238E27FC236}">
                  <a16:creationId xmlns:a16="http://schemas.microsoft.com/office/drawing/2014/main" id="{CB96F626-F74A-4619-B3C1-8712FC2D1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6" y="39126877"/>
              <a:ext cx="28800000" cy="4049614"/>
            </a:xfrm>
            <a:prstGeom prst="rect">
              <a:avLst/>
            </a:prstGeom>
          </p:spPr>
        </p:pic>
        <p:pic>
          <p:nvPicPr>
            <p:cNvPr id="11" name="Imagem 10">
              <a:extLst>
                <a:ext uri="{FF2B5EF4-FFF2-40B4-BE49-F238E27FC236}">
                  <a16:creationId xmlns:a16="http://schemas.microsoft.com/office/drawing/2014/main" id="{A8025DAB-202C-F61C-F682-56CE6CACEC76}"/>
                </a:ext>
              </a:extLst>
            </p:cNvPr>
            <p:cNvPicPr>
              <a:picLocks noChangeAspect="1"/>
            </p:cNvPicPr>
            <p:nvPr/>
          </p:nvPicPr>
          <p:blipFill>
            <a:blip r:embed="rId4"/>
            <a:stretch>
              <a:fillRect/>
            </a:stretch>
          </p:blipFill>
          <p:spPr>
            <a:xfrm>
              <a:off x="5122996" y="40302337"/>
              <a:ext cx="23632138" cy="2916000"/>
            </a:xfrm>
            <a:prstGeom prst="rect">
              <a:avLst/>
            </a:prstGeom>
          </p:spPr>
        </p:pic>
      </p:grpSp>
    </p:spTree>
    <p:extLst>
      <p:ext uri="{BB962C8B-B14F-4D97-AF65-F5344CB8AC3E}">
        <p14:creationId xmlns:p14="http://schemas.microsoft.com/office/powerpoint/2010/main" val="1145089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TotalTime>
  <Words>775</Words>
  <Application>Microsoft Office PowerPoint</Application>
  <PresentationFormat>Personalizar</PresentationFormat>
  <Paragraphs>32</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Ronan Adriel Zenatti</dc:creator>
  <cp:lastModifiedBy>LUCAS PELARIN QUEIROZ</cp:lastModifiedBy>
  <cp:revision>64</cp:revision>
  <dcterms:created xsi:type="dcterms:W3CDTF">2017-11-28T14:46:21Z</dcterms:created>
  <dcterms:modified xsi:type="dcterms:W3CDTF">2024-06-13T22:09:27Z</dcterms:modified>
</cp:coreProperties>
</file>