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279" r:id="rId5"/>
    <p:sldId id="287" r:id="rId6"/>
    <p:sldId id="270" r:id="rId7"/>
    <p:sldId id="271" r:id="rId8"/>
    <p:sldId id="294" r:id="rId9"/>
    <p:sldId id="273" r:id="rId10"/>
    <p:sldId id="274" r:id="rId11"/>
    <p:sldId id="278" r:id="rId12"/>
    <p:sldId id="293" r:id="rId13"/>
    <p:sldId id="295" r:id="rId14"/>
    <p:sldId id="297" r:id="rId15"/>
    <p:sldId id="292" r:id="rId16"/>
    <p:sldId id="290" r:id="rId17"/>
    <p:sldId id="299" r:id="rId18"/>
    <p:sldId id="300" r:id="rId19"/>
    <p:sldId id="301" r:id="rId20"/>
    <p:sldId id="296" r:id="rId21"/>
    <p:sldId id="289" r:id="rId22"/>
    <p:sldId id="291" r:id="rId23"/>
    <p:sldId id="288" r:id="rId24"/>
    <p:sldId id="298" r:id="rId25"/>
    <p:sldId id="302" r:id="rId26"/>
  </p:sldIdLst>
  <p:sldSz cx="12188825" cy="6858000"/>
  <p:notesSz cx="6858000" cy="9144000"/>
  <p:defaultTextStyle>
    <a:defPPr rtl="0">
      <a:defRPr lang="pt-b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p:cViewPr varScale="1">
        <p:scale>
          <a:sx n="111" d="100"/>
          <a:sy n="111" d="100"/>
        </p:scale>
        <p:origin x="594" y="9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24/06/2016</a:t>
            </a:r>
            <a:endParaRP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DA52D9BF-D574-4807-B36C-9E2A025BE826}" type="slidenum">
              <a:rPr/>
              <a:t>‹nº›</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24/06/2016</a:t>
            </a:r>
            <a:endParaRP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Clique para editar o texto Mestre</a:t>
            </a:r>
          </a:p>
          <a:p>
            <a:pPr lvl="1" rtl="0"/>
            <a:r>
              <a:t>Segundo nível</a:t>
            </a:r>
          </a:p>
          <a:p>
            <a:pPr lvl="2" rtl="0"/>
            <a:r>
              <a:t>Terceiro nível</a:t>
            </a:r>
          </a:p>
          <a:p>
            <a:pPr lvl="3" rtl="0"/>
            <a:r>
              <a:t>Quarto nível</a:t>
            </a:r>
          </a:p>
          <a:p>
            <a:pPr lvl="4" rtl="0"/>
            <a: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9E11EC53-F507-411E-9ADC-FBCFECE09D3D}" type="slidenum">
              <a:rPr/>
              <a:t>‹nº›</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62" name="Retângulo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sz="3200">
              <a:solidFill>
                <a:schemeClr val="tx2"/>
              </a:solidFill>
            </a:endParaRPr>
          </a:p>
        </p:txBody>
      </p:sp>
      <p:sp>
        <p:nvSpPr>
          <p:cNvPr id="2" name="Título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pt-BR"/>
              <a:t>Clique para editar o título Mestre</a:t>
            </a:r>
            <a:endParaRPr/>
          </a:p>
        </p:txBody>
      </p:sp>
      <p:sp>
        <p:nvSpPr>
          <p:cNvPr id="3" name="Subtítulo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t-BR"/>
              <a:t>Clique para editar o estilo do subtítulo Mestre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Alternativa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a:t>Clique no ícone para adicionar uma imagem</a:t>
            </a:r>
            <a:endParaRPr dirty="0"/>
          </a:p>
        </p:txBody>
      </p:sp>
      <p:sp>
        <p:nvSpPr>
          <p:cNvPr id="4" name="Espaço Reservado para Texto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Clique para editar os estilos de texto Mestres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Texto Vertical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40043" y="482599"/>
            <a:ext cx="1843982" cy="5791201"/>
          </a:xfrm>
        </p:spPr>
        <p:txBody>
          <a:bodyPr vert="eaVert" rtlCol="0"/>
          <a:lstStyle/>
          <a:p>
            <a:pPr rtl="0"/>
            <a:r>
              <a:rPr lang="pt-BR"/>
              <a:t>Clique para editar o título Mestre</a:t>
            </a:r>
            <a:endParaRPr/>
          </a:p>
        </p:txBody>
      </p:sp>
      <p:sp>
        <p:nvSpPr>
          <p:cNvPr id="3" name="Espaço Reservado para Texto Vertical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11"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Título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pt-BR"/>
              <a:t>Clique para editar o título Mestre</a:t>
            </a:r>
            <a:endParaRPr/>
          </a:p>
        </p:txBody>
      </p:sp>
      <p:sp>
        <p:nvSpPr>
          <p:cNvPr id="3" name="Espaço Reservado para Texto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t-BR"/>
              <a:t>Clique para editar os estilos de texto Mestres</a:t>
            </a: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Conteúdo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6" name="Espaço Reservado para Rodapé 5"/>
          <p:cNvSpPr>
            <a:spLocks noGrp="1"/>
          </p:cNvSpPr>
          <p:nvPr>
            <p:ph type="ftr" sz="quarter" idx="11"/>
          </p:nvPr>
        </p:nvSpPr>
        <p:spPr/>
        <p:txBody>
          <a:bodyPr rtlCol="0"/>
          <a:lstStyle/>
          <a:p>
            <a:pPr rtl="0"/>
            <a:endParaRPr/>
          </a:p>
        </p:txBody>
      </p:sp>
      <p:sp>
        <p:nvSpPr>
          <p:cNvPr id="5" name="Espaço Reservado para Data 4"/>
          <p:cNvSpPr>
            <a:spLocks noGrp="1"/>
          </p:cNvSpPr>
          <p:nvPr>
            <p:ph type="dt" sz="half" idx="10"/>
          </p:nvPr>
        </p:nvSpPr>
        <p:spPr/>
        <p:txBody>
          <a:bodyPr rtlCol="0"/>
          <a:lstStyle/>
          <a:p>
            <a:pPr rtl="0"/>
            <a:r>
              <a:rPr lang="en-US"/>
              <a:t>24/06/2016</a:t>
            </a:r>
            <a:endParaRPr/>
          </a:p>
        </p:txBody>
      </p:sp>
      <p:sp>
        <p:nvSpPr>
          <p:cNvPr id="7" name="Espaço Reservado para Número de Slide 6"/>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pt-BR"/>
              <a:t>Clique para editar o título Mestre</a:t>
            </a:r>
            <a:endParaRPr/>
          </a:p>
        </p:txBody>
      </p:sp>
      <p:sp>
        <p:nvSpPr>
          <p:cNvPr id="3" name="Espaço Reservado para Texto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Clique para editar os estilos de texto Mestres</a:t>
            </a:r>
          </a:p>
        </p:txBody>
      </p:sp>
      <p:sp>
        <p:nvSpPr>
          <p:cNvPr id="4" name="Espaço Reservado para Conteúdo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Texto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Clique para editar os estilos de texto Mestres</a:t>
            </a:r>
          </a:p>
        </p:txBody>
      </p:sp>
      <p:sp>
        <p:nvSpPr>
          <p:cNvPr id="6" name="Espaço Reservado para Conteúdo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8" name="Espaço Reservado para Rodapé 7"/>
          <p:cNvSpPr>
            <a:spLocks noGrp="1"/>
          </p:cNvSpPr>
          <p:nvPr>
            <p:ph type="ftr" sz="quarter" idx="11"/>
          </p:nvPr>
        </p:nvSpPr>
        <p:spPr/>
        <p:txBody>
          <a:bodyPr rtlCol="0"/>
          <a:lstStyle/>
          <a:p>
            <a:pPr rtl="0"/>
            <a:endParaRPr/>
          </a:p>
        </p:txBody>
      </p:sp>
      <p:sp>
        <p:nvSpPr>
          <p:cNvPr id="7" name="Espaço Reservado para Data 6"/>
          <p:cNvSpPr>
            <a:spLocks noGrp="1"/>
          </p:cNvSpPr>
          <p:nvPr>
            <p:ph type="dt" sz="half" idx="10"/>
          </p:nvPr>
        </p:nvSpPr>
        <p:spPr/>
        <p:txBody>
          <a:bodyPr rtlCol="0"/>
          <a:lstStyle/>
          <a:p>
            <a:pPr rtl="0"/>
            <a:r>
              <a:rPr lang="en-US"/>
              <a:t>24/06/2016</a:t>
            </a:r>
            <a:endParaRPr/>
          </a:p>
        </p:txBody>
      </p:sp>
      <p:sp>
        <p:nvSpPr>
          <p:cNvPr id="9" name="Espaço Reservado para o Número do Slide 8"/>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4" name="Espaço Reservado para Rodapé 3"/>
          <p:cNvSpPr>
            <a:spLocks noGrp="1"/>
          </p:cNvSpPr>
          <p:nvPr>
            <p:ph type="ftr" sz="quarter" idx="11"/>
          </p:nvPr>
        </p:nvSpPr>
        <p:spPr/>
        <p:txBody>
          <a:bodyPr rtlCol="0"/>
          <a:lstStyle/>
          <a:p>
            <a:pPr rtl="0"/>
            <a:endParaRPr/>
          </a:p>
        </p:txBody>
      </p:sp>
      <p:sp>
        <p:nvSpPr>
          <p:cNvPr id="3" name="Espaço Reservado para Data 2"/>
          <p:cNvSpPr>
            <a:spLocks noGrp="1"/>
          </p:cNvSpPr>
          <p:nvPr>
            <p:ph type="dt" sz="half" idx="10"/>
          </p:nvPr>
        </p:nvSpPr>
        <p:spPr/>
        <p:txBody>
          <a:bodyPr rtlCol="0"/>
          <a:lstStyle/>
          <a:p>
            <a:pPr rtl="0"/>
            <a:r>
              <a:rPr lang="en-US"/>
              <a:t>24/06/2016</a:t>
            </a:r>
            <a:endParaRPr/>
          </a:p>
        </p:txBody>
      </p:sp>
      <p:sp>
        <p:nvSpPr>
          <p:cNvPr id="5" name="Espaço Reservado para Número de Slide 4"/>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oAutofit/>
          </a:bodyPr>
          <a:lstStyle>
            <a:lvl1pPr algn="l" rtl="0">
              <a:defRPr sz="3200" b="0"/>
            </a:lvl1pPr>
          </a:lstStyle>
          <a:p>
            <a:pPr rtl="0"/>
            <a:r>
              <a:rPr lang="pt-BR"/>
              <a:t>Clique para editar o título Mestre</a:t>
            </a:r>
            <a:endParaRPr/>
          </a:p>
        </p:txBody>
      </p:sp>
      <p:sp>
        <p:nvSpPr>
          <p:cNvPr id="20" name="Retângulo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Espaço Reservado para Conteúdo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Texto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Clique para editar os estilos de texto Mestres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Título 1"/>
          <p:cNvSpPr>
            <a:spLocks noGrp="1"/>
          </p:cNvSpPr>
          <p:nvPr>
            <p:ph type="title"/>
          </p:nvPr>
        </p:nvSpPr>
        <p:spPr>
          <a:xfrm>
            <a:off x="6399133" y="1905000"/>
            <a:ext cx="5180251" cy="17272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a:t>Clique no ícone para adicionar uma imagem</a:t>
            </a:r>
            <a:endParaRPr/>
          </a:p>
        </p:txBody>
      </p:sp>
      <p:sp>
        <p:nvSpPr>
          <p:cNvPr id="4" name="Espaço Reservado para Texto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Clique para editar os estilos de texto Mestres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pt-br"/>
              <a:t>Clique para editar o estilo de título Mestre</a:t>
            </a:r>
            <a:endParaRPr/>
          </a:p>
        </p:txBody>
      </p:sp>
      <p:sp>
        <p:nvSpPr>
          <p:cNvPr id="3" name="Espaço Reservado para Texto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a:p>
        </p:txBody>
      </p:sp>
      <p:sp>
        <p:nvSpPr>
          <p:cNvPr id="4" name="Espaço Reservado para Data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defRPr>
            </a:lvl1pPr>
          </a:lstStyle>
          <a:p>
            <a:pPr rtl="0"/>
            <a:r>
              <a:rPr lang="en-US"/>
              <a:t>24/06/2016</a:t>
            </a:r>
            <a:endParaRPr/>
          </a:p>
        </p:txBody>
      </p:sp>
      <p:sp>
        <p:nvSpPr>
          <p:cNvPr id="6" name="Espaço Reservado para Número de Slide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defRPr>
            </a:lvl1pPr>
          </a:lstStyle>
          <a:p>
            <a:pPr rtl="0"/>
            <a:fld id="{E5FD5434-F838-4DD4-A17B-1CB1A1850DF4}" type="slidenum">
              <a:rPr/>
              <a:pPr rtl="0"/>
              <a:t>‹nº›</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felipdsa21/projeto-huffman-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pPr rtl="0"/>
            <a:r>
              <a:rPr lang="pt-BR" dirty="0"/>
              <a:t>ÁRVORE RUBRO-NEGRA</a:t>
            </a:r>
            <a:endParaRPr lang="pt-br" dirty="0"/>
          </a:p>
        </p:txBody>
      </p:sp>
      <p:sp>
        <p:nvSpPr>
          <p:cNvPr id="2" name="Subtítulo 1"/>
          <p:cNvSpPr>
            <a:spLocks noGrp="1"/>
          </p:cNvSpPr>
          <p:nvPr>
            <p:ph type="subTitle" idx="1"/>
          </p:nvPr>
        </p:nvSpPr>
        <p:spPr/>
        <p:txBody>
          <a:bodyPr rtlCol="0">
            <a:normAutofit/>
          </a:bodyPr>
          <a:lstStyle/>
          <a:p>
            <a:pPr rtl="0"/>
            <a:r>
              <a:rPr lang="pt-BR" dirty="0"/>
              <a:t>T</a:t>
            </a:r>
            <a:r>
              <a:rPr lang="pt-br" dirty="0"/>
              <a:t>udo que é vermelho e preto é </a:t>
            </a:r>
            <a:br>
              <a:rPr lang="pt-br" dirty="0"/>
            </a:br>
            <a:r>
              <a:rPr lang="pt-br" dirty="0"/>
              <a:t>LINDO DEMAIS</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C4FD686-4976-DD47-2317-4F1081B316C8}"/>
              </a:ext>
            </a:extLst>
          </p:cNvPr>
          <p:cNvSpPr>
            <a:spLocks noGrp="1"/>
          </p:cNvSpPr>
          <p:nvPr>
            <p:ph type="title"/>
          </p:nvPr>
        </p:nvSpPr>
        <p:spPr/>
        <p:txBody>
          <a:bodyPr/>
          <a:lstStyle/>
          <a:p>
            <a:r>
              <a:rPr lang="pt-BR" dirty="0"/>
              <a:t>Como diria o sábio...</a:t>
            </a:r>
          </a:p>
        </p:txBody>
      </p:sp>
      <p:pic>
        <p:nvPicPr>
          <p:cNvPr id="8" name="Espaço Reservado para Conteúdo 7" descr="Imagem editada de rosto de pessoa&#10;&#10;Descrição gerada automaticamente com confiança média">
            <a:extLst>
              <a:ext uri="{FF2B5EF4-FFF2-40B4-BE49-F238E27FC236}">
                <a16:creationId xmlns:a16="http://schemas.microsoft.com/office/drawing/2014/main" id="{C2B15B04-84BB-2F5A-1553-0B10F60B0B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5980" y="188640"/>
            <a:ext cx="2399962" cy="2986910"/>
          </a:xfrm>
        </p:spPr>
      </p:pic>
      <p:sp>
        <p:nvSpPr>
          <p:cNvPr id="6" name="Espaço Reservado para Texto 5">
            <a:extLst>
              <a:ext uri="{FF2B5EF4-FFF2-40B4-BE49-F238E27FC236}">
                <a16:creationId xmlns:a16="http://schemas.microsoft.com/office/drawing/2014/main" id="{ED2B0C47-9A97-E4E0-EE79-E26FE8F9578E}"/>
              </a:ext>
            </a:extLst>
          </p:cNvPr>
          <p:cNvSpPr>
            <a:spLocks noGrp="1"/>
          </p:cNvSpPr>
          <p:nvPr>
            <p:ph type="body" sz="half" idx="2"/>
          </p:nvPr>
        </p:nvSpPr>
        <p:spPr>
          <a:xfrm>
            <a:off x="7855756" y="1484784"/>
            <a:ext cx="3961368" cy="2463231"/>
          </a:xfrm>
        </p:spPr>
        <p:txBody>
          <a:bodyPr/>
          <a:lstStyle/>
          <a:p>
            <a:endParaRPr lang="pt-BR" dirty="0"/>
          </a:p>
          <a:p>
            <a:endParaRPr lang="pt-BR" dirty="0"/>
          </a:p>
          <a:p>
            <a:r>
              <a:rPr lang="pt-BR" dirty="0"/>
              <a:t>TUDO</a:t>
            </a:r>
          </a:p>
          <a:p>
            <a:r>
              <a:rPr lang="pt-BR" dirty="0"/>
              <a:t>	É</a:t>
            </a:r>
          </a:p>
          <a:p>
            <a:r>
              <a:rPr lang="pt-BR" dirty="0"/>
              <a:t>	                EQUILÍBRIO</a:t>
            </a:r>
          </a:p>
        </p:txBody>
      </p:sp>
      <p:pic>
        <p:nvPicPr>
          <p:cNvPr id="3" name="Imagem 2">
            <a:extLst>
              <a:ext uri="{FF2B5EF4-FFF2-40B4-BE49-F238E27FC236}">
                <a16:creationId xmlns:a16="http://schemas.microsoft.com/office/drawing/2014/main" id="{DB09FF5F-2566-2CEE-5425-E4B57EE978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9876" y="3708317"/>
            <a:ext cx="4780359" cy="2688952"/>
          </a:xfrm>
          <a:prstGeom prst="rect">
            <a:avLst/>
          </a:prstGeom>
        </p:spPr>
      </p:pic>
      <p:sp>
        <p:nvSpPr>
          <p:cNvPr id="5" name="CaixaDeTexto 4">
            <a:extLst>
              <a:ext uri="{FF2B5EF4-FFF2-40B4-BE49-F238E27FC236}">
                <a16:creationId xmlns:a16="http://schemas.microsoft.com/office/drawing/2014/main" id="{0B4995C1-AC7A-0EA8-7912-4A340EF96420}"/>
              </a:ext>
            </a:extLst>
          </p:cNvPr>
          <p:cNvSpPr txBox="1"/>
          <p:nvPr/>
        </p:nvSpPr>
        <p:spPr>
          <a:xfrm>
            <a:off x="4942284" y="5612807"/>
            <a:ext cx="1872208" cy="1089529"/>
          </a:xfrm>
          <a:prstGeom prst="rect">
            <a:avLst/>
          </a:prstGeom>
          <a:noFill/>
        </p:spPr>
        <p:txBody>
          <a:bodyPr wrap="square" rtlCol="0">
            <a:spAutoFit/>
          </a:bodyPr>
          <a:lstStyle/>
          <a:p>
            <a:pPr>
              <a:lnSpc>
                <a:spcPct val="90000"/>
              </a:lnSpc>
            </a:pPr>
            <a:r>
              <a:rPr lang="en-US" sz="1800" dirty="0" err="1"/>
              <a:t>Inserir</a:t>
            </a:r>
            <a:r>
              <a:rPr lang="en-US" sz="1800" dirty="0"/>
              <a:t> </a:t>
            </a:r>
            <a:r>
              <a:rPr lang="en-US" sz="1800" dirty="0" err="1"/>
              <a:t>em</a:t>
            </a:r>
            <a:r>
              <a:rPr lang="en-US" sz="1800" dirty="0"/>
              <a:t> log n, com no </a:t>
            </a:r>
            <a:r>
              <a:rPr lang="en-US" sz="1800" dirty="0" err="1"/>
              <a:t>maximo</a:t>
            </a:r>
            <a:r>
              <a:rPr lang="en-US" sz="1800" dirty="0"/>
              <a:t> 3 </a:t>
            </a:r>
            <a:r>
              <a:rPr lang="en-US" sz="1800" dirty="0" err="1"/>
              <a:t>rotacoes</a:t>
            </a:r>
            <a:r>
              <a:rPr lang="en-US" sz="1800" dirty="0"/>
              <a:t> de </a:t>
            </a:r>
            <a:r>
              <a:rPr lang="en-US" sz="1800" dirty="0" err="1"/>
              <a:t>correcao</a:t>
            </a:r>
            <a:endParaRPr lang="pt-BR" sz="1800" dirty="0"/>
          </a:p>
        </p:txBody>
      </p:sp>
      <p:sp>
        <p:nvSpPr>
          <p:cNvPr id="7" name="CaixaDeTexto 6">
            <a:extLst>
              <a:ext uri="{FF2B5EF4-FFF2-40B4-BE49-F238E27FC236}">
                <a16:creationId xmlns:a16="http://schemas.microsoft.com/office/drawing/2014/main" id="{55327371-D133-B1E2-BCF8-538B1877A1C8}"/>
              </a:ext>
            </a:extLst>
          </p:cNvPr>
          <p:cNvSpPr txBox="1"/>
          <p:nvPr/>
        </p:nvSpPr>
        <p:spPr>
          <a:xfrm>
            <a:off x="405780" y="3477068"/>
            <a:ext cx="2304256" cy="978729"/>
          </a:xfrm>
          <a:prstGeom prst="rect">
            <a:avLst/>
          </a:prstGeom>
          <a:noFill/>
        </p:spPr>
        <p:txBody>
          <a:bodyPr wrap="square" rtlCol="0">
            <a:spAutoFit/>
          </a:bodyPr>
          <a:lstStyle/>
          <a:p>
            <a:pPr>
              <a:lnSpc>
                <a:spcPct val="90000"/>
              </a:lnSpc>
            </a:pPr>
            <a:r>
              <a:rPr lang="en-US" sz="1600" dirty="0"/>
              <a:t>Remover </a:t>
            </a:r>
            <a:r>
              <a:rPr lang="en-US" sz="1600" dirty="0" err="1"/>
              <a:t>em</a:t>
            </a:r>
            <a:r>
              <a:rPr lang="en-US" sz="1600" dirty="0"/>
              <a:t> log n, com no </a:t>
            </a:r>
            <a:r>
              <a:rPr lang="en-US" sz="1600" dirty="0" err="1"/>
              <a:t>maximo</a:t>
            </a:r>
            <a:r>
              <a:rPr lang="en-US" sz="1600" dirty="0"/>
              <a:t> 3 </a:t>
            </a:r>
            <a:r>
              <a:rPr lang="en-US" sz="1600" dirty="0" err="1"/>
              <a:t>rotacoes</a:t>
            </a:r>
            <a:r>
              <a:rPr lang="en-US" sz="1600" dirty="0"/>
              <a:t> de </a:t>
            </a:r>
            <a:r>
              <a:rPr lang="en-US" sz="1600" dirty="0" err="1"/>
              <a:t>correcao</a:t>
            </a:r>
            <a:endParaRPr lang="pt-BR" sz="1600" dirty="0"/>
          </a:p>
          <a:p>
            <a:pPr>
              <a:lnSpc>
                <a:spcPct val="90000"/>
              </a:lnSpc>
            </a:pPr>
            <a:endParaRPr lang="pt-BR" sz="1600" dirty="0"/>
          </a:p>
        </p:txBody>
      </p:sp>
      <p:cxnSp>
        <p:nvCxnSpPr>
          <p:cNvPr id="10" name="Conector de Seta Reta 9">
            <a:extLst>
              <a:ext uri="{FF2B5EF4-FFF2-40B4-BE49-F238E27FC236}">
                <a16:creationId xmlns:a16="http://schemas.microsoft.com/office/drawing/2014/main" id="{5CD3270D-D791-583E-4F54-67E1545BB340}"/>
              </a:ext>
            </a:extLst>
          </p:cNvPr>
          <p:cNvCxnSpPr/>
          <p:nvPr/>
        </p:nvCxnSpPr>
        <p:spPr>
          <a:xfrm>
            <a:off x="6166420" y="5052793"/>
            <a:ext cx="2808312" cy="0"/>
          </a:xfrm>
          <a:prstGeom prst="straightConnector1">
            <a:avLst/>
          </a:prstGeom>
          <a:ln w="76200">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11" name="CaixaDeTexto 10">
            <a:extLst>
              <a:ext uri="{FF2B5EF4-FFF2-40B4-BE49-F238E27FC236}">
                <a16:creationId xmlns:a16="http://schemas.microsoft.com/office/drawing/2014/main" id="{9F9EC1F9-9873-2B84-EA0D-34FD277542BC}"/>
              </a:ext>
            </a:extLst>
          </p:cNvPr>
          <p:cNvSpPr txBox="1"/>
          <p:nvPr/>
        </p:nvSpPr>
        <p:spPr>
          <a:xfrm>
            <a:off x="9090917" y="4725144"/>
            <a:ext cx="2726207" cy="1089529"/>
          </a:xfrm>
          <a:prstGeom prst="rect">
            <a:avLst/>
          </a:prstGeom>
          <a:noFill/>
        </p:spPr>
        <p:txBody>
          <a:bodyPr wrap="square" rtlCol="0">
            <a:spAutoFit/>
          </a:bodyPr>
          <a:lstStyle/>
          <a:p>
            <a:pPr>
              <a:lnSpc>
                <a:spcPct val="90000"/>
              </a:lnSpc>
            </a:pPr>
            <a:r>
              <a:rPr lang="en-US" dirty="0" err="1"/>
              <a:t>Perfeitamente</a:t>
            </a:r>
            <a:r>
              <a:rPr lang="en-US" dirty="0"/>
              <a:t> “</a:t>
            </a:r>
            <a:r>
              <a:rPr lang="en-US" dirty="0" err="1"/>
              <a:t>balanceado</a:t>
            </a:r>
            <a:r>
              <a:rPr lang="en-US" dirty="0"/>
              <a:t>” </a:t>
            </a:r>
            <a:r>
              <a:rPr lang="en-US" dirty="0" err="1"/>
              <a:t>como</a:t>
            </a:r>
            <a:r>
              <a:rPr lang="en-US" dirty="0"/>
              <a:t> </a:t>
            </a:r>
            <a:r>
              <a:rPr lang="en-US" dirty="0" err="1"/>
              <a:t>tudo</a:t>
            </a:r>
            <a:r>
              <a:rPr lang="en-US" dirty="0"/>
              <a:t> </a:t>
            </a:r>
            <a:r>
              <a:rPr lang="en-US" dirty="0" err="1"/>
              <a:t>deve</a:t>
            </a:r>
            <a:r>
              <a:rPr lang="en-US" dirty="0"/>
              <a:t> ser</a:t>
            </a:r>
            <a:endParaRPr lang="pt-BR" dirty="0"/>
          </a:p>
        </p:txBody>
      </p:sp>
      <p:sp>
        <p:nvSpPr>
          <p:cNvPr id="12" name="CaixaDeTexto 11">
            <a:extLst>
              <a:ext uri="{FF2B5EF4-FFF2-40B4-BE49-F238E27FC236}">
                <a16:creationId xmlns:a16="http://schemas.microsoft.com/office/drawing/2014/main" id="{B9559A97-587A-8476-F2DC-612586199955}"/>
              </a:ext>
            </a:extLst>
          </p:cNvPr>
          <p:cNvSpPr txBox="1"/>
          <p:nvPr/>
        </p:nvSpPr>
        <p:spPr>
          <a:xfrm>
            <a:off x="2844353" y="4455797"/>
            <a:ext cx="836265" cy="424732"/>
          </a:xfrm>
          <a:prstGeom prst="rect">
            <a:avLst/>
          </a:prstGeom>
          <a:noFill/>
        </p:spPr>
        <p:txBody>
          <a:bodyPr wrap="square" rtlCol="0">
            <a:spAutoFit/>
          </a:bodyPr>
          <a:lstStyle/>
          <a:p>
            <a:pPr>
              <a:lnSpc>
                <a:spcPct val="90000"/>
              </a:lnSpc>
            </a:pPr>
            <a:r>
              <a:rPr lang="en-US" sz="1200" dirty="0" err="1"/>
              <a:t>Busca</a:t>
            </a:r>
            <a:r>
              <a:rPr lang="en-US" sz="1200" dirty="0"/>
              <a:t> </a:t>
            </a:r>
            <a:r>
              <a:rPr lang="en-US" sz="1200" dirty="0" err="1"/>
              <a:t>em</a:t>
            </a:r>
            <a:r>
              <a:rPr lang="en-US" sz="1200" dirty="0"/>
              <a:t> log n</a:t>
            </a:r>
            <a:endParaRPr lang="pt-BR" sz="1200" dirty="0"/>
          </a:p>
        </p:txBody>
      </p:sp>
    </p:spTree>
    <p:extLst>
      <p:ext uri="{BB962C8B-B14F-4D97-AF65-F5344CB8AC3E}">
        <p14:creationId xmlns:p14="http://schemas.microsoft.com/office/powerpoint/2010/main" val="68776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5BC2AE40-EFD8-FBA9-2AA2-5A6529162B9F}"/>
              </a:ext>
            </a:extLst>
          </p:cNvPr>
          <p:cNvSpPr>
            <a:spLocks noGrp="1"/>
          </p:cNvSpPr>
          <p:nvPr>
            <p:ph type="title"/>
          </p:nvPr>
        </p:nvSpPr>
        <p:spPr>
          <a:xfrm>
            <a:off x="914161" y="116632"/>
            <a:ext cx="10360501" cy="1219200"/>
          </a:xfrm>
        </p:spPr>
        <p:txBody>
          <a:bodyPr/>
          <a:lstStyle/>
          <a:p>
            <a:r>
              <a:rPr lang="en-US" dirty="0"/>
              <a:t>POR QUE APENAS 3 ROTACOES ?</a:t>
            </a:r>
            <a:endParaRPr lang="pt-BR" dirty="0"/>
          </a:p>
        </p:txBody>
      </p:sp>
      <p:sp>
        <p:nvSpPr>
          <p:cNvPr id="13" name="Espaço Reservado para Conteúdo 12">
            <a:extLst>
              <a:ext uri="{FF2B5EF4-FFF2-40B4-BE49-F238E27FC236}">
                <a16:creationId xmlns:a16="http://schemas.microsoft.com/office/drawing/2014/main" id="{1C9CBE3A-ADA6-C744-72DA-081E98471B0D}"/>
              </a:ext>
            </a:extLst>
          </p:cNvPr>
          <p:cNvSpPr>
            <a:spLocks noGrp="1"/>
          </p:cNvSpPr>
          <p:nvPr>
            <p:ph idx="1"/>
          </p:nvPr>
        </p:nvSpPr>
        <p:spPr>
          <a:xfrm>
            <a:off x="914161" y="2060848"/>
            <a:ext cx="10360501" cy="4392488"/>
          </a:xfrm>
        </p:spPr>
        <p:txBody>
          <a:bodyPr>
            <a:normAutofit lnSpcReduction="10000"/>
          </a:bodyPr>
          <a:lstStyle/>
          <a:p>
            <a:pPr algn="l" fontAlgn="base">
              <a:buFont typeface="+mj-lt"/>
              <a:buAutoNum type="arabicPeriod"/>
            </a:pPr>
            <a:r>
              <a:rPr lang="pt-BR" sz="2000" b="0" i="0" dirty="0">
                <a:solidFill>
                  <a:srgbClr val="FFFFFF"/>
                </a:solidFill>
                <a:effectLst/>
              </a:rPr>
              <a:t>Quando você insere um novo nó em uma árvore rubro-negra, o número máximo de rotações necessárias é determinado pela profundidade do nó inserido na árvore. Essa profundidade é, no máximo, duas vezes a altura da árvore. Como a altura de uma árvore rubro-negra é aproximadamente logarítmica em relação ao número de nós na árvore, o número máximo de rotações necessárias após a inserção de um novo elemento é limitado a três.</a:t>
            </a:r>
          </a:p>
          <a:p>
            <a:pPr algn="l" fontAlgn="base">
              <a:buFont typeface="+mj-lt"/>
              <a:buAutoNum type="arabicPeriod"/>
            </a:pPr>
            <a:r>
              <a:rPr lang="pt-BR" sz="2000" b="0" i="0" dirty="0">
                <a:solidFill>
                  <a:srgbClr val="FFFFFF"/>
                </a:solidFill>
                <a:effectLst/>
              </a:rPr>
              <a:t>Isso ocorre pois, quando você insere um novo nó em uma árvore rubro-negra, o número máximo de rotações necessárias é determinado pela profundidade do nó inserido na árvore. Essa profundidade é, no máximo, duas vezes a altura da árvore. Como a altura de uma árvore rubro-negra é aproximadamente logarítmica em relação ao número de nós na árvore, o número máximo de rotações necessárias após a inserção de um novo elemento é limitado a três.</a:t>
            </a:r>
          </a:p>
          <a:p>
            <a:pPr algn="l" fontAlgn="base">
              <a:buFont typeface="+mj-lt"/>
              <a:buAutoNum type="arabicPeriod"/>
            </a:pPr>
            <a:r>
              <a:rPr lang="pt-BR" sz="2000" dirty="0">
                <a:solidFill>
                  <a:srgbClr val="FFFFFF"/>
                </a:solidFill>
              </a:rPr>
              <a:t>E como a árvore rubro negra não é baseada apenas em rotações, mas também cores, as rotações mudam apenas detalhes mínimos. Diferente da AVL que tem seu balanceamento completamente baseado em rotações.</a:t>
            </a:r>
            <a:endParaRPr lang="pt-BR" sz="2000" b="0" i="0" dirty="0">
              <a:solidFill>
                <a:srgbClr val="FFFFFF"/>
              </a:solidFill>
              <a:effectLst/>
            </a:endParaRPr>
          </a:p>
          <a:p>
            <a:endParaRPr lang="pt-BR" dirty="0"/>
          </a:p>
        </p:txBody>
      </p:sp>
    </p:spTree>
    <p:extLst>
      <p:ext uri="{BB962C8B-B14F-4D97-AF65-F5344CB8AC3E}">
        <p14:creationId xmlns:p14="http://schemas.microsoft.com/office/powerpoint/2010/main" val="722859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3DEA7856-7051-D860-CE75-7CA191EA40B2}"/>
              </a:ext>
            </a:extLst>
          </p:cNvPr>
          <p:cNvSpPr>
            <a:spLocks noGrp="1"/>
          </p:cNvSpPr>
          <p:nvPr>
            <p:ph type="title"/>
          </p:nvPr>
        </p:nvSpPr>
        <p:spPr>
          <a:xfrm>
            <a:off x="7606580" y="482600"/>
            <a:ext cx="4320479" cy="1422400"/>
          </a:xfrm>
        </p:spPr>
        <p:txBody>
          <a:bodyPr anchor="b">
            <a:normAutofit/>
          </a:bodyPr>
          <a:lstStyle/>
          <a:p>
            <a:r>
              <a:rPr lang="pt-BR" sz="2800" dirty="0"/>
              <a:t>Tad- Tipo abstrato de dados</a:t>
            </a:r>
          </a:p>
        </p:txBody>
      </p:sp>
      <p:pic>
        <p:nvPicPr>
          <p:cNvPr id="6" name="Espaço Reservado para Imagem 5" descr="Texto&#10;&#10;Descrição gerada automaticamente">
            <a:extLst>
              <a:ext uri="{FF2B5EF4-FFF2-40B4-BE49-F238E27FC236}">
                <a16:creationId xmlns:a16="http://schemas.microsoft.com/office/drawing/2014/main" id="{BE7E5538-9E2B-47F0-A37F-59F5B74B93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868" y="927745"/>
            <a:ext cx="6602280" cy="4951710"/>
          </a:xfrm>
          <a:noFill/>
        </p:spPr>
      </p:pic>
      <p:sp>
        <p:nvSpPr>
          <p:cNvPr id="7" name="Espaço Reservado para Texto 6">
            <a:extLst>
              <a:ext uri="{FF2B5EF4-FFF2-40B4-BE49-F238E27FC236}">
                <a16:creationId xmlns:a16="http://schemas.microsoft.com/office/drawing/2014/main" id="{EE96E86D-C4CD-53C7-32CC-BFCDCBCDAF1B}"/>
              </a:ext>
            </a:extLst>
          </p:cNvPr>
          <p:cNvSpPr>
            <a:spLocks noGrp="1"/>
          </p:cNvSpPr>
          <p:nvPr>
            <p:ph type="body" sz="half" idx="2"/>
          </p:nvPr>
        </p:nvSpPr>
        <p:spPr>
          <a:xfrm>
            <a:off x="7821163" y="2108200"/>
            <a:ext cx="3961368" cy="4267200"/>
          </a:xfrm>
        </p:spPr>
        <p:txBody>
          <a:bodyPr anchor="t">
            <a:normAutofit/>
          </a:bodyPr>
          <a:lstStyle/>
          <a:p>
            <a:r>
              <a:rPr lang="pt-BR" dirty="0"/>
              <a:t>Principais funções</a:t>
            </a:r>
          </a:p>
        </p:txBody>
      </p:sp>
    </p:spTree>
    <p:extLst>
      <p:ext uri="{BB962C8B-B14F-4D97-AF65-F5344CB8AC3E}">
        <p14:creationId xmlns:p14="http://schemas.microsoft.com/office/powerpoint/2010/main" val="5443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D47CEA-2BF2-6DAA-B52A-F694DC557708}"/>
              </a:ext>
            </a:extLst>
          </p:cNvPr>
          <p:cNvSpPr>
            <a:spLocks noGrp="1"/>
          </p:cNvSpPr>
          <p:nvPr>
            <p:ph type="title"/>
          </p:nvPr>
        </p:nvSpPr>
        <p:spPr/>
        <p:txBody>
          <a:bodyPr/>
          <a:lstStyle/>
          <a:p>
            <a:r>
              <a:rPr lang="pt-BR" dirty="0" err="1"/>
              <a:t>Fix</a:t>
            </a:r>
            <a:r>
              <a:rPr lang="pt-BR" dirty="0"/>
              <a:t> </a:t>
            </a:r>
            <a:r>
              <a:rPr lang="pt-BR" dirty="0" err="1"/>
              <a:t>Insertion</a:t>
            </a:r>
            <a:endParaRPr lang="pt-BR" dirty="0"/>
          </a:p>
        </p:txBody>
      </p:sp>
      <p:pic>
        <p:nvPicPr>
          <p:cNvPr id="6" name="Espaço Reservado para Conteúdo 5" descr="Texto&#10;&#10;Descrição gerada automaticamente">
            <a:extLst>
              <a:ext uri="{FF2B5EF4-FFF2-40B4-BE49-F238E27FC236}">
                <a16:creationId xmlns:a16="http://schemas.microsoft.com/office/drawing/2014/main" id="{2FC4ED22-1489-935A-8D7C-F3F6AAACDBC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874" t="8527" r="6203" b="6425"/>
          <a:stretch/>
        </p:blipFill>
        <p:spPr>
          <a:xfrm>
            <a:off x="762895" y="0"/>
            <a:ext cx="6062869" cy="6858000"/>
          </a:xfrm>
        </p:spPr>
      </p:pic>
      <p:sp>
        <p:nvSpPr>
          <p:cNvPr id="4" name="Espaço Reservado para Texto 3">
            <a:extLst>
              <a:ext uri="{FF2B5EF4-FFF2-40B4-BE49-F238E27FC236}">
                <a16:creationId xmlns:a16="http://schemas.microsoft.com/office/drawing/2014/main" id="{64781BD7-B69A-3001-E0E8-FC57850B9AB3}"/>
              </a:ext>
            </a:extLst>
          </p:cNvPr>
          <p:cNvSpPr>
            <a:spLocks noGrp="1"/>
          </p:cNvSpPr>
          <p:nvPr>
            <p:ph type="body" sz="half" idx="2"/>
          </p:nvPr>
        </p:nvSpPr>
        <p:spPr/>
        <p:txBody>
          <a:bodyPr/>
          <a:lstStyle/>
          <a:p>
            <a:r>
              <a:rPr lang="pt-BR" dirty="0"/>
              <a:t>Mágico do balanceamento, é responsável por corrigir a propriedade de cor da árvore após a inserção</a:t>
            </a:r>
          </a:p>
        </p:txBody>
      </p:sp>
    </p:spTree>
    <p:extLst>
      <p:ext uri="{BB962C8B-B14F-4D97-AF65-F5344CB8AC3E}">
        <p14:creationId xmlns:p14="http://schemas.microsoft.com/office/powerpoint/2010/main" val="289259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512AD-554D-DDC5-3165-CC206313E3B3}"/>
              </a:ext>
            </a:extLst>
          </p:cNvPr>
          <p:cNvSpPr>
            <a:spLocks noGrp="1"/>
          </p:cNvSpPr>
          <p:nvPr>
            <p:ph type="title"/>
          </p:nvPr>
        </p:nvSpPr>
        <p:spPr/>
        <p:txBody>
          <a:bodyPr/>
          <a:lstStyle/>
          <a:p>
            <a:r>
              <a:rPr lang="pt-BR" dirty="0"/>
              <a:t>CASO 1</a:t>
            </a:r>
          </a:p>
        </p:txBody>
      </p:sp>
      <p:pic>
        <p:nvPicPr>
          <p:cNvPr id="6" name="Espaço Reservado para Conteúdo 5">
            <a:extLst>
              <a:ext uri="{FF2B5EF4-FFF2-40B4-BE49-F238E27FC236}">
                <a16:creationId xmlns:a16="http://schemas.microsoft.com/office/drawing/2014/main" id="{6AFE58C9-EAE3-1499-F6FD-F293505BBF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812" y="2118143"/>
            <a:ext cx="6450508" cy="2038953"/>
          </a:xfrm>
        </p:spPr>
      </p:pic>
      <p:sp>
        <p:nvSpPr>
          <p:cNvPr id="4" name="Espaço Reservado para Texto 3">
            <a:extLst>
              <a:ext uri="{FF2B5EF4-FFF2-40B4-BE49-F238E27FC236}">
                <a16:creationId xmlns:a16="http://schemas.microsoft.com/office/drawing/2014/main" id="{01D49F66-4011-75A6-9E38-C9965E526305}"/>
              </a:ext>
            </a:extLst>
          </p:cNvPr>
          <p:cNvSpPr>
            <a:spLocks noGrp="1"/>
          </p:cNvSpPr>
          <p:nvPr>
            <p:ph type="body" sz="half" idx="2"/>
          </p:nvPr>
        </p:nvSpPr>
        <p:spPr/>
        <p:txBody>
          <a:bodyPr/>
          <a:lstStyle/>
          <a:p>
            <a:r>
              <a:rPr lang="pt-BR" dirty="0"/>
              <a:t>PAI E TIO INSERIDOS SÃO VERMELHOS.</a:t>
            </a:r>
          </a:p>
          <a:p>
            <a:endParaRPr lang="pt-BR" dirty="0"/>
          </a:p>
          <a:p>
            <a:r>
              <a:rPr lang="pt-BR" dirty="0"/>
              <a:t>Nesse caso, o novo nó se mantem vermelho, o pai e tio se tornam pretos e o avo se torna vermelho, porém, se o avô for a raiz, se torna preto novamente.</a:t>
            </a:r>
          </a:p>
        </p:txBody>
      </p:sp>
    </p:spTree>
    <p:extLst>
      <p:ext uri="{BB962C8B-B14F-4D97-AF65-F5344CB8AC3E}">
        <p14:creationId xmlns:p14="http://schemas.microsoft.com/office/powerpoint/2010/main" val="338817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E93096-D8B4-8F11-4DE1-5BB85C9BF6B1}"/>
              </a:ext>
            </a:extLst>
          </p:cNvPr>
          <p:cNvSpPr>
            <a:spLocks noGrp="1"/>
          </p:cNvSpPr>
          <p:nvPr>
            <p:ph type="title"/>
          </p:nvPr>
        </p:nvSpPr>
        <p:spPr/>
        <p:txBody>
          <a:bodyPr/>
          <a:lstStyle/>
          <a:p>
            <a:r>
              <a:rPr lang="pt-BR" dirty="0"/>
              <a:t>Caso 2</a:t>
            </a:r>
          </a:p>
        </p:txBody>
      </p:sp>
      <p:pic>
        <p:nvPicPr>
          <p:cNvPr id="8" name="Espaço Reservado para Conteúdo 7">
            <a:extLst>
              <a:ext uri="{FF2B5EF4-FFF2-40B4-BE49-F238E27FC236}">
                <a16:creationId xmlns:a16="http://schemas.microsoft.com/office/drawing/2014/main" id="{C4DF2DA2-B240-01D7-C749-A58FE9FF74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820" y="2204864"/>
            <a:ext cx="6163535" cy="2619741"/>
          </a:xfrm>
        </p:spPr>
      </p:pic>
      <p:sp>
        <p:nvSpPr>
          <p:cNvPr id="4" name="Espaço Reservado para Texto 3">
            <a:extLst>
              <a:ext uri="{FF2B5EF4-FFF2-40B4-BE49-F238E27FC236}">
                <a16:creationId xmlns:a16="http://schemas.microsoft.com/office/drawing/2014/main" id="{69A0F77D-91E7-2C2F-6896-1C57616739AB}"/>
              </a:ext>
            </a:extLst>
          </p:cNvPr>
          <p:cNvSpPr>
            <a:spLocks noGrp="1"/>
          </p:cNvSpPr>
          <p:nvPr>
            <p:ph type="body" sz="half" idx="2"/>
          </p:nvPr>
        </p:nvSpPr>
        <p:spPr/>
        <p:txBody>
          <a:bodyPr/>
          <a:lstStyle/>
          <a:p>
            <a:r>
              <a:rPr lang="pt-BR" dirty="0"/>
              <a:t>Pai vermelho e Tio preto, nesse caso, como o pai do novo nó é filho a esquerda e o novo nó também, vai ser necessária </a:t>
            </a:r>
            <a:r>
              <a:rPr lang="pt-BR" dirty="0" err="1"/>
              <a:t>paneas</a:t>
            </a:r>
            <a:r>
              <a:rPr lang="pt-BR" dirty="0"/>
              <a:t> uma rotação para a direita.</a:t>
            </a:r>
          </a:p>
          <a:p>
            <a:endParaRPr lang="pt-BR" dirty="0"/>
          </a:p>
          <a:p>
            <a:r>
              <a:rPr lang="pt-BR" dirty="0"/>
              <a:t>Após isso, como o pai ocupa o antigo lugar do avô, é necessário que eles troquem de cor para que todos os caminhos tenham o mesmo número de nós pretos.</a:t>
            </a:r>
          </a:p>
        </p:txBody>
      </p:sp>
    </p:spTree>
    <p:extLst>
      <p:ext uri="{BB962C8B-B14F-4D97-AF65-F5344CB8AC3E}">
        <p14:creationId xmlns:p14="http://schemas.microsoft.com/office/powerpoint/2010/main" val="379608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14EB8C-BE19-1D8E-A966-13A8F97A433D}"/>
              </a:ext>
            </a:extLst>
          </p:cNvPr>
          <p:cNvSpPr>
            <a:spLocks noGrp="1"/>
          </p:cNvSpPr>
          <p:nvPr>
            <p:ph type="title"/>
          </p:nvPr>
        </p:nvSpPr>
        <p:spPr/>
        <p:txBody>
          <a:bodyPr/>
          <a:lstStyle/>
          <a:p>
            <a:r>
              <a:rPr lang="pt-BR" dirty="0"/>
              <a:t>CASO 3</a:t>
            </a:r>
          </a:p>
        </p:txBody>
      </p:sp>
      <p:sp>
        <p:nvSpPr>
          <p:cNvPr id="4" name="Espaço Reservado para Texto 3">
            <a:extLst>
              <a:ext uri="{FF2B5EF4-FFF2-40B4-BE49-F238E27FC236}">
                <a16:creationId xmlns:a16="http://schemas.microsoft.com/office/drawing/2014/main" id="{2FCC55B6-C26E-BBE0-F09F-2871A218D93A}"/>
              </a:ext>
            </a:extLst>
          </p:cNvPr>
          <p:cNvSpPr>
            <a:spLocks noGrp="1"/>
          </p:cNvSpPr>
          <p:nvPr>
            <p:ph type="body" sz="half" idx="2"/>
          </p:nvPr>
        </p:nvSpPr>
        <p:spPr/>
        <p:txBody>
          <a:bodyPr>
            <a:normAutofit lnSpcReduction="10000"/>
          </a:bodyPr>
          <a:lstStyle/>
          <a:p>
            <a:r>
              <a:rPr lang="pt-BR" dirty="0"/>
              <a:t>O Caso 3 começa da mesma maneira do 2, pai do novo nó é vermelho e tio do novo nó preto.</a:t>
            </a:r>
          </a:p>
          <a:p>
            <a:r>
              <a:rPr lang="pt-BR" dirty="0"/>
              <a:t>No entanto, agora lidamos com um </a:t>
            </a:r>
            <a:r>
              <a:rPr lang="pt-BR" dirty="0" err="1"/>
              <a:t>left</a:t>
            </a:r>
            <a:r>
              <a:rPr lang="pt-BR" dirty="0"/>
              <a:t> </a:t>
            </a:r>
            <a:r>
              <a:rPr lang="pt-BR" dirty="0" err="1"/>
              <a:t>right</a:t>
            </a:r>
            <a:r>
              <a:rPr lang="pt-BR" dirty="0"/>
              <a:t>, visto que o novo nó vai ser inserido a direita de seu pai, e o pai era um filho a esquerda.</a:t>
            </a:r>
          </a:p>
          <a:p>
            <a:r>
              <a:rPr lang="pt-BR" dirty="0"/>
              <a:t>Com isso, o que se aplica é apenas uma rotação interna a esquerda com o pai do novo nó como eixo.</a:t>
            </a:r>
          </a:p>
          <a:p>
            <a:r>
              <a:rPr lang="pt-BR" dirty="0"/>
              <a:t>E após a rotação, temos o caso 2 novamente e aplicamos as regras do slide passado.</a:t>
            </a:r>
          </a:p>
        </p:txBody>
      </p:sp>
      <p:pic>
        <p:nvPicPr>
          <p:cNvPr id="10" name="Espaço Reservado para Conteúdo 9">
            <a:extLst>
              <a:ext uri="{FF2B5EF4-FFF2-40B4-BE49-F238E27FC236}">
                <a16:creationId xmlns:a16="http://schemas.microsoft.com/office/drawing/2014/main" id="{95D1BA8B-0337-D862-6F60-276B65ECD7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836" y="1905000"/>
            <a:ext cx="5811061" cy="2505425"/>
          </a:xfrm>
        </p:spPr>
      </p:pic>
    </p:spTree>
    <p:extLst>
      <p:ext uri="{BB962C8B-B14F-4D97-AF65-F5344CB8AC3E}">
        <p14:creationId xmlns:p14="http://schemas.microsoft.com/office/powerpoint/2010/main" val="186139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E2AD20-E043-73E2-5DAA-A158EC905FBF}"/>
              </a:ext>
            </a:extLst>
          </p:cNvPr>
          <p:cNvSpPr>
            <a:spLocks noGrp="1"/>
          </p:cNvSpPr>
          <p:nvPr>
            <p:ph type="title"/>
          </p:nvPr>
        </p:nvSpPr>
        <p:spPr>
          <a:xfrm>
            <a:off x="7821163" y="482600"/>
            <a:ext cx="3961368" cy="1422400"/>
          </a:xfrm>
        </p:spPr>
        <p:txBody>
          <a:bodyPr anchor="b">
            <a:normAutofit/>
          </a:bodyPr>
          <a:lstStyle/>
          <a:p>
            <a:r>
              <a:rPr lang="pt-BR" dirty="0" err="1"/>
              <a:t>Fix</a:t>
            </a:r>
            <a:r>
              <a:rPr lang="pt-BR" dirty="0"/>
              <a:t> </a:t>
            </a:r>
            <a:r>
              <a:rPr lang="pt-BR" dirty="0" err="1"/>
              <a:t>deletion</a:t>
            </a:r>
            <a:endParaRPr lang="pt-BR" dirty="0"/>
          </a:p>
        </p:txBody>
      </p:sp>
      <p:pic>
        <p:nvPicPr>
          <p:cNvPr id="6" name="Espaço Reservado para Conteúdo 5" descr="Texto&#10;&#10;Descrição gerada automaticamente">
            <a:extLst>
              <a:ext uri="{FF2B5EF4-FFF2-40B4-BE49-F238E27FC236}">
                <a16:creationId xmlns:a16="http://schemas.microsoft.com/office/drawing/2014/main" id="{248ECC10-B453-6AD0-EB4F-21A0B594CCF5}"/>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p:blipFill>
        <p:spPr>
          <a:xfrm>
            <a:off x="1150898" y="482600"/>
            <a:ext cx="5316220" cy="5842001"/>
          </a:xfrm>
          <a:noFill/>
        </p:spPr>
      </p:pic>
      <p:sp>
        <p:nvSpPr>
          <p:cNvPr id="4" name="Espaço Reservado para Texto 3">
            <a:extLst>
              <a:ext uri="{FF2B5EF4-FFF2-40B4-BE49-F238E27FC236}">
                <a16:creationId xmlns:a16="http://schemas.microsoft.com/office/drawing/2014/main" id="{967AA439-F46A-FD70-6944-21E5BA4F5CF2}"/>
              </a:ext>
            </a:extLst>
          </p:cNvPr>
          <p:cNvSpPr>
            <a:spLocks noGrp="1"/>
          </p:cNvSpPr>
          <p:nvPr>
            <p:ph type="body" sz="half" idx="2"/>
          </p:nvPr>
        </p:nvSpPr>
        <p:spPr>
          <a:xfrm>
            <a:off x="7821163" y="2108200"/>
            <a:ext cx="3961368" cy="4267200"/>
          </a:xfrm>
        </p:spPr>
        <p:txBody>
          <a:bodyPr>
            <a:normAutofit/>
          </a:bodyPr>
          <a:lstStyle/>
          <a:p>
            <a:r>
              <a:rPr lang="pt-BR" dirty="0"/>
              <a:t>Mágico 2.0, responsável por corrigir chamar o balanceamento após a remoção</a:t>
            </a:r>
          </a:p>
        </p:txBody>
      </p:sp>
    </p:spTree>
    <p:extLst>
      <p:ext uri="{BB962C8B-B14F-4D97-AF65-F5344CB8AC3E}">
        <p14:creationId xmlns:p14="http://schemas.microsoft.com/office/powerpoint/2010/main" val="303604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3A0CFE5-0DF4-14AB-5993-9381CAC016EA}"/>
              </a:ext>
            </a:extLst>
          </p:cNvPr>
          <p:cNvSpPr>
            <a:spLocks noGrp="1"/>
          </p:cNvSpPr>
          <p:nvPr>
            <p:ph type="title"/>
          </p:nvPr>
        </p:nvSpPr>
        <p:spPr>
          <a:xfrm>
            <a:off x="7821163" y="482600"/>
            <a:ext cx="3961368" cy="1422400"/>
          </a:xfrm>
        </p:spPr>
        <p:txBody>
          <a:bodyPr/>
          <a:lstStyle/>
          <a:p>
            <a:r>
              <a:rPr lang="en-US" dirty="0"/>
              <a:t>Right/left</a:t>
            </a:r>
            <a:br>
              <a:rPr lang="en-US" dirty="0"/>
            </a:br>
            <a:r>
              <a:rPr lang="en-US" dirty="0"/>
              <a:t>rotate</a:t>
            </a:r>
          </a:p>
        </p:txBody>
      </p:sp>
      <p:sp>
        <p:nvSpPr>
          <p:cNvPr id="18" name="Text Placeholder 3">
            <a:extLst>
              <a:ext uri="{FF2B5EF4-FFF2-40B4-BE49-F238E27FC236}">
                <a16:creationId xmlns:a16="http://schemas.microsoft.com/office/drawing/2014/main" id="{747C2155-8D51-1FCA-B803-F0F002B25FA1}"/>
              </a:ext>
            </a:extLst>
          </p:cNvPr>
          <p:cNvSpPr>
            <a:spLocks noGrp="1"/>
          </p:cNvSpPr>
          <p:nvPr>
            <p:ph type="body" sz="half" idx="2"/>
          </p:nvPr>
        </p:nvSpPr>
        <p:spPr>
          <a:xfrm>
            <a:off x="7821163" y="2108200"/>
            <a:ext cx="3961368" cy="4267200"/>
          </a:xfrm>
        </p:spPr>
        <p:txBody>
          <a:bodyPr/>
          <a:lstStyle/>
          <a:p>
            <a:r>
              <a:rPr lang="en-US" dirty="0" err="1"/>
              <a:t>Funções</a:t>
            </a:r>
            <a:r>
              <a:rPr lang="en-US" dirty="0"/>
              <a:t> </a:t>
            </a:r>
            <a:r>
              <a:rPr lang="en-US" dirty="0" err="1"/>
              <a:t>usadas</a:t>
            </a:r>
            <a:r>
              <a:rPr lang="en-US" dirty="0"/>
              <a:t> para auxiliar no </a:t>
            </a:r>
            <a:r>
              <a:rPr lang="en-US" dirty="0" err="1"/>
              <a:t>processo</a:t>
            </a:r>
            <a:r>
              <a:rPr lang="en-US" dirty="0"/>
              <a:t> de </a:t>
            </a:r>
            <a:r>
              <a:rPr lang="en-US" dirty="0" err="1"/>
              <a:t>rotação</a:t>
            </a:r>
            <a:r>
              <a:rPr lang="en-US" dirty="0"/>
              <a:t>.</a:t>
            </a:r>
          </a:p>
        </p:txBody>
      </p:sp>
      <p:pic>
        <p:nvPicPr>
          <p:cNvPr id="15" name="Espaço Reservado para Conteúdo 14" descr="Texto&#10;&#10;Descrição gerada automaticamente">
            <a:extLst>
              <a:ext uri="{FF2B5EF4-FFF2-40B4-BE49-F238E27FC236}">
                <a16:creationId xmlns:a16="http://schemas.microsoft.com/office/drawing/2014/main" id="{37027CDA-6925-881A-EDF4-55138A60D74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823" t="7977" r="9187" b="4637"/>
          <a:stretch/>
        </p:blipFill>
        <p:spPr bwMode="auto">
          <a:xfrm>
            <a:off x="981844" y="188640"/>
            <a:ext cx="5328592" cy="637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43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A993A5-CC14-3F86-0E54-0D6EF49BCBBD}"/>
              </a:ext>
            </a:extLst>
          </p:cNvPr>
          <p:cNvSpPr>
            <a:spLocks noGrp="1"/>
          </p:cNvSpPr>
          <p:nvPr>
            <p:ph type="title"/>
          </p:nvPr>
        </p:nvSpPr>
        <p:spPr/>
        <p:txBody>
          <a:bodyPr/>
          <a:lstStyle/>
          <a:p>
            <a:r>
              <a:rPr lang="pt-BR" dirty="0"/>
              <a:t>Exemplo de funcionamento</a:t>
            </a:r>
          </a:p>
        </p:txBody>
      </p:sp>
      <p:pic>
        <p:nvPicPr>
          <p:cNvPr id="5" name="WhatsApp Video 2024-02-20 at 19.29.16">
            <a:hlinkClick r:id="" action="ppaction://media"/>
            <a:extLst>
              <a:ext uri="{FF2B5EF4-FFF2-40B4-BE49-F238E27FC236}">
                <a16:creationId xmlns:a16="http://schemas.microsoft.com/office/drawing/2014/main" id="{3F0655AB-5554-2481-6361-34FDF6FA0A17}"/>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508000" y="1784350"/>
            <a:ext cx="6602413" cy="3238500"/>
          </a:xfrm>
        </p:spPr>
      </p:pic>
      <p:sp>
        <p:nvSpPr>
          <p:cNvPr id="4" name="Espaço Reservado para Texto 3">
            <a:extLst>
              <a:ext uri="{FF2B5EF4-FFF2-40B4-BE49-F238E27FC236}">
                <a16:creationId xmlns:a16="http://schemas.microsoft.com/office/drawing/2014/main" id="{691164E1-AD90-64AA-AED7-E227BDFAEB07}"/>
              </a:ext>
            </a:extLst>
          </p:cNvPr>
          <p:cNvSpPr>
            <a:spLocks noGrp="1"/>
          </p:cNvSpPr>
          <p:nvPr>
            <p:ph type="body" sz="half" idx="2"/>
          </p:nvPr>
        </p:nvSpPr>
        <p:spPr/>
        <p:txBody>
          <a:bodyPr/>
          <a:lstStyle/>
          <a:p>
            <a:r>
              <a:rPr lang="pt-BR" dirty="0"/>
              <a:t>Esse é um exemplo prático de como funciona o balanceamento</a:t>
            </a:r>
          </a:p>
        </p:txBody>
      </p:sp>
    </p:spTree>
    <p:extLst>
      <p:ext uri="{BB962C8B-B14F-4D97-AF65-F5344CB8AC3E}">
        <p14:creationId xmlns:p14="http://schemas.microsoft.com/office/powerpoint/2010/main" val="341577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11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7821163" y="482600"/>
            <a:ext cx="3961368" cy="1422400"/>
          </a:xfrm>
        </p:spPr>
        <p:txBody>
          <a:bodyPr rtlCol="0" anchor="b">
            <a:normAutofit/>
          </a:bodyPr>
          <a:lstStyle/>
          <a:p>
            <a:pPr rtl="0"/>
            <a:r>
              <a:rPr lang="en-US" dirty="0" err="1"/>
              <a:t>Escalação</a:t>
            </a:r>
            <a:endParaRPr lang="en-US" dirty="0"/>
          </a:p>
        </p:txBody>
      </p:sp>
      <p:pic>
        <p:nvPicPr>
          <p:cNvPr id="1026" name="Picture 2">
            <a:extLst>
              <a:ext uri="{FF2B5EF4-FFF2-40B4-BE49-F238E27FC236}">
                <a16:creationId xmlns:a16="http://schemas.microsoft.com/office/drawing/2014/main" id="{A6593115-AEEF-EBE3-8DB6-9579E15327DB}"/>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r="1" b="1082"/>
          <a:stretch/>
        </p:blipFill>
        <p:spPr bwMode="auto">
          <a:xfrm>
            <a:off x="507868" y="482600"/>
            <a:ext cx="6602281" cy="5842001"/>
          </a:xfrm>
          <a:prstGeom prst="rect">
            <a:avLst/>
          </a:prstGeom>
          <a:solidFill>
            <a:srgbClr val="FFFFFF"/>
          </a:solidFill>
        </p:spPr>
      </p:pic>
      <p:sp>
        <p:nvSpPr>
          <p:cNvPr id="1031" name="Text Placeholder 3">
            <a:extLst>
              <a:ext uri="{FF2B5EF4-FFF2-40B4-BE49-F238E27FC236}">
                <a16:creationId xmlns:a16="http://schemas.microsoft.com/office/drawing/2014/main" id="{81E18E8E-7035-8825-7FDA-7DAC7AFE6CE7}"/>
              </a:ext>
            </a:extLst>
          </p:cNvPr>
          <p:cNvSpPr>
            <a:spLocks noGrp="1"/>
          </p:cNvSpPr>
          <p:nvPr>
            <p:ph type="body" sz="half" idx="2"/>
          </p:nvPr>
        </p:nvSpPr>
        <p:spPr>
          <a:xfrm>
            <a:off x="7821163" y="2108200"/>
            <a:ext cx="3961368" cy="4267200"/>
          </a:xfrm>
        </p:spPr>
        <p:txBody>
          <a:bodyPr/>
          <a:lstStyle/>
          <a:p>
            <a:r>
              <a:rPr lang="en-US" dirty="0"/>
              <a:t>5 – </a:t>
            </a:r>
            <a:r>
              <a:rPr lang="en-US" dirty="0" err="1"/>
              <a:t>Lipex</a:t>
            </a:r>
            <a:r>
              <a:rPr lang="en-US" dirty="0"/>
              <a:t> (Felipe Silva)</a:t>
            </a:r>
          </a:p>
          <a:p>
            <a:r>
              <a:rPr lang="en-US" dirty="0"/>
              <a:t>8 – Dr. </a:t>
            </a:r>
            <a:r>
              <a:rPr lang="en-US" dirty="0" err="1"/>
              <a:t>Cunhado</a:t>
            </a:r>
            <a:r>
              <a:rPr lang="en-US" dirty="0"/>
              <a:t> (João Raphael)</a:t>
            </a:r>
          </a:p>
          <a:p>
            <a:r>
              <a:rPr lang="en-US" dirty="0"/>
              <a:t>10 e </a:t>
            </a:r>
            <a:r>
              <a:rPr lang="en-US" dirty="0" err="1"/>
              <a:t>faixa</a:t>
            </a:r>
            <a:r>
              <a:rPr lang="en-US" dirty="0"/>
              <a:t> – Miguel (vulgo Milton)</a:t>
            </a:r>
          </a:p>
          <a:p>
            <a:r>
              <a:rPr lang="en-US" dirty="0"/>
              <a:t>12 – </a:t>
            </a:r>
            <a:r>
              <a:rPr lang="en-US" dirty="0" err="1"/>
              <a:t>Falcão</a:t>
            </a:r>
            <a:r>
              <a:rPr lang="en-US" dirty="0"/>
              <a:t> Lollipop (Marcelo)</a:t>
            </a:r>
          </a:p>
          <a:p>
            <a:endParaRPr lang="en-US" dirty="0"/>
          </a:p>
          <a:p>
            <a:r>
              <a:rPr lang="en-US" dirty="0"/>
              <a:t>Técnico: Márcio </a:t>
            </a:r>
            <a:r>
              <a:rPr lang="en-US" dirty="0" err="1"/>
              <a:t>Aviões</a:t>
            </a:r>
            <a:r>
              <a:rPr lang="en-US" dirty="0"/>
              <a:t> </a:t>
            </a:r>
          </a:p>
          <a:p>
            <a:endParaRPr lang="en-US" dirty="0"/>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51EC980-C829-AFD9-01E8-4D1E96FE031C}"/>
              </a:ext>
            </a:extLst>
          </p:cNvPr>
          <p:cNvSpPr>
            <a:spLocks noGrp="1"/>
          </p:cNvSpPr>
          <p:nvPr>
            <p:ph type="title"/>
          </p:nvPr>
        </p:nvSpPr>
        <p:spPr/>
        <p:txBody>
          <a:bodyPr/>
          <a:lstStyle/>
          <a:p>
            <a:r>
              <a:rPr lang="pt-BR" dirty="0"/>
              <a:t>O que a árvore rubro-negra solucionou?</a:t>
            </a:r>
          </a:p>
        </p:txBody>
      </p:sp>
      <p:sp>
        <p:nvSpPr>
          <p:cNvPr id="6" name="Espaço Reservado para Conteúdo 5">
            <a:extLst>
              <a:ext uri="{FF2B5EF4-FFF2-40B4-BE49-F238E27FC236}">
                <a16:creationId xmlns:a16="http://schemas.microsoft.com/office/drawing/2014/main" id="{49164334-CB3C-4A86-34B4-A68AE2A7A795}"/>
              </a:ext>
            </a:extLst>
          </p:cNvPr>
          <p:cNvSpPr>
            <a:spLocks noGrp="1"/>
          </p:cNvSpPr>
          <p:nvPr>
            <p:ph idx="1"/>
          </p:nvPr>
        </p:nvSpPr>
        <p:spPr/>
        <p:txBody>
          <a:bodyPr/>
          <a:lstStyle/>
          <a:p>
            <a:r>
              <a:rPr lang="pt-BR" dirty="0"/>
              <a:t>As árvores rubro-negras resolvem o problema do desbalanceamento em árvores de busca binária, garantindo que a altura da árvore seja mantida proporcional ao logaritmo do número de elementos. Árvores desbalanceadas podem resultar em operações de busca, inserção e remoção menos eficiente, com  complexidade de tempo potencialmente mais altas. O balanceamento é automático durante as operações, garantindo assim um desempenho previsível e eficiente.</a:t>
            </a:r>
          </a:p>
        </p:txBody>
      </p:sp>
    </p:spTree>
    <p:extLst>
      <p:ext uri="{BB962C8B-B14F-4D97-AF65-F5344CB8AC3E}">
        <p14:creationId xmlns:p14="http://schemas.microsoft.com/office/powerpoint/2010/main" val="208475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57B040-00BD-C675-C64A-282A617A6719}"/>
              </a:ext>
            </a:extLst>
          </p:cNvPr>
          <p:cNvSpPr>
            <a:spLocks noGrp="1"/>
          </p:cNvSpPr>
          <p:nvPr>
            <p:ph type="title"/>
          </p:nvPr>
        </p:nvSpPr>
        <p:spPr/>
        <p:txBody>
          <a:bodyPr>
            <a:normAutofit/>
          </a:bodyPr>
          <a:lstStyle/>
          <a:p>
            <a:r>
              <a:rPr lang="pt-BR" dirty="0"/>
              <a:t>Por que optar pela arvore rubro negra ao invés da </a:t>
            </a:r>
            <a:r>
              <a:rPr lang="pt-BR" dirty="0" err="1"/>
              <a:t>avl</a:t>
            </a:r>
            <a:endParaRPr lang="pt-BR" dirty="0"/>
          </a:p>
        </p:txBody>
      </p:sp>
      <p:sp>
        <p:nvSpPr>
          <p:cNvPr id="3" name="Espaço Reservado para Conteúdo 2">
            <a:extLst>
              <a:ext uri="{FF2B5EF4-FFF2-40B4-BE49-F238E27FC236}">
                <a16:creationId xmlns:a16="http://schemas.microsoft.com/office/drawing/2014/main" id="{94DA1CE1-E3BE-6DDE-C191-B635512147E3}"/>
              </a:ext>
            </a:extLst>
          </p:cNvPr>
          <p:cNvSpPr>
            <a:spLocks noGrp="1"/>
          </p:cNvSpPr>
          <p:nvPr>
            <p:ph idx="1"/>
          </p:nvPr>
        </p:nvSpPr>
        <p:spPr/>
        <p:txBody>
          <a:bodyPr>
            <a:normAutofit fontScale="77500" lnSpcReduction="20000"/>
          </a:bodyPr>
          <a:lstStyle/>
          <a:p>
            <a:pPr marL="0" indent="0">
              <a:buNone/>
            </a:pPr>
            <a:r>
              <a:rPr lang="pt-BR" b="0" i="0" dirty="0">
                <a:solidFill>
                  <a:srgbClr val="DBDEE1"/>
                </a:solidFill>
                <a:effectLst/>
              </a:rPr>
              <a:t>As árvores rubro-negras têm um balanceamento mais flexível, permitindo fator de balanceamento de até 2, o que resulta em menos operações de rebalanceamento do que as árvores AVL. Isso pode ser vantajoso em cenários onde as operações de inserção e remoção são mais frequentes do que as operações de busca, já que as árvores rubro-negras tendem a ter um desempenho melhor nessas situações. Por exemplo, em um sistema de estoque de uma loja, os produtos podem ser constantemente adicionados (inserção) devido a novos itens que chegam, ou removidos (remoção) devido a vendas ou retiradas do estoque para outros fins. Enquanto isso, as operações de busca por produtos específicos podem ocorrer com menos frequência, especialmente se o sistema for principalmente usado para gerenciar o fluxo de entrada e saída de produtos. Neste caso, as árvores rubro-negras poderiam ser uma escolha adequada, pois lidariam de forma eficiente com as operações de inserção e remoção frequentes, mantendo um equilíbrio adequado na estrutura da árvore. As operações de busca por produtos específicos ainda seriam eficientes o suficiente em uma árvore rubro-negra, enquanto as operações de inserção e remoção se beneficiariam da flexibilidade do balanceamento das árvores rubro-negras.</a:t>
            </a:r>
            <a:endParaRPr lang="pt-BR" dirty="0"/>
          </a:p>
        </p:txBody>
      </p:sp>
    </p:spTree>
    <p:extLst>
      <p:ext uri="{BB962C8B-B14F-4D97-AF65-F5344CB8AC3E}">
        <p14:creationId xmlns:p14="http://schemas.microsoft.com/office/powerpoint/2010/main" val="104813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CDF548-C527-AAB1-8F34-A92DECFE5151}"/>
              </a:ext>
            </a:extLst>
          </p:cNvPr>
          <p:cNvSpPr>
            <a:spLocks noGrp="1"/>
          </p:cNvSpPr>
          <p:nvPr>
            <p:ph type="title"/>
          </p:nvPr>
        </p:nvSpPr>
        <p:spPr/>
        <p:txBody>
          <a:bodyPr/>
          <a:lstStyle/>
          <a:p>
            <a:r>
              <a:rPr lang="pt-BR" dirty="0"/>
              <a:t>Obrigado pela atenção!</a:t>
            </a:r>
          </a:p>
        </p:txBody>
      </p:sp>
      <p:sp>
        <p:nvSpPr>
          <p:cNvPr id="3" name="Espaço Reservado para Conteúdo 2">
            <a:extLst>
              <a:ext uri="{FF2B5EF4-FFF2-40B4-BE49-F238E27FC236}">
                <a16:creationId xmlns:a16="http://schemas.microsoft.com/office/drawing/2014/main" id="{665A388D-789D-1B82-E7D2-A27D8E681828}"/>
              </a:ext>
            </a:extLst>
          </p:cNvPr>
          <p:cNvSpPr>
            <a:spLocks noGrp="1"/>
          </p:cNvSpPr>
          <p:nvPr>
            <p:ph idx="1"/>
          </p:nvPr>
        </p:nvSpPr>
        <p:spPr/>
        <p:txBody>
          <a:bodyPr/>
          <a:lstStyle/>
          <a:p>
            <a:r>
              <a:rPr lang="pt-BR" dirty="0"/>
              <a:t>LINK PARA O SEMINÁRIO</a:t>
            </a:r>
          </a:p>
          <a:p>
            <a:endParaRPr lang="pt-BR" dirty="0"/>
          </a:p>
          <a:p>
            <a:r>
              <a:rPr lang="pt-BR" dirty="0">
                <a:hlinkClick r:id="rId2">
                  <a:extLst>
                    <a:ext uri="{A12FA001-AC4F-418D-AE19-62706E023703}">
                      <ahyp:hlinkClr xmlns:ahyp="http://schemas.microsoft.com/office/drawing/2018/hyperlinkcolor" val="tx"/>
                    </a:ext>
                  </a:extLst>
                </a:hlinkClick>
              </a:rPr>
              <a:t>https://github.com/</a:t>
            </a:r>
            <a:r>
              <a:rPr lang="pt-BR" u="sng" dirty="0">
                <a:hlinkClick r:id="rId2">
                  <a:extLst>
                    <a:ext uri="{A12FA001-AC4F-418D-AE19-62706E023703}">
                      <ahyp:hlinkClr xmlns:ahyp="http://schemas.microsoft.com/office/drawing/2018/hyperlinkcolor" val="tx"/>
                    </a:ext>
                  </a:extLst>
                </a:hlinkClick>
              </a:rPr>
              <a:t>felipdsa21</a:t>
            </a:r>
            <a:r>
              <a:rPr lang="pt-BR" dirty="0">
                <a:hlinkClick r:id="rId2">
                  <a:extLst>
                    <a:ext uri="{A12FA001-AC4F-418D-AE19-62706E023703}">
                      <ahyp:hlinkClr xmlns:ahyp="http://schemas.microsoft.com/office/drawing/2018/hyperlinkcolor" val="tx"/>
                    </a:ext>
                  </a:extLst>
                </a:hlinkClick>
              </a:rPr>
              <a:t>/projeto-huffman-ed</a:t>
            </a:r>
            <a:endParaRPr lang="pt-BR" dirty="0"/>
          </a:p>
        </p:txBody>
      </p:sp>
    </p:spTree>
    <p:extLst>
      <p:ext uri="{BB962C8B-B14F-4D97-AF65-F5344CB8AC3E}">
        <p14:creationId xmlns:p14="http://schemas.microsoft.com/office/powerpoint/2010/main" val="2435425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pt-BR" dirty="0"/>
              <a:t>O que nos motiva?</a:t>
            </a:r>
            <a:endParaRPr lang="pt-br" dirty="0"/>
          </a:p>
        </p:txBody>
      </p:sp>
      <p:sp>
        <p:nvSpPr>
          <p:cNvPr id="3" name="Subtítulo 2">
            <a:extLst>
              <a:ext uri="{FF2B5EF4-FFF2-40B4-BE49-F238E27FC236}">
                <a16:creationId xmlns:a16="http://schemas.microsoft.com/office/drawing/2014/main" id="{FE536E60-02F0-1143-8560-25159BFB258B}"/>
              </a:ext>
            </a:extLst>
          </p:cNvPr>
          <p:cNvSpPr>
            <a:spLocks noGrp="1"/>
          </p:cNvSpPr>
          <p:nvPr>
            <p:ph type="subTitle" idx="1"/>
          </p:nvPr>
        </p:nvSpPr>
        <p:spPr/>
        <p:txBody>
          <a:bodyPr/>
          <a:lstStyle/>
          <a:p>
            <a:r>
              <a:rPr lang="pt-BR" dirty="0"/>
              <a:t>Além dos títulos</a:t>
            </a:r>
          </a:p>
        </p:txBody>
      </p:sp>
    </p:spTree>
    <p:extLst>
      <p:ext uri="{BB962C8B-B14F-4D97-AF65-F5344CB8AC3E}">
        <p14:creationId xmlns:p14="http://schemas.microsoft.com/office/powerpoint/2010/main" val="164018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dirty="0"/>
              <a:t>Questionamentos válidos</a:t>
            </a:r>
            <a:endParaRPr lang="pt-br" dirty="0"/>
          </a:p>
        </p:txBody>
      </p:sp>
      <p:sp>
        <p:nvSpPr>
          <p:cNvPr id="4" name="Espaço Reservado para Conteúdo 3">
            <a:extLst>
              <a:ext uri="{FF2B5EF4-FFF2-40B4-BE49-F238E27FC236}">
                <a16:creationId xmlns:a16="http://schemas.microsoft.com/office/drawing/2014/main" id="{A770B18D-66C7-0579-477C-9156C0366CBB}"/>
              </a:ext>
            </a:extLst>
          </p:cNvPr>
          <p:cNvSpPr>
            <a:spLocks noGrp="1"/>
          </p:cNvSpPr>
          <p:nvPr>
            <p:ph idx="1"/>
          </p:nvPr>
        </p:nvSpPr>
        <p:spPr/>
        <p:txBody>
          <a:bodyPr/>
          <a:lstStyle/>
          <a:p>
            <a:endParaRPr lang="pt-BR" dirty="0"/>
          </a:p>
          <a:p>
            <a:endParaRPr lang="pt-BR" dirty="0"/>
          </a:p>
          <a:p>
            <a:r>
              <a:rPr lang="pt-BR" dirty="0"/>
              <a:t>Altura das árvores de busca binária tem algum padrão?</a:t>
            </a:r>
          </a:p>
          <a:p>
            <a:endParaRPr lang="pt-BR" dirty="0"/>
          </a:p>
          <a:p>
            <a:r>
              <a:rPr lang="pt-BR" dirty="0"/>
              <a:t>Eficiência previsível?</a:t>
            </a:r>
          </a:p>
        </p:txBody>
      </p:sp>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98DCB0-65AC-34B8-AD6A-3383D73CF8E4}"/>
              </a:ext>
            </a:extLst>
          </p:cNvPr>
          <p:cNvSpPr>
            <a:spLocks noGrp="1"/>
          </p:cNvSpPr>
          <p:nvPr>
            <p:ph type="title"/>
          </p:nvPr>
        </p:nvSpPr>
        <p:spPr/>
        <p:txBody>
          <a:bodyPr/>
          <a:lstStyle/>
          <a:p>
            <a:r>
              <a:rPr lang="pt-BR" dirty="0"/>
              <a:t>Motivações</a:t>
            </a:r>
          </a:p>
        </p:txBody>
      </p:sp>
      <p:sp>
        <p:nvSpPr>
          <p:cNvPr id="3" name="Espaço Reservado para Conteúdo 2">
            <a:extLst>
              <a:ext uri="{FF2B5EF4-FFF2-40B4-BE49-F238E27FC236}">
                <a16:creationId xmlns:a16="http://schemas.microsoft.com/office/drawing/2014/main" id="{765EFE52-9155-178E-7586-B1F57E8BF6D5}"/>
              </a:ext>
            </a:extLst>
          </p:cNvPr>
          <p:cNvSpPr>
            <a:spLocks noGrp="1"/>
          </p:cNvSpPr>
          <p:nvPr>
            <p:ph idx="1"/>
          </p:nvPr>
        </p:nvSpPr>
        <p:spPr/>
        <p:txBody>
          <a:bodyPr/>
          <a:lstStyle/>
          <a:p>
            <a:endParaRPr lang="pt-BR" dirty="0"/>
          </a:p>
          <a:p>
            <a:endParaRPr lang="pt-BR" dirty="0"/>
          </a:p>
          <a:p>
            <a:endParaRPr lang="pt-BR" dirty="0"/>
          </a:p>
          <a:p>
            <a:r>
              <a:rPr lang="pt-BR" dirty="0"/>
              <a:t>QUEREMOS PREVISIBILIDADE</a:t>
            </a:r>
          </a:p>
        </p:txBody>
      </p:sp>
    </p:spTree>
    <p:extLst>
      <p:ext uri="{BB962C8B-B14F-4D97-AF65-F5344CB8AC3E}">
        <p14:creationId xmlns:p14="http://schemas.microsoft.com/office/powerpoint/2010/main" val="325163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162" y="482600"/>
            <a:ext cx="10360501" cy="1219200"/>
          </a:xfrm>
        </p:spPr>
        <p:txBody>
          <a:bodyPr rtlCol="0" anchor="b">
            <a:normAutofit/>
          </a:bodyPr>
          <a:lstStyle/>
          <a:p>
            <a:pPr rtl="0"/>
            <a:r>
              <a:rPr lang="pt-BR" dirty="0"/>
              <a:t>Árvores Rubro-Negras</a:t>
            </a:r>
            <a:endParaRPr lang="pt-br" dirty="0"/>
          </a:p>
        </p:txBody>
      </p:sp>
      <p:sp>
        <p:nvSpPr>
          <p:cNvPr id="3" name="Espaço Reservado para Texto 2"/>
          <p:cNvSpPr>
            <a:spLocks/>
          </p:cNvSpPr>
          <p:nvPr/>
        </p:nvSpPr>
        <p:spPr>
          <a:xfrm>
            <a:off x="914162" y="1803401"/>
            <a:ext cx="4977104" cy="914400"/>
          </a:xfrm>
          <a:prstGeom prst="rect">
            <a:avLst/>
          </a:prstGeom>
        </p:spPr>
        <p:txBody>
          <a:bodyPr rtlCol="0"/>
          <a:lstStyle/>
          <a:p>
            <a:pPr>
              <a:spcAft>
                <a:spcPts val="600"/>
              </a:spcAft>
            </a:pPr>
            <a:r>
              <a:rPr lang="en-US" dirty="0"/>
              <a:t>O que é?</a:t>
            </a:r>
          </a:p>
        </p:txBody>
      </p:sp>
      <p:sp>
        <p:nvSpPr>
          <p:cNvPr id="4" name="Espaço Reservado para Conteúdo 3"/>
          <p:cNvSpPr>
            <a:spLocks/>
          </p:cNvSpPr>
          <p:nvPr/>
        </p:nvSpPr>
        <p:spPr>
          <a:xfrm>
            <a:off x="914162" y="2717801"/>
            <a:ext cx="4977104" cy="3556000"/>
          </a:xfrm>
          <a:prstGeom prst="rect">
            <a:avLst/>
          </a:prstGeom>
        </p:spPr>
        <p:txBody>
          <a:bodyPr rtlCol="0"/>
          <a:lstStyle/>
          <a:p>
            <a:pPr>
              <a:spcAft>
                <a:spcPts val="600"/>
              </a:spcAft>
            </a:pPr>
            <a:r>
              <a:rPr lang="en-US" dirty="0"/>
              <a:t>É </a:t>
            </a:r>
            <a:r>
              <a:rPr lang="en-US" dirty="0" err="1"/>
              <a:t>uma</a:t>
            </a:r>
            <a:r>
              <a:rPr lang="en-US" dirty="0"/>
              <a:t> </a:t>
            </a:r>
            <a:r>
              <a:rPr lang="en-US" dirty="0" err="1"/>
              <a:t>estrutura</a:t>
            </a:r>
            <a:r>
              <a:rPr lang="en-US" dirty="0"/>
              <a:t> de dados similar a </a:t>
            </a:r>
            <a:r>
              <a:rPr lang="en-US" dirty="0" err="1"/>
              <a:t>uma</a:t>
            </a:r>
            <a:r>
              <a:rPr lang="en-US" dirty="0"/>
              <a:t> </a:t>
            </a:r>
            <a:r>
              <a:rPr lang="en-US" dirty="0" err="1"/>
              <a:t>árvore</a:t>
            </a:r>
            <a:r>
              <a:rPr lang="en-US" dirty="0"/>
              <a:t> de </a:t>
            </a:r>
            <a:r>
              <a:rPr lang="en-US" dirty="0" err="1"/>
              <a:t>busca</a:t>
            </a:r>
            <a:r>
              <a:rPr lang="en-US" dirty="0"/>
              <a:t> </a:t>
            </a:r>
            <a:r>
              <a:rPr lang="en-US" dirty="0" err="1"/>
              <a:t>binária</a:t>
            </a:r>
            <a:r>
              <a:rPr lang="en-US" dirty="0"/>
              <a:t>, </a:t>
            </a:r>
            <a:r>
              <a:rPr lang="en-US" dirty="0" err="1"/>
              <a:t>na</a:t>
            </a:r>
            <a:r>
              <a:rPr lang="en-US" dirty="0"/>
              <a:t> qual sempre </a:t>
            </a:r>
            <a:r>
              <a:rPr lang="en-US" dirty="0" err="1"/>
              <a:t>estará</a:t>
            </a:r>
            <a:r>
              <a:rPr lang="en-US" dirty="0"/>
              <a:t> </a:t>
            </a:r>
            <a:r>
              <a:rPr lang="en-US" dirty="0" err="1"/>
              <a:t>balanceada</a:t>
            </a:r>
            <a:r>
              <a:rPr lang="en-US" dirty="0"/>
              <a:t> e </a:t>
            </a:r>
            <a:r>
              <a:rPr lang="en-US" dirty="0" err="1"/>
              <a:t>sua</a:t>
            </a:r>
            <a:r>
              <a:rPr lang="en-US" dirty="0"/>
              <a:t> </a:t>
            </a:r>
            <a:r>
              <a:rPr lang="en-US" dirty="0" err="1"/>
              <a:t>altura</a:t>
            </a:r>
            <a:r>
              <a:rPr lang="en-US" dirty="0"/>
              <a:t> é </a:t>
            </a:r>
            <a:r>
              <a:rPr lang="en-US" dirty="0" err="1"/>
              <a:t>proporcional</a:t>
            </a:r>
            <a:r>
              <a:rPr lang="en-US" dirty="0"/>
              <a:t> </a:t>
            </a:r>
            <a:r>
              <a:rPr lang="en-US" dirty="0" err="1"/>
              <a:t>ao</a:t>
            </a:r>
            <a:r>
              <a:rPr lang="en-US" dirty="0"/>
              <a:t> </a:t>
            </a:r>
            <a:r>
              <a:rPr lang="en-US" dirty="0" err="1"/>
              <a:t>logaritmo</a:t>
            </a:r>
            <a:r>
              <a:rPr lang="en-US" dirty="0"/>
              <a:t> do </a:t>
            </a:r>
            <a:r>
              <a:rPr lang="en-US" dirty="0" err="1"/>
              <a:t>número</a:t>
            </a:r>
            <a:r>
              <a:rPr lang="en-US" dirty="0"/>
              <a:t> de </a:t>
            </a:r>
            <a:r>
              <a:rPr lang="en-US" dirty="0" err="1"/>
              <a:t>nós</a:t>
            </a:r>
            <a:r>
              <a:rPr lang="en-US" dirty="0"/>
              <a:t>.</a:t>
            </a:r>
          </a:p>
        </p:txBody>
      </p:sp>
      <p:sp>
        <p:nvSpPr>
          <p:cNvPr id="5" name="Espaço Reservado para Texto 4"/>
          <p:cNvSpPr>
            <a:spLocks/>
          </p:cNvSpPr>
          <p:nvPr/>
        </p:nvSpPr>
        <p:spPr>
          <a:xfrm>
            <a:off x="6297559" y="1803401"/>
            <a:ext cx="4977104" cy="914400"/>
          </a:xfrm>
          <a:prstGeom prst="rect">
            <a:avLst/>
          </a:prstGeom>
        </p:spPr>
        <p:txBody>
          <a:bodyPr rtlCol="0"/>
          <a:lstStyle/>
          <a:p>
            <a:pPr>
              <a:spcAft>
                <a:spcPts val="600"/>
              </a:spcAft>
            </a:pPr>
            <a:r>
              <a:rPr lang="en-US" dirty="0"/>
              <a:t>Para que serve?</a:t>
            </a:r>
          </a:p>
        </p:txBody>
      </p:sp>
      <p:sp>
        <p:nvSpPr>
          <p:cNvPr id="6" name="Espaço Reservado para Conteúdo 5"/>
          <p:cNvSpPr>
            <a:spLocks/>
          </p:cNvSpPr>
          <p:nvPr/>
        </p:nvSpPr>
        <p:spPr>
          <a:xfrm>
            <a:off x="6297559" y="2717801"/>
            <a:ext cx="4977104" cy="3556000"/>
          </a:xfrm>
          <a:prstGeom prst="rect">
            <a:avLst/>
          </a:prstGeom>
        </p:spPr>
        <p:txBody>
          <a:bodyPr rtlCol="0"/>
          <a:lstStyle/>
          <a:p>
            <a:pPr>
              <a:spcAft>
                <a:spcPts val="600"/>
              </a:spcAft>
            </a:pPr>
            <a:r>
              <a:rPr lang="en-US" dirty="0"/>
              <a:t>Serve para que </a:t>
            </a:r>
            <a:r>
              <a:rPr lang="en-US" dirty="0" err="1"/>
              <a:t>tenhamos</a:t>
            </a:r>
            <a:r>
              <a:rPr lang="en-US" dirty="0"/>
              <a:t> </a:t>
            </a:r>
            <a:r>
              <a:rPr lang="en-US" dirty="0" err="1"/>
              <a:t>uma</a:t>
            </a:r>
            <a:r>
              <a:rPr lang="en-US" dirty="0"/>
              <a:t> </a:t>
            </a:r>
            <a:r>
              <a:rPr lang="en-US" dirty="0" err="1"/>
              <a:t>eficiência</a:t>
            </a:r>
            <a:r>
              <a:rPr lang="en-US" dirty="0"/>
              <a:t> </a:t>
            </a:r>
            <a:r>
              <a:rPr lang="en-US" dirty="0" err="1"/>
              <a:t>previsível</a:t>
            </a:r>
            <a:r>
              <a:rPr lang="en-US" dirty="0"/>
              <a:t> </a:t>
            </a:r>
            <a:r>
              <a:rPr lang="en-US" dirty="0" err="1"/>
              <a:t>na</a:t>
            </a:r>
            <a:r>
              <a:rPr lang="en-US" dirty="0"/>
              <a:t> </a:t>
            </a:r>
            <a:r>
              <a:rPr lang="en-US" dirty="0" err="1"/>
              <a:t>realização</a:t>
            </a:r>
            <a:r>
              <a:rPr lang="en-US" dirty="0"/>
              <a:t> de </a:t>
            </a:r>
            <a:r>
              <a:rPr lang="en-US" dirty="0" err="1"/>
              <a:t>suas</a:t>
            </a:r>
            <a:r>
              <a:rPr lang="en-US" dirty="0"/>
              <a:t> </a:t>
            </a:r>
            <a:r>
              <a:rPr lang="en-US" dirty="0" err="1"/>
              <a:t>operações</a:t>
            </a:r>
            <a:r>
              <a:rPr lang="en-US" dirty="0"/>
              <a:t>, </a:t>
            </a:r>
            <a:r>
              <a:rPr lang="en-US" dirty="0" err="1"/>
              <a:t>sejam</a:t>
            </a:r>
            <a:r>
              <a:rPr lang="en-US" dirty="0"/>
              <a:t> </a:t>
            </a:r>
            <a:r>
              <a:rPr lang="en-US" dirty="0" err="1"/>
              <a:t>elas</a:t>
            </a:r>
            <a:r>
              <a:rPr lang="en-US" dirty="0"/>
              <a:t> </a:t>
            </a:r>
            <a:r>
              <a:rPr lang="en-US" dirty="0" err="1"/>
              <a:t>busca</a:t>
            </a:r>
            <a:r>
              <a:rPr lang="en-US" dirty="0"/>
              <a:t>, </a:t>
            </a:r>
            <a:r>
              <a:rPr lang="en-US" dirty="0" err="1"/>
              <a:t>remoção</a:t>
            </a:r>
            <a:r>
              <a:rPr lang="en-US" dirty="0"/>
              <a:t> e </a:t>
            </a:r>
            <a:r>
              <a:rPr lang="en-US" dirty="0" err="1"/>
              <a:t>inserção</a:t>
            </a:r>
            <a:r>
              <a:rPr lang="en-US" dirty="0"/>
              <a:t>.</a:t>
            </a:r>
          </a:p>
        </p:txBody>
      </p:sp>
    </p:spTree>
    <p:extLst>
      <p:ext uri="{BB962C8B-B14F-4D97-AF65-F5344CB8AC3E}">
        <p14:creationId xmlns:p14="http://schemas.microsoft.com/office/powerpoint/2010/main" val="181692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0800000" flipV="1">
            <a:off x="689488" y="260648"/>
            <a:ext cx="10585175" cy="504056"/>
          </a:xfrm>
        </p:spPr>
        <p:txBody>
          <a:bodyPr rtlCol="0">
            <a:normAutofit fontScale="90000"/>
          </a:bodyPr>
          <a:lstStyle/>
          <a:p>
            <a:pPr rtl="0"/>
            <a:r>
              <a:rPr lang="pt-BR" dirty="0"/>
              <a:t>EXEMPLO</a:t>
            </a:r>
            <a:endParaRPr lang="pt-br" dirty="0"/>
          </a:p>
        </p:txBody>
      </p:sp>
      <p:pic>
        <p:nvPicPr>
          <p:cNvPr id="2050" name="Picture 2" descr="Árvore rubro-negra – Wikipédia, a enciclopédia livre">
            <a:extLst>
              <a:ext uri="{FF2B5EF4-FFF2-40B4-BE49-F238E27FC236}">
                <a16:creationId xmlns:a16="http://schemas.microsoft.com/office/drawing/2014/main" id="{58C9B498-9B08-C94F-48B4-B9CDFF696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00" y="764704"/>
            <a:ext cx="10103163" cy="495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0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1A9046-D016-7E7C-2FDD-1D0E743E2088}"/>
              </a:ext>
            </a:extLst>
          </p:cNvPr>
          <p:cNvSpPr>
            <a:spLocks noGrp="1"/>
          </p:cNvSpPr>
          <p:nvPr>
            <p:ph type="title"/>
          </p:nvPr>
        </p:nvSpPr>
        <p:spPr/>
        <p:txBody>
          <a:bodyPr/>
          <a:lstStyle/>
          <a:p>
            <a:r>
              <a:rPr lang="pt-BR" dirty="0"/>
              <a:t>Principais definições</a:t>
            </a:r>
          </a:p>
        </p:txBody>
      </p:sp>
      <p:sp>
        <p:nvSpPr>
          <p:cNvPr id="3" name="Espaço Reservado para Conteúdo 2">
            <a:extLst>
              <a:ext uri="{FF2B5EF4-FFF2-40B4-BE49-F238E27FC236}">
                <a16:creationId xmlns:a16="http://schemas.microsoft.com/office/drawing/2014/main" id="{13CEC753-2607-82F5-DBA8-7ACF62E82EC6}"/>
              </a:ext>
            </a:extLst>
          </p:cNvPr>
          <p:cNvSpPr>
            <a:spLocks noGrp="1"/>
          </p:cNvSpPr>
          <p:nvPr>
            <p:ph sz="half" idx="1"/>
          </p:nvPr>
        </p:nvSpPr>
        <p:spPr/>
        <p:txBody>
          <a:bodyPr/>
          <a:lstStyle/>
          <a:p>
            <a:r>
              <a:rPr lang="pt-BR" dirty="0"/>
              <a:t>Nós – Representam os elementos individuais da árvore e armazenam os dados.</a:t>
            </a:r>
          </a:p>
          <a:p>
            <a:r>
              <a:rPr lang="pt-BR" dirty="0"/>
              <a:t>Links (ou Ponteiros) – São as conexões entre os nós das árvores. Apontam para os nós filhos, pai e raiz da árvore. São usados para navegar e realizar as devidas operações</a:t>
            </a:r>
          </a:p>
        </p:txBody>
      </p:sp>
      <p:sp>
        <p:nvSpPr>
          <p:cNvPr id="4" name="Espaço Reservado para Conteúdo 3">
            <a:extLst>
              <a:ext uri="{FF2B5EF4-FFF2-40B4-BE49-F238E27FC236}">
                <a16:creationId xmlns:a16="http://schemas.microsoft.com/office/drawing/2014/main" id="{B23DD833-C3ED-3C03-2E65-F629BF956773}"/>
              </a:ext>
            </a:extLst>
          </p:cNvPr>
          <p:cNvSpPr>
            <a:spLocks noGrp="1"/>
          </p:cNvSpPr>
          <p:nvPr>
            <p:ph sz="half" idx="2"/>
          </p:nvPr>
        </p:nvSpPr>
        <p:spPr/>
        <p:txBody>
          <a:bodyPr/>
          <a:lstStyle/>
          <a:p>
            <a:r>
              <a:rPr lang="pt-BR" dirty="0"/>
              <a:t>Altura da Árvore – Representa a distância entre a raiz e a folha mais distantes. Devido ao balanceamento, nas árvores rubro negras a altura sempre é proporcional ao logaritmo do número de nós na árvore.</a:t>
            </a:r>
          </a:p>
          <a:p>
            <a:r>
              <a:rPr lang="pt-BR" dirty="0"/>
              <a:t>Cor dos Nós – Cada nó possui a cor vermelha ou preta. Isso serve para garantir o balanceamento, seguindo as regras.</a:t>
            </a:r>
          </a:p>
        </p:txBody>
      </p:sp>
    </p:spTree>
    <p:extLst>
      <p:ext uri="{BB962C8B-B14F-4D97-AF65-F5344CB8AC3E}">
        <p14:creationId xmlns:p14="http://schemas.microsoft.com/office/powerpoint/2010/main" val="133690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C99ACC1-D93E-E5F9-FE59-ABCFDD8D6013}"/>
              </a:ext>
            </a:extLst>
          </p:cNvPr>
          <p:cNvSpPr>
            <a:spLocks noGrp="1"/>
          </p:cNvSpPr>
          <p:nvPr>
            <p:ph type="title"/>
          </p:nvPr>
        </p:nvSpPr>
        <p:spPr/>
        <p:txBody>
          <a:bodyPr/>
          <a:lstStyle/>
          <a:p>
            <a:r>
              <a:rPr lang="pt-BR" dirty="0"/>
              <a:t>Regras de cores</a:t>
            </a:r>
          </a:p>
        </p:txBody>
      </p:sp>
      <p:sp>
        <p:nvSpPr>
          <p:cNvPr id="6" name="Espaço Reservado para Conteúdo 5">
            <a:extLst>
              <a:ext uri="{FF2B5EF4-FFF2-40B4-BE49-F238E27FC236}">
                <a16:creationId xmlns:a16="http://schemas.microsoft.com/office/drawing/2014/main" id="{48B4E21E-F5CD-5934-DF7E-19C3809C26E9}"/>
              </a:ext>
            </a:extLst>
          </p:cNvPr>
          <p:cNvSpPr>
            <a:spLocks noGrp="1"/>
          </p:cNvSpPr>
          <p:nvPr>
            <p:ph idx="1"/>
          </p:nvPr>
        </p:nvSpPr>
        <p:spPr/>
        <p:txBody>
          <a:bodyPr/>
          <a:lstStyle/>
          <a:p>
            <a:r>
              <a:rPr lang="pt-BR" dirty="0"/>
              <a:t>Cada nó é vermelho ou preto</a:t>
            </a:r>
          </a:p>
          <a:p>
            <a:r>
              <a:rPr lang="pt-BR" dirty="0"/>
              <a:t>A raiz da árvore é sempre preta</a:t>
            </a:r>
          </a:p>
          <a:p>
            <a:r>
              <a:rPr lang="pt-BR" dirty="0"/>
              <a:t>Todos os nós folha (NULL) são considerados pretos</a:t>
            </a:r>
          </a:p>
          <a:p>
            <a:r>
              <a:rPr lang="pt-BR" dirty="0"/>
              <a:t>Se um nó é vermelho, ambos os seus filhos são pretos</a:t>
            </a:r>
          </a:p>
          <a:p>
            <a:r>
              <a:rPr lang="pt-BR" dirty="0"/>
              <a:t>Não pode haver dois nós adjacentes vermelhos na árvore</a:t>
            </a:r>
          </a:p>
          <a:p>
            <a:r>
              <a:rPr lang="pt-BR" dirty="0"/>
              <a:t>Todo caminho de um nó para qualquer de seus nós folha descendentes deve ter o mesmo número de nós pretos. Isso é chamado de "número preto" da árvore.</a:t>
            </a:r>
          </a:p>
        </p:txBody>
      </p:sp>
    </p:spTree>
    <p:extLst>
      <p:ext uri="{BB962C8B-B14F-4D97-AF65-F5344CB8AC3E}">
        <p14:creationId xmlns:p14="http://schemas.microsoft.com/office/powerpoint/2010/main" val="240338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melho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Office_9532470_TF02804895" id="{D23331FD-6C76-4A70-ACD5-D29AA35E80FD}" vid="{CB3F3259-C3B8-4DD0-A56D-0D16EFF244D8}"/>
    </a:ext>
  </a:extLst>
</a:theme>
</file>

<file path=ppt/theme/theme2.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3.xml><?xml version="1.0" encoding="utf-8"?>
<ds:datastoreItem xmlns:ds="http://schemas.openxmlformats.org/officeDocument/2006/customXml" ds:itemID="{45076977-ECB7-44C2-A70D-853BB6B41242}">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Apresentação com linhas radiais vermelhas (widescreen)</Template>
  <TotalTime>442</TotalTime>
  <Words>1180</Words>
  <Application>Microsoft Office PowerPoint</Application>
  <PresentationFormat>Personalizar</PresentationFormat>
  <Paragraphs>85</Paragraphs>
  <Slides>22</Slides>
  <Notes>0</Notes>
  <HiddenSlides>0</HiddenSlides>
  <MMClips>1</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22</vt:i4>
      </vt:variant>
    </vt:vector>
  </HeadingPairs>
  <TitlesOfParts>
    <vt:vector size="25" baseType="lpstr">
      <vt:lpstr>Arial</vt:lpstr>
      <vt:lpstr>Cambria</vt:lpstr>
      <vt:lpstr>Vermelho Radial 16X9</vt:lpstr>
      <vt:lpstr>ÁRVORE RUBRO-NEGRA</vt:lpstr>
      <vt:lpstr>Escalação</vt:lpstr>
      <vt:lpstr>O que nos motiva?</vt:lpstr>
      <vt:lpstr>Questionamentos válidos</vt:lpstr>
      <vt:lpstr>Motivações</vt:lpstr>
      <vt:lpstr>Árvores Rubro-Negras</vt:lpstr>
      <vt:lpstr>EXEMPLO</vt:lpstr>
      <vt:lpstr>Principais definições</vt:lpstr>
      <vt:lpstr>Regras de cores</vt:lpstr>
      <vt:lpstr>Como diria o sábio...</vt:lpstr>
      <vt:lpstr>POR QUE APENAS 3 ROTACOES ?</vt:lpstr>
      <vt:lpstr>Tad- Tipo abstrato de dados</vt:lpstr>
      <vt:lpstr>Fix Insertion</vt:lpstr>
      <vt:lpstr>CASO 1</vt:lpstr>
      <vt:lpstr>Caso 2</vt:lpstr>
      <vt:lpstr>CASO 3</vt:lpstr>
      <vt:lpstr>Fix deletion</vt:lpstr>
      <vt:lpstr>Right/left rotate</vt:lpstr>
      <vt:lpstr>Exemplo de funcionamento</vt:lpstr>
      <vt:lpstr>O que a árvore rubro-negra solucionou?</vt:lpstr>
      <vt:lpstr>Por que optar pela arvore rubro negra ao invés da avl</vt:lpstr>
      <vt:lpstr>Obrigado pela atenção!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ÁRVORE RUBRO-NEGRA</dc:title>
  <dc:creator>Fábio Silva</dc:creator>
  <cp:lastModifiedBy>raphael 27011525Pc@</cp:lastModifiedBy>
  <cp:revision>16</cp:revision>
  <dcterms:created xsi:type="dcterms:W3CDTF">2024-02-19T21:23:51Z</dcterms:created>
  <dcterms:modified xsi:type="dcterms:W3CDTF">2024-03-18T12:08:57Z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