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5" r:id="rId3"/>
    <p:sldId id="302" r:id="rId4"/>
    <p:sldId id="287" r:id="rId5"/>
    <p:sldId id="290" r:id="rId6"/>
    <p:sldId id="300" r:id="rId7"/>
    <p:sldId id="301" r:id="rId8"/>
    <p:sldId id="291" r:id="rId9"/>
    <p:sldId id="288" r:id="rId10"/>
    <p:sldId id="297" r:id="rId11"/>
    <p:sldId id="298" r:id="rId12"/>
    <p:sldId id="299" r:id="rId13"/>
    <p:sldId id="289" r:id="rId14"/>
    <p:sldId id="294" r:id="rId15"/>
    <p:sldId id="293" r:id="rId16"/>
    <p:sldId id="295" r:id="rId17"/>
    <p:sldId id="296" r:id="rId18"/>
    <p:sldId id="292" r:id="rId19"/>
    <p:sldId id="279" r:id="rId20"/>
    <p:sldId id="258" r:id="rId21"/>
    <p:sldId id="270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66FF"/>
    <a:srgbClr val="EAEAEA"/>
    <a:srgbClr val="B2B2B2"/>
    <a:srgbClr val="FF996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0" autoAdjust="0"/>
    <p:restoredTop sz="99800" autoAdjust="0"/>
  </p:normalViewPr>
  <p:slideViewPr>
    <p:cSldViewPr>
      <p:cViewPr varScale="1">
        <p:scale>
          <a:sx n="91" d="100"/>
          <a:sy n="91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E54-6A09-4CFC-ADD9-82C43FFFAB58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6E42-3FC8-48C0-AB8A-11A6B52336F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40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0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74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7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67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15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9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D161-8639-4B1A-A13F-B1E05A17CA12}" type="datetimeFigureOut">
              <a:rPr lang="es-CO" smtClean="0"/>
              <a:t>2/07/14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69.136/loginsys/theme/css/login.css" TargetMode="External"/><Relationship Id="rId4" Type="http://schemas.openxmlformats.org/officeDocument/2006/relationships/hyperlink" Target="https://192.168.69.136/loginsys/register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localhost/BankApp/src/view/registe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11981"/>
            <a:ext cx="1914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4556651"/>
            <a:ext cx="1044116" cy="172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90" y="4437112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632" y="4437112"/>
            <a:ext cx="8561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741" y="6228020"/>
            <a:ext cx="21602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Secure Coding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3383868" y="4735013"/>
            <a:ext cx="23402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Álvaro López</a:t>
            </a:r>
            <a:endParaRPr lang="es-ES" dirty="0"/>
          </a:p>
          <a:p>
            <a:r>
              <a:rPr lang="de-DE" dirty="0"/>
              <a:t>Ehrlichmann Casas</a:t>
            </a:r>
            <a:endParaRPr lang="hr-HR" dirty="0"/>
          </a:p>
          <a:p>
            <a:r>
              <a:rPr lang="hr-HR" dirty="0"/>
              <a:t>Felipe Giraldo</a:t>
            </a:r>
            <a:endParaRPr lang="es-CO" dirty="0"/>
          </a:p>
          <a:p>
            <a:r>
              <a:rPr lang="es-CO" dirty="0"/>
              <a:t>Guillermo Molina</a:t>
            </a:r>
          </a:p>
          <a:p>
            <a:r>
              <a:rPr lang="hr-HR" dirty="0"/>
              <a:t>Hernan Tenjo</a:t>
            </a:r>
            <a:endParaRPr lang="es-CO" dirty="0"/>
          </a:p>
          <a:p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196752"/>
            <a:ext cx="12241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Amenazas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14761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Cultura</a:t>
            </a:r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2578" y="2541767"/>
            <a:ext cx="569093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736812"/>
            <a:ext cx="19082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Vulnerabilidades</a:t>
            </a:r>
            <a:endParaRPr lang="es-CO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3425" y="2254766"/>
            <a:ext cx="1940703" cy="576064"/>
            <a:chOff x="3563888" y="2672916"/>
            <a:chExt cx="1940703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3563888" y="2672916"/>
              <a:ext cx="1940703" cy="576064"/>
              <a:chOff x="3918346" y="1596826"/>
              <a:chExt cx="2175867" cy="870346"/>
            </a:xfrm>
          </p:grpSpPr>
          <p:sp>
            <p:nvSpPr>
              <p:cNvPr id="21" name="Chevron 20"/>
              <p:cNvSpPr/>
              <p:nvPr/>
            </p:nvSpPr>
            <p:spPr>
              <a:xfrm>
                <a:off x="3918346" y="1596826"/>
                <a:ext cx="2175867" cy="870346"/>
              </a:xfrm>
              <a:prstGeom prst="chevr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hevron 4"/>
              <p:cNvSpPr/>
              <p:nvPr/>
            </p:nvSpPr>
            <p:spPr>
              <a:xfrm>
                <a:off x="435351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019" tIns="50673" rIns="50673" bIns="50673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O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76507" y="2780928"/>
              <a:ext cx="16280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500" dirty="0" smtClean="0">
                  <a:solidFill>
                    <a:schemeClr val="bg1"/>
                  </a:solidFill>
                </a:rPr>
                <a:t>Seguridad</a:t>
              </a:r>
              <a:endParaRPr lang="es-CO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2100" y="1340768"/>
            <a:ext cx="13853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660232" y="4797152"/>
            <a:ext cx="18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Dr. Martín Ochoa</a:t>
            </a:r>
            <a:endParaRPr lang="es-ES" dirty="0"/>
          </a:p>
        </p:txBody>
      </p:sp>
      <p:sp>
        <p:nvSpPr>
          <p:cNvPr id="24" name="TextBox 6"/>
          <p:cNvSpPr txBox="1"/>
          <p:nvPr/>
        </p:nvSpPr>
        <p:spPr>
          <a:xfrm>
            <a:off x="6264188" y="4545124"/>
            <a:ext cx="3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A:</a:t>
            </a:r>
            <a:endParaRPr lang="es-CO" dirty="0"/>
          </a:p>
        </p:txBody>
      </p:sp>
      <p:sp>
        <p:nvSpPr>
          <p:cNvPr id="26" name="TextBox 16"/>
          <p:cNvSpPr txBox="1"/>
          <p:nvPr/>
        </p:nvSpPr>
        <p:spPr>
          <a:xfrm>
            <a:off x="5076056" y="2996952"/>
            <a:ext cx="190821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Controles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148373"/>
            <a:ext cx="2196243" cy="2676671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3293026" y="3825044"/>
            <a:ext cx="244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 smtClean="0"/>
              <a:t>Grupo 4 – FASE IV</a:t>
            </a:r>
            <a:endParaRPr lang="es-CO" sz="2400" b="1" u="sng" dirty="0"/>
          </a:p>
        </p:txBody>
      </p:sp>
    </p:spTree>
    <p:extLst>
      <p:ext uri="{BB962C8B-B14F-4D97-AF65-F5344CB8AC3E}">
        <p14:creationId xmlns:p14="http://schemas.microsoft.com/office/powerpoint/2010/main" val="22836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1 </a:t>
            </a:r>
            <a:endParaRPr lang="es-CO" sz="28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37257"/>
              </p:ext>
            </p:extLst>
          </p:nvPr>
        </p:nvGraphicFramePr>
        <p:xfrm>
          <a:off x="883578" y="1818525"/>
          <a:ext cx="6856774" cy="4286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1720"/>
                <a:gridCol w="746752"/>
                <a:gridCol w="2538302"/>
              </a:tblGrid>
              <a:tr h="198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VULNERABILIDAD</a:t>
                      </a:r>
                      <a:endParaRPr lang="es-CO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RIESGO</a:t>
                      </a:r>
                      <a:endParaRPr lang="es-CO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CONTROL</a:t>
                      </a:r>
                      <a:endParaRPr lang="es-CO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se validan entradas en el registro de usuarios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deberían restringir los datos que se pueden ingresar a los campos.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3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No se valida la fortaleza de las contraseñas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aconseja verificar reglas mínimas para la construcción de claves, para minimizar los riesgos de ataques de fuerza bruta.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Las salidas verificadas en el registro permiten la inyección de XSS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deberá escapar toda la información ingresada por el usuario en el momento de la salida y no solamente en el ingreso.</a:t>
                      </a:r>
                    </a:p>
                  </a:txBody>
                  <a:tcPr marL="68580" marR="68580" marT="0" marB="0"/>
                </a:tc>
              </a:tr>
              <a:tr h="477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Realizando pruebas de caja blanca, no se encontró el uso de </a:t>
                      </a:r>
                      <a:r>
                        <a:rPr lang="es-CO" sz="12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PreparedStatements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aconseja transformar las consultas para que manejen los </a:t>
                      </a:r>
                      <a:r>
                        <a:rPr lang="es-CO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binding</a:t>
                      </a: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propuestos por los </a:t>
                      </a:r>
                      <a:r>
                        <a:rPr lang="es-CO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PreparedStatements</a:t>
                      </a: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y así evitar las inyecciones en un 100%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encontraron rutas quemadas dentro del código </a:t>
                      </a:r>
                      <a:r>
                        <a:rPr lang="es-CO" sz="12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php</a:t>
                      </a: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que podrían dar </a:t>
                      </a:r>
                      <a:r>
                        <a:rPr lang="es-CO" sz="12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info</a:t>
                      </a:r>
                      <a:r>
                        <a:rPr lang="es-CO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adicional.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Bajo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Sacar las rutas físicas del código ya sea a la BD o a algún ambiente con un mínimo de seguridad.</a:t>
                      </a:r>
                    </a:p>
                  </a:txBody>
                  <a:tcPr marL="68580" marR="68580" marT="0" marB="0"/>
                </a:tc>
              </a:tr>
              <a:tr h="397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 parecer los TAN se encuentran guardados de forma plana en la BD, pero algo falla en la transferencia.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deberá guardar encriptada la información.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900" b="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900" b="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O" sz="900" b="0" i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2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1 </a:t>
            </a:r>
            <a:endParaRPr lang="es-CO" sz="28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59590"/>
              </p:ext>
            </p:extLst>
          </p:nvPr>
        </p:nvGraphicFramePr>
        <p:xfrm>
          <a:off x="883578" y="1818525"/>
          <a:ext cx="6856774" cy="1296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1720"/>
                <a:gridCol w="746752"/>
                <a:gridCol w="2538302"/>
              </a:tblGrid>
              <a:tr h="198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VULNERABILIDAD</a:t>
                      </a:r>
                      <a:endParaRPr lang="es-CO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RIESGO</a:t>
                      </a:r>
                      <a:endParaRPr lang="es-CO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CONTROL</a:t>
                      </a:r>
                      <a:endParaRPr lang="es-CO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encontraron credenciales planas en la BD (claves, usuarios, </a:t>
                      </a:r>
                      <a:r>
                        <a:rPr lang="es-CO" sz="1200" b="0" kern="1200" dirty="0" err="1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CO" sz="1200" b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Alto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deberá guardar encriptada la información.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3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 encontró que la aplicación puede ser cargada desde un </a:t>
                      </a:r>
                      <a:r>
                        <a:rPr lang="es-CO" sz="1200" b="0" kern="1200" dirty="0" err="1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frame</a:t>
                      </a:r>
                      <a:r>
                        <a:rPr lang="es-CO" sz="1200" b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s-CO" sz="1200" b="0" kern="1200" dirty="0" err="1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Framing</a:t>
                      </a:r>
                      <a:r>
                        <a:rPr lang="es-CO" sz="1200" b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).</a:t>
                      </a:r>
                      <a:endParaRPr lang="es-CO" sz="1200" b="0" i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Bajo</a:t>
                      </a:r>
                      <a:endParaRPr lang="es-CO" sz="1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aconseja agregar las directivas necesarias o los encabezados </a:t>
                      </a:r>
                      <a:r>
                        <a:rPr lang="es-CO" sz="1200" b="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es-CO" sz="12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que eviten la carga del sitio desde un dominio diferente.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58345"/>
              </p:ext>
            </p:extLst>
          </p:nvPr>
        </p:nvGraphicFramePr>
        <p:xfrm>
          <a:off x="899592" y="3717032"/>
          <a:ext cx="6804756" cy="273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403"/>
                <a:gridCol w="4801126"/>
                <a:gridCol w="1450227"/>
              </a:tblGrid>
              <a:tr h="22802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Top 10 OWASP</a:t>
                      </a:r>
                      <a:endParaRPr lang="es-CO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No.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Descripción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Estado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1.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Inyección 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Vulnerable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2. 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 smtClean="0">
                          <a:effectLst/>
                        </a:rPr>
                        <a:t>Pérdida </a:t>
                      </a:r>
                      <a:r>
                        <a:rPr lang="es-CO" sz="1100" b="0" dirty="0">
                          <a:effectLst/>
                        </a:rPr>
                        <a:t>de autenticación y </a:t>
                      </a:r>
                      <a:r>
                        <a:rPr lang="es-CO" sz="1100" b="0" dirty="0" smtClean="0">
                          <a:effectLst/>
                        </a:rPr>
                        <a:t>gestión </a:t>
                      </a:r>
                      <a:r>
                        <a:rPr lang="es-CO" sz="1100" b="0" dirty="0">
                          <a:effectLst/>
                        </a:rPr>
                        <a:t>de sesiones 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OK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3.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XSS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Explotado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4.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Referencia directa insegura a objetos 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OK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5.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Configuración de seguridad incorrecta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Explotado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6.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Exposición de datos sensibles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Explotado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7. 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</a:rPr>
                        <a:t>Ausencia de control de acceso a funciones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OK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8.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CSRF 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Vulnerable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9.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Uso de componentes vulnerables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OK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10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</a:rPr>
                        <a:t>Redirecciones y reenvíos comprometidos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OK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3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1 </a:t>
            </a:r>
            <a:endParaRPr lang="es-CO" sz="2800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9" y="1248090"/>
            <a:ext cx="2609850" cy="346583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1259199"/>
            <a:ext cx="4362450" cy="194500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44" y="3491615"/>
            <a:ext cx="4212468" cy="220980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0" y="4853400"/>
            <a:ext cx="3495974" cy="16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8 </a:t>
            </a:r>
            <a:endParaRPr lang="es-CO" sz="2800" dirty="0"/>
          </a:p>
        </p:txBody>
      </p:sp>
      <p:pic>
        <p:nvPicPr>
          <p:cNvPr id="5" name="0 Imagen" descr="acceso DB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2024844"/>
            <a:ext cx="6912768" cy="380039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35596" y="1628800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 la herramienta IDA Pro se pudo determinar: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830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8 </a:t>
            </a:r>
            <a:endParaRPr lang="es-CO" sz="2800" dirty="0"/>
          </a:p>
        </p:txBody>
      </p:sp>
      <p:pic>
        <p:nvPicPr>
          <p:cNvPr id="5" name="1 Imagen" descr="consultas DB (ii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783" y="1472549"/>
            <a:ext cx="5757525" cy="4708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1 Elipse"/>
          <p:cNvSpPr/>
          <p:nvPr/>
        </p:nvSpPr>
        <p:spPr>
          <a:xfrm>
            <a:off x="6624228" y="1304764"/>
            <a:ext cx="1944216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79512" y="1545177"/>
            <a:ext cx="2160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Las consultas a la base de datos utilizadas dentro de la aplicación, se pueden ver claramente</a:t>
            </a:r>
          </a:p>
        </p:txBody>
      </p:sp>
    </p:spTree>
    <p:extLst>
      <p:ext uri="{BB962C8B-B14F-4D97-AF65-F5344CB8AC3E}">
        <p14:creationId xmlns:p14="http://schemas.microsoft.com/office/powerpoint/2010/main" val="14915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8 </a:t>
            </a:r>
            <a:endParaRPr lang="es-CO" sz="2800" dirty="0"/>
          </a:p>
        </p:txBody>
      </p:sp>
      <p:pic>
        <p:nvPicPr>
          <p:cNvPr id="5" name="2 Imagen" descr="consultas DB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9851" y="1442374"/>
            <a:ext cx="5425815" cy="4758934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87524" y="1916832"/>
            <a:ext cx="23256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 smtClean="0"/>
              <a:t>Se </a:t>
            </a:r>
            <a:r>
              <a:rPr lang="es-CO" sz="1600" dirty="0"/>
              <a:t>puede </a:t>
            </a:r>
            <a:r>
              <a:rPr lang="es-CO" sz="1600" dirty="0" smtClean="0"/>
              <a:t>apreciar:</a:t>
            </a:r>
          </a:p>
          <a:p>
            <a:pPr algn="just"/>
            <a:r>
              <a:rPr lang="es-CO" sz="1600" dirty="0" smtClean="0"/>
              <a:t>printf</a:t>
            </a:r>
            <a:r>
              <a:rPr lang="es-CO" sz="1600" dirty="0"/>
              <a:t>, fgets, strcat, strcopy, </a:t>
            </a:r>
            <a:endParaRPr lang="es-CO" sz="1600" dirty="0" smtClean="0"/>
          </a:p>
          <a:p>
            <a:pPr algn="just"/>
            <a:r>
              <a:rPr lang="es-CO" sz="1600" dirty="0" smtClean="0"/>
              <a:t>lo </a:t>
            </a:r>
            <a:r>
              <a:rPr lang="es-CO" sz="1600" dirty="0"/>
              <a:t>cual puede llevar a ataques de Buffer </a:t>
            </a:r>
            <a:r>
              <a:rPr lang="es-CO" sz="1600" dirty="0" smtClean="0"/>
              <a:t>Overflow</a:t>
            </a:r>
            <a:r>
              <a:rPr lang="es-CO" sz="1600" dirty="0"/>
              <a:t>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9738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8 </a:t>
            </a:r>
            <a:endParaRPr lang="es-CO" sz="2800" dirty="0"/>
          </a:p>
        </p:txBody>
      </p:sp>
      <p:pic>
        <p:nvPicPr>
          <p:cNvPr id="7" name="3 Imagen" descr="salto incondicion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373" y="1340768"/>
            <a:ext cx="5943600" cy="431673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287524" y="1592796"/>
            <a:ext cx="26838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Las comparaciones de los resultados obtenidos desde la base de datos, son realizados de manera </a:t>
            </a:r>
            <a:r>
              <a:rPr lang="es-CO" sz="1400" dirty="0" smtClean="0"/>
              <a:t>directa</a:t>
            </a:r>
            <a:r>
              <a:rPr lang="es-CO" sz="1400" dirty="0"/>
              <a:t>.</a:t>
            </a:r>
            <a:endParaRPr lang="es-CO" sz="1400" dirty="0" smtClean="0"/>
          </a:p>
          <a:p>
            <a:pPr algn="just"/>
            <a:endParaRPr lang="es-CO" sz="1400" dirty="0"/>
          </a:p>
          <a:p>
            <a:pPr algn="just"/>
            <a:r>
              <a:rPr lang="es-CO" sz="1400" dirty="0" smtClean="0"/>
              <a:t>Lo </a:t>
            </a:r>
            <a:r>
              <a:rPr lang="es-CO" sz="1400" dirty="0"/>
              <a:t>que permitiría, mediante la modificación del archivo compilado (ej. con un editor hexadecimal</a:t>
            </a:r>
            <a:r>
              <a:rPr lang="es-CO" sz="1400" dirty="0" smtClean="0"/>
              <a:t>)</a:t>
            </a:r>
            <a:r>
              <a:rPr lang="es-CO" sz="1400" dirty="0"/>
              <a:t>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5361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8 </a:t>
            </a:r>
            <a:endParaRPr lang="es-CO" sz="2800" dirty="0"/>
          </a:p>
        </p:txBody>
      </p:sp>
      <p:pic>
        <p:nvPicPr>
          <p:cNvPr id="6" name="4 Imagen" descr="saltos para smartcar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892" y="1143093"/>
            <a:ext cx="5187516" cy="457327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51520" y="2024844"/>
            <a:ext cx="3204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Igualmente, aplica también para los valores generados por la </a:t>
            </a:r>
            <a:r>
              <a:rPr lang="es-CO" sz="1400" dirty="0" err="1"/>
              <a:t>SmartCard</a:t>
            </a:r>
            <a:r>
              <a:rPr lang="es-CO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06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Herramientas Utilizadas </a:t>
            </a:r>
            <a:endParaRPr lang="es-CO" sz="2800" dirty="0"/>
          </a:p>
        </p:txBody>
      </p:sp>
      <p:sp>
        <p:nvSpPr>
          <p:cNvPr id="2" name="1 Rectángulo"/>
          <p:cNvSpPr/>
          <p:nvPr/>
        </p:nvSpPr>
        <p:spPr>
          <a:xfrm>
            <a:off x="539550" y="1268760"/>
            <a:ext cx="8126115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Herramientas utilizadas y  detalladas  en anteriores fases.</a:t>
            </a:r>
          </a:p>
          <a:p>
            <a:r>
              <a:rPr lang="es-CO" sz="1200" dirty="0"/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u="sng" dirty="0" err="1"/>
              <a:t>nMap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Sql</a:t>
            </a:r>
            <a:r>
              <a:rPr lang="es-CO" sz="1200" dirty="0"/>
              <a:t> </a:t>
            </a:r>
            <a:r>
              <a:rPr lang="es-CO" sz="1200" dirty="0" err="1"/>
              <a:t>Map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ZAP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Burpsuite</a:t>
            </a: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u="sng" dirty="0" err="1"/>
              <a:t>Dirbuster</a:t>
            </a:r>
            <a:endParaRPr lang="es-CO" sz="1200" dirty="0"/>
          </a:p>
          <a:p>
            <a:r>
              <a:rPr lang="es-CO" sz="1200" dirty="0"/>
              <a:t> </a:t>
            </a:r>
          </a:p>
          <a:p>
            <a:r>
              <a:rPr lang="es-CO" sz="1200" dirty="0"/>
              <a:t>  </a:t>
            </a:r>
          </a:p>
          <a:p>
            <a:r>
              <a:rPr lang="es-CO" sz="1200" dirty="0"/>
              <a:t>Nuevas Herramientas como complemento en esta fase</a:t>
            </a:r>
          </a:p>
          <a:p>
            <a:r>
              <a:rPr lang="es-CO" sz="1200" dirty="0"/>
              <a:t>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u="sng" dirty="0" err="1"/>
              <a:t>PDM</a:t>
            </a:r>
            <a:r>
              <a:rPr lang="en-US" sz="1200" b="1" u="sng" dirty="0"/>
              <a:t>,</a:t>
            </a:r>
            <a:r>
              <a:rPr lang="en-US" sz="1200" dirty="0"/>
              <a:t> scans Java source code. </a:t>
            </a:r>
            <a:r>
              <a:rPr lang="es-CO" sz="1200" dirty="0"/>
              <a:t>Es una herramienta de análisis de código estático para vulnerabilidades en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b="1" u="sng" dirty="0" err="1"/>
              <a:t>Rips</a:t>
            </a:r>
            <a:r>
              <a:rPr lang="es-CO" sz="1200" b="1" u="sng" dirty="0"/>
              <a:t>,</a:t>
            </a:r>
            <a:r>
              <a:rPr lang="es-CO" sz="1200" dirty="0"/>
              <a:t> Es una herramienta de análisis de código estático para vulnerabilidades en PHP.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1200" b="1" u="sng" dirty="0" err="1"/>
              <a:t>RATS</a:t>
            </a:r>
            <a:r>
              <a:rPr lang="es-CO" sz="1200" b="1" u="sng" dirty="0"/>
              <a:t>, </a:t>
            </a:r>
            <a:r>
              <a:rPr lang="es-CO" sz="1200" dirty="0"/>
              <a:t>Es una herramienta de análisis de código estático para vulnerabilidades en C/C++, PHP entre otros.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u="sng" dirty="0"/>
              <a:t>IDA Pro</a:t>
            </a:r>
            <a:r>
              <a:rPr lang="es-CO" sz="1200" dirty="0"/>
              <a:t>, es una herramienta de </a:t>
            </a:r>
            <a:r>
              <a:rPr lang="es-CO" sz="1200" dirty="0" err="1"/>
              <a:t>desambladora</a:t>
            </a:r>
            <a:r>
              <a:rPr lang="es-CO" sz="1200" dirty="0"/>
              <a:t> y depuradora de código (</a:t>
            </a:r>
            <a:r>
              <a:rPr lang="es-CO" sz="1200" dirty="0" err="1"/>
              <a:t>disassembler</a:t>
            </a:r>
            <a:r>
              <a:rPr lang="es-CO" sz="1200" dirty="0"/>
              <a:t> and </a:t>
            </a:r>
            <a:r>
              <a:rPr lang="es-CO" sz="1200" dirty="0" err="1"/>
              <a:t>debugger</a:t>
            </a:r>
            <a:r>
              <a:rPr lang="es-CO" sz="1200" dirty="0"/>
              <a:t>) utilizada para ingeniería inversa, recursiva, permite su manipulación en el </a:t>
            </a:r>
            <a:r>
              <a:rPr lang="es-CO" sz="1200" dirty="0" err="1"/>
              <a:t>disassembler</a:t>
            </a:r>
            <a:r>
              <a:rPr lang="es-CO" sz="1200" dirty="0"/>
              <a:t>, es bastante extensible mediante </a:t>
            </a:r>
            <a:r>
              <a:rPr lang="es-CO" sz="1200" dirty="0" err="1"/>
              <a:t>plugins</a:t>
            </a:r>
            <a:r>
              <a:rPr lang="es-CO" sz="1200" dirty="0"/>
              <a:t> y scripts y es multiplataforma. Lo más interesante e importante es que soporta varios ISA</a:t>
            </a:r>
            <a:r>
              <a:rPr lang="es-CO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b="1" u="sng" dirty="0"/>
              <a:t>DJ Java Decompiler</a:t>
            </a:r>
            <a:r>
              <a:rPr lang="es-CO" sz="1200" dirty="0"/>
              <a:t>, Herramienta que produce los programas fuentes de un archivo .class.</a:t>
            </a:r>
            <a:r>
              <a:rPr lang="es-ES_tradnl" sz="1200" dirty="0"/>
              <a:t>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99327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638038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LECCIONES APRENDIDAS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97" y="4257092"/>
            <a:ext cx="3446419" cy="255628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521" y="1371059"/>
            <a:ext cx="716926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Las pruebas de caja negra nos dan una perspectiva desde el punto de vista de un atacante el cual no tiene contacto y </a:t>
            </a:r>
            <a:r>
              <a:rPr lang="es-CO" sz="1400" dirty="0" smtClean="0"/>
              <a:t>acceso directo </a:t>
            </a:r>
            <a:r>
              <a:rPr lang="es-CO" sz="1400" dirty="0"/>
              <a:t>a nuestros servidores, lo cual estamos representando un gran porcentaje de </a:t>
            </a:r>
            <a:r>
              <a:rPr lang="es-CO" sz="1400" dirty="0" smtClean="0"/>
              <a:t>    atacantes </a:t>
            </a:r>
            <a:r>
              <a:rPr lang="es-CO" sz="1400" dirty="0"/>
              <a:t>mediante esta prueba.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Mediante la caja blanca no solo podemos determinar fallas de seguridad sino mala programación que de una u otra manera impacta </a:t>
            </a:r>
            <a:r>
              <a:rPr lang="es-CO" sz="1400" dirty="0" smtClean="0"/>
              <a:t>en </a:t>
            </a:r>
            <a:r>
              <a:rPr lang="es-CO" sz="1400" dirty="0"/>
              <a:t>el rendimiento de la aplicación. Como pudimos corroborarlo con la herramienta </a:t>
            </a:r>
            <a:r>
              <a:rPr lang="es-CO" sz="1400" dirty="0" err="1"/>
              <a:t>PDM</a:t>
            </a:r>
            <a:r>
              <a:rPr lang="es-CO" sz="1400" dirty="0"/>
              <a:t>, </a:t>
            </a:r>
            <a:r>
              <a:rPr lang="es-CO" sz="1400" dirty="0" smtClean="0"/>
              <a:t>la cual </a:t>
            </a:r>
            <a:r>
              <a:rPr lang="es-CO" sz="1400" dirty="0"/>
              <a:t>nos indico muchas falencias o </a:t>
            </a:r>
            <a:r>
              <a:rPr lang="es-CO" sz="1400" dirty="0" smtClean="0"/>
              <a:t>malos</a:t>
            </a:r>
          </a:p>
          <a:p>
            <a:pPr lvl="0" algn="just"/>
            <a:r>
              <a:rPr lang="es-CO" sz="1400" dirty="0" smtClean="0"/>
              <a:t>       usos </a:t>
            </a:r>
            <a:r>
              <a:rPr lang="es-CO" sz="1400" dirty="0"/>
              <a:t>de las variables que </a:t>
            </a:r>
            <a:r>
              <a:rPr lang="es-CO" sz="1400" dirty="0" smtClean="0"/>
              <a:t>sabiéndolas </a:t>
            </a:r>
            <a:r>
              <a:rPr lang="es-CO" sz="1400" dirty="0"/>
              <a:t>explotar podríamos generar vulnerabilidades a </a:t>
            </a:r>
            <a:r>
              <a:rPr lang="es-CO" sz="1400" dirty="0" smtClean="0"/>
              <a:t>partir de </a:t>
            </a:r>
            <a:r>
              <a:rPr lang="es-CO" sz="1400" dirty="0"/>
              <a:t>mala programación.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Aprender a decompilar el código y entenderlo es un arte, muchos de nosotros no lo </a:t>
            </a:r>
            <a:r>
              <a:rPr lang="es-CO" sz="1400" dirty="0" smtClean="0"/>
              <a:t>habíamos </a:t>
            </a:r>
            <a:r>
              <a:rPr lang="es-CO" sz="1400" dirty="0"/>
              <a:t>realizado y menos con el objetivo de vulnerar al mismo</a:t>
            </a:r>
            <a:r>
              <a:rPr lang="es-CO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/>
              <a:t>Utilizaci</a:t>
            </a:r>
            <a:r>
              <a:rPr lang="es-CO" sz="1400" dirty="0" smtClean="0"/>
              <a:t>ón de herramientas como IDA Pro para pruebas de análisis de código dinamico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1759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Objetivos</a:t>
            </a:r>
            <a:endParaRPr lang="es-CO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043608" y="1880828"/>
            <a:ext cx="69996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Análisis de Vulnerabilidades completa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Análisis de Vulnerabilidades completa de la </a:t>
            </a:r>
            <a:r>
              <a:rPr lang="es-CO" sz="2000" dirty="0" smtClean="0"/>
              <a:t>Aplicación Grupo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Decodificar las aplicaciones del código C y Java grupo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Pruebas de Calidad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24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5068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CO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9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(%)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54629"/>
              </p:ext>
            </p:extLst>
          </p:nvPr>
        </p:nvGraphicFramePr>
        <p:xfrm>
          <a:off x="827584" y="1448780"/>
          <a:ext cx="7573290" cy="291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658"/>
                <a:gridCol w="1514658"/>
                <a:gridCol w="1514658"/>
                <a:gridCol w="1514658"/>
                <a:gridCol w="15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Vulnerabilidades Nuestra</a:t>
                      </a:r>
                      <a:r>
                        <a:rPr lang="es-CO" sz="1400" baseline="0" dirty="0" smtClean="0"/>
                        <a:t> App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Vulnerabilidades Grupo 1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Decodificar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Decodificar  java</a:t>
                      </a:r>
                    </a:p>
                    <a:p>
                      <a:pPr marL="0" algn="ctr" defTabSz="914400" rtl="0" eaLnBrk="1" latinLnBrk="0" hangingPunct="1"/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Álvaro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Ehrlichmann Casas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Felipe Giraldo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Guillermo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Hernan Tenjo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RoadMap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Curso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772816"/>
            <a:ext cx="1620180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948264" y="1772816"/>
            <a:ext cx="1620180" cy="3564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616" y="5589240"/>
            <a:ext cx="74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AS-IS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6316" y="5553236"/>
            <a:ext cx="83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TO-BE</a:t>
            </a:r>
            <a:endParaRPr lang="es-ES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319450" y="5690032"/>
            <a:ext cx="2469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GAP de Seguridad</a:t>
            </a:r>
            <a:endParaRPr lang="es-ES" sz="2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5233" y="4077072"/>
            <a:ext cx="973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Funcional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Seguridad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Básica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5798" y="2024844"/>
            <a:ext cx="1801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Vulnerabilidades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Minimizadas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Llaves 13"/>
          <p:cNvSpPr/>
          <p:nvPr/>
        </p:nvSpPr>
        <p:spPr>
          <a:xfrm rot="5400000">
            <a:off x="4265966" y="2042846"/>
            <a:ext cx="792088" cy="7812868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1"/>
          <p:cNvSpPr/>
          <p:nvPr/>
        </p:nvSpPr>
        <p:spPr>
          <a:xfrm>
            <a:off x="259178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1"/>
          <p:cNvSpPr/>
          <p:nvPr/>
        </p:nvSpPr>
        <p:spPr>
          <a:xfrm>
            <a:off x="2591780" y="3933056"/>
            <a:ext cx="1013672" cy="140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9"/>
          <p:cNvSpPr txBox="1"/>
          <p:nvPr/>
        </p:nvSpPr>
        <p:spPr>
          <a:xfrm>
            <a:off x="2629532" y="4096525"/>
            <a:ext cx="975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Pruebas</a:t>
            </a:r>
          </a:p>
          <a:p>
            <a:pPr algn="ctr"/>
            <a:r>
              <a:rPr lang="es-ES" sz="1400" dirty="0" smtClean="0"/>
              <a:t>De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1376772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</a:t>
            </a:r>
            <a:endParaRPr lang="es-CO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33316" y="1409653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</a:t>
            </a:r>
            <a:endParaRPr lang="es-CO" dirty="0"/>
          </a:p>
        </p:txBody>
      </p:sp>
      <p:sp>
        <p:nvSpPr>
          <p:cNvPr id="26" name="Rectángulo 1"/>
          <p:cNvSpPr/>
          <p:nvPr/>
        </p:nvSpPr>
        <p:spPr>
          <a:xfrm>
            <a:off x="385192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1"/>
          <p:cNvSpPr/>
          <p:nvPr/>
        </p:nvSpPr>
        <p:spPr>
          <a:xfrm>
            <a:off x="3851920" y="4506214"/>
            <a:ext cx="10136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9"/>
          <p:cNvSpPr txBox="1"/>
          <p:nvPr/>
        </p:nvSpPr>
        <p:spPr>
          <a:xfrm>
            <a:off x="3848998" y="4506215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Nuevos</a:t>
            </a:r>
          </a:p>
          <a:p>
            <a:pPr algn="ctr"/>
            <a:r>
              <a:rPr lang="es-ES" sz="1400" dirty="0" smtClean="0"/>
              <a:t>Requerimientos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923928" y="1412776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III</a:t>
            </a:r>
            <a:endParaRPr lang="es-CO" dirty="0"/>
          </a:p>
        </p:txBody>
      </p:sp>
      <p:sp>
        <p:nvSpPr>
          <p:cNvPr id="30" name="Rectángulo 1"/>
          <p:cNvSpPr/>
          <p:nvPr/>
        </p:nvSpPr>
        <p:spPr>
          <a:xfrm>
            <a:off x="3851920" y="3392996"/>
            <a:ext cx="1013672" cy="111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9"/>
          <p:cNvSpPr txBox="1"/>
          <p:nvPr/>
        </p:nvSpPr>
        <p:spPr>
          <a:xfrm>
            <a:off x="3848998" y="3583177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Controles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416316" y="1416677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V</a:t>
            </a:r>
            <a:endParaRPr lang="es-CO" dirty="0"/>
          </a:p>
        </p:txBody>
      </p:sp>
      <p:sp>
        <p:nvSpPr>
          <p:cNvPr id="36" name="CuadroTexto 7"/>
          <p:cNvSpPr txBox="1"/>
          <p:nvPr/>
        </p:nvSpPr>
        <p:spPr>
          <a:xfrm>
            <a:off x="5364088" y="2475181"/>
            <a:ext cx="1247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/>
              <a:t>…</a:t>
            </a:r>
            <a:endParaRPr lang="es-ES" sz="2400" b="1" dirty="0"/>
          </a:p>
        </p:txBody>
      </p:sp>
      <p:sp>
        <p:nvSpPr>
          <p:cNvPr id="32" name="Rectángulo 1"/>
          <p:cNvSpPr/>
          <p:nvPr/>
        </p:nvSpPr>
        <p:spPr>
          <a:xfrm>
            <a:off x="5364088" y="1807980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"/>
          <p:cNvSpPr/>
          <p:nvPr/>
        </p:nvSpPr>
        <p:spPr>
          <a:xfrm>
            <a:off x="5358528" y="2240867"/>
            <a:ext cx="1013672" cy="3131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9"/>
          <p:cNvSpPr txBox="1"/>
          <p:nvPr/>
        </p:nvSpPr>
        <p:spPr>
          <a:xfrm>
            <a:off x="5396280" y="3735577"/>
            <a:ext cx="975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Análisis Vulnerabilidades toda la App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420598" y="1450651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247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4 </a:t>
            </a:r>
            <a:endParaRPr lang="es-CO" sz="2800" dirty="0"/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880828"/>
            <a:ext cx="5834627" cy="3780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07504" y="1916832"/>
            <a:ext cx="28803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 smtClean="0"/>
              <a:t>Se </a:t>
            </a:r>
            <a:r>
              <a:rPr lang="es-CO" sz="1400" dirty="0"/>
              <a:t>tiene un servidor sin interfaz gráfica ni componentes que puedan generar riesgos en el ambiente a la aplicación</a:t>
            </a:r>
            <a:r>
              <a:rPr lang="es-CO" sz="1400" dirty="0" smtClean="0"/>
              <a:t>.</a:t>
            </a:r>
          </a:p>
          <a:p>
            <a:pPr algn="just"/>
            <a:endParaRPr lang="es-ES_tradnl" sz="1400" dirty="0"/>
          </a:p>
          <a:p>
            <a:pPr lvl="0" algn="just"/>
            <a:r>
              <a:rPr lang="es-CO" sz="1400" dirty="0" smtClean="0"/>
              <a:t>Usuarios </a:t>
            </a:r>
            <a:r>
              <a:rPr lang="es-CO" sz="1400" dirty="0"/>
              <a:t>privilegiados y sus contraseñas robustas</a:t>
            </a:r>
            <a:endParaRPr lang="es-ES_tradnl" sz="1400" dirty="0"/>
          </a:p>
          <a:p>
            <a:pPr algn="just"/>
            <a:r>
              <a:rPr lang="es-CO" sz="1400" dirty="0"/>
              <a:t>Se deshabilito el puerto 80 y se habilito todo el trafico por el 443 con https. </a:t>
            </a:r>
            <a:endParaRPr lang="es-CO" sz="1400" dirty="0" smtClean="0"/>
          </a:p>
          <a:p>
            <a:pPr algn="just"/>
            <a:endParaRPr lang="es-CO" sz="1400" dirty="0"/>
          </a:p>
          <a:p>
            <a:pPr algn="just"/>
            <a:r>
              <a:rPr lang="es-CO" sz="1400" dirty="0" smtClean="0"/>
              <a:t>Componentes a Evaluar son:</a:t>
            </a:r>
          </a:p>
          <a:p>
            <a:pPr algn="just"/>
            <a:r>
              <a:rPr lang="es-CO" sz="1400" dirty="0" smtClean="0"/>
              <a:t>Apache</a:t>
            </a:r>
          </a:p>
          <a:p>
            <a:pPr algn="just"/>
            <a:r>
              <a:rPr lang="es-CO" sz="1400" dirty="0" smtClean="0"/>
              <a:t>MySql</a:t>
            </a:r>
            <a:endParaRPr lang="es-CO" sz="1400" dirty="0"/>
          </a:p>
          <a:p>
            <a:pPr algn="just"/>
            <a:r>
              <a:rPr lang="es-CO" sz="1400" dirty="0" smtClean="0"/>
              <a:t>PHP</a:t>
            </a:r>
          </a:p>
          <a:p>
            <a:pPr algn="just"/>
            <a:r>
              <a:rPr lang="es-CO" sz="1400" dirty="0" smtClean="0"/>
              <a:t>JAVA</a:t>
            </a:r>
          </a:p>
          <a:p>
            <a:r>
              <a:rPr lang="es-CO" sz="1400" dirty="0"/>
              <a:t>C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722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4 </a:t>
            </a:r>
            <a:endParaRPr lang="es-CO" sz="28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6627"/>
              </p:ext>
            </p:extLst>
          </p:nvPr>
        </p:nvGraphicFramePr>
        <p:xfrm>
          <a:off x="1043607" y="1304765"/>
          <a:ext cx="7452828" cy="4821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174"/>
                <a:gridCol w="655814"/>
                <a:gridCol w="2911840"/>
              </a:tblGrid>
              <a:tr h="338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VULNERABILIDAD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RIESGO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CONTROL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708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Las Páginas de seguridad se dejan en cache, no existe un control de cache. En las páginas de </a:t>
                      </a:r>
                      <a:r>
                        <a:rPr lang="es-ES" sz="1100" u="sng">
                          <a:effectLst/>
                          <a:hlinkClick r:id="rId3"/>
                        </a:rPr>
                        <a:t>https://192.168.69.136/loginsys/theme/css/login.css</a:t>
                      </a:r>
                      <a:r>
                        <a:rPr lang="es-ES" sz="1100">
                          <a:effectLst/>
                        </a:rPr>
                        <a:t>, https://192.168.69.136/loginsys/admin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Medio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&lt;META HTTP-EQUIV='Cache-Control' CONTENT='no-cache'&gt;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708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El atributo AUTOCOMPLETE no ha sido deshabilitado de todas las pantallas de la aplicación.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u="sng">
                          <a:effectLst/>
                          <a:hlinkClick r:id="rId4"/>
                        </a:rPr>
                        <a:t>https://192.168.69.136/loginsys/register.php</a:t>
                      </a:r>
                      <a:endParaRPr lang="es-CO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https://192.168.69.136/loginsys/admin/login.php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Bajo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Use el atributo </a:t>
                      </a:r>
                      <a:r>
                        <a:rPr lang="es-ES" sz="1100">
                          <a:effectLst/>
                        </a:rPr>
                        <a:t>AUTOCOMPLETE='OFF'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18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La Ip del servidor es pública </a:t>
                      </a:r>
                      <a:r>
                        <a:rPr lang="es-ES" sz="1100">
                          <a:effectLst/>
                        </a:rPr>
                        <a:t>https://192.168.69.136/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Medio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debe colocar un alias en el Apache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6777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Las Cookies esta configuradas sin el Secure Flag, lo cual se puede acceder todavía a las cookies sin cifrar. PHPSESSION.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https://192.168.69.136/loginsys/lib/captcha.php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Medio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Asegurar que las cookies tengan el secure flag.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169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utiliza sprintf en  transactionManager.c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Alto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Utilice snprintf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3388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puede explotar un buffer overflow con fixed size global buffer en transactionManager.c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Alto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508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El uso de atoi en transactionManager.c no se controla y puede ser sobrecargado para exceder el rango de las variables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Medio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puede salvar o almacenar un valor sin signo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3388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El uso de fopen transactionManager.c no esta controlado y puede utilizarse para redireccionar.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Alto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puede forzar a abrir determinado tipo de archivos o en forma controlada.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169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Se utiliza strncpy en transactionManager.c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Bajo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Utilizar </a:t>
                      </a:r>
                      <a:r>
                        <a:rPr lang="es-ES" sz="900">
                          <a:effectLst/>
                        </a:rPr>
                        <a:t>strccpy  o controle el carácter \0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3388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En loadFile.php se manipula archivo y no se ve un control sobre las entradas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Bajo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Utilizar API de control de listas blancas.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  <a:tr h="3388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En el archivo config.php.ini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Medio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No dejar </a:t>
                      </a:r>
                      <a:r>
                        <a:rPr lang="es-CO" sz="1000" dirty="0" err="1">
                          <a:effectLst/>
                        </a:rPr>
                        <a:t>implicitas</a:t>
                      </a:r>
                      <a:r>
                        <a:rPr lang="es-CO" sz="1000" dirty="0">
                          <a:effectLst/>
                        </a:rPr>
                        <a:t> las contraseñas ni usuarios privilegiados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070" marR="650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</a:t>
            </a:r>
            <a:r>
              <a:rPr lang="es-CO" sz="4000" dirty="0" smtClean="0"/>
              <a:t>4 </a:t>
            </a:r>
            <a:endParaRPr lang="es-CO" sz="2800" dirty="0"/>
          </a:p>
        </p:txBody>
      </p:sp>
      <p:pic>
        <p:nvPicPr>
          <p:cNvPr id="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1952836"/>
            <a:ext cx="7524836" cy="1836204"/>
          </a:xfrm>
          <a:prstGeom prst="rect">
            <a:avLst/>
          </a:prstGeom>
        </p:spPr>
      </p:pic>
      <p:pic>
        <p:nvPicPr>
          <p:cNvPr id="10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365104"/>
            <a:ext cx="7164796" cy="1800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63588" y="1376772"/>
            <a:ext cx="407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Auto an</a:t>
            </a:r>
            <a:r>
              <a:rPr lang="es-ES_tradnl" dirty="0" smtClean="0"/>
              <a:t>álisis con la </a:t>
            </a:r>
            <a:r>
              <a:rPr lang="es-ES_tradnl" dirty="0" smtClean="0"/>
              <a:t>herramienta </a:t>
            </a:r>
            <a:r>
              <a:rPr lang="es-ES_tradnl" dirty="0"/>
              <a:t>IDA-PRO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21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</a:t>
            </a:r>
            <a:r>
              <a:rPr lang="es-CO" sz="4000" dirty="0" smtClean="0"/>
              <a:t>4 </a:t>
            </a:r>
            <a:endParaRPr lang="es-CO" sz="2800" dirty="0"/>
          </a:p>
        </p:txBody>
      </p:sp>
      <p:pic>
        <p:nvPicPr>
          <p:cNvPr id="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88840"/>
            <a:ext cx="5879730" cy="378907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03548" y="12687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El procedimiento de creación de la llave AES es transparente al observar la rutina getAESKey que utiliza una llave quemada y el algoritmo SHA-256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1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1 </a:t>
            </a:r>
            <a:endParaRPr lang="es-CO" sz="2800" dirty="0"/>
          </a:p>
        </p:txBody>
      </p:sp>
      <p:sp>
        <p:nvSpPr>
          <p:cNvPr id="2" name="1 Rectángulo"/>
          <p:cNvSpPr/>
          <p:nvPr/>
        </p:nvSpPr>
        <p:spPr>
          <a:xfrm>
            <a:off x="287524" y="1674674"/>
            <a:ext cx="3564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/>
              <a:t>Se verificaron los 21 módulos de PHP en sus diferentes subdirectorios </a:t>
            </a:r>
            <a:r>
              <a:rPr lang="es-CO" sz="1600" dirty="0" err="1"/>
              <a:t>MVC</a:t>
            </a:r>
            <a:r>
              <a:rPr lang="es-CO" sz="1600" dirty="0"/>
              <a:t> se encontró</a:t>
            </a:r>
            <a:r>
              <a:rPr lang="es-CO" sz="1600" dirty="0" smtClean="0"/>
              <a:t>:</a:t>
            </a:r>
          </a:p>
          <a:p>
            <a:pPr algn="just"/>
            <a:endParaRPr lang="es-CO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600" dirty="0"/>
              <a:t>Manejo de listas blancas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600" dirty="0"/>
              <a:t>Escape de caracteres especiales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600" dirty="0"/>
              <a:t>Validadores de </a:t>
            </a:r>
            <a:r>
              <a:rPr lang="es-CO" sz="1600" dirty="0" err="1"/>
              <a:t>XSS</a:t>
            </a:r>
            <a:r>
              <a:rPr lang="es-CO" sz="1600" dirty="0"/>
              <a:t>, </a:t>
            </a:r>
            <a:r>
              <a:rPr lang="es-CO" sz="1600" dirty="0" err="1"/>
              <a:t>Sql</a:t>
            </a:r>
            <a:r>
              <a:rPr lang="es-CO" sz="1600" dirty="0"/>
              <a:t> </a:t>
            </a:r>
            <a:r>
              <a:rPr lang="es-CO" sz="1600" dirty="0" err="1"/>
              <a:t>Injection</a:t>
            </a:r>
            <a:r>
              <a:rPr lang="es-CO" sz="1600" dirty="0"/>
              <a:t> y </a:t>
            </a:r>
            <a:r>
              <a:rPr lang="es-CO" sz="1600" dirty="0" err="1"/>
              <a:t>CSRF</a:t>
            </a:r>
            <a:r>
              <a:rPr lang="es-CO" sz="1600" dirty="0"/>
              <a:t> (por ejemplo ver </a:t>
            </a:r>
            <a:r>
              <a:rPr lang="es-CO" sz="1600" dirty="0" err="1"/>
              <a:t>checklogin.php</a:t>
            </a:r>
            <a:r>
              <a:rPr lang="es-CO" sz="1600" dirty="0" smtClean="0"/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600" dirty="0" smtClean="0"/>
              <a:t>Navegación puerto 443 - https</a:t>
            </a:r>
            <a:endParaRPr lang="es-CO" sz="1600" dirty="0"/>
          </a:p>
        </p:txBody>
      </p:sp>
      <p:sp>
        <p:nvSpPr>
          <p:cNvPr id="3" name="2 Rectángulo"/>
          <p:cNvSpPr/>
          <p:nvPr/>
        </p:nvSpPr>
        <p:spPr>
          <a:xfrm>
            <a:off x="287524" y="4221088"/>
            <a:ext cx="3445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 smtClean="0"/>
              <a:t>Pero </a:t>
            </a:r>
            <a:r>
              <a:rPr lang="es-CO" sz="1600" dirty="0"/>
              <a:t>se dejo en el mismo servidor de </a:t>
            </a:r>
            <a:r>
              <a:rPr lang="es-CO" sz="1600" dirty="0" err="1"/>
              <a:t>samurai</a:t>
            </a:r>
            <a:r>
              <a:rPr lang="es-CO" sz="1600" dirty="0"/>
              <a:t> </a:t>
            </a:r>
            <a:r>
              <a:rPr lang="es-CO" sz="1600" dirty="0" err="1" smtClean="0"/>
              <a:t>WTF</a:t>
            </a:r>
            <a:endParaRPr lang="es-CO" sz="1600" dirty="0"/>
          </a:p>
        </p:txBody>
      </p:sp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67658"/>
            <a:ext cx="4906082" cy="3033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3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ANÁLISIS GRUPO 1 </a:t>
            </a:r>
            <a:endParaRPr lang="es-CO" sz="28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21336"/>
              </p:ext>
            </p:extLst>
          </p:nvPr>
        </p:nvGraphicFramePr>
        <p:xfrm>
          <a:off x="899592" y="1808820"/>
          <a:ext cx="6840760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3378"/>
                <a:gridCol w="745008"/>
                <a:gridCol w="2532374"/>
              </a:tblGrid>
              <a:tr h="196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VULNERABILIDAD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RIESGO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CONTROL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1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Las Páginas de seguridad se dejan en cache, no existe un control de cache. En las páginas de </a:t>
                      </a:r>
                      <a:r>
                        <a:rPr lang="es-ES" sz="1200" u="sng">
                          <a:effectLst/>
                          <a:hlinkClick r:id="rId3"/>
                        </a:rPr>
                        <a:t>https://localhost/BankApp/src/view/register.php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https://localhost/BankApp/src/view/login.php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Medio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&lt;META HTTP-EQUIV='Cache-Control' CONTENT='no-cache'&gt;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El atributo AUTOCOMPLETE no ha sido deshabilitado de todas las pantallas de la aplicación. 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Bajo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Use el atributo </a:t>
                      </a:r>
                      <a:r>
                        <a:rPr lang="es-ES" sz="1200">
                          <a:effectLst/>
                        </a:rPr>
                        <a:t>AUTOCOMPLETE='OFF'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Los usuarios y contraseñas por defecto siguen originales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Cambiar las contraseñas de Mysql y Servidor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81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Cuando la aplicación BankApp/BankApp/src/controller/checklogin.php  pasa los parámetros al correo, estos pueden ser redireccionados a un servidor de correo remoto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Verificar las entradas y proteger la transmisión, puede ser con PGP o cualquier sistema de seguridad de correos.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8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El fopen en BankApp/BankApp/src/controller/send.php no esta controlado y puede utilizarse para redireccionar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puede forzar a abrir determinado tipo de archivos o en forma controlada.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Deja el código de Mysql quemado(ver línea 27 del archivo checklogin.php)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Parametrizar las variables sensibles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El código puede recibir inyección dado que la consulta es posible inyectarla (línea 29 checklogin.php)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Cambiar forma de construir y ejecutar las consultas a la BD.</a:t>
                      </a:r>
                      <a:endParaRPr lang="es-C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1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1459</Words>
  <Application>Microsoft Macintosh PowerPoint</Application>
  <PresentationFormat>Presentación en pantalla (4:3)</PresentationFormat>
  <Paragraphs>289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Presentación de PowerPoint</vt:lpstr>
      <vt:lpstr>Objetivos</vt:lpstr>
      <vt:lpstr>Presentación de PowerPoint</vt:lpstr>
      <vt:lpstr>ANÁLISIS GRUPO 4 </vt:lpstr>
      <vt:lpstr>ANÁLISIS GRUPO 4 </vt:lpstr>
      <vt:lpstr>ANÁLISIS GRUPO 4 </vt:lpstr>
      <vt:lpstr>ANÁLISIS GRUPO 4 </vt:lpstr>
      <vt:lpstr>ANÁLISIS GRUPO 1 </vt:lpstr>
      <vt:lpstr>ANÁLISIS GRUPO 1 </vt:lpstr>
      <vt:lpstr>ANÁLISIS GRUPO 1 </vt:lpstr>
      <vt:lpstr>ANÁLISIS GRUPO 1 </vt:lpstr>
      <vt:lpstr>ANÁLISIS GRUPO 1 </vt:lpstr>
      <vt:lpstr>ANÁLISIS GRUPO 8 </vt:lpstr>
      <vt:lpstr>ANÁLISIS GRUPO 8 </vt:lpstr>
      <vt:lpstr>ANÁLISIS GRUPO 8 </vt:lpstr>
      <vt:lpstr>ANÁLISIS GRUPO 8 </vt:lpstr>
      <vt:lpstr>ANÁLISIS GRUPO 8 </vt:lpstr>
      <vt:lpstr>Herramientas Utilizadas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Wilder (BOG-MEW)</dc:creator>
  <cp:lastModifiedBy>MacBook</cp:lastModifiedBy>
  <cp:revision>224</cp:revision>
  <dcterms:created xsi:type="dcterms:W3CDTF">2013-02-11T00:09:26Z</dcterms:created>
  <dcterms:modified xsi:type="dcterms:W3CDTF">2014-07-02T23:20:50Z</dcterms:modified>
</cp:coreProperties>
</file>