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75" r:id="rId3"/>
    <p:sldId id="280" r:id="rId4"/>
    <p:sldId id="271" r:id="rId5"/>
    <p:sldId id="272" r:id="rId6"/>
    <p:sldId id="273" r:id="rId7"/>
    <p:sldId id="274" r:id="rId8"/>
    <p:sldId id="281" r:id="rId9"/>
    <p:sldId id="277" r:id="rId10"/>
    <p:sldId id="278" r:id="rId11"/>
    <p:sldId id="283" r:id="rId12"/>
    <p:sldId id="268" r:id="rId13"/>
    <p:sldId id="269" r:id="rId14"/>
    <p:sldId id="279" r:id="rId15"/>
    <p:sldId id="258" r:id="rId16"/>
    <p:sldId id="284" r:id="rId17"/>
    <p:sldId id="286" r:id="rId18"/>
    <p:sldId id="270" r:id="rId1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FF66FF"/>
    <a:srgbClr val="EAEAEA"/>
    <a:srgbClr val="B2B2B2"/>
    <a:srgbClr val="FF9966"/>
    <a:srgbClr val="FF505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0" autoAdjust="0"/>
    <p:restoredTop sz="99800" autoAdjust="0"/>
  </p:normalViewPr>
  <p:slideViewPr>
    <p:cSldViewPr>
      <p:cViewPr varScale="1">
        <p:scale>
          <a:sx n="91" d="100"/>
          <a:sy n="91" d="100"/>
        </p:scale>
        <p:origin x="-164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DEE54-6A09-4CFC-ADD9-82C43FFFAB58}" type="datetimeFigureOut">
              <a:rPr lang="es-CO" smtClean="0"/>
              <a:t>27/06/14</a:t>
            </a:fld>
            <a:endParaRPr lang="es-CO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36E42-3FC8-48C0-AB8A-11A6B52336F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0640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27/06/14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102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27/06/14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9748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27/06/14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2379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27/06/14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722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27/06/14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78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27/06/14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5673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27/06/14</a:t>
            </a:fld>
            <a:endParaRPr lang="es-C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5336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27/06/14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6156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27/06/14</a:t>
            </a:fld>
            <a:endParaRPr lang="es-C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9456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27/06/14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526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27/06/14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698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5D161-8639-4B1A-A13F-B1E05A17CA12}" type="datetimeFigureOut">
              <a:rPr lang="es-CO" smtClean="0"/>
              <a:t>27/06/14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655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411981"/>
            <a:ext cx="191452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32" y="4556651"/>
            <a:ext cx="1044116" cy="17206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5890" y="4437112"/>
            <a:ext cx="168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Presentado por:</a:t>
            </a:r>
            <a:endParaRPr lang="es-CO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22632" y="4437112"/>
            <a:ext cx="85618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03741" y="6228020"/>
            <a:ext cx="216023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Secure Coding</a:t>
            </a:r>
            <a:endParaRPr lang="es-CO" dirty="0"/>
          </a:p>
        </p:txBody>
      </p:sp>
      <p:sp>
        <p:nvSpPr>
          <p:cNvPr id="11" name="TextBox 10"/>
          <p:cNvSpPr txBox="1"/>
          <p:nvPr/>
        </p:nvSpPr>
        <p:spPr>
          <a:xfrm>
            <a:off x="3383868" y="4735013"/>
            <a:ext cx="234026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Álvaro López</a:t>
            </a:r>
            <a:endParaRPr lang="es-ES" dirty="0"/>
          </a:p>
          <a:p>
            <a:r>
              <a:rPr lang="de-DE" dirty="0"/>
              <a:t>Ehrlichmann Casas</a:t>
            </a:r>
            <a:endParaRPr lang="hr-HR" dirty="0"/>
          </a:p>
          <a:p>
            <a:r>
              <a:rPr lang="hr-HR" dirty="0"/>
              <a:t>Felipe Giraldo</a:t>
            </a:r>
            <a:endParaRPr lang="es-CO" dirty="0"/>
          </a:p>
          <a:p>
            <a:r>
              <a:rPr lang="es-CO" dirty="0"/>
              <a:t>Guillermo Molina</a:t>
            </a:r>
          </a:p>
          <a:p>
            <a:r>
              <a:rPr lang="hr-HR" dirty="0"/>
              <a:t>Hernan Tenjo</a:t>
            </a:r>
            <a:endParaRPr lang="es-CO" dirty="0"/>
          </a:p>
          <a:p>
            <a:endParaRPr lang="es-CO" dirty="0"/>
          </a:p>
        </p:txBody>
      </p:sp>
      <p:sp>
        <p:nvSpPr>
          <p:cNvPr id="13" name="TextBox 12"/>
          <p:cNvSpPr txBox="1"/>
          <p:nvPr/>
        </p:nvSpPr>
        <p:spPr>
          <a:xfrm>
            <a:off x="539552" y="139599"/>
            <a:ext cx="80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Development of basic functionality</a:t>
            </a:r>
            <a:endParaRPr lang="es-CO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9792" y="1196752"/>
            <a:ext cx="122413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Amenazas</a:t>
            </a:r>
            <a:endParaRPr lang="es-CO" dirty="0"/>
          </a:p>
        </p:txBody>
      </p:sp>
      <p:sp>
        <p:nvSpPr>
          <p:cNvPr id="14" name="TextBox 13"/>
          <p:cNvSpPr txBox="1"/>
          <p:nvPr/>
        </p:nvSpPr>
        <p:spPr>
          <a:xfrm>
            <a:off x="2987824" y="3212976"/>
            <a:ext cx="147616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Cultura</a:t>
            </a:r>
            <a:endParaRPr lang="es-CO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122578" y="2541767"/>
            <a:ext cx="5690931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75856" y="1736812"/>
            <a:ext cx="190821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Vulnerabilidades</a:t>
            </a:r>
            <a:endParaRPr lang="es-CO" dirty="0"/>
          </a:p>
        </p:txBody>
      </p:sp>
      <p:grpSp>
        <p:nvGrpSpPr>
          <p:cNvPr id="23" name="Group 22"/>
          <p:cNvGrpSpPr/>
          <p:nvPr/>
        </p:nvGrpSpPr>
        <p:grpSpPr>
          <a:xfrm>
            <a:off x="3783425" y="2254766"/>
            <a:ext cx="1940703" cy="576064"/>
            <a:chOff x="3563888" y="2672916"/>
            <a:chExt cx="1940703" cy="576064"/>
          </a:xfrm>
        </p:grpSpPr>
        <p:grpSp>
          <p:nvGrpSpPr>
            <p:cNvPr id="20" name="Group 19"/>
            <p:cNvGrpSpPr/>
            <p:nvPr/>
          </p:nvGrpSpPr>
          <p:grpSpPr>
            <a:xfrm>
              <a:off x="3563888" y="2672916"/>
              <a:ext cx="1940703" cy="576064"/>
              <a:chOff x="3918346" y="1596826"/>
              <a:chExt cx="2175867" cy="870346"/>
            </a:xfrm>
          </p:grpSpPr>
          <p:sp>
            <p:nvSpPr>
              <p:cNvPr id="21" name="Chevron 20"/>
              <p:cNvSpPr/>
              <p:nvPr/>
            </p:nvSpPr>
            <p:spPr>
              <a:xfrm>
                <a:off x="3918346" y="1596826"/>
                <a:ext cx="2175867" cy="870346"/>
              </a:xfrm>
              <a:prstGeom prst="chevron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2" name="Chevron 4"/>
              <p:cNvSpPr/>
              <p:nvPr/>
            </p:nvSpPr>
            <p:spPr>
              <a:xfrm>
                <a:off x="4353519" y="1596826"/>
                <a:ext cx="1305521" cy="87034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019" tIns="50673" rIns="50673" bIns="50673" numCol="1" spcCol="1270" anchor="ctr" anchorCtr="0">
                <a:noAutofit/>
              </a:bodyPr>
              <a:lstStyle/>
              <a:p>
                <a:pPr lvl="0"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CO" sz="3800" kern="120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3876507" y="2780928"/>
              <a:ext cx="162808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500" dirty="0" smtClean="0">
                  <a:solidFill>
                    <a:schemeClr val="bg1"/>
                  </a:solidFill>
                </a:rPr>
                <a:t>Seguridad</a:t>
              </a:r>
              <a:endParaRPr lang="es-CO" sz="1500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472100" y="1340768"/>
            <a:ext cx="1385386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Riesgos</a:t>
            </a:r>
            <a:endParaRPr lang="es-CO" dirty="0"/>
          </a:p>
        </p:txBody>
      </p:sp>
      <p:sp>
        <p:nvSpPr>
          <p:cNvPr id="2" name="CuadroTexto 1"/>
          <p:cNvSpPr txBox="1"/>
          <p:nvPr/>
        </p:nvSpPr>
        <p:spPr>
          <a:xfrm>
            <a:off x="6660232" y="4797152"/>
            <a:ext cx="181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Dr. Martín Ochoa</a:t>
            </a:r>
            <a:endParaRPr lang="es-ES" dirty="0"/>
          </a:p>
        </p:txBody>
      </p:sp>
      <p:sp>
        <p:nvSpPr>
          <p:cNvPr id="24" name="TextBox 6"/>
          <p:cNvSpPr txBox="1"/>
          <p:nvPr/>
        </p:nvSpPr>
        <p:spPr>
          <a:xfrm>
            <a:off x="6264188" y="4545124"/>
            <a:ext cx="3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A:</a:t>
            </a:r>
            <a:endParaRPr lang="es-CO" dirty="0"/>
          </a:p>
        </p:txBody>
      </p:sp>
      <p:sp>
        <p:nvSpPr>
          <p:cNvPr id="26" name="TextBox 16"/>
          <p:cNvSpPr txBox="1"/>
          <p:nvPr/>
        </p:nvSpPr>
        <p:spPr>
          <a:xfrm>
            <a:off x="5076056" y="2996952"/>
            <a:ext cx="1908212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Controles</a:t>
            </a:r>
            <a:endParaRPr lang="es-CO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3" y="1148373"/>
            <a:ext cx="2196243" cy="2676671"/>
          </a:xfrm>
          <a:prstGeom prst="rect">
            <a:avLst/>
          </a:prstGeom>
        </p:spPr>
      </p:pic>
      <p:sp>
        <p:nvSpPr>
          <p:cNvPr id="27" name="TextBox 6"/>
          <p:cNvSpPr txBox="1"/>
          <p:nvPr/>
        </p:nvSpPr>
        <p:spPr>
          <a:xfrm>
            <a:off x="3293026" y="3825044"/>
            <a:ext cx="2421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u="sng" dirty="0" smtClean="0"/>
              <a:t>Grupo 4 – FASE III</a:t>
            </a:r>
            <a:endParaRPr lang="es-CO" sz="2400" b="1" u="sng" dirty="0"/>
          </a:p>
        </p:txBody>
      </p:sp>
    </p:spTree>
    <p:extLst>
      <p:ext uri="{BB962C8B-B14F-4D97-AF65-F5344CB8AC3E}">
        <p14:creationId xmlns:p14="http://schemas.microsoft.com/office/powerpoint/2010/main" val="2283616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18" name="3 Título"/>
          <p:cNvSpPr>
            <a:spLocks noGrp="1"/>
          </p:cNvSpPr>
          <p:nvPr>
            <p:ph type="title"/>
          </p:nvPr>
        </p:nvSpPr>
        <p:spPr>
          <a:xfrm>
            <a:off x="392675" y="136925"/>
            <a:ext cx="8229600" cy="1143000"/>
          </a:xfrm>
        </p:spPr>
        <p:txBody>
          <a:bodyPr>
            <a:normAutofit/>
          </a:bodyPr>
          <a:lstStyle/>
          <a:p>
            <a:r>
              <a:rPr lang="es-CO" sz="2800" b="1" dirty="0"/>
              <a:t>Ciclo SCS</a:t>
            </a:r>
          </a:p>
        </p:txBody>
      </p:sp>
      <p:pic>
        <p:nvPicPr>
          <p:cNvPr id="4" name="Picture 1031" descr="C:\private\11gR1\Presentations\XtremePartnerXWeek\peop038.gi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88703"/>
            <a:ext cx="793029" cy="62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4 Grupo"/>
          <p:cNvGrpSpPr/>
          <p:nvPr/>
        </p:nvGrpSpPr>
        <p:grpSpPr>
          <a:xfrm>
            <a:off x="206839" y="4386702"/>
            <a:ext cx="1371228" cy="1625373"/>
            <a:chOff x="5981117" y="2375215"/>
            <a:chExt cx="742348" cy="1146228"/>
          </a:xfrm>
        </p:grpSpPr>
        <p:grpSp>
          <p:nvGrpSpPr>
            <p:cNvPr id="6" name="5 Grupo"/>
            <p:cNvGrpSpPr/>
            <p:nvPr/>
          </p:nvGrpSpPr>
          <p:grpSpPr>
            <a:xfrm>
              <a:off x="5981117" y="2375215"/>
              <a:ext cx="742348" cy="1146228"/>
              <a:chOff x="6014811" y="1336154"/>
              <a:chExt cx="742348" cy="1146228"/>
            </a:xfrm>
          </p:grpSpPr>
          <p:pic>
            <p:nvPicPr>
              <p:cNvPr id="8" name="Picture 1032" descr="big_server_wh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143" t="7793" r="19753" b="28241"/>
              <a:stretch>
                <a:fillRect/>
              </a:stretch>
            </p:blipFill>
            <p:spPr bwMode="auto">
              <a:xfrm>
                <a:off x="6014811" y="1336154"/>
                <a:ext cx="742348" cy="803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9 CuadroTexto"/>
              <p:cNvSpPr txBox="1"/>
              <p:nvPr/>
            </p:nvSpPr>
            <p:spPr>
              <a:xfrm>
                <a:off x="6151253" y="2069993"/>
                <a:ext cx="557318" cy="412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1600" dirty="0" smtClean="0"/>
                  <a:t>Simulador</a:t>
                </a:r>
              </a:p>
              <a:p>
                <a:pPr algn="ctr"/>
                <a:r>
                  <a:rPr lang="es-CO" sz="1600" dirty="0" smtClean="0"/>
                  <a:t>OTP</a:t>
                </a:r>
                <a:endParaRPr lang="es-CO" sz="1600" dirty="0"/>
              </a:p>
            </p:txBody>
          </p:sp>
        </p:grpSp>
        <p:sp>
          <p:nvSpPr>
            <p:cNvPr id="7" name="6 CuadroTexto"/>
            <p:cNvSpPr txBox="1"/>
            <p:nvPr/>
          </p:nvSpPr>
          <p:spPr>
            <a:xfrm>
              <a:off x="5981117" y="3178529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CO" sz="1600" dirty="0"/>
            </a:p>
          </p:txBody>
        </p:sp>
      </p:grpSp>
      <p:sp>
        <p:nvSpPr>
          <p:cNvPr id="17" name="16 Llamada de nube"/>
          <p:cNvSpPr/>
          <p:nvPr/>
        </p:nvSpPr>
        <p:spPr>
          <a:xfrm>
            <a:off x="828487" y="1016732"/>
            <a:ext cx="1258630" cy="612648"/>
          </a:xfrm>
          <a:prstGeom prst="cloudCallout">
            <a:avLst>
              <a:gd name="adj1" fmla="val -29312"/>
              <a:gd name="adj2" fmla="val 108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b="1" dirty="0" smtClean="0"/>
              <a:t>PIN</a:t>
            </a:r>
            <a:endParaRPr lang="es-CO" sz="1050" b="1" dirty="0"/>
          </a:p>
        </p:txBody>
      </p:sp>
      <p:sp>
        <p:nvSpPr>
          <p:cNvPr id="20" name="19 Flecha abajo"/>
          <p:cNvSpPr/>
          <p:nvPr/>
        </p:nvSpPr>
        <p:spPr>
          <a:xfrm rot="16200000">
            <a:off x="1918761" y="4470458"/>
            <a:ext cx="484632" cy="11504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20 CuadroTexto"/>
          <p:cNvSpPr txBox="1"/>
          <p:nvPr/>
        </p:nvSpPr>
        <p:spPr>
          <a:xfrm>
            <a:off x="1701572" y="4253858"/>
            <a:ext cx="1142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600" dirty="0" smtClean="0"/>
              <a:t>Generación</a:t>
            </a:r>
          </a:p>
          <a:p>
            <a:pPr algn="ctr"/>
            <a:r>
              <a:rPr lang="es-CO" sz="1600" dirty="0" smtClean="0"/>
              <a:t>OTP</a:t>
            </a:r>
            <a:endParaRPr lang="es-CO" sz="1600" dirty="0"/>
          </a:p>
        </p:txBody>
      </p:sp>
      <p:sp>
        <p:nvSpPr>
          <p:cNvPr id="2" name="1 Rectángulo redondeado"/>
          <p:cNvSpPr/>
          <p:nvPr/>
        </p:nvSpPr>
        <p:spPr>
          <a:xfrm>
            <a:off x="2843808" y="4344930"/>
            <a:ext cx="2916324" cy="1548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3121274" y="4458071"/>
            <a:ext cx="1644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chemeClr val="bg1"/>
                </a:solidFill>
              </a:rPr>
              <a:t>Cuenta Origen</a:t>
            </a:r>
          </a:p>
          <a:p>
            <a:r>
              <a:rPr lang="es-CO" b="1" dirty="0" smtClean="0">
                <a:solidFill>
                  <a:schemeClr val="bg1"/>
                </a:solidFill>
              </a:rPr>
              <a:t>Cuenta Destino</a:t>
            </a:r>
          </a:p>
          <a:p>
            <a:r>
              <a:rPr lang="es-CO" b="1" dirty="0" smtClean="0">
                <a:solidFill>
                  <a:schemeClr val="bg1"/>
                </a:solidFill>
              </a:rPr>
              <a:t>Monto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35" name="34 Rectángulo redondeado"/>
          <p:cNvSpPr/>
          <p:nvPr/>
        </p:nvSpPr>
        <p:spPr>
          <a:xfrm>
            <a:off x="4189699" y="5381401"/>
            <a:ext cx="1152128" cy="2880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/>
              <a:t>Generar OTP</a:t>
            </a:r>
            <a:endParaRPr lang="es-CO" sz="1400" dirty="0"/>
          </a:p>
        </p:txBody>
      </p:sp>
      <p:sp>
        <p:nvSpPr>
          <p:cNvPr id="36" name="35 Flecha abajo"/>
          <p:cNvSpPr/>
          <p:nvPr/>
        </p:nvSpPr>
        <p:spPr>
          <a:xfrm>
            <a:off x="586171" y="2818440"/>
            <a:ext cx="484632" cy="1568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36 CuadroTexto"/>
          <p:cNvSpPr txBox="1"/>
          <p:nvPr/>
        </p:nvSpPr>
        <p:spPr>
          <a:xfrm>
            <a:off x="955038" y="3052588"/>
            <a:ext cx="10631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600" dirty="0" smtClean="0"/>
              <a:t>Ingreso</a:t>
            </a:r>
          </a:p>
          <a:p>
            <a:pPr algn="ctr"/>
            <a:r>
              <a:rPr lang="es-CO" sz="1600" dirty="0" smtClean="0"/>
              <a:t>App Local</a:t>
            </a:r>
          </a:p>
          <a:p>
            <a:pPr algn="ctr"/>
            <a:r>
              <a:rPr lang="es-CO" sz="1600" dirty="0" smtClean="0"/>
              <a:t>PIN (4535)</a:t>
            </a:r>
            <a:endParaRPr lang="es-CO" sz="1600" dirty="0"/>
          </a:p>
        </p:txBody>
      </p:sp>
      <p:cxnSp>
        <p:nvCxnSpPr>
          <p:cNvPr id="38" name="37 Conector recto de flecha"/>
          <p:cNvCxnSpPr>
            <a:endCxn id="60" idx="1"/>
          </p:cNvCxnSpPr>
          <p:nvPr/>
        </p:nvCxnSpPr>
        <p:spPr>
          <a:xfrm>
            <a:off x="1701572" y="2465891"/>
            <a:ext cx="42045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94"/>
          <p:cNvGrpSpPr>
            <a:grpSpLocks/>
          </p:cNvGrpSpPr>
          <p:nvPr/>
        </p:nvGrpSpPr>
        <p:grpSpPr bwMode="auto">
          <a:xfrm>
            <a:off x="1565263" y="2188542"/>
            <a:ext cx="4440280" cy="510070"/>
            <a:chOff x="2112" y="1536"/>
            <a:chExt cx="2592" cy="336"/>
          </a:xfrm>
        </p:grpSpPr>
        <p:sp>
          <p:nvSpPr>
            <p:cNvPr id="42" name="AutoShape 95"/>
            <p:cNvSpPr>
              <a:spLocks noChangeArrowheads="1"/>
            </p:cNvSpPr>
            <p:nvPr/>
          </p:nvSpPr>
          <p:spPr bwMode="auto">
            <a:xfrm rot="5400000">
              <a:off x="3240" y="408"/>
              <a:ext cx="336" cy="2592"/>
            </a:xfrm>
            <a:prstGeom prst="can">
              <a:avLst>
                <a:gd name="adj" fmla="val 46714"/>
              </a:avLst>
            </a:prstGeom>
            <a:noFill/>
            <a:ln w="317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" name="AutoShape 96"/>
            <p:cNvSpPr>
              <a:spLocks noChangeArrowheads="1"/>
            </p:cNvSpPr>
            <p:nvPr/>
          </p:nvSpPr>
          <p:spPr bwMode="auto">
            <a:xfrm rot="-5400000">
              <a:off x="3240" y="408"/>
              <a:ext cx="336" cy="2592"/>
            </a:xfrm>
            <a:prstGeom prst="can">
              <a:avLst>
                <a:gd name="adj" fmla="val 46714"/>
              </a:avLst>
            </a:prstGeom>
            <a:noFill/>
            <a:ln w="317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44" name="43 Grupo"/>
          <p:cNvGrpSpPr/>
          <p:nvPr/>
        </p:nvGrpSpPr>
        <p:grpSpPr>
          <a:xfrm>
            <a:off x="7662008" y="2069811"/>
            <a:ext cx="832279" cy="731542"/>
            <a:chOff x="7573916" y="2505166"/>
            <a:chExt cx="1020472" cy="928912"/>
          </a:xfrm>
        </p:grpSpPr>
        <p:pic>
          <p:nvPicPr>
            <p:cNvPr id="45" name="Picture 1031" descr="databas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756" y="2505166"/>
              <a:ext cx="548655" cy="618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45 CuadroTexto"/>
            <p:cNvSpPr txBox="1"/>
            <p:nvPr/>
          </p:nvSpPr>
          <p:spPr>
            <a:xfrm>
              <a:off x="7573916" y="3140968"/>
              <a:ext cx="1020472" cy="293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900" dirty="0" smtClean="0"/>
                <a:t>DB USUARIOS</a:t>
              </a:r>
              <a:endParaRPr lang="es-CO" sz="1050" dirty="0"/>
            </a:p>
          </p:txBody>
        </p:sp>
      </p:grpSp>
      <p:grpSp>
        <p:nvGrpSpPr>
          <p:cNvPr id="64" name="63 Grupo"/>
          <p:cNvGrpSpPr/>
          <p:nvPr/>
        </p:nvGrpSpPr>
        <p:grpSpPr>
          <a:xfrm>
            <a:off x="6273056" y="3388699"/>
            <a:ext cx="1388952" cy="1730317"/>
            <a:chOff x="6318564" y="2899524"/>
            <a:chExt cx="1388952" cy="1730317"/>
          </a:xfrm>
        </p:grpSpPr>
        <p:grpSp>
          <p:nvGrpSpPr>
            <p:cNvPr id="51" name="50 Grupo"/>
            <p:cNvGrpSpPr/>
            <p:nvPr/>
          </p:nvGrpSpPr>
          <p:grpSpPr>
            <a:xfrm>
              <a:off x="6318564" y="2899524"/>
              <a:ext cx="1074538" cy="1730317"/>
              <a:chOff x="5940152" y="466763"/>
              <a:chExt cx="1074538" cy="1730317"/>
            </a:xfrm>
          </p:grpSpPr>
          <p:grpSp>
            <p:nvGrpSpPr>
              <p:cNvPr id="52" name="51 Grupo"/>
              <p:cNvGrpSpPr/>
              <p:nvPr/>
            </p:nvGrpSpPr>
            <p:grpSpPr>
              <a:xfrm>
                <a:off x="5940152" y="1119227"/>
                <a:ext cx="742348" cy="1077853"/>
                <a:chOff x="6152574" y="4113076"/>
                <a:chExt cx="742348" cy="1077853"/>
              </a:xfrm>
            </p:grpSpPr>
            <p:pic>
              <p:nvPicPr>
                <p:cNvPr id="54" name="Picture 1032" descr="big_server_wh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143" t="7793" r="19753" b="28241"/>
                <a:stretch>
                  <a:fillRect/>
                </a:stretch>
              </p:blipFill>
              <p:spPr bwMode="auto">
                <a:xfrm>
                  <a:off x="6152574" y="4113076"/>
                  <a:ext cx="742348" cy="8033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5" name="54 CuadroTexto"/>
                <p:cNvSpPr txBox="1"/>
                <p:nvPr/>
              </p:nvSpPr>
              <p:spPr>
                <a:xfrm>
                  <a:off x="6163300" y="4913930"/>
                  <a:ext cx="73129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O" sz="1200" dirty="0" smtClean="0"/>
                    <a:t>App Java</a:t>
                  </a:r>
                  <a:endParaRPr lang="es-CO" sz="1600" dirty="0"/>
                </a:p>
              </p:txBody>
            </p:sp>
          </p:grpSp>
          <p:sp>
            <p:nvSpPr>
              <p:cNvPr id="53" name="52 CuadroTexto"/>
              <p:cNvSpPr txBox="1"/>
              <p:nvPr/>
            </p:nvSpPr>
            <p:spPr>
              <a:xfrm>
                <a:off x="6239093" y="466763"/>
                <a:ext cx="7755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CO" sz="1200" dirty="0" smtClean="0"/>
                  <a:t>Validador</a:t>
                </a:r>
              </a:p>
              <a:p>
                <a:pPr algn="ctr"/>
                <a:r>
                  <a:rPr lang="es-CO" sz="1200" dirty="0" smtClean="0"/>
                  <a:t>OTP</a:t>
                </a:r>
                <a:endParaRPr lang="es-CO" sz="1600" dirty="0"/>
              </a:p>
            </p:txBody>
          </p:sp>
        </p:grpSp>
        <p:pic>
          <p:nvPicPr>
            <p:cNvPr id="56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8510" y="4056663"/>
              <a:ext cx="639006" cy="515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7" name="56 Grupo"/>
          <p:cNvGrpSpPr/>
          <p:nvPr/>
        </p:nvGrpSpPr>
        <p:grpSpPr>
          <a:xfrm>
            <a:off x="5906124" y="1635373"/>
            <a:ext cx="1371227" cy="1880151"/>
            <a:chOff x="5981117" y="2191183"/>
            <a:chExt cx="742348" cy="1325900"/>
          </a:xfrm>
        </p:grpSpPr>
        <p:grpSp>
          <p:nvGrpSpPr>
            <p:cNvPr id="58" name="57 Grupo"/>
            <p:cNvGrpSpPr/>
            <p:nvPr/>
          </p:nvGrpSpPr>
          <p:grpSpPr>
            <a:xfrm>
              <a:off x="5981117" y="2191183"/>
              <a:ext cx="742348" cy="987346"/>
              <a:chOff x="6014811" y="1152122"/>
              <a:chExt cx="742348" cy="987346"/>
            </a:xfrm>
          </p:grpSpPr>
          <p:pic>
            <p:nvPicPr>
              <p:cNvPr id="60" name="Picture 1032" descr="big_server_wh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143" t="7793" r="19753" b="28241"/>
              <a:stretch>
                <a:fillRect/>
              </a:stretch>
            </p:blipFill>
            <p:spPr bwMode="auto">
              <a:xfrm>
                <a:off x="6014811" y="1336154"/>
                <a:ext cx="742348" cy="803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60 CuadroTexto"/>
              <p:cNvSpPr txBox="1"/>
              <p:nvPr/>
            </p:nvSpPr>
            <p:spPr>
              <a:xfrm>
                <a:off x="6107177" y="1152122"/>
                <a:ext cx="560720" cy="238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1600" dirty="0" smtClean="0"/>
                  <a:t>Aplicación</a:t>
                </a:r>
                <a:endParaRPr lang="es-CO" sz="1600" dirty="0"/>
              </a:p>
            </p:txBody>
          </p:sp>
        </p:grpSp>
        <p:sp>
          <p:nvSpPr>
            <p:cNvPr id="59" name="58 CuadroTexto"/>
            <p:cNvSpPr txBox="1"/>
            <p:nvPr/>
          </p:nvSpPr>
          <p:spPr>
            <a:xfrm>
              <a:off x="5981117" y="3178529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CO" sz="1600" dirty="0"/>
            </a:p>
          </p:txBody>
        </p:sp>
      </p:grpSp>
      <p:sp>
        <p:nvSpPr>
          <p:cNvPr id="62" name="61 CuadroTexto"/>
          <p:cNvSpPr txBox="1"/>
          <p:nvPr/>
        </p:nvSpPr>
        <p:spPr>
          <a:xfrm>
            <a:off x="2736299" y="2132856"/>
            <a:ext cx="1881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Transacción + OTP</a:t>
            </a:r>
            <a:endParaRPr lang="es-CO" dirty="0"/>
          </a:p>
        </p:txBody>
      </p:sp>
      <p:cxnSp>
        <p:nvCxnSpPr>
          <p:cNvPr id="63" name="62 Conector recto de flecha"/>
          <p:cNvCxnSpPr>
            <a:stCxn id="60" idx="2"/>
          </p:cNvCxnSpPr>
          <p:nvPr/>
        </p:nvCxnSpPr>
        <p:spPr>
          <a:xfrm>
            <a:off x="6591738" y="3035448"/>
            <a:ext cx="0" cy="1073214"/>
          </a:xfrm>
          <a:prstGeom prst="straightConnector1">
            <a:avLst/>
          </a:prstGeom>
          <a:ln w="1905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/>
          <p:nvPr/>
        </p:nvCxnSpPr>
        <p:spPr>
          <a:xfrm flipH="1">
            <a:off x="6959795" y="2810371"/>
            <a:ext cx="916384" cy="1298291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/>
          <p:nvPr/>
        </p:nvCxnSpPr>
        <p:spPr>
          <a:xfrm flipH="1">
            <a:off x="7112471" y="2339666"/>
            <a:ext cx="751228" cy="0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029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/>
      <p:bldP spid="2" grpId="0" animBg="1"/>
      <p:bldP spid="3" grpId="0"/>
      <p:bldP spid="35" grpId="0" animBg="1"/>
      <p:bldP spid="36" grpId="0" animBg="1"/>
      <p:bldP spid="37" grpId="0"/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18" name="3 Título"/>
          <p:cNvSpPr>
            <a:spLocks noGrp="1"/>
          </p:cNvSpPr>
          <p:nvPr>
            <p:ph type="title"/>
          </p:nvPr>
        </p:nvSpPr>
        <p:spPr>
          <a:xfrm>
            <a:off x="392675" y="136925"/>
            <a:ext cx="8229600" cy="1143000"/>
          </a:xfrm>
        </p:spPr>
        <p:txBody>
          <a:bodyPr>
            <a:normAutofit/>
          </a:bodyPr>
          <a:lstStyle/>
          <a:p>
            <a:r>
              <a:rPr lang="es-CO" sz="2800" b="1" dirty="0"/>
              <a:t>Ciclo </a:t>
            </a:r>
            <a:r>
              <a:rPr lang="es-CO" sz="2800" b="1" dirty="0" smtClean="0"/>
              <a:t>BATCH</a:t>
            </a:r>
            <a:endParaRPr lang="es-CO" sz="2800" b="1" dirty="0"/>
          </a:p>
        </p:txBody>
      </p:sp>
      <p:pic>
        <p:nvPicPr>
          <p:cNvPr id="4" name="Picture 1031" descr="C:\private\11gR1\Presentations\XtremePartnerXWeek\peop038.gi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88703"/>
            <a:ext cx="793029" cy="62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16 Llamada de nube"/>
          <p:cNvSpPr/>
          <p:nvPr/>
        </p:nvSpPr>
        <p:spPr>
          <a:xfrm>
            <a:off x="828487" y="1016732"/>
            <a:ext cx="1258630" cy="612648"/>
          </a:xfrm>
          <a:prstGeom prst="cloudCallout">
            <a:avLst>
              <a:gd name="adj1" fmla="val -29312"/>
              <a:gd name="adj2" fmla="val 108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b="1" dirty="0" smtClean="0"/>
              <a:t>PIN</a:t>
            </a:r>
            <a:endParaRPr lang="es-CO" sz="1050" b="1" dirty="0"/>
          </a:p>
        </p:txBody>
      </p:sp>
      <p:sp>
        <p:nvSpPr>
          <p:cNvPr id="36" name="35 Flecha abajo"/>
          <p:cNvSpPr/>
          <p:nvPr/>
        </p:nvSpPr>
        <p:spPr>
          <a:xfrm>
            <a:off x="586171" y="2818440"/>
            <a:ext cx="484632" cy="20507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36 CuadroTexto"/>
          <p:cNvSpPr txBox="1"/>
          <p:nvPr/>
        </p:nvSpPr>
        <p:spPr>
          <a:xfrm>
            <a:off x="875861" y="3461499"/>
            <a:ext cx="10190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400" dirty="0" smtClean="0"/>
              <a:t>Ingreso a la</a:t>
            </a:r>
          </a:p>
          <a:p>
            <a:pPr algn="ctr"/>
            <a:r>
              <a:rPr lang="es-CO" sz="1400" dirty="0" smtClean="0"/>
              <a:t>Interfaz</a:t>
            </a:r>
          </a:p>
          <a:p>
            <a:pPr algn="ctr"/>
            <a:r>
              <a:rPr lang="es-CO" sz="1400" dirty="0" smtClean="0"/>
              <a:t>App Web</a:t>
            </a:r>
            <a:endParaRPr lang="es-CO" sz="1400" dirty="0"/>
          </a:p>
        </p:txBody>
      </p:sp>
      <p:cxnSp>
        <p:nvCxnSpPr>
          <p:cNvPr id="38" name="37 Conector recto de flecha"/>
          <p:cNvCxnSpPr/>
          <p:nvPr/>
        </p:nvCxnSpPr>
        <p:spPr>
          <a:xfrm>
            <a:off x="1565263" y="2344922"/>
            <a:ext cx="4279454" cy="8818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94"/>
          <p:cNvGrpSpPr>
            <a:grpSpLocks/>
          </p:cNvGrpSpPr>
          <p:nvPr/>
        </p:nvGrpSpPr>
        <p:grpSpPr bwMode="auto">
          <a:xfrm>
            <a:off x="1552459" y="1833362"/>
            <a:ext cx="4440280" cy="1086944"/>
            <a:chOff x="2112" y="1536"/>
            <a:chExt cx="2592" cy="336"/>
          </a:xfrm>
        </p:grpSpPr>
        <p:sp>
          <p:nvSpPr>
            <p:cNvPr id="42" name="AutoShape 95"/>
            <p:cNvSpPr>
              <a:spLocks noChangeArrowheads="1"/>
            </p:cNvSpPr>
            <p:nvPr/>
          </p:nvSpPr>
          <p:spPr bwMode="auto">
            <a:xfrm rot="5400000">
              <a:off x="3240" y="408"/>
              <a:ext cx="336" cy="2592"/>
            </a:xfrm>
            <a:prstGeom prst="can">
              <a:avLst>
                <a:gd name="adj" fmla="val 46714"/>
              </a:avLst>
            </a:prstGeom>
            <a:noFill/>
            <a:ln w="317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" name="AutoShape 96"/>
            <p:cNvSpPr>
              <a:spLocks noChangeArrowheads="1"/>
            </p:cNvSpPr>
            <p:nvPr/>
          </p:nvSpPr>
          <p:spPr bwMode="auto">
            <a:xfrm rot="-5400000">
              <a:off x="3240" y="408"/>
              <a:ext cx="336" cy="2592"/>
            </a:xfrm>
            <a:prstGeom prst="can">
              <a:avLst>
                <a:gd name="adj" fmla="val 46714"/>
              </a:avLst>
            </a:prstGeom>
            <a:noFill/>
            <a:ln w="317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44" name="43 Grupo"/>
          <p:cNvGrpSpPr/>
          <p:nvPr/>
        </p:nvGrpSpPr>
        <p:grpSpPr>
          <a:xfrm>
            <a:off x="7665888" y="2300644"/>
            <a:ext cx="832279" cy="731542"/>
            <a:chOff x="7573916" y="2505166"/>
            <a:chExt cx="1020472" cy="928912"/>
          </a:xfrm>
        </p:grpSpPr>
        <p:pic>
          <p:nvPicPr>
            <p:cNvPr id="45" name="Picture 1031" descr="databas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756" y="2505166"/>
              <a:ext cx="548655" cy="618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45 CuadroTexto"/>
            <p:cNvSpPr txBox="1"/>
            <p:nvPr/>
          </p:nvSpPr>
          <p:spPr>
            <a:xfrm>
              <a:off x="7573916" y="3140968"/>
              <a:ext cx="1020472" cy="293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900" dirty="0" smtClean="0"/>
                <a:t>DB USUARIOS</a:t>
              </a:r>
              <a:endParaRPr lang="es-CO" sz="1050" dirty="0"/>
            </a:p>
          </p:txBody>
        </p:sp>
      </p:grpSp>
      <p:grpSp>
        <p:nvGrpSpPr>
          <p:cNvPr id="57" name="56 Grupo"/>
          <p:cNvGrpSpPr/>
          <p:nvPr/>
        </p:nvGrpSpPr>
        <p:grpSpPr>
          <a:xfrm>
            <a:off x="5912870" y="1604000"/>
            <a:ext cx="1371227" cy="1880151"/>
            <a:chOff x="5981117" y="2191183"/>
            <a:chExt cx="742348" cy="1325900"/>
          </a:xfrm>
        </p:grpSpPr>
        <p:grpSp>
          <p:nvGrpSpPr>
            <p:cNvPr id="58" name="57 Grupo"/>
            <p:cNvGrpSpPr/>
            <p:nvPr/>
          </p:nvGrpSpPr>
          <p:grpSpPr>
            <a:xfrm>
              <a:off x="5981117" y="2191183"/>
              <a:ext cx="742348" cy="987346"/>
              <a:chOff x="6014811" y="1152122"/>
              <a:chExt cx="742348" cy="987346"/>
            </a:xfrm>
          </p:grpSpPr>
          <p:pic>
            <p:nvPicPr>
              <p:cNvPr id="60" name="Picture 1032" descr="big_server_wh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143" t="7793" r="19753" b="28241"/>
              <a:stretch>
                <a:fillRect/>
              </a:stretch>
            </p:blipFill>
            <p:spPr bwMode="auto">
              <a:xfrm>
                <a:off x="6014811" y="1336154"/>
                <a:ext cx="742348" cy="803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60 CuadroTexto"/>
              <p:cNvSpPr txBox="1"/>
              <p:nvPr/>
            </p:nvSpPr>
            <p:spPr>
              <a:xfrm>
                <a:off x="6107177" y="1152122"/>
                <a:ext cx="560720" cy="238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1600" dirty="0" smtClean="0"/>
                  <a:t>Aplicación</a:t>
                </a:r>
                <a:endParaRPr lang="es-CO" sz="1600" dirty="0"/>
              </a:p>
            </p:txBody>
          </p:sp>
        </p:grpSp>
        <p:sp>
          <p:nvSpPr>
            <p:cNvPr id="59" name="58 CuadroTexto"/>
            <p:cNvSpPr txBox="1"/>
            <p:nvPr/>
          </p:nvSpPr>
          <p:spPr>
            <a:xfrm>
              <a:off x="5981117" y="3178529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CO" sz="1600" dirty="0"/>
            </a:p>
          </p:txBody>
        </p:sp>
      </p:grpSp>
      <p:cxnSp>
        <p:nvCxnSpPr>
          <p:cNvPr id="63" name="62 Conector recto de flecha"/>
          <p:cNvCxnSpPr>
            <a:stCxn id="60" idx="2"/>
          </p:cNvCxnSpPr>
          <p:nvPr/>
        </p:nvCxnSpPr>
        <p:spPr>
          <a:xfrm flipH="1">
            <a:off x="5912870" y="3004075"/>
            <a:ext cx="685614" cy="1446377"/>
          </a:xfrm>
          <a:prstGeom prst="straightConnector1">
            <a:avLst/>
          </a:prstGeom>
          <a:ln w="190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0" descr="encryption02a"/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028" y="1945464"/>
            <a:ext cx="1193405" cy="937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64 Rectángulo"/>
          <p:cNvSpPr/>
          <p:nvPr/>
        </p:nvSpPr>
        <p:spPr>
          <a:xfrm>
            <a:off x="5665922" y="3474053"/>
            <a:ext cx="588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200" dirty="0" smtClean="0"/>
              <a:t>Invoca</a:t>
            </a:r>
          </a:p>
          <a:p>
            <a:r>
              <a:rPr lang="es-CO" sz="1200" dirty="0" smtClean="0"/>
              <a:t>App C</a:t>
            </a:r>
            <a:endParaRPr lang="es-CO" sz="1200" dirty="0"/>
          </a:p>
        </p:txBody>
      </p:sp>
      <p:cxnSp>
        <p:nvCxnSpPr>
          <p:cNvPr id="73" name="72 Conector recto de flecha"/>
          <p:cNvCxnSpPr>
            <a:stCxn id="70" idx="0"/>
          </p:cNvCxnSpPr>
          <p:nvPr/>
        </p:nvCxnSpPr>
        <p:spPr>
          <a:xfrm flipV="1">
            <a:off x="7461140" y="2916770"/>
            <a:ext cx="531240" cy="1828122"/>
          </a:xfrm>
          <a:prstGeom prst="straightConnector1">
            <a:avLst/>
          </a:prstGeom>
          <a:ln w="190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75 Rectángulo"/>
          <p:cNvSpPr/>
          <p:nvPr/>
        </p:nvSpPr>
        <p:spPr>
          <a:xfrm>
            <a:off x="7668344" y="3658719"/>
            <a:ext cx="8034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200" dirty="0" smtClean="0"/>
              <a:t>Almacena</a:t>
            </a:r>
            <a:endParaRPr lang="es-CO" sz="1200" dirty="0"/>
          </a:p>
        </p:txBody>
      </p:sp>
      <p:grpSp>
        <p:nvGrpSpPr>
          <p:cNvPr id="79" name="78 Grupo"/>
          <p:cNvGrpSpPr/>
          <p:nvPr/>
        </p:nvGrpSpPr>
        <p:grpSpPr>
          <a:xfrm rot="21110978">
            <a:off x="2019615" y="3044455"/>
            <a:ext cx="1807115" cy="1900652"/>
            <a:chOff x="2019615" y="3044455"/>
            <a:chExt cx="1807115" cy="1900652"/>
          </a:xfrm>
        </p:grpSpPr>
        <p:sp>
          <p:nvSpPr>
            <p:cNvPr id="14" name="13 Rectángulo"/>
            <p:cNvSpPr/>
            <p:nvPr/>
          </p:nvSpPr>
          <p:spPr>
            <a:xfrm>
              <a:off x="3167575" y="4008363"/>
              <a:ext cx="65915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100" dirty="0"/>
                <a:t>AES-256</a:t>
              </a:r>
            </a:p>
          </p:txBody>
        </p:sp>
        <p:pic>
          <p:nvPicPr>
            <p:cNvPr id="77" name="Picture 30" descr="encryption02a"/>
            <p:cNvPicPr>
              <a:picLocks noChangeAspect="1" noChangeArrowheads="1"/>
            </p:cNvPicPr>
            <p:nvPr/>
          </p:nvPicPr>
          <p:blipFill>
            <a:blip r:embed="rId6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3748" y="3506319"/>
              <a:ext cx="1193405" cy="937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77 Flecha abajo"/>
            <p:cNvSpPr/>
            <p:nvPr/>
          </p:nvSpPr>
          <p:spPr>
            <a:xfrm rot="8309957">
              <a:off x="3243753" y="4243028"/>
              <a:ext cx="387879" cy="70207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1" name="80 Flecha abajo"/>
            <p:cNvSpPr/>
            <p:nvPr/>
          </p:nvSpPr>
          <p:spPr>
            <a:xfrm rot="8309957">
              <a:off x="2019615" y="3044455"/>
              <a:ext cx="387879" cy="70207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83" name="82 Grupo"/>
          <p:cNvGrpSpPr/>
          <p:nvPr/>
        </p:nvGrpSpPr>
        <p:grpSpPr>
          <a:xfrm>
            <a:off x="5048516" y="4263774"/>
            <a:ext cx="3838056" cy="2009542"/>
            <a:chOff x="5048516" y="4263774"/>
            <a:chExt cx="3838056" cy="2009542"/>
          </a:xfrm>
        </p:grpSpPr>
        <p:grpSp>
          <p:nvGrpSpPr>
            <p:cNvPr id="80" name="79 Grupo"/>
            <p:cNvGrpSpPr/>
            <p:nvPr/>
          </p:nvGrpSpPr>
          <p:grpSpPr>
            <a:xfrm>
              <a:off x="5048516" y="4263774"/>
              <a:ext cx="3838056" cy="2009542"/>
              <a:chOff x="5048516" y="4263774"/>
              <a:chExt cx="3838056" cy="2009542"/>
            </a:xfrm>
          </p:grpSpPr>
          <p:sp>
            <p:nvSpPr>
              <p:cNvPr id="25" name="24 Rectángulo"/>
              <p:cNvSpPr/>
              <p:nvPr/>
            </p:nvSpPr>
            <p:spPr>
              <a:xfrm>
                <a:off x="5048516" y="4462339"/>
                <a:ext cx="3818401" cy="1810977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7" name="26 Rectángulo redondeado"/>
              <p:cNvSpPr/>
              <p:nvPr/>
            </p:nvSpPr>
            <p:spPr>
              <a:xfrm>
                <a:off x="7848448" y="4263774"/>
                <a:ext cx="1038124" cy="27049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1050" dirty="0" smtClean="0">
                    <a:solidFill>
                      <a:schemeClr val="bg2">
                        <a:lumMod val="10000"/>
                      </a:schemeClr>
                    </a:solidFill>
                  </a:rPr>
                  <a:t>Validador TAN</a:t>
                </a:r>
                <a:endParaRPr lang="es-CO" sz="105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grpSp>
            <p:nvGrpSpPr>
              <p:cNvPr id="31" name="30 Grupo"/>
              <p:cNvGrpSpPr/>
              <p:nvPr/>
            </p:nvGrpSpPr>
            <p:grpSpPr>
              <a:xfrm>
                <a:off x="5129753" y="4534264"/>
                <a:ext cx="1255857" cy="1148572"/>
                <a:chOff x="5837156" y="4592829"/>
                <a:chExt cx="1255857" cy="1148572"/>
              </a:xfrm>
            </p:grpSpPr>
            <p:sp>
              <p:nvSpPr>
                <p:cNvPr id="28" name="27 Rectángulo redondeado"/>
                <p:cNvSpPr/>
                <p:nvPr/>
              </p:nvSpPr>
              <p:spPr>
                <a:xfrm>
                  <a:off x="5930366" y="4592829"/>
                  <a:ext cx="1100195" cy="114857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dirty="0" smtClean="0"/>
                    <a:t>Descifra</a:t>
                  </a:r>
                  <a:endParaRPr lang="es-CO" dirty="0"/>
                </a:p>
              </p:txBody>
            </p:sp>
            <p:pic>
              <p:nvPicPr>
                <p:cNvPr id="66" name="Picture 30" descr="encryption02a"/>
                <p:cNvPicPr>
                  <a:picLocks noChangeAspect="1" noChangeArrowheads="1"/>
                </p:cNvPicPr>
                <p:nvPr/>
              </p:nvPicPr>
              <p:blipFill>
                <a:blip r:embed="rId6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37156" y="4803457"/>
                  <a:ext cx="1193405" cy="9379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7" name="66 Rectángulo"/>
                <p:cNvSpPr/>
                <p:nvPr/>
              </p:nvSpPr>
              <p:spPr>
                <a:xfrm>
                  <a:off x="6433858" y="5419583"/>
                  <a:ext cx="659155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CO" sz="1100" dirty="0"/>
                    <a:t>AES-256</a:t>
                  </a:r>
                </a:p>
              </p:txBody>
            </p:sp>
          </p:grpSp>
          <p:pic>
            <p:nvPicPr>
              <p:cNvPr id="4099" name="Picture 3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2180" y="5804195"/>
                <a:ext cx="2609636" cy="401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4" name="33 Flecha doblada hacia arriba"/>
              <p:cNvSpPr/>
              <p:nvPr/>
            </p:nvSpPr>
            <p:spPr>
              <a:xfrm rot="5400000">
                <a:off x="5646218" y="5582309"/>
                <a:ext cx="395014" cy="552893"/>
              </a:xfrm>
              <a:prstGeom prst="bentUp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1" name="40 Flecha arriba"/>
              <p:cNvSpPr/>
              <p:nvPr/>
            </p:nvSpPr>
            <p:spPr>
              <a:xfrm>
                <a:off x="7281231" y="5257318"/>
                <a:ext cx="251135" cy="512971"/>
              </a:xfrm>
              <a:prstGeom prst="up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0" name="69 Rectángulo redondeado"/>
              <p:cNvSpPr/>
              <p:nvPr/>
            </p:nvSpPr>
            <p:spPr>
              <a:xfrm>
                <a:off x="6840252" y="4744892"/>
                <a:ext cx="1241775" cy="4689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 smtClean="0"/>
                  <a:t>Valida</a:t>
                </a:r>
                <a:endParaRPr lang="es-CO" dirty="0"/>
              </a:p>
            </p:txBody>
          </p:sp>
        </p:grpSp>
        <p:sp>
          <p:nvSpPr>
            <p:cNvPr id="84" name="83 Rectángulo"/>
            <p:cNvSpPr/>
            <p:nvPr/>
          </p:nvSpPr>
          <p:spPr>
            <a:xfrm>
              <a:off x="5472100" y="5985284"/>
              <a:ext cx="64793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100" dirty="0" smtClean="0"/>
                <a:t>Descifra</a:t>
              </a:r>
              <a:endParaRPr lang="es-CO" sz="1100" dirty="0"/>
            </a:p>
          </p:txBody>
        </p:sp>
      </p:grpSp>
      <p:cxnSp>
        <p:nvCxnSpPr>
          <p:cNvPr id="47" name="46 Conector recto de flecha"/>
          <p:cNvCxnSpPr/>
          <p:nvPr/>
        </p:nvCxnSpPr>
        <p:spPr>
          <a:xfrm flipV="1">
            <a:off x="6336196" y="2769618"/>
            <a:ext cx="1440160" cy="1975274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86 Rectángulo"/>
          <p:cNvSpPr/>
          <p:nvPr/>
        </p:nvSpPr>
        <p:spPr>
          <a:xfrm>
            <a:off x="3631279" y="4232545"/>
            <a:ext cx="4523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100" dirty="0" smtClean="0"/>
              <a:t>Cifra</a:t>
            </a:r>
            <a:endParaRPr lang="es-CO" sz="1100" dirty="0"/>
          </a:p>
        </p:txBody>
      </p:sp>
      <p:pic>
        <p:nvPicPr>
          <p:cNvPr id="48" name="47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63" y="4953511"/>
            <a:ext cx="4170913" cy="163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77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6" grpId="0" animBg="1"/>
      <p:bldP spid="37" grpId="0"/>
      <p:bldP spid="65" grpId="0"/>
      <p:bldP spid="76" grpId="0"/>
      <p:bldP spid="8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15" name="TextBox 12"/>
          <p:cNvSpPr txBox="1"/>
          <p:nvPr/>
        </p:nvSpPr>
        <p:spPr>
          <a:xfrm>
            <a:off x="638038" y="559756"/>
            <a:ext cx="80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Demo</a:t>
            </a:r>
            <a:endParaRPr lang="es-CO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880828"/>
            <a:ext cx="5580620" cy="348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75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15" name="TextBox 12"/>
          <p:cNvSpPr txBox="1"/>
          <p:nvPr/>
        </p:nvSpPr>
        <p:spPr>
          <a:xfrm>
            <a:off x="539552" y="139599"/>
            <a:ext cx="80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RoadMap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con </a:t>
            </a:r>
            <a:r>
              <a:rPr lang="en-US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Curso</a:t>
            </a:r>
            <a:endParaRPr lang="es-CO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83568" y="1772816"/>
            <a:ext cx="1620180" cy="35643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6948264" y="1772816"/>
            <a:ext cx="1620180" cy="35643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1115616" y="5589240"/>
            <a:ext cx="74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AS-IS</a:t>
            </a:r>
            <a:endParaRPr lang="es-ES" sz="20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7416316" y="5553236"/>
            <a:ext cx="83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TO-BE</a:t>
            </a:r>
            <a:endParaRPr lang="es-ES" sz="20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4636147" y="5653525"/>
            <a:ext cx="2469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GAP de Seguridad</a:t>
            </a:r>
            <a:endParaRPr lang="es-ES" sz="24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1025233" y="4077072"/>
            <a:ext cx="9734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Aplicación </a:t>
            </a:r>
          </a:p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Funcional</a:t>
            </a:r>
          </a:p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Seguridad</a:t>
            </a:r>
          </a:p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Básica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875798" y="2024844"/>
            <a:ext cx="18017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</a:rPr>
              <a:t>Aplicación </a:t>
            </a:r>
          </a:p>
          <a:p>
            <a:pPr algn="ctr"/>
            <a:r>
              <a:rPr lang="es-ES" b="1" dirty="0" smtClean="0">
                <a:solidFill>
                  <a:schemeClr val="bg1"/>
                </a:solidFill>
              </a:rPr>
              <a:t>Con </a:t>
            </a:r>
          </a:p>
          <a:p>
            <a:pPr algn="ctr"/>
            <a:r>
              <a:rPr lang="es-ES" b="1" dirty="0" smtClean="0">
                <a:solidFill>
                  <a:schemeClr val="bg1"/>
                </a:solidFill>
              </a:rPr>
              <a:t>Vulnerabilidades</a:t>
            </a:r>
          </a:p>
          <a:p>
            <a:pPr algn="ctr"/>
            <a:r>
              <a:rPr lang="es-ES" b="1" dirty="0" smtClean="0">
                <a:solidFill>
                  <a:schemeClr val="bg1"/>
                </a:solidFill>
              </a:rPr>
              <a:t>Minimizadas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4" name="Llaves 13"/>
          <p:cNvSpPr/>
          <p:nvPr/>
        </p:nvSpPr>
        <p:spPr>
          <a:xfrm rot="5400000">
            <a:off x="5474651" y="4944177"/>
            <a:ext cx="792088" cy="2010206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1"/>
          <p:cNvSpPr/>
          <p:nvPr/>
        </p:nvSpPr>
        <p:spPr>
          <a:xfrm>
            <a:off x="2591780" y="1772816"/>
            <a:ext cx="1008112" cy="35643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1"/>
          <p:cNvSpPr/>
          <p:nvPr/>
        </p:nvSpPr>
        <p:spPr>
          <a:xfrm>
            <a:off x="2591780" y="3933056"/>
            <a:ext cx="1013672" cy="14041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9"/>
          <p:cNvSpPr txBox="1"/>
          <p:nvPr/>
        </p:nvSpPr>
        <p:spPr>
          <a:xfrm>
            <a:off x="2629532" y="4096525"/>
            <a:ext cx="975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Pruebas</a:t>
            </a:r>
          </a:p>
          <a:p>
            <a:pPr algn="ctr"/>
            <a:r>
              <a:rPr lang="es-ES" sz="1400" dirty="0" smtClean="0"/>
              <a:t>De</a:t>
            </a:r>
          </a:p>
          <a:p>
            <a:pPr algn="ctr"/>
            <a:r>
              <a:rPr lang="es-ES" sz="1400" dirty="0" smtClean="0"/>
              <a:t>Vulnerabilidades</a:t>
            </a:r>
            <a:endParaRPr lang="es-ES" sz="14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115616" y="1376772"/>
            <a:ext cx="710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Fase I</a:t>
            </a:r>
            <a:endParaRPr lang="es-CO" dirty="0"/>
          </a:p>
        </p:txBody>
      </p:sp>
      <p:sp>
        <p:nvSpPr>
          <p:cNvPr id="25" name="24 CuadroTexto"/>
          <p:cNvSpPr txBox="1"/>
          <p:nvPr/>
        </p:nvSpPr>
        <p:spPr>
          <a:xfrm>
            <a:off x="2733316" y="1409653"/>
            <a:ext cx="76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Fase II</a:t>
            </a:r>
            <a:endParaRPr lang="es-CO" dirty="0"/>
          </a:p>
        </p:txBody>
      </p:sp>
      <p:sp>
        <p:nvSpPr>
          <p:cNvPr id="26" name="Rectángulo 1"/>
          <p:cNvSpPr/>
          <p:nvPr/>
        </p:nvSpPr>
        <p:spPr>
          <a:xfrm>
            <a:off x="3851920" y="1772816"/>
            <a:ext cx="1008112" cy="35643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1"/>
          <p:cNvSpPr/>
          <p:nvPr/>
        </p:nvSpPr>
        <p:spPr>
          <a:xfrm>
            <a:off x="3851920" y="4506214"/>
            <a:ext cx="1013672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uadroTexto 9"/>
          <p:cNvSpPr txBox="1"/>
          <p:nvPr/>
        </p:nvSpPr>
        <p:spPr>
          <a:xfrm>
            <a:off x="3848998" y="4506215"/>
            <a:ext cx="975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Nuevos</a:t>
            </a:r>
          </a:p>
          <a:p>
            <a:pPr algn="ctr"/>
            <a:r>
              <a:rPr lang="es-ES" sz="1400" dirty="0" smtClean="0"/>
              <a:t>Requerimientos</a:t>
            </a:r>
            <a:endParaRPr lang="es-ES" sz="14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923928" y="1412776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Fase III</a:t>
            </a:r>
            <a:endParaRPr lang="es-CO" dirty="0"/>
          </a:p>
        </p:txBody>
      </p:sp>
      <p:sp>
        <p:nvSpPr>
          <p:cNvPr id="30" name="Rectángulo 1"/>
          <p:cNvSpPr/>
          <p:nvPr/>
        </p:nvSpPr>
        <p:spPr>
          <a:xfrm>
            <a:off x="3851920" y="3392996"/>
            <a:ext cx="1013672" cy="11190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9"/>
          <p:cNvSpPr txBox="1"/>
          <p:nvPr/>
        </p:nvSpPr>
        <p:spPr>
          <a:xfrm>
            <a:off x="3848998" y="3583177"/>
            <a:ext cx="975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Controles</a:t>
            </a:r>
          </a:p>
          <a:p>
            <a:pPr algn="ctr"/>
            <a:r>
              <a:rPr lang="es-ES" sz="1400" dirty="0" smtClean="0"/>
              <a:t>Vulnerabilidades</a:t>
            </a:r>
            <a:endParaRPr lang="es-ES" sz="14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416316" y="1416677"/>
            <a:ext cx="78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Fase V</a:t>
            </a:r>
            <a:endParaRPr lang="es-CO" dirty="0"/>
          </a:p>
        </p:txBody>
      </p:sp>
      <p:sp>
        <p:nvSpPr>
          <p:cNvPr id="36" name="CuadroTexto 7"/>
          <p:cNvSpPr txBox="1"/>
          <p:nvPr/>
        </p:nvSpPr>
        <p:spPr>
          <a:xfrm>
            <a:off x="5364088" y="2475181"/>
            <a:ext cx="12479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 smtClean="0"/>
              <a:t>…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3424733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15" name="TextBox 12"/>
          <p:cNvSpPr txBox="1"/>
          <p:nvPr/>
        </p:nvSpPr>
        <p:spPr>
          <a:xfrm>
            <a:off x="638038" y="559756"/>
            <a:ext cx="80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LECCIONES APRENDIDAS</a:t>
            </a:r>
            <a:endParaRPr lang="es-CO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472" y="1880828"/>
            <a:ext cx="3446419" cy="255628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893571" y="2096852"/>
            <a:ext cx="484684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No es ideal mezclar diversas plataformas como</a:t>
            </a:r>
          </a:p>
          <a:p>
            <a:r>
              <a:rPr lang="es-CO" dirty="0" smtClean="0"/>
              <a:t>      </a:t>
            </a:r>
            <a:r>
              <a:rPr lang="es-CO" dirty="0" err="1" smtClean="0"/>
              <a:t>Php</a:t>
            </a:r>
            <a:r>
              <a:rPr lang="es-CO" dirty="0" smtClean="0"/>
              <a:t>, Java y C.</a:t>
            </a:r>
          </a:p>
          <a:p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Todos los interpretadores o lenguajes tienen </a:t>
            </a:r>
          </a:p>
          <a:p>
            <a:r>
              <a:rPr lang="es-CO" dirty="0" smtClean="0"/>
              <a:t>       Vulnerabilidades </a:t>
            </a:r>
            <a:r>
              <a:rPr lang="es-CO" dirty="0"/>
              <a:t>conocidas </a:t>
            </a:r>
            <a:r>
              <a:rPr lang="es-CO" dirty="0" smtClean="0"/>
              <a:t>.</a:t>
            </a:r>
          </a:p>
          <a:p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Conozca antes de mejorar.</a:t>
            </a:r>
          </a:p>
          <a:p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Las transacciones son tan seguras como </a:t>
            </a:r>
          </a:p>
          <a:p>
            <a:r>
              <a:rPr lang="es-CO" dirty="0" smtClean="0"/>
              <a:t>      Su eslabón más débil.</a:t>
            </a:r>
          </a:p>
          <a:p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Adopte antes de implementar.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7594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250683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GRACIAS</a:t>
            </a:r>
            <a:endParaRPr lang="es-CO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694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/>
          <p:nvPr/>
        </p:nvSpPr>
        <p:spPr>
          <a:xfrm>
            <a:off x="637577" y="332656"/>
            <a:ext cx="80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Anexo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 – </a:t>
            </a:r>
            <a:r>
              <a:rPr lang="en-US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Ciframiento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Batch </a:t>
            </a:r>
            <a:endParaRPr lang="es-CO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8800"/>
            <a:ext cx="8667750" cy="923925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2744924"/>
            <a:ext cx="7943637" cy="368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995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/>
          <p:nvPr/>
        </p:nvSpPr>
        <p:spPr>
          <a:xfrm>
            <a:off x="637577" y="332656"/>
            <a:ext cx="80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Anexo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B – PDF Via Email </a:t>
            </a:r>
            <a:endParaRPr lang="es-CO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412776"/>
            <a:ext cx="4546836" cy="2389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77" y="3819743"/>
            <a:ext cx="7147892" cy="264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0903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15" name="TextBox 12"/>
          <p:cNvSpPr txBox="1"/>
          <p:nvPr/>
        </p:nvSpPr>
        <p:spPr>
          <a:xfrm>
            <a:off x="539552" y="139599"/>
            <a:ext cx="80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Participación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Equipo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(%)</a:t>
            </a:r>
            <a:endParaRPr lang="es-CO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52318"/>
              </p:ext>
            </p:extLst>
          </p:nvPr>
        </p:nvGraphicFramePr>
        <p:xfrm>
          <a:off x="827584" y="1448780"/>
          <a:ext cx="757329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658"/>
                <a:gridCol w="1514658"/>
                <a:gridCol w="1514658"/>
                <a:gridCol w="1514658"/>
                <a:gridCol w="15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 smtClean="0"/>
                        <a:t>NOMBRE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Fase I -II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Diseño Fase III</a:t>
                      </a:r>
                      <a:endParaRPr lang="es-CO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Implementación</a:t>
                      </a:r>
                      <a:endParaRPr lang="es-CO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Proyecto</a:t>
                      </a:r>
                      <a:endParaRPr lang="es-CO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Álvaro López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Ehrlichmann Casas</a:t>
                      </a:r>
                      <a:endParaRPr lang="hr-H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smtClean="0"/>
                        <a:t>Felipe Giraldo</a:t>
                      </a:r>
                      <a:endParaRPr lang="es-CO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Guillermo Molina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smtClean="0"/>
                        <a:t>Hernan Tenjo</a:t>
                      </a:r>
                      <a:endParaRPr lang="es-CO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896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 smtClean="0"/>
              <a:t>Objetivos</a:t>
            </a:r>
            <a:endParaRPr lang="es-CO" sz="2800" dirty="0"/>
          </a:p>
        </p:txBody>
      </p:sp>
      <p:sp>
        <p:nvSpPr>
          <p:cNvPr id="2" name="1 CuadroTexto"/>
          <p:cNvSpPr txBox="1"/>
          <p:nvPr/>
        </p:nvSpPr>
        <p:spPr>
          <a:xfrm>
            <a:off x="1043608" y="1880828"/>
            <a:ext cx="720581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 smtClean="0"/>
              <a:t>Completar Fase 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 smtClean="0"/>
              <a:t>Actualizar e implementar salvaguardas y contramedidas  (Fase II)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 smtClean="0"/>
              <a:t>Diseñar e implementar nuevos requerimientos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 smtClean="0"/>
              <a:t>Pruebas de Calidad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4024625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 smtClean="0"/>
              <a:t>DECISIONES DE ARQUITECTURA</a:t>
            </a:r>
            <a:endParaRPr lang="es-CO" sz="2800" dirty="0"/>
          </a:p>
        </p:txBody>
      </p:sp>
      <p:sp>
        <p:nvSpPr>
          <p:cNvPr id="2" name="1 CuadroTexto"/>
          <p:cNvSpPr txBox="1"/>
          <p:nvPr/>
        </p:nvSpPr>
        <p:spPr>
          <a:xfrm>
            <a:off x="683568" y="1875057"/>
            <a:ext cx="669202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mtClean="0"/>
              <a:t>Migrar </a:t>
            </a:r>
            <a:r>
              <a:rPr lang="es-CO" dirty="0" smtClean="0"/>
              <a:t>de Servidor, a uno nuevo sin vulnerabilidades de ambiente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Adoptar las recomendaciones grupos interno y externo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Cambiar las funciones vulnerables de los programas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Forma de mejorar e implementar nuevos controles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Adopción de Técnicas, herramientas y algoritmos de </a:t>
            </a:r>
          </a:p>
          <a:p>
            <a:r>
              <a:rPr lang="es-CO" dirty="0"/>
              <a:t> </a:t>
            </a:r>
            <a:r>
              <a:rPr lang="es-CO" dirty="0" smtClean="0"/>
              <a:t>     seguridad para los nuevos requerimientos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Realizar pruebas de integración y aceptación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563" y="2564904"/>
            <a:ext cx="2322195" cy="21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20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265368"/>
              </p:ext>
            </p:extLst>
          </p:nvPr>
        </p:nvGraphicFramePr>
        <p:xfrm>
          <a:off x="1187624" y="1268760"/>
          <a:ext cx="5779359" cy="4284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6074"/>
                <a:gridCol w="1363285"/>
              </a:tblGrid>
              <a:tr h="468708">
                <a:tc>
                  <a:txBody>
                    <a:bodyPr/>
                    <a:lstStyle/>
                    <a:p>
                      <a:pPr algn="ctr"/>
                      <a:r>
                        <a:rPr lang="es-CO" sz="2000" dirty="0" smtClean="0"/>
                        <a:t>COMPONENTE</a:t>
                      </a:r>
                      <a:endParaRPr lang="es-C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 smtClean="0"/>
                        <a:t>FECHA</a:t>
                      </a:r>
                      <a:endParaRPr lang="es-CO" sz="2000" dirty="0"/>
                    </a:p>
                  </a:txBody>
                  <a:tcPr/>
                </a:tc>
              </a:tr>
              <a:tr h="438663">
                <a:tc gridSpan="2"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rgbClr val="FFFF00"/>
                          </a:solidFill>
                        </a:rPr>
                        <a:t>C</a:t>
                      </a:r>
                      <a:endParaRPr lang="es-CO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438663">
                <a:tc>
                  <a:txBody>
                    <a:bodyPr/>
                    <a:lstStyle/>
                    <a:p>
                      <a:r>
                        <a:rPr lang="es-CO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Realizar validaciones de entrada de formato.</a:t>
                      </a:r>
                      <a:endParaRPr lang="es-CO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25/06/2014</a:t>
                      </a:r>
                      <a:endParaRPr lang="es-CO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0817">
                <a:tc>
                  <a:txBody>
                    <a:bodyPr/>
                    <a:lstStyle/>
                    <a:p>
                      <a:r>
                        <a:rPr lang="es-CO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Realizar validaciones funcionales.</a:t>
                      </a:r>
                      <a:endParaRPr lang="es-CO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25/06/2014</a:t>
                      </a:r>
                    </a:p>
                    <a:p>
                      <a:endParaRPr lang="es-CO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38663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800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s-CO" sz="1800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438663">
                <a:tc>
                  <a:txBody>
                    <a:bodyPr/>
                    <a:lstStyle/>
                    <a:p>
                      <a:pPr algn="just"/>
                      <a:r>
                        <a:rPr lang="es-CO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muestra los históricos de las transferencias.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25/06/2014</a:t>
                      </a:r>
                      <a:endParaRPr lang="es-CO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38663">
                <a:tc>
                  <a:txBody>
                    <a:bodyPr/>
                    <a:lstStyle/>
                    <a:p>
                      <a:r>
                        <a:rPr lang="es-CO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Permite realizar transferencias con </a:t>
                      </a:r>
                      <a:r>
                        <a:rPr lang="es-CO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tokens</a:t>
                      </a:r>
                      <a:r>
                        <a:rPr lang="es-CO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repetidos</a:t>
                      </a:r>
                      <a:endParaRPr lang="es-CO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25/06/2014</a:t>
                      </a:r>
                      <a:endParaRPr lang="es-CO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0817">
                <a:tc>
                  <a:txBody>
                    <a:bodyPr/>
                    <a:lstStyle/>
                    <a:p>
                      <a:r>
                        <a:rPr lang="es-CO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llega correo electrónico con los </a:t>
                      </a:r>
                      <a:r>
                        <a:rPr lang="es-CO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tokens</a:t>
                      </a:r>
                      <a:r>
                        <a:rPr lang="es-CO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cuando se registra un nuevo usuario</a:t>
                      </a:r>
                      <a:endParaRPr lang="es-CO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25/06/2014</a:t>
                      </a:r>
                      <a:endParaRPr lang="es-CO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0817">
                <a:tc>
                  <a:txBody>
                    <a:bodyPr/>
                    <a:lstStyle/>
                    <a:p>
                      <a:r>
                        <a:rPr lang="es-CO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 realizar una transferencia, no se valida si el </a:t>
                      </a:r>
                      <a:r>
                        <a:rPr lang="es-CO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token</a:t>
                      </a:r>
                      <a:r>
                        <a:rPr lang="es-CO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 ha sido usado</a:t>
                      </a:r>
                      <a:endParaRPr lang="es-CO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25/06/2014</a:t>
                      </a:r>
                      <a:endParaRPr lang="es-CO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800" dirty="0" smtClean="0"/>
              <a:t>PENDIENTES FASE  I - II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515467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851364"/>
              </p:ext>
            </p:extLst>
          </p:nvPr>
        </p:nvGraphicFramePr>
        <p:xfrm>
          <a:off x="1007604" y="1340768"/>
          <a:ext cx="6660740" cy="3632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6286"/>
                <a:gridCol w="2134454"/>
              </a:tblGrid>
              <a:tr h="515134">
                <a:tc>
                  <a:txBody>
                    <a:bodyPr/>
                    <a:lstStyle/>
                    <a:p>
                      <a:pPr algn="ctr"/>
                      <a:r>
                        <a:rPr lang="es-CO" sz="2000" dirty="0" smtClean="0"/>
                        <a:t>COMPONENTE</a:t>
                      </a:r>
                      <a:endParaRPr lang="es-C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 smtClean="0"/>
                        <a:t>FECHA</a:t>
                      </a:r>
                      <a:endParaRPr lang="es-CO" sz="2000" dirty="0"/>
                    </a:p>
                  </a:txBody>
                  <a:tcPr/>
                </a:tc>
              </a:tr>
              <a:tr h="482113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800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s-CO" sz="1800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594386">
                <a:tc>
                  <a:txBody>
                    <a:bodyPr/>
                    <a:lstStyle/>
                    <a:p>
                      <a:r>
                        <a:rPr lang="es-CO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carga del archivo no esta funcionando</a:t>
                      </a:r>
                      <a:endParaRPr lang="es-CO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26/06/2014</a:t>
                      </a:r>
                    </a:p>
                    <a:p>
                      <a:endParaRPr lang="es-CO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4386">
                <a:tc>
                  <a:txBody>
                    <a:bodyPr/>
                    <a:lstStyle/>
                    <a:p>
                      <a:pPr algn="just"/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Bloquear uso de JS para lectura de Cookies</a:t>
                      </a:r>
                      <a:endParaRPr lang="es-CO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26/06/2014</a:t>
                      </a:r>
                    </a:p>
                    <a:p>
                      <a:endParaRPr lang="es-CO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82113">
                <a:tc>
                  <a:txBody>
                    <a:bodyPr/>
                    <a:lstStyle/>
                    <a:p>
                      <a:r>
                        <a:rPr lang="es-CO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es posible registrar una cuenta</a:t>
                      </a:r>
                      <a:endParaRPr lang="es-CO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26/06/2014</a:t>
                      </a:r>
                    </a:p>
                  </a:txBody>
                  <a:tcPr/>
                </a:tc>
              </a:tr>
              <a:tr h="4821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Usar </a:t>
                      </a:r>
                      <a:r>
                        <a:rPr lang="es-CO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captcha</a:t>
                      </a:r>
                      <a:r>
                        <a:rPr lang="es-CO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el </a:t>
                      </a:r>
                      <a:r>
                        <a:rPr lang="es-CO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endParaRPr lang="es-CO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26/06/2014</a:t>
                      </a:r>
                      <a:endParaRPr lang="es-CO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821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Escapar los scripts XSS al pintar la salida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26/06/2014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800" dirty="0" smtClean="0"/>
              <a:t>PENDIENTES FASE  I – II </a:t>
            </a:r>
            <a:r>
              <a:rPr lang="es-CO" sz="1600" dirty="0" smtClean="0"/>
              <a:t>(Continuación)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761364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249222"/>
              </p:ext>
            </p:extLst>
          </p:nvPr>
        </p:nvGraphicFramePr>
        <p:xfrm>
          <a:off x="1007604" y="1232756"/>
          <a:ext cx="5336682" cy="394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7820"/>
                <a:gridCol w="1258862"/>
              </a:tblGrid>
              <a:tr h="438906">
                <a:tc>
                  <a:txBody>
                    <a:bodyPr/>
                    <a:lstStyle/>
                    <a:p>
                      <a:pPr algn="ctr"/>
                      <a:r>
                        <a:rPr lang="es-CO" sz="2000" dirty="0" smtClean="0"/>
                        <a:t>COMPONENTE</a:t>
                      </a:r>
                      <a:endParaRPr lang="es-C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 smtClean="0"/>
                        <a:t>FECHA</a:t>
                      </a:r>
                      <a:endParaRPr lang="es-CO" sz="2000" dirty="0"/>
                    </a:p>
                  </a:txBody>
                  <a:tcPr/>
                </a:tc>
              </a:tr>
              <a:tr h="410771">
                <a:tc gridSpan="2"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rgbClr val="FFFF00"/>
                          </a:solidFill>
                        </a:rPr>
                        <a:t>C</a:t>
                      </a:r>
                      <a:endParaRPr lang="es-CO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506430">
                <a:tc>
                  <a:txBody>
                    <a:bodyPr/>
                    <a:lstStyle/>
                    <a:p>
                      <a:pPr marL="0" marR="0" lvl="1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Descifrar el archivo de</a:t>
                      </a:r>
                      <a:r>
                        <a:rPr lang="es-CO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transacciones </a:t>
                      </a:r>
                      <a:r>
                        <a:rPr lang="es-CO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 obtener la información de las transferencias a realizar</a:t>
                      </a:r>
                      <a:endParaRPr lang="es-CO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25/06/2014</a:t>
                      </a:r>
                    </a:p>
                    <a:p>
                      <a:endParaRPr lang="es-CO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09002">
                <a:tc>
                  <a:txBody>
                    <a:bodyPr/>
                    <a:lstStyle/>
                    <a:p>
                      <a:pPr algn="just"/>
                      <a:r>
                        <a:rPr lang="es-CO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Garantizar que el algoritmo que genera la llave debe ser el mismo usado en la aplicación en Java para cifrar el archivo.</a:t>
                      </a:r>
                      <a:endParaRPr lang="es-CO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25/06/2014</a:t>
                      </a:r>
                      <a:endParaRPr lang="es-CO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0771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800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s-CO" sz="1800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506430">
                <a:tc>
                  <a:txBody>
                    <a:bodyPr/>
                    <a:lstStyle/>
                    <a:p>
                      <a:pPr algn="just"/>
                      <a:r>
                        <a:rPr lang="es-CO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</a:t>
                      </a:r>
                      <a:r>
                        <a:rPr lang="es-CO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tokens</a:t>
                      </a:r>
                      <a:r>
                        <a:rPr lang="es-CO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enviar por correo electrónico debe aplicar el mismo algoritmo que en Java.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25/06/2014</a:t>
                      </a:r>
                      <a:endParaRPr lang="es-CO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0771">
                <a:tc>
                  <a:txBody>
                    <a:bodyPr/>
                    <a:lstStyle/>
                    <a:p>
                      <a:r>
                        <a:rPr lang="es-CO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s-CO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ncluir el atributo PIN en el modelo para habilitar la funcionalidad del SCS</a:t>
                      </a:r>
                      <a:endParaRPr lang="es-CO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25/06/2014</a:t>
                      </a:r>
                      <a:endParaRPr lang="es-CO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6430">
                <a:tc>
                  <a:txBody>
                    <a:bodyPr/>
                    <a:lstStyle/>
                    <a:p>
                      <a:r>
                        <a:rPr lang="es-CO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Actualizar la</a:t>
                      </a:r>
                      <a:r>
                        <a:rPr lang="es-CO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integración de los componentes PHP y C. </a:t>
                      </a:r>
                      <a:endParaRPr lang="es-CO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25/06/2014</a:t>
                      </a:r>
                      <a:endParaRPr lang="es-CO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800" dirty="0" smtClean="0"/>
              <a:t>Requerimientos FASE  III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97589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0522"/>
              </p:ext>
            </p:extLst>
          </p:nvPr>
        </p:nvGraphicFramePr>
        <p:xfrm>
          <a:off x="863588" y="1340768"/>
          <a:ext cx="5769386" cy="4838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8454"/>
                <a:gridCol w="1360932"/>
              </a:tblGrid>
              <a:tr h="462321">
                <a:tc>
                  <a:txBody>
                    <a:bodyPr/>
                    <a:lstStyle/>
                    <a:p>
                      <a:pPr algn="ctr"/>
                      <a:r>
                        <a:rPr lang="es-CO" sz="2000" dirty="0" smtClean="0"/>
                        <a:t>COMPONENTE</a:t>
                      </a:r>
                      <a:endParaRPr lang="es-C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 smtClean="0"/>
                        <a:t>FECHA</a:t>
                      </a:r>
                      <a:endParaRPr lang="es-CO" sz="2000" dirty="0"/>
                    </a:p>
                  </a:txBody>
                  <a:tcPr/>
                </a:tc>
              </a:tr>
              <a:tr h="432685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800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endParaRPr lang="es-CO" sz="1800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432685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Construir el Smart-</a:t>
                      </a:r>
                      <a:r>
                        <a:rPr lang="es-CO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Card</a:t>
                      </a:r>
                      <a:r>
                        <a:rPr lang="es-CO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-Simulator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25/06/2014</a:t>
                      </a:r>
                      <a:endParaRPr lang="es-CO" sz="1200" dirty="0" smtClean="0"/>
                    </a:p>
                  </a:txBody>
                  <a:tcPr/>
                </a:tc>
              </a:tr>
              <a:tr h="432685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Construir un generador de archivos </a:t>
                      </a:r>
                      <a:r>
                        <a:rPr lang="es-CO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</a:t>
                      </a:r>
                      <a:endParaRPr lang="es-CO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25/06/2014</a:t>
                      </a:r>
                      <a:endParaRPr lang="es-CO" sz="1200" dirty="0" smtClean="0"/>
                    </a:p>
                  </a:txBody>
                  <a:tcPr/>
                </a:tc>
              </a:tr>
              <a:tr h="432685">
                <a:tc>
                  <a:txBody>
                    <a:bodyPr/>
                    <a:lstStyle/>
                    <a:p>
                      <a:pPr algn="just"/>
                      <a:r>
                        <a:rPr lang="es-CO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Velar</a:t>
                      </a:r>
                      <a:r>
                        <a:rPr lang="es-CO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por la integridad de las transacciones mediante un MAC</a:t>
                      </a:r>
                      <a:endParaRPr lang="es-CO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25/06/2014</a:t>
                      </a:r>
                      <a:endParaRPr lang="es-CO" sz="1200" dirty="0"/>
                    </a:p>
                  </a:txBody>
                  <a:tcPr/>
                </a:tc>
              </a:tr>
              <a:tr h="432685">
                <a:tc>
                  <a:txBody>
                    <a:bodyPr/>
                    <a:lstStyle/>
                    <a:p>
                      <a:r>
                        <a:rPr lang="es-CO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Cifrar el archivo transaccional</a:t>
                      </a:r>
                      <a:endParaRPr lang="es-CO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25/06/2014</a:t>
                      </a:r>
                      <a:endParaRPr lang="es-CO" sz="1200" dirty="0"/>
                    </a:p>
                  </a:txBody>
                  <a:tcPr/>
                </a:tc>
              </a:tr>
              <a:tr h="432685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Sistema Operativo y Servicios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CO" sz="1800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432685">
                <a:tc>
                  <a:txBody>
                    <a:bodyPr/>
                    <a:lstStyle/>
                    <a:p>
                      <a:r>
                        <a:rPr lang="es-CO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Nueva máquina virtual más segura y eficiente </a:t>
                      </a:r>
                      <a:endParaRPr lang="es-CO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25/06/2014</a:t>
                      </a:r>
                      <a:endParaRPr lang="es-CO" sz="1200" dirty="0"/>
                    </a:p>
                  </a:txBody>
                  <a:tcPr/>
                </a:tc>
              </a:tr>
              <a:tr h="432685">
                <a:tc>
                  <a:txBody>
                    <a:bodyPr/>
                    <a:lstStyle/>
                    <a:p>
                      <a:pPr algn="just"/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Deshabilitar la opción </a:t>
                      </a:r>
                      <a:r>
                        <a:rPr lang="es-ES" sz="12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multiviews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que no se permita el  listado de </a:t>
                      </a:r>
                      <a:r>
                        <a:rPr lang="es-ES" sz="12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directories</a:t>
                      </a:r>
                      <a:endParaRPr lang="es-CO" sz="12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25/06/2014</a:t>
                      </a:r>
                      <a:endParaRPr lang="es-CO" sz="1200" dirty="0"/>
                    </a:p>
                  </a:txBody>
                  <a:tcPr/>
                </a:tc>
              </a:tr>
              <a:tr h="4326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Implementar el protocolo seguro Http(s)</a:t>
                      </a:r>
                      <a:endParaRPr lang="es-CO" sz="12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CO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dirty="0"/>
                    </a:p>
                  </a:txBody>
                  <a:tcPr/>
                </a:tc>
              </a:tr>
              <a:tr h="432685">
                <a:tc>
                  <a:txBody>
                    <a:bodyPr/>
                    <a:lstStyle/>
                    <a:p>
                      <a:r>
                        <a:rPr lang="es-CO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Asegurar el ambiente y cambiar</a:t>
                      </a:r>
                      <a:r>
                        <a:rPr lang="es-CO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las cuentas por defecto</a:t>
                      </a:r>
                      <a:endParaRPr lang="es-CO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25/06/2014</a:t>
                      </a:r>
                      <a:endParaRPr lang="es-CO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800" dirty="0" smtClean="0"/>
              <a:t>PENDIENTES FASE  III </a:t>
            </a:r>
            <a:r>
              <a:rPr lang="es-CO" sz="1600" dirty="0" smtClean="0"/>
              <a:t>(Continuación)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18704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73 Rectángulo redondeado"/>
          <p:cNvSpPr/>
          <p:nvPr/>
        </p:nvSpPr>
        <p:spPr>
          <a:xfrm>
            <a:off x="1085867" y="3465797"/>
            <a:ext cx="821050" cy="120881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18" name="3 Título"/>
          <p:cNvSpPr>
            <a:spLocks noGrp="1"/>
          </p:cNvSpPr>
          <p:nvPr>
            <p:ph type="title"/>
          </p:nvPr>
        </p:nvSpPr>
        <p:spPr>
          <a:xfrm>
            <a:off x="392675" y="136925"/>
            <a:ext cx="8229600" cy="1143000"/>
          </a:xfrm>
        </p:spPr>
        <p:txBody>
          <a:bodyPr>
            <a:normAutofit/>
          </a:bodyPr>
          <a:lstStyle/>
          <a:p>
            <a:r>
              <a:rPr lang="es-CO" sz="2800" b="1" dirty="0" smtClean="0"/>
              <a:t>ARQUITECTURA GLOBAL</a:t>
            </a:r>
            <a:endParaRPr lang="es-CO" sz="2800" b="1" dirty="0"/>
          </a:p>
        </p:txBody>
      </p:sp>
      <p:pic>
        <p:nvPicPr>
          <p:cNvPr id="4" name="Picture 1031" descr="C:\private\11gR1\Presentations\XtremePartnerXWeek\peop038.gi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82" y="2320497"/>
            <a:ext cx="793029" cy="62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4 Grupo"/>
          <p:cNvGrpSpPr/>
          <p:nvPr/>
        </p:nvGrpSpPr>
        <p:grpSpPr>
          <a:xfrm>
            <a:off x="2923825" y="1980288"/>
            <a:ext cx="2159000" cy="1835150"/>
            <a:chOff x="3275856" y="1337516"/>
            <a:chExt cx="2159000" cy="1835150"/>
          </a:xfrm>
        </p:grpSpPr>
        <p:pic>
          <p:nvPicPr>
            <p:cNvPr id="6" name="Picture 1042" descr="C:\private\CVC\Nataional Australia Bank\app_server_wh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337516"/>
              <a:ext cx="2159000" cy="1835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6 CuadroTexto"/>
            <p:cNvSpPr txBox="1"/>
            <p:nvPr/>
          </p:nvSpPr>
          <p:spPr>
            <a:xfrm>
              <a:off x="3702481" y="2669137"/>
              <a:ext cx="1592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 smtClean="0"/>
                <a:t>Apache </a:t>
              </a:r>
              <a:r>
                <a:rPr lang="es-CO" sz="1400" dirty="0" err="1" smtClean="0"/>
                <a:t>Ubutun</a:t>
              </a:r>
              <a:r>
                <a:rPr lang="es-CO" sz="1400" dirty="0" smtClean="0"/>
                <a:t> 2.2</a:t>
              </a:r>
              <a:endParaRPr lang="es-CO" dirty="0"/>
            </a:p>
          </p:txBody>
        </p:sp>
      </p:grpSp>
      <p:grpSp>
        <p:nvGrpSpPr>
          <p:cNvPr id="8" name="7 Grupo"/>
          <p:cNvGrpSpPr/>
          <p:nvPr/>
        </p:nvGrpSpPr>
        <p:grpSpPr>
          <a:xfrm>
            <a:off x="5969676" y="4240837"/>
            <a:ext cx="757932" cy="959980"/>
            <a:chOff x="6093898" y="2277967"/>
            <a:chExt cx="757932" cy="959980"/>
          </a:xfrm>
        </p:grpSpPr>
        <p:pic>
          <p:nvPicPr>
            <p:cNvPr id="10" name="Picture 1032" descr="big_server_wh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43" t="7793" r="19753" b="28241"/>
            <a:stretch>
              <a:fillRect/>
            </a:stretch>
          </p:blipFill>
          <p:spPr bwMode="auto">
            <a:xfrm>
              <a:off x="6093898" y="2277967"/>
              <a:ext cx="742348" cy="803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10 CuadroTexto"/>
            <p:cNvSpPr txBox="1"/>
            <p:nvPr/>
          </p:nvSpPr>
          <p:spPr>
            <a:xfrm>
              <a:off x="6218323" y="2960948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/>
                <a:t>App - C</a:t>
              </a:r>
              <a:endParaRPr lang="es-CO" sz="1200" dirty="0"/>
            </a:p>
          </p:txBody>
        </p:sp>
      </p:grpSp>
      <p:grpSp>
        <p:nvGrpSpPr>
          <p:cNvPr id="12" name="11 Grupo"/>
          <p:cNvGrpSpPr/>
          <p:nvPr/>
        </p:nvGrpSpPr>
        <p:grpSpPr>
          <a:xfrm>
            <a:off x="290110" y="3693317"/>
            <a:ext cx="685586" cy="616075"/>
            <a:chOff x="2518263" y="2729884"/>
            <a:chExt cx="685586" cy="616075"/>
          </a:xfrm>
        </p:grpSpPr>
        <p:pic>
          <p:nvPicPr>
            <p:cNvPr id="13" name="Picture 21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8263" y="2729884"/>
              <a:ext cx="685586" cy="339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13 CuadroTexto"/>
            <p:cNvSpPr txBox="1"/>
            <p:nvPr/>
          </p:nvSpPr>
          <p:spPr>
            <a:xfrm>
              <a:off x="2658123" y="3068960"/>
              <a:ext cx="437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/>
                <a:t>TAN</a:t>
              </a:r>
              <a:endParaRPr lang="es-CO" dirty="0"/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1104297" y="3601654"/>
            <a:ext cx="784189" cy="1125668"/>
            <a:chOff x="1798529" y="2594050"/>
            <a:chExt cx="784189" cy="1125668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2894" y="2594050"/>
              <a:ext cx="558005" cy="584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16 CuadroTexto"/>
            <p:cNvSpPr txBox="1"/>
            <p:nvPr/>
          </p:nvSpPr>
          <p:spPr>
            <a:xfrm>
              <a:off x="1798529" y="3142637"/>
              <a:ext cx="784189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1050" dirty="0" smtClean="0"/>
                <a:t>Java/</a:t>
              </a:r>
              <a:r>
                <a:rPr lang="es-CO" sz="1050" dirty="0" err="1" smtClean="0"/>
                <a:t>Client</a:t>
              </a:r>
              <a:endParaRPr lang="es-CO" sz="1050" dirty="0" smtClean="0"/>
            </a:p>
            <a:p>
              <a:pPr algn="ctr"/>
              <a:r>
                <a:rPr lang="es-CO" sz="1050" dirty="0" smtClean="0"/>
                <a:t>Generador</a:t>
              </a:r>
            </a:p>
            <a:p>
              <a:pPr algn="ctr"/>
              <a:r>
                <a:rPr lang="es-CO" sz="1050" dirty="0" smtClean="0"/>
                <a:t>OTP</a:t>
              </a:r>
              <a:endParaRPr lang="es-CO" sz="1400" dirty="0"/>
            </a:p>
          </p:txBody>
        </p:sp>
      </p:grpSp>
      <p:grpSp>
        <p:nvGrpSpPr>
          <p:cNvPr id="19" name="18 Grupo"/>
          <p:cNvGrpSpPr/>
          <p:nvPr/>
        </p:nvGrpSpPr>
        <p:grpSpPr>
          <a:xfrm>
            <a:off x="4630073" y="4097996"/>
            <a:ext cx="853054" cy="1252816"/>
            <a:chOff x="5895642" y="944264"/>
            <a:chExt cx="853054" cy="1252816"/>
          </a:xfrm>
        </p:grpSpPr>
        <p:grpSp>
          <p:nvGrpSpPr>
            <p:cNvPr id="20" name="19 Grupo"/>
            <p:cNvGrpSpPr/>
            <p:nvPr/>
          </p:nvGrpSpPr>
          <p:grpSpPr>
            <a:xfrm>
              <a:off x="5940152" y="1119227"/>
              <a:ext cx="742348" cy="1077853"/>
              <a:chOff x="6152574" y="4113076"/>
              <a:chExt cx="742348" cy="1077853"/>
            </a:xfrm>
          </p:grpSpPr>
          <p:pic>
            <p:nvPicPr>
              <p:cNvPr id="22" name="Picture 1032" descr="big_server_wh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143" t="7793" r="19753" b="28241"/>
              <a:stretch>
                <a:fillRect/>
              </a:stretch>
            </p:blipFill>
            <p:spPr bwMode="auto">
              <a:xfrm>
                <a:off x="6152574" y="4113076"/>
                <a:ext cx="742348" cy="803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22 CuadroTexto"/>
              <p:cNvSpPr txBox="1"/>
              <p:nvPr/>
            </p:nvSpPr>
            <p:spPr>
              <a:xfrm>
                <a:off x="6163300" y="4913930"/>
                <a:ext cx="7312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1200" dirty="0" smtClean="0"/>
                  <a:t>App Java</a:t>
                </a:r>
                <a:endParaRPr lang="es-CO" sz="1600" dirty="0"/>
              </a:p>
            </p:txBody>
          </p:sp>
        </p:grpSp>
        <p:sp>
          <p:nvSpPr>
            <p:cNvPr id="21" name="20 CuadroTexto"/>
            <p:cNvSpPr txBox="1"/>
            <p:nvPr/>
          </p:nvSpPr>
          <p:spPr>
            <a:xfrm>
              <a:off x="5895642" y="944264"/>
              <a:ext cx="853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smtClean="0"/>
                <a:t>SCS-Server</a:t>
              </a:r>
              <a:endParaRPr lang="es-CO" sz="1600" dirty="0"/>
            </a:p>
          </p:txBody>
        </p:sp>
      </p:grpSp>
      <p:grpSp>
        <p:nvGrpSpPr>
          <p:cNvPr id="24" name="23 Grupo"/>
          <p:cNvGrpSpPr/>
          <p:nvPr/>
        </p:nvGrpSpPr>
        <p:grpSpPr>
          <a:xfrm>
            <a:off x="5784945" y="2141467"/>
            <a:ext cx="998411" cy="1141868"/>
            <a:chOff x="5981117" y="2375215"/>
            <a:chExt cx="998411" cy="1141868"/>
          </a:xfrm>
        </p:grpSpPr>
        <p:grpSp>
          <p:nvGrpSpPr>
            <p:cNvPr id="25" name="24 Grupo"/>
            <p:cNvGrpSpPr/>
            <p:nvPr/>
          </p:nvGrpSpPr>
          <p:grpSpPr>
            <a:xfrm>
              <a:off x="5981117" y="2375215"/>
              <a:ext cx="998411" cy="941813"/>
              <a:chOff x="6014811" y="1336154"/>
              <a:chExt cx="998411" cy="941813"/>
            </a:xfrm>
          </p:grpSpPr>
          <p:pic>
            <p:nvPicPr>
              <p:cNvPr id="27" name="Picture 1032" descr="big_server_wh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143" t="7793" r="19753" b="28241"/>
              <a:stretch>
                <a:fillRect/>
              </a:stretch>
            </p:blipFill>
            <p:spPr bwMode="auto">
              <a:xfrm>
                <a:off x="6014811" y="1336154"/>
                <a:ext cx="742348" cy="803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27 CuadroTexto"/>
              <p:cNvSpPr txBox="1"/>
              <p:nvPr/>
            </p:nvSpPr>
            <p:spPr>
              <a:xfrm>
                <a:off x="6055909" y="2000968"/>
                <a:ext cx="9573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1200" dirty="0" smtClean="0"/>
                  <a:t>App PHP 5.3</a:t>
                </a:r>
                <a:endParaRPr lang="es-CO" sz="1600" dirty="0"/>
              </a:p>
            </p:txBody>
          </p:sp>
        </p:grpSp>
        <p:sp>
          <p:nvSpPr>
            <p:cNvPr id="26" name="25 CuadroTexto"/>
            <p:cNvSpPr txBox="1"/>
            <p:nvPr/>
          </p:nvSpPr>
          <p:spPr>
            <a:xfrm>
              <a:off x="5981117" y="3178529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CO" sz="1600" dirty="0"/>
            </a:p>
          </p:txBody>
        </p:sp>
      </p:grpSp>
      <p:grpSp>
        <p:nvGrpSpPr>
          <p:cNvPr id="29" name="28 Grupo"/>
          <p:cNvGrpSpPr/>
          <p:nvPr/>
        </p:nvGrpSpPr>
        <p:grpSpPr>
          <a:xfrm>
            <a:off x="7866489" y="4159910"/>
            <a:ext cx="684803" cy="868632"/>
            <a:chOff x="7573916" y="2549335"/>
            <a:chExt cx="684803" cy="868632"/>
          </a:xfrm>
        </p:grpSpPr>
        <p:pic>
          <p:nvPicPr>
            <p:cNvPr id="30" name="Picture 1031" descr="databas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5084" y="2549335"/>
              <a:ext cx="548655" cy="618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30 CuadroTexto"/>
            <p:cNvSpPr txBox="1"/>
            <p:nvPr/>
          </p:nvSpPr>
          <p:spPr>
            <a:xfrm>
              <a:off x="7573916" y="3140968"/>
              <a:ext cx="6848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err="1" smtClean="0"/>
                <a:t>MySql</a:t>
              </a:r>
              <a:r>
                <a:rPr lang="es-CO" sz="1200" dirty="0" smtClean="0"/>
                <a:t> 5</a:t>
              </a:r>
              <a:endParaRPr lang="es-CO" sz="1600" dirty="0"/>
            </a:p>
          </p:txBody>
        </p:sp>
      </p:grpSp>
      <p:cxnSp>
        <p:nvCxnSpPr>
          <p:cNvPr id="33" name="32 Conector recto de flecha"/>
          <p:cNvCxnSpPr>
            <a:stCxn id="4" idx="2"/>
            <a:endCxn id="16" idx="0"/>
          </p:cNvCxnSpPr>
          <p:nvPr/>
        </p:nvCxnSpPr>
        <p:spPr>
          <a:xfrm>
            <a:off x="975697" y="2940714"/>
            <a:ext cx="461968" cy="660940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304" y="3381427"/>
            <a:ext cx="639006" cy="515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34 Conector recto de flecha"/>
          <p:cNvCxnSpPr>
            <a:endCxn id="27" idx="1"/>
          </p:cNvCxnSpPr>
          <p:nvPr/>
        </p:nvCxnSpPr>
        <p:spPr>
          <a:xfrm flipV="1">
            <a:off x="4695422" y="2543124"/>
            <a:ext cx="1089523" cy="19452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>
            <a:off x="6645855" y="4374995"/>
            <a:ext cx="1220634" cy="26695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>
            <a:off x="6712024" y="3083280"/>
            <a:ext cx="1154465" cy="107663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44 Grupo"/>
          <p:cNvGrpSpPr/>
          <p:nvPr/>
        </p:nvGrpSpPr>
        <p:grpSpPr>
          <a:xfrm>
            <a:off x="1594802" y="2428509"/>
            <a:ext cx="1755648" cy="510070"/>
            <a:chOff x="1637339" y="1532161"/>
            <a:chExt cx="1985079" cy="1084755"/>
          </a:xfrm>
        </p:grpSpPr>
        <p:grpSp>
          <p:nvGrpSpPr>
            <p:cNvPr id="48" name="Group 94"/>
            <p:cNvGrpSpPr>
              <a:grpSpLocks/>
            </p:cNvGrpSpPr>
            <p:nvPr/>
          </p:nvGrpSpPr>
          <p:grpSpPr bwMode="auto">
            <a:xfrm>
              <a:off x="1637339" y="1532161"/>
              <a:ext cx="1985079" cy="1084755"/>
              <a:chOff x="2112" y="1536"/>
              <a:chExt cx="2592" cy="336"/>
            </a:xfrm>
          </p:grpSpPr>
          <p:sp>
            <p:nvSpPr>
              <p:cNvPr id="55" name="AutoShape 95"/>
              <p:cNvSpPr>
                <a:spLocks noChangeArrowheads="1"/>
              </p:cNvSpPr>
              <p:nvPr/>
            </p:nvSpPr>
            <p:spPr bwMode="auto">
              <a:xfrm rot="5400000">
                <a:off x="3240" y="408"/>
                <a:ext cx="336" cy="2592"/>
              </a:xfrm>
              <a:prstGeom prst="can">
                <a:avLst>
                  <a:gd name="adj" fmla="val 46714"/>
                </a:avLst>
              </a:prstGeom>
              <a:noFill/>
              <a:ln w="3175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AEAEA">
                        <a:alpha val="50000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56" name="AutoShape 96"/>
              <p:cNvSpPr>
                <a:spLocks noChangeArrowheads="1"/>
              </p:cNvSpPr>
              <p:nvPr/>
            </p:nvSpPr>
            <p:spPr bwMode="auto">
              <a:xfrm rot="-5400000">
                <a:off x="3240" y="408"/>
                <a:ext cx="336" cy="2592"/>
              </a:xfrm>
              <a:prstGeom prst="can">
                <a:avLst>
                  <a:gd name="adj" fmla="val 46714"/>
                </a:avLst>
              </a:prstGeom>
              <a:noFill/>
              <a:ln w="3175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AEAEA">
                        <a:alpha val="50000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49" name="48 CuadroTexto"/>
            <p:cNvSpPr txBox="1"/>
            <p:nvPr/>
          </p:nvSpPr>
          <p:spPr>
            <a:xfrm>
              <a:off x="2432549" y="1778786"/>
              <a:ext cx="394660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b="1" dirty="0" smtClean="0"/>
                <a:t>SSL</a:t>
              </a:r>
              <a:endParaRPr lang="es-CO" b="1" dirty="0"/>
            </a:p>
          </p:txBody>
        </p:sp>
      </p:grpSp>
      <p:pic>
        <p:nvPicPr>
          <p:cNvPr id="57" name="Picture 44" descr="C:\private\12g\docum122.gi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368" y="4455547"/>
            <a:ext cx="485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Llamada de nube"/>
          <p:cNvSpPr/>
          <p:nvPr/>
        </p:nvSpPr>
        <p:spPr>
          <a:xfrm>
            <a:off x="867077" y="1276381"/>
            <a:ext cx="1258630" cy="612648"/>
          </a:xfrm>
          <a:prstGeom prst="cloudCallout">
            <a:avLst>
              <a:gd name="adj1" fmla="val -29312"/>
              <a:gd name="adj2" fmla="val 108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b="1" dirty="0" smtClean="0"/>
              <a:t>Contraseña</a:t>
            </a:r>
            <a:endParaRPr lang="es-CO" sz="1050" b="1" dirty="0"/>
          </a:p>
        </p:txBody>
      </p:sp>
      <p:cxnSp>
        <p:nvCxnSpPr>
          <p:cNvPr id="62" name="61 Conector recto de flecha"/>
          <p:cNvCxnSpPr>
            <a:stCxn id="28" idx="2"/>
            <a:endCxn id="10" idx="0"/>
          </p:cNvCxnSpPr>
          <p:nvPr/>
        </p:nvCxnSpPr>
        <p:spPr>
          <a:xfrm>
            <a:off x="6304700" y="3083280"/>
            <a:ext cx="36150" cy="1157557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/>
          <p:nvPr/>
        </p:nvCxnSpPr>
        <p:spPr>
          <a:xfrm flipH="1">
            <a:off x="5096918" y="3114058"/>
            <a:ext cx="976622" cy="1072075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02109"/>
            <a:ext cx="875595" cy="611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" name="31 Conector recto de flecha"/>
          <p:cNvCxnSpPr>
            <a:stCxn id="4" idx="2"/>
            <a:endCxn id="13" idx="0"/>
          </p:cNvCxnSpPr>
          <p:nvPr/>
        </p:nvCxnSpPr>
        <p:spPr>
          <a:xfrm flipH="1">
            <a:off x="632903" y="2940714"/>
            <a:ext cx="342794" cy="752603"/>
          </a:xfrm>
          <a:prstGeom prst="straightConnector1">
            <a:avLst/>
          </a:prstGeom>
          <a:ln w="25400" cmpd="sng"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539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18" name="3 Título"/>
          <p:cNvSpPr>
            <a:spLocks noGrp="1"/>
          </p:cNvSpPr>
          <p:nvPr>
            <p:ph type="title"/>
          </p:nvPr>
        </p:nvSpPr>
        <p:spPr>
          <a:xfrm>
            <a:off x="287524" y="75956"/>
            <a:ext cx="8229600" cy="1143000"/>
          </a:xfrm>
        </p:spPr>
        <p:txBody>
          <a:bodyPr>
            <a:normAutofit/>
          </a:bodyPr>
          <a:lstStyle/>
          <a:p>
            <a:r>
              <a:rPr lang="es-CO" sz="2800" b="1" dirty="0" smtClean="0"/>
              <a:t>Ciclo de Registro</a:t>
            </a:r>
            <a:endParaRPr lang="es-CO" sz="2800" b="1" dirty="0"/>
          </a:p>
        </p:txBody>
      </p:sp>
      <p:pic>
        <p:nvPicPr>
          <p:cNvPr id="4" name="Picture 1031" descr="C:\private\11gR1\Presentations\XtremePartnerXWeek\peop038.gi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88703"/>
            <a:ext cx="793029" cy="62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23 Grupo"/>
          <p:cNvGrpSpPr/>
          <p:nvPr/>
        </p:nvGrpSpPr>
        <p:grpSpPr>
          <a:xfrm>
            <a:off x="5832140" y="1620858"/>
            <a:ext cx="1371227" cy="1880151"/>
            <a:chOff x="5981117" y="2191183"/>
            <a:chExt cx="742348" cy="1325900"/>
          </a:xfrm>
        </p:grpSpPr>
        <p:grpSp>
          <p:nvGrpSpPr>
            <p:cNvPr id="25" name="24 Grupo"/>
            <p:cNvGrpSpPr/>
            <p:nvPr/>
          </p:nvGrpSpPr>
          <p:grpSpPr>
            <a:xfrm>
              <a:off x="5981117" y="2191183"/>
              <a:ext cx="742348" cy="987346"/>
              <a:chOff x="6014811" y="1152122"/>
              <a:chExt cx="742348" cy="987346"/>
            </a:xfrm>
          </p:grpSpPr>
          <p:pic>
            <p:nvPicPr>
              <p:cNvPr id="27" name="Picture 1032" descr="big_server_wh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143" t="7793" r="19753" b="28241"/>
              <a:stretch>
                <a:fillRect/>
              </a:stretch>
            </p:blipFill>
            <p:spPr bwMode="auto">
              <a:xfrm>
                <a:off x="6014811" y="1336154"/>
                <a:ext cx="742348" cy="803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27 CuadroTexto"/>
              <p:cNvSpPr txBox="1"/>
              <p:nvPr/>
            </p:nvSpPr>
            <p:spPr>
              <a:xfrm>
                <a:off x="6107177" y="1152122"/>
                <a:ext cx="560720" cy="238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1600" dirty="0" smtClean="0"/>
                  <a:t>Aplicación</a:t>
                </a:r>
                <a:endParaRPr lang="es-CO" sz="1600" dirty="0"/>
              </a:p>
            </p:txBody>
          </p:sp>
        </p:grpSp>
        <p:sp>
          <p:nvSpPr>
            <p:cNvPr id="26" name="25 CuadroTexto"/>
            <p:cNvSpPr txBox="1"/>
            <p:nvPr/>
          </p:nvSpPr>
          <p:spPr>
            <a:xfrm>
              <a:off x="5981117" y="3178529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CO" sz="1600" dirty="0"/>
            </a:p>
          </p:txBody>
        </p:sp>
      </p:grpSp>
      <p:cxnSp>
        <p:nvCxnSpPr>
          <p:cNvPr id="35" name="34 Conector recto de flecha"/>
          <p:cNvCxnSpPr/>
          <p:nvPr/>
        </p:nvCxnSpPr>
        <p:spPr>
          <a:xfrm>
            <a:off x="1547664" y="2381645"/>
            <a:ext cx="4279454" cy="8818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37 Grupo"/>
          <p:cNvGrpSpPr/>
          <p:nvPr/>
        </p:nvGrpSpPr>
        <p:grpSpPr>
          <a:xfrm>
            <a:off x="1462246" y="2135428"/>
            <a:ext cx="4440280" cy="510070"/>
            <a:chOff x="1637339" y="1532161"/>
            <a:chExt cx="1985079" cy="1084755"/>
          </a:xfrm>
        </p:grpSpPr>
        <p:grpSp>
          <p:nvGrpSpPr>
            <p:cNvPr id="39" name="Group 94"/>
            <p:cNvGrpSpPr>
              <a:grpSpLocks/>
            </p:cNvGrpSpPr>
            <p:nvPr/>
          </p:nvGrpSpPr>
          <p:grpSpPr bwMode="auto">
            <a:xfrm>
              <a:off x="1637339" y="1532161"/>
              <a:ext cx="1985079" cy="1084755"/>
              <a:chOff x="2112" y="1536"/>
              <a:chExt cx="2592" cy="336"/>
            </a:xfrm>
          </p:grpSpPr>
          <p:sp>
            <p:nvSpPr>
              <p:cNvPr id="41" name="AutoShape 95"/>
              <p:cNvSpPr>
                <a:spLocks noChangeArrowheads="1"/>
              </p:cNvSpPr>
              <p:nvPr/>
            </p:nvSpPr>
            <p:spPr bwMode="auto">
              <a:xfrm rot="5400000">
                <a:off x="3240" y="408"/>
                <a:ext cx="336" cy="2592"/>
              </a:xfrm>
              <a:prstGeom prst="can">
                <a:avLst>
                  <a:gd name="adj" fmla="val 46714"/>
                </a:avLst>
              </a:prstGeom>
              <a:noFill/>
              <a:ln w="3175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AEAEA">
                        <a:alpha val="50000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42" name="AutoShape 96"/>
              <p:cNvSpPr>
                <a:spLocks noChangeArrowheads="1"/>
              </p:cNvSpPr>
              <p:nvPr/>
            </p:nvSpPr>
            <p:spPr bwMode="auto">
              <a:xfrm rot="-5400000">
                <a:off x="3240" y="408"/>
                <a:ext cx="336" cy="2592"/>
              </a:xfrm>
              <a:prstGeom prst="can">
                <a:avLst>
                  <a:gd name="adj" fmla="val 46714"/>
                </a:avLst>
              </a:prstGeom>
              <a:noFill/>
              <a:ln w="3175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AEAEA">
                        <a:alpha val="50000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40" name="39 CuadroTexto"/>
            <p:cNvSpPr txBox="1"/>
            <p:nvPr/>
          </p:nvSpPr>
          <p:spPr>
            <a:xfrm>
              <a:off x="2432549" y="1679829"/>
              <a:ext cx="208686" cy="719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600" b="1" dirty="0" smtClean="0"/>
                <a:t>SSL</a:t>
              </a:r>
              <a:endParaRPr lang="es-CO" sz="2400" b="1" dirty="0"/>
            </a:p>
          </p:txBody>
        </p:sp>
      </p:grpSp>
      <p:sp>
        <p:nvSpPr>
          <p:cNvPr id="44" name="43 Llamada de nube"/>
          <p:cNvSpPr/>
          <p:nvPr/>
        </p:nvSpPr>
        <p:spPr>
          <a:xfrm>
            <a:off x="828487" y="1016732"/>
            <a:ext cx="1258630" cy="612648"/>
          </a:xfrm>
          <a:prstGeom prst="cloudCallout">
            <a:avLst>
              <a:gd name="adj1" fmla="val -29312"/>
              <a:gd name="adj2" fmla="val 108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b="1" dirty="0" smtClean="0"/>
              <a:t>Contraseña</a:t>
            </a:r>
            <a:endParaRPr lang="es-CO" sz="1050" b="1" dirty="0"/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87" y="3994538"/>
            <a:ext cx="3447020" cy="1932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50 Flecha abajo"/>
          <p:cNvSpPr/>
          <p:nvPr/>
        </p:nvSpPr>
        <p:spPr>
          <a:xfrm>
            <a:off x="586171" y="2852935"/>
            <a:ext cx="484632" cy="1080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51 CuadroTexto"/>
          <p:cNvSpPr txBox="1"/>
          <p:nvPr/>
        </p:nvSpPr>
        <p:spPr>
          <a:xfrm>
            <a:off x="1026241" y="3278058"/>
            <a:ext cx="863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 smtClean="0"/>
              <a:t>Registro</a:t>
            </a:r>
            <a:endParaRPr lang="es-CO" sz="1600" dirty="0"/>
          </a:p>
        </p:txBody>
      </p:sp>
      <p:grpSp>
        <p:nvGrpSpPr>
          <p:cNvPr id="53" name="52 Grupo"/>
          <p:cNvGrpSpPr/>
          <p:nvPr/>
        </p:nvGrpSpPr>
        <p:grpSpPr>
          <a:xfrm>
            <a:off x="7010281" y="2285208"/>
            <a:ext cx="832279" cy="731542"/>
            <a:chOff x="7573916" y="2505166"/>
            <a:chExt cx="1020472" cy="928912"/>
          </a:xfrm>
        </p:grpSpPr>
        <p:pic>
          <p:nvPicPr>
            <p:cNvPr id="54" name="Picture 1031" descr="database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756" y="2505166"/>
              <a:ext cx="548655" cy="618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54 CuadroTexto"/>
            <p:cNvSpPr txBox="1"/>
            <p:nvPr/>
          </p:nvSpPr>
          <p:spPr>
            <a:xfrm>
              <a:off x="7573916" y="3140968"/>
              <a:ext cx="1020472" cy="293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900" dirty="0" smtClean="0"/>
                <a:t>DB USUARIOS</a:t>
              </a:r>
              <a:endParaRPr lang="es-CO" sz="1050" dirty="0"/>
            </a:p>
          </p:txBody>
        </p:sp>
      </p:grpSp>
      <p:grpSp>
        <p:nvGrpSpPr>
          <p:cNvPr id="69" name="68 Grupo"/>
          <p:cNvGrpSpPr/>
          <p:nvPr/>
        </p:nvGrpSpPr>
        <p:grpSpPr>
          <a:xfrm>
            <a:off x="6258877" y="3069293"/>
            <a:ext cx="1158104" cy="1522802"/>
            <a:chOff x="6258877" y="3069293"/>
            <a:chExt cx="1158104" cy="1522802"/>
          </a:xfrm>
        </p:grpSpPr>
        <p:pic>
          <p:nvPicPr>
            <p:cNvPr id="62" name="Picture 118" descr="administrator_gree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8877" y="3933193"/>
              <a:ext cx="813780" cy="658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63 Flecha abajo"/>
            <p:cNvSpPr/>
            <p:nvPr/>
          </p:nvSpPr>
          <p:spPr>
            <a:xfrm rot="10800000">
              <a:off x="6380041" y="3069293"/>
              <a:ext cx="484632" cy="75608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5" name="64 CuadroTexto"/>
            <p:cNvSpPr txBox="1"/>
            <p:nvPr/>
          </p:nvSpPr>
          <p:spPr>
            <a:xfrm>
              <a:off x="6723971" y="3415277"/>
              <a:ext cx="6930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600" dirty="0" smtClean="0"/>
                <a:t>Activa</a:t>
              </a:r>
              <a:endParaRPr lang="es-CO" sz="1600" dirty="0"/>
            </a:p>
          </p:txBody>
        </p:sp>
      </p:grpSp>
      <p:grpSp>
        <p:nvGrpSpPr>
          <p:cNvPr id="72" name="71 Grupo"/>
          <p:cNvGrpSpPr/>
          <p:nvPr/>
        </p:nvGrpSpPr>
        <p:grpSpPr>
          <a:xfrm>
            <a:off x="1462246" y="2659919"/>
            <a:ext cx="6279849" cy="3700648"/>
            <a:chOff x="1565978" y="2669328"/>
            <a:chExt cx="6279849" cy="3700648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9755" y="3583024"/>
              <a:ext cx="5646072" cy="27869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6" name="65 Conector recto de flecha"/>
            <p:cNvCxnSpPr/>
            <p:nvPr/>
          </p:nvCxnSpPr>
          <p:spPr>
            <a:xfrm>
              <a:off x="1565978" y="2987323"/>
              <a:ext cx="4279454" cy="8818"/>
            </a:xfrm>
            <a:prstGeom prst="straightConnector1">
              <a:avLst/>
            </a:prstGeom>
            <a:ln w="31750">
              <a:solidFill>
                <a:schemeClr val="accent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2669328"/>
              <a:ext cx="1139751" cy="795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" name="Picture 44" descr="C:\private\12g\docum122.g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3374" y="3152754"/>
              <a:ext cx="48577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66 CuadroTexto"/>
            <p:cNvSpPr txBox="1"/>
            <p:nvPr/>
          </p:nvSpPr>
          <p:spPr>
            <a:xfrm>
              <a:off x="4382653" y="3286654"/>
              <a:ext cx="560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TAN</a:t>
              </a:r>
              <a:endParaRPr lang="es-CO" dirty="0"/>
            </a:p>
          </p:txBody>
        </p:sp>
      </p:grpSp>
      <p:sp>
        <p:nvSpPr>
          <p:cNvPr id="2" name="Elipse 1"/>
          <p:cNvSpPr/>
          <p:nvPr/>
        </p:nvSpPr>
        <p:spPr>
          <a:xfrm>
            <a:off x="3743908" y="3068960"/>
            <a:ext cx="770384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095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1" grpId="0" animBg="1"/>
      <p:bldP spid="51" grpId="1" animBg="1"/>
      <p:bldP spid="52" grpId="0"/>
      <p:bldP spid="52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6326</TotalTime>
  <Words>733</Words>
  <Application>Microsoft Macintosh PowerPoint</Application>
  <PresentationFormat>Presentación en pantalla (4:3)</PresentationFormat>
  <Paragraphs>233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Office Theme</vt:lpstr>
      <vt:lpstr>Presentación de PowerPoint</vt:lpstr>
      <vt:lpstr>Objetivos</vt:lpstr>
      <vt:lpstr>DECISIONES DE ARQUITECTURA</vt:lpstr>
      <vt:lpstr>PENDIENTES FASE  I - II</vt:lpstr>
      <vt:lpstr>PENDIENTES FASE  I – II (Continuación)</vt:lpstr>
      <vt:lpstr>Requerimientos FASE  III</vt:lpstr>
      <vt:lpstr>PENDIENTES FASE  III (Continuación)</vt:lpstr>
      <vt:lpstr>ARQUITECTURA GLOBAL</vt:lpstr>
      <vt:lpstr>Ciclo de Registro</vt:lpstr>
      <vt:lpstr>Ciclo SCS</vt:lpstr>
      <vt:lpstr>Ciclo BATCH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Martinez, Wilder (BOG-MEW)</dc:creator>
  <cp:lastModifiedBy>MacBook</cp:lastModifiedBy>
  <cp:revision>199</cp:revision>
  <dcterms:created xsi:type="dcterms:W3CDTF">2013-02-11T00:09:26Z</dcterms:created>
  <dcterms:modified xsi:type="dcterms:W3CDTF">2014-06-27T23:40:00Z</dcterms:modified>
</cp:coreProperties>
</file>