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302" r:id="rId4"/>
    <p:sldId id="287" r:id="rId5"/>
    <p:sldId id="309" r:id="rId6"/>
    <p:sldId id="310" r:id="rId7"/>
    <p:sldId id="305" r:id="rId8"/>
    <p:sldId id="306" r:id="rId9"/>
    <p:sldId id="307" r:id="rId10"/>
    <p:sldId id="300" r:id="rId11"/>
    <p:sldId id="311" r:id="rId12"/>
    <p:sldId id="313" r:id="rId13"/>
    <p:sldId id="312" r:id="rId14"/>
    <p:sldId id="314" r:id="rId15"/>
    <p:sldId id="279" r:id="rId16"/>
    <p:sldId id="304" r:id="rId17"/>
    <p:sldId id="258" r:id="rId18"/>
    <p:sldId id="270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66FF"/>
    <a:srgbClr val="EAEAEA"/>
    <a:srgbClr val="B2B2B2"/>
    <a:srgbClr val="FF9966"/>
    <a:srgbClr val="FF50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0" autoAdjust="0"/>
    <p:restoredTop sz="99800" autoAdjust="0"/>
  </p:normalViewPr>
  <p:slideViewPr>
    <p:cSldViewPr>
      <p:cViewPr varScale="1">
        <p:scale>
          <a:sx n="91" d="100"/>
          <a:sy n="91" d="100"/>
        </p:scale>
        <p:origin x="-16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981C6-DF15-4BEC-89D2-1CCCE9E31D2A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344B1BD-E0D3-4F56-8304-5EEB25985B77}">
      <dgm:prSet phldrT="[Texto]" custT="1"/>
      <dgm:spPr/>
      <dgm:t>
        <a:bodyPr/>
        <a:lstStyle/>
        <a:p>
          <a:r>
            <a:rPr lang="es-CO" sz="1400" dirty="0" smtClean="0">
              <a:solidFill>
                <a:schemeClr val="tx1"/>
              </a:solidFill>
            </a:rPr>
            <a:t>Reconocimiento</a:t>
          </a:r>
          <a:endParaRPr lang="es-CO" sz="1600" dirty="0">
            <a:solidFill>
              <a:schemeClr val="tx1"/>
            </a:solidFill>
          </a:endParaRPr>
        </a:p>
      </dgm:t>
    </dgm:pt>
    <dgm:pt modelId="{9019C1DE-A454-460E-95D8-FB46E5371800}" type="parTrans" cxnId="{6C20E803-CFF2-4480-9BAD-1962DAA884B3}">
      <dgm:prSet/>
      <dgm:spPr/>
      <dgm:t>
        <a:bodyPr/>
        <a:lstStyle/>
        <a:p>
          <a:endParaRPr lang="es-CO"/>
        </a:p>
      </dgm:t>
    </dgm:pt>
    <dgm:pt modelId="{37EC26FA-17CC-4221-9BAD-6585DBA25CB4}" type="sibTrans" cxnId="{6C20E803-CFF2-4480-9BAD-1962DAA884B3}">
      <dgm:prSet/>
      <dgm:spPr/>
      <dgm:t>
        <a:bodyPr/>
        <a:lstStyle/>
        <a:p>
          <a:endParaRPr lang="es-CO"/>
        </a:p>
      </dgm:t>
    </dgm:pt>
    <dgm:pt modelId="{F54898C6-E830-4C0A-8614-0232A1DA83BF}">
      <dgm:prSet phldrT="[Texto]" custT="1"/>
      <dgm:spPr/>
      <dgm:t>
        <a:bodyPr/>
        <a:lstStyle/>
        <a:p>
          <a:r>
            <a:rPr lang="es-CO" sz="1400" dirty="0" err="1" smtClean="0">
              <a:solidFill>
                <a:schemeClr val="tx1"/>
              </a:solidFill>
            </a:rPr>
            <a:t>BurpSuite</a:t>
          </a:r>
          <a:endParaRPr lang="es-CO" sz="1400" dirty="0">
            <a:solidFill>
              <a:schemeClr val="tx1"/>
            </a:solidFill>
          </a:endParaRPr>
        </a:p>
      </dgm:t>
    </dgm:pt>
    <dgm:pt modelId="{95753517-90D4-465B-B3DD-39FD796AEB33}" type="parTrans" cxnId="{F00E9115-98EF-482B-86AB-1F6DA77E356A}">
      <dgm:prSet/>
      <dgm:spPr/>
      <dgm:t>
        <a:bodyPr/>
        <a:lstStyle/>
        <a:p>
          <a:endParaRPr lang="es-CO"/>
        </a:p>
      </dgm:t>
    </dgm:pt>
    <dgm:pt modelId="{BB77F1FE-A6F9-4A2C-931B-B11DC96954D6}" type="sibTrans" cxnId="{F00E9115-98EF-482B-86AB-1F6DA77E356A}">
      <dgm:prSet/>
      <dgm:spPr/>
      <dgm:t>
        <a:bodyPr/>
        <a:lstStyle/>
        <a:p>
          <a:endParaRPr lang="es-CO"/>
        </a:p>
      </dgm:t>
    </dgm:pt>
    <dgm:pt modelId="{E495C609-2739-4EA7-B0AC-299D957E604E}">
      <dgm:prSet phldrT="[Texto]" custT="1"/>
      <dgm:spPr/>
      <dgm:t>
        <a:bodyPr/>
        <a:lstStyle/>
        <a:p>
          <a:r>
            <a:rPr lang="es-CO" sz="1400" dirty="0" err="1" smtClean="0">
              <a:solidFill>
                <a:schemeClr val="tx1"/>
              </a:solidFill>
            </a:rPr>
            <a:t>DirBuster</a:t>
          </a:r>
          <a:endParaRPr lang="es-CO" sz="1400" dirty="0">
            <a:solidFill>
              <a:schemeClr val="tx1"/>
            </a:solidFill>
          </a:endParaRPr>
        </a:p>
      </dgm:t>
    </dgm:pt>
    <dgm:pt modelId="{6A80113F-260A-402A-AF3A-EAE76F2A59CF}" type="parTrans" cxnId="{35097BA5-42BF-4095-A257-07E1B48836D5}">
      <dgm:prSet/>
      <dgm:spPr/>
      <dgm:t>
        <a:bodyPr/>
        <a:lstStyle/>
        <a:p>
          <a:endParaRPr lang="es-CO"/>
        </a:p>
      </dgm:t>
    </dgm:pt>
    <dgm:pt modelId="{AEBC2896-C2EA-4956-A2A4-611F3B7BED38}" type="sibTrans" cxnId="{35097BA5-42BF-4095-A257-07E1B48836D5}">
      <dgm:prSet/>
      <dgm:spPr/>
      <dgm:t>
        <a:bodyPr/>
        <a:lstStyle/>
        <a:p>
          <a:endParaRPr lang="es-CO"/>
        </a:p>
      </dgm:t>
    </dgm:pt>
    <dgm:pt modelId="{9EFB9444-326B-4C9F-8BB3-B4D5F5D22756}">
      <dgm:prSet phldrT="[Texto]" custT="1"/>
      <dgm:spPr/>
      <dgm:t>
        <a:bodyPr/>
        <a:lstStyle/>
        <a:p>
          <a:r>
            <a:rPr lang="es-CO" sz="1400" dirty="0" smtClean="0">
              <a:solidFill>
                <a:schemeClr val="tx1"/>
              </a:solidFill>
            </a:rPr>
            <a:t>Descubrimiento</a:t>
          </a:r>
          <a:endParaRPr lang="es-CO" sz="1600" dirty="0">
            <a:solidFill>
              <a:schemeClr val="tx1"/>
            </a:solidFill>
          </a:endParaRPr>
        </a:p>
      </dgm:t>
    </dgm:pt>
    <dgm:pt modelId="{A0A5502A-E745-4E72-B59C-D899C73AE22E}" type="parTrans" cxnId="{CB1D43DB-0C95-46FE-B897-FA99CC3A3C4A}">
      <dgm:prSet/>
      <dgm:spPr/>
      <dgm:t>
        <a:bodyPr/>
        <a:lstStyle/>
        <a:p>
          <a:endParaRPr lang="es-CO"/>
        </a:p>
      </dgm:t>
    </dgm:pt>
    <dgm:pt modelId="{CD233D19-72BD-4B05-A61F-6921A46C86C3}" type="sibTrans" cxnId="{CB1D43DB-0C95-46FE-B897-FA99CC3A3C4A}">
      <dgm:prSet/>
      <dgm:spPr/>
      <dgm:t>
        <a:bodyPr/>
        <a:lstStyle/>
        <a:p>
          <a:endParaRPr lang="es-CO"/>
        </a:p>
      </dgm:t>
    </dgm:pt>
    <dgm:pt modelId="{1334C634-73C9-4A19-9D33-29FFC971F320}">
      <dgm:prSet phldrT="[Texto]" custT="1"/>
      <dgm:spPr/>
      <dgm:t>
        <a:bodyPr/>
        <a:lstStyle/>
        <a:p>
          <a:r>
            <a:rPr lang="es-CO" sz="1400" dirty="0" err="1" smtClean="0">
              <a:solidFill>
                <a:schemeClr val="tx1"/>
              </a:solidFill>
            </a:rPr>
            <a:t>BurpSuite</a:t>
          </a:r>
          <a:endParaRPr lang="es-CO" sz="1400" dirty="0">
            <a:solidFill>
              <a:schemeClr val="tx1"/>
            </a:solidFill>
          </a:endParaRPr>
        </a:p>
      </dgm:t>
    </dgm:pt>
    <dgm:pt modelId="{DF660EBE-110A-40CC-B0C1-D76AFA9D61A4}" type="parTrans" cxnId="{EF9B463A-54C0-46AD-ADB1-C3997078DD87}">
      <dgm:prSet/>
      <dgm:spPr/>
      <dgm:t>
        <a:bodyPr/>
        <a:lstStyle/>
        <a:p>
          <a:endParaRPr lang="es-CO"/>
        </a:p>
      </dgm:t>
    </dgm:pt>
    <dgm:pt modelId="{9CA8B631-7DB7-459A-AB41-185948C31FBF}" type="sibTrans" cxnId="{EF9B463A-54C0-46AD-ADB1-C3997078DD87}">
      <dgm:prSet/>
      <dgm:spPr/>
      <dgm:t>
        <a:bodyPr/>
        <a:lstStyle/>
        <a:p>
          <a:endParaRPr lang="es-CO"/>
        </a:p>
      </dgm:t>
    </dgm:pt>
    <dgm:pt modelId="{2B29B43C-32F1-467D-AF48-7B2F4B789B79}">
      <dgm:prSet phldrT="[Texto]" custT="1"/>
      <dgm:spPr/>
      <dgm:t>
        <a:bodyPr/>
        <a:lstStyle/>
        <a:p>
          <a:r>
            <a:rPr lang="es-CO" sz="1400" dirty="0" err="1" smtClean="0">
              <a:solidFill>
                <a:schemeClr val="tx1"/>
              </a:solidFill>
            </a:rPr>
            <a:t>Nmap</a:t>
          </a:r>
          <a:endParaRPr lang="es-CO" sz="1400" dirty="0">
            <a:solidFill>
              <a:schemeClr val="tx1"/>
            </a:solidFill>
          </a:endParaRPr>
        </a:p>
      </dgm:t>
    </dgm:pt>
    <dgm:pt modelId="{7C9C1333-0F32-42F2-9E56-CAAC6EE47252}" type="parTrans" cxnId="{A101556C-9369-402D-8C70-92829E5C7DFE}">
      <dgm:prSet/>
      <dgm:spPr/>
      <dgm:t>
        <a:bodyPr/>
        <a:lstStyle/>
        <a:p>
          <a:endParaRPr lang="es-CO"/>
        </a:p>
      </dgm:t>
    </dgm:pt>
    <dgm:pt modelId="{E6DB5858-8A63-4BF5-A4AD-5F2684047D89}" type="sibTrans" cxnId="{A101556C-9369-402D-8C70-92829E5C7DFE}">
      <dgm:prSet/>
      <dgm:spPr/>
      <dgm:t>
        <a:bodyPr/>
        <a:lstStyle/>
        <a:p>
          <a:endParaRPr lang="es-CO"/>
        </a:p>
      </dgm:t>
    </dgm:pt>
    <dgm:pt modelId="{CA20BA27-C64D-4A82-9350-94DEC04C022E}">
      <dgm:prSet phldrT="[Texto]" custT="1"/>
      <dgm:spPr/>
      <dgm:t>
        <a:bodyPr/>
        <a:lstStyle/>
        <a:p>
          <a:r>
            <a:rPr lang="es-CO" sz="1400" dirty="0" err="1" smtClean="0">
              <a:solidFill>
                <a:schemeClr val="tx1"/>
              </a:solidFill>
            </a:rPr>
            <a:t>Nikto</a:t>
          </a:r>
          <a:endParaRPr lang="es-CO" sz="1400" dirty="0">
            <a:solidFill>
              <a:schemeClr val="tx1"/>
            </a:solidFill>
          </a:endParaRPr>
        </a:p>
      </dgm:t>
    </dgm:pt>
    <dgm:pt modelId="{5433548B-0E79-4757-9B0D-7999DDF51736}" type="parTrans" cxnId="{28D5580E-8C75-498B-AD4A-3A9CF6EC0F1B}">
      <dgm:prSet/>
      <dgm:spPr/>
      <dgm:t>
        <a:bodyPr/>
        <a:lstStyle/>
        <a:p>
          <a:endParaRPr lang="es-CO"/>
        </a:p>
      </dgm:t>
    </dgm:pt>
    <dgm:pt modelId="{E4FC7478-CA32-4839-9C30-BB8398623B59}" type="sibTrans" cxnId="{28D5580E-8C75-498B-AD4A-3A9CF6EC0F1B}">
      <dgm:prSet/>
      <dgm:spPr/>
      <dgm:t>
        <a:bodyPr/>
        <a:lstStyle/>
        <a:p>
          <a:endParaRPr lang="es-CO"/>
        </a:p>
      </dgm:t>
    </dgm:pt>
    <dgm:pt modelId="{B433112C-F3B8-43D2-8428-9AC87BC2ED6A}">
      <dgm:prSet phldrT="[Texto]" custT="1"/>
      <dgm:spPr/>
      <dgm:t>
        <a:bodyPr/>
        <a:lstStyle/>
        <a:p>
          <a:r>
            <a:rPr lang="es-CO" sz="1400" dirty="0" smtClean="0">
              <a:solidFill>
                <a:schemeClr val="tx1"/>
              </a:solidFill>
            </a:rPr>
            <a:t>W3af</a:t>
          </a:r>
          <a:endParaRPr lang="es-CO" sz="1400" dirty="0">
            <a:solidFill>
              <a:schemeClr val="tx1"/>
            </a:solidFill>
          </a:endParaRPr>
        </a:p>
      </dgm:t>
    </dgm:pt>
    <dgm:pt modelId="{740CF7A8-63F3-4AF8-9730-9D022104C3B5}" type="parTrans" cxnId="{1F4A7DC0-AE1F-4156-9CE3-72A7EE759F0A}">
      <dgm:prSet/>
      <dgm:spPr/>
      <dgm:t>
        <a:bodyPr/>
        <a:lstStyle/>
        <a:p>
          <a:endParaRPr lang="es-CO"/>
        </a:p>
      </dgm:t>
    </dgm:pt>
    <dgm:pt modelId="{71966D09-D1B5-473C-9CFA-1D29BC3B7C89}" type="sibTrans" cxnId="{1F4A7DC0-AE1F-4156-9CE3-72A7EE759F0A}">
      <dgm:prSet/>
      <dgm:spPr/>
      <dgm:t>
        <a:bodyPr/>
        <a:lstStyle/>
        <a:p>
          <a:endParaRPr lang="es-CO"/>
        </a:p>
      </dgm:t>
    </dgm:pt>
    <dgm:pt modelId="{B301413D-46B8-4790-B0D6-18EF7232E4FD}">
      <dgm:prSet phldrT="[Texto]" custT="1"/>
      <dgm:spPr/>
      <dgm:t>
        <a:bodyPr/>
        <a:lstStyle/>
        <a:p>
          <a:r>
            <a:rPr lang="es-CO" sz="1400" dirty="0" smtClean="0">
              <a:solidFill>
                <a:schemeClr val="tx1"/>
              </a:solidFill>
            </a:rPr>
            <a:t>ZAP</a:t>
          </a:r>
          <a:endParaRPr lang="es-CO" sz="1400" dirty="0">
            <a:solidFill>
              <a:schemeClr val="tx1"/>
            </a:solidFill>
          </a:endParaRPr>
        </a:p>
      </dgm:t>
    </dgm:pt>
    <dgm:pt modelId="{4E2BE6D8-D3FE-48F6-8475-F148A91B555E}" type="parTrans" cxnId="{95E7D895-B5D4-4035-AB79-30130B2ECFB7}">
      <dgm:prSet/>
      <dgm:spPr/>
      <dgm:t>
        <a:bodyPr/>
        <a:lstStyle/>
        <a:p>
          <a:endParaRPr lang="es-CO"/>
        </a:p>
      </dgm:t>
    </dgm:pt>
    <dgm:pt modelId="{D10BAF2A-0866-4C79-BD51-E8A1EE363EA6}" type="sibTrans" cxnId="{95E7D895-B5D4-4035-AB79-30130B2ECFB7}">
      <dgm:prSet/>
      <dgm:spPr/>
      <dgm:t>
        <a:bodyPr/>
        <a:lstStyle/>
        <a:p>
          <a:endParaRPr lang="es-CO"/>
        </a:p>
      </dgm:t>
    </dgm:pt>
    <dgm:pt modelId="{4E6B2118-8CFD-40F4-BE3B-0D66959E4F26}">
      <dgm:prSet phldrT="[Texto]" custT="1"/>
      <dgm:spPr/>
      <dgm:t>
        <a:bodyPr/>
        <a:lstStyle/>
        <a:p>
          <a:r>
            <a:rPr lang="es-CO" sz="1400" dirty="0" err="1" smtClean="0">
              <a:solidFill>
                <a:schemeClr val="tx1"/>
              </a:solidFill>
            </a:rPr>
            <a:t>Sql</a:t>
          </a:r>
          <a:r>
            <a:rPr lang="es-CO" sz="1400" dirty="0" smtClean="0">
              <a:solidFill>
                <a:schemeClr val="tx1"/>
              </a:solidFill>
            </a:rPr>
            <a:t> </a:t>
          </a:r>
          <a:r>
            <a:rPr lang="es-CO" sz="1400" dirty="0" err="1" smtClean="0">
              <a:solidFill>
                <a:schemeClr val="tx1"/>
              </a:solidFill>
            </a:rPr>
            <a:t>map</a:t>
          </a:r>
          <a:endParaRPr lang="es-CO" sz="1400" dirty="0">
            <a:solidFill>
              <a:schemeClr val="tx1"/>
            </a:solidFill>
          </a:endParaRPr>
        </a:p>
      </dgm:t>
    </dgm:pt>
    <dgm:pt modelId="{286195F1-523E-4712-934D-C2435D4D6F95}" type="parTrans" cxnId="{1D0EC2EA-A207-49C5-BDAA-66E1C9059FC6}">
      <dgm:prSet/>
      <dgm:spPr/>
      <dgm:t>
        <a:bodyPr/>
        <a:lstStyle/>
        <a:p>
          <a:endParaRPr lang="es-CO"/>
        </a:p>
      </dgm:t>
    </dgm:pt>
    <dgm:pt modelId="{6F2758DB-C095-44EA-8551-765D61846901}" type="sibTrans" cxnId="{1D0EC2EA-A207-49C5-BDAA-66E1C9059FC6}">
      <dgm:prSet/>
      <dgm:spPr/>
      <dgm:t>
        <a:bodyPr/>
        <a:lstStyle/>
        <a:p>
          <a:endParaRPr lang="es-CO"/>
        </a:p>
      </dgm:t>
    </dgm:pt>
    <dgm:pt modelId="{6B8A8857-4A25-41B0-9493-57DA0898A0C5}">
      <dgm:prSet phldrT="[Texto]" custT="1"/>
      <dgm:spPr/>
      <dgm:t>
        <a:bodyPr/>
        <a:lstStyle/>
        <a:p>
          <a:r>
            <a:rPr lang="es-CO" sz="1400" dirty="0" smtClean="0">
              <a:solidFill>
                <a:schemeClr val="tx1"/>
              </a:solidFill>
            </a:rPr>
            <a:t>ZAP</a:t>
          </a:r>
          <a:endParaRPr lang="es-CO" sz="1400" dirty="0">
            <a:solidFill>
              <a:schemeClr val="tx1"/>
            </a:solidFill>
          </a:endParaRPr>
        </a:p>
      </dgm:t>
    </dgm:pt>
    <dgm:pt modelId="{4A510D0E-586F-4EA2-BE3D-5D4A62314425}" type="parTrans" cxnId="{45A664A0-3187-4EF6-B90A-5111D47FD036}">
      <dgm:prSet/>
      <dgm:spPr/>
      <dgm:t>
        <a:bodyPr/>
        <a:lstStyle/>
        <a:p>
          <a:endParaRPr lang="es-CO"/>
        </a:p>
      </dgm:t>
    </dgm:pt>
    <dgm:pt modelId="{1AFABFC1-32F4-42BF-B5CD-284F9B700CFD}" type="sibTrans" cxnId="{45A664A0-3187-4EF6-B90A-5111D47FD036}">
      <dgm:prSet/>
      <dgm:spPr/>
      <dgm:t>
        <a:bodyPr/>
        <a:lstStyle/>
        <a:p>
          <a:endParaRPr lang="es-CO"/>
        </a:p>
      </dgm:t>
    </dgm:pt>
    <dgm:pt modelId="{3B944046-AA25-4BA3-84B8-C3A073C5BF55}">
      <dgm:prSet phldrT="[Texto]" custT="1"/>
      <dgm:spPr/>
      <dgm:t>
        <a:bodyPr/>
        <a:lstStyle/>
        <a:p>
          <a:endParaRPr lang="es-CO" sz="1600" dirty="0">
            <a:solidFill>
              <a:schemeClr val="tx1"/>
            </a:solidFill>
          </a:endParaRPr>
        </a:p>
      </dgm:t>
    </dgm:pt>
    <dgm:pt modelId="{937EBA24-DB9C-4BDE-8B4B-3AC8E3C5419A}" type="parTrans" cxnId="{2CE2FCFE-B82E-48A2-842E-4926159816A8}">
      <dgm:prSet/>
      <dgm:spPr/>
      <dgm:t>
        <a:bodyPr/>
        <a:lstStyle/>
        <a:p>
          <a:endParaRPr lang="es-CO"/>
        </a:p>
      </dgm:t>
    </dgm:pt>
    <dgm:pt modelId="{909A9411-751D-4831-ABC8-F351436EEA62}" type="sibTrans" cxnId="{2CE2FCFE-B82E-48A2-842E-4926159816A8}">
      <dgm:prSet/>
      <dgm:spPr/>
      <dgm:t>
        <a:bodyPr/>
        <a:lstStyle/>
        <a:p>
          <a:endParaRPr lang="es-CO"/>
        </a:p>
      </dgm:t>
    </dgm:pt>
    <dgm:pt modelId="{FA754FBE-EF1F-4064-8D85-24DD4020CFF2}">
      <dgm:prSet phldrT="[Texto]" custT="1"/>
      <dgm:spPr/>
      <dgm:t>
        <a:bodyPr/>
        <a:lstStyle/>
        <a:p>
          <a:r>
            <a:rPr lang="es-CO" sz="1400" dirty="0" err="1" smtClean="0">
              <a:solidFill>
                <a:schemeClr val="tx1"/>
              </a:solidFill>
            </a:rPr>
            <a:t>WebScarab</a:t>
          </a:r>
          <a:endParaRPr lang="es-CO" sz="1400" dirty="0">
            <a:solidFill>
              <a:schemeClr val="tx1"/>
            </a:solidFill>
          </a:endParaRPr>
        </a:p>
      </dgm:t>
    </dgm:pt>
    <dgm:pt modelId="{D22E4FC2-670D-45B2-9338-6E4D6AEF8D01}" type="parTrans" cxnId="{D826FC4C-6CE8-46D8-867C-3FC2DEBCF9FE}">
      <dgm:prSet/>
      <dgm:spPr/>
      <dgm:t>
        <a:bodyPr/>
        <a:lstStyle/>
        <a:p>
          <a:endParaRPr lang="es-CO"/>
        </a:p>
      </dgm:t>
    </dgm:pt>
    <dgm:pt modelId="{A40BC0E2-F46D-41DB-AD50-EF1BB595F44B}" type="sibTrans" cxnId="{D826FC4C-6CE8-46D8-867C-3FC2DEBCF9FE}">
      <dgm:prSet/>
      <dgm:spPr/>
      <dgm:t>
        <a:bodyPr/>
        <a:lstStyle/>
        <a:p>
          <a:endParaRPr lang="es-CO"/>
        </a:p>
      </dgm:t>
    </dgm:pt>
    <dgm:pt modelId="{4E2A6141-0D2C-4166-9F17-C7D0AC1E3E69}" type="pres">
      <dgm:prSet presAssocID="{84A981C6-DF15-4BEC-89D2-1CCCE9E31D2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A4CA191-205D-418E-A884-1288B105683A}" type="pres">
      <dgm:prSet presAssocID="{0344B1BD-E0D3-4F56-8304-5EEB25985B7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38FD890-054D-48DE-B5EE-96C2B8627562}" type="pres">
      <dgm:prSet presAssocID="{37EC26FA-17CC-4221-9BAD-6585DBA25CB4}" presName="sibTrans" presStyleCnt="0"/>
      <dgm:spPr/>
    </dgm:pt>
    <dgm:pt modelId="{DD0E8AB2-E5CB-4F4E-8B2F-C9E29A4CEADE}" type="pres">
      <dgm:prSet presAssocID="{9EFB9444-326B-4C9F-8BB3-B4D5F5D227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CE2FCFE-B82E-48A2-842E-4926159816A8}" srcId="{9EFB9444-326B-4C9F-8BB3-B4D5F5D22756}" destId="{3B944046-AA25-4BA3-84B8-C3A073C5BF55}" srcOrd="4" destOrd="0" parTransId="{937EBA24-DB9C-4BDE-8B4B-3AC8E3C5419A}" sibTransId="{909A9411-751D-4831-ABC8-F351436EEA62}"/>
    <dgm:cxn modelId="{CD73EE18-0B24-2F4B-B62B-F624DE982031}" type="presOf" srcId="{4E6B2118-8CFD-40F4-BE3B-0D66959E4F26}" destId="{DD0E8AB2-E5CB-4F4E-8B2F-C9E29A4CEADE}" srcOrd="0" destOrd="2" presId="urn:microsoft.com/office/officeart/2005/8/layout/hList6"/>
    <dgm:cxn modelId="{EF9B463A-54C0-46AD-ADB1-C3997078DD87}" srcId="{9EFB9444-326B-4C9F-8BB3-B4D5F5D22756}" destId="{1334C634-73C9-4A19-9D33-29FFC971F320}" srcOrd="0" destOrd="0" parTransId="{DF660EBE-110A-40CC-B0C1-D76AFA9D61A4}" sibTransId="{9CA8B631-7DB7-459A-AB41-185948C31FBF}"/>
    <dgm:cxn modelId="{1C8B5894-4EF8-A54C-B06E-2AA29FCDA29D}" type="presOf" srcId="{2B29B43C-32F1-467D-AF48-7B2F4B789B79}" destId="{2A4CA191-205D-418E-A884-1288B105683A}" srcOrd="0" destOrd="6" presId="urn:microsoft.com/office/officeart/2005/8/layout/hList6"/>
    <dgm:cxn modelId="{35097BA5-42BF-4095-A257-07E1B48836D5}" srcId="{0344B1BD-E0D3-4F56-8304-5EEB25985B77}" destId="{E495C609-2739-4EA7-B0AC-299D957E604E}" srcOrd="1" destOrd="0" parTransId="{6A80113F-260A-402A-AF3A-EAE76F2A59CF}" sibTransId="{AEBC2896-C2EA-4956-A2A4-611F3B7BED38}"/>
    <dgm:cxn modelId="{6C20E803-CFF2-4480-9BAD-1962DAA884B3}" srcId="{84A981C6-DF15-4BEC-89D2-1CCCE9E31D2A}" destId="{0344B1BD-E0D3-4F56-8304-5EEB25985B77}" srcOrd="0" destOrd="0" parTransId="{9019C1DE-A454-460E-95D8-FB46E5371800}" sibTransId="{37EC26FA-17CC-4221-9BAD-6585DBA25CB4}"/>
    <dgm:cxn modelId="{95E7D895-B5D4-4035-AB79-30130B2ECFB7}" srcId="{0344B1BD-E0D3-4F56-8304-5EEB25985B77}" destId="{B301413D-46B8-4790-B0D6-18EF7232E4FD}" srcOrd="4" destOrd="0" parTransId="{4E2BE6D8-D3FE-48F6-8475-F148A91B555E}" sibTransId="{D10BAF2A-0866-4C79-BD51-E8A1EE363EA6}"/>
    <dgm:cxn modelId="{670FA1C1-186A-174D-86A1-B4F9A4FA5074}" type="presOf" srcId="{84A981C6-DF15-4BEC-89D2-1CCCE9E31D2A}" destId="{4E2A6141-0D2C-4166-9F17-C7D0AC1E3E69}" srcOrd="0" destOrd="0" presId="urn:microsoft.com/office/officeart/2005/8/layout/hList6"/>
    <dgm:cxn modelId="{41CE76F5-D8BC-5947-8BD5-567DDA79CEEA}" type="presOf" srcId="{6B8A8857-4A25-41B0-9493-57DA0898A0C5}" destId="{DD0E8AB2-E5CB-4F4E-8B2F-C9E29A4CEADE}" srcOrd="0" destOrd="4" presId="urn:microsoft.com/office/officeart/2005/8/layout/hList6"/>
    <dgm:cxn modelId="{CC4E2B2A-44C8-E643-94DA-8EC7D07BBA91}" type="presOf" srcId="{F54898C6-E830-4C0A-8614-0232A1DA83BF}" destId="{2A4CA191-205D-418E-A884-1288B105683A}" srcOrd="0" destOrd="1" presId="urn:microsoft.com/office/officeart/2005/8/layout/hList6"/>
    <dgm:cxn modelId="{1D0EC2EA-A207-49C5-BDAA-66E1C9059FC6}" srcId="{9EFB9444-326B-4C9F-8BB3-B4D5F5D22756}" destId="{4E6B2118-8CFD-40F4-BE3B-0D66959E4F26}" srcOrd="1" destOrd="0" parTransId="{286195F1-523E-4712-934D-C2435D4D6F95}" sibTransId="{6F2758DB-C095-44EA-8551-765D61846901}"/>
    <dgm:cxn modelId="{F00E9115-98EF-482B-86AB-1F6DA77E356A}" srcId="{0344B1BD-E0D3-4F56-8304-5EEB25985B77}" destId="{F54898C6-E830-4C0A-8614-0232A1DA83BF}" srcOrd="0" destOrd="0" parTransId="{95753517-90D4-465B-B3DD-39FD796AEB33}" sibTransId="{BB77F1FE-A6F9-4A2C-931B-B11DC96954D6}"/>
    <dgm:cxn modelId="{D826FC4C-6CE8-46D8-867C-3FC2DEBCF9FE}" srcId="{9EFB9444-326B-4C9F-8BB3-B4D5F5D22756}" destId="{FA754FBE-EF1F-4064-8D85-24DD4020CFF2}" srcOrd="2" destOrd="0" parTransId="{D22E4FC2-670D-45B2-9338-6E4D6AEF8D01}" sibTransId="{A40BC0E2-F46D-41DB-AD50-EF1BB595F44B}"/>
    <dgm:cxn modelId="{CF86C922-BF2C-2140-8E0A-7F6E6916445B}" type="presOf" srcId="{E495C609-2739-4EA7-B0AC-299D957E604E}" destId="{2A4CA191-205D-418E-A884-1288B105683A}" srcOrd="0" destOrd="2" presId="urn:microsoft.com/office/officeart/2005/8/layout/hList6"/>
    <dgm:cxn modelId="{EB4A8CD4-0388-D44F-BD72-9CCAC60E7671}" type="presOf" srcId="{0344B1BD-E0D3-4F56-8304-5EEB25985B77}" destId="{2A4CA191-205D-418E-A884-1288B105683A}" srcOrd="0" destOrd="0" presId="urn:microsoft.com/office/officeart/2005/8/layout/hList6"/>
    <dgm:cxn modelId="{28D5580E-8C75-498B-AD4A-3A9CF6EC0F1B}" srcId="{0344B1BD-E0D3-4F56-8304-5EEB25985B77}" destId="{CA20BA27-C64D-4A82-9350-94DEC04C022E}" srcOrd="2" destOrd="0" parTransId="{5433548B-0E79-4757-9B0D-7999DDF51736}" sibTransId="{E4FC7478-CA32-4839-9C30-BB8398623B59}"/>
    <dgm:cxn modelId="{753C4583-B024-6D4B-B6BD-B003189F1B48}" type="presOf" srcId="{3B944046-AA25-4BA3-84B8-C3A073C5BF55}" destId="{DD0E8AB2-E5CB-4F4E-8B2F-C9E29A4CEADE}" srcOrd="0" destOrd="5" presId="urn:microsoft.com/office/officeart/2005/8/layout/hList6"/>
    <dgm:cxn modelId="{45A664A0-3187-4EF6-B90A-5111D47FD036}" srcId="{9EFB9444-326B-4C9F-8BB3-B4D5F5D22756}" destId="{6B8A8857-4A25-41B0-9493-57DA0898A0C5}" srcOrd="3" destOrd="0" parTransId="{4A510D0E-586F-4EA2-BE3D-5D4A62314425}" sibTransId="{1AFABFC1-32F4-42BF-B5CD-284F9B700CFD}"/>
    <dgm:cxn modelId="{A101556C-9369-402D-8C70-92829E5C7DFE}" srcId="{0344B1BD-E0D3-4F56-8304-5EEB25985B77}" destId="{2B29B43C-32F1-467D-AF48-7B2F4B789B79}" srcOrd="5" destOrd="0" parTransId="{7C9C1333-0F32-42F2-9E56-CAAC6EE47252}" sibTransId="{E6DB5858-8A63-4BF5-A4AD-5F2684047D89}"/>
    <dgm:cxn modelId="{1F4A7DC0-AE1F-4156-9CE3-72A7EE759F0A}" srcId="{0344B1BD-E0D3-4F56-8304-5EEB25985B77}" destId="{B433112C-F3B8-43D2-8428-9AC87BC2ED6A}" srcOrd="3" destOrd="0" parTransId="{740CF7A8-63F3-4AF8-9730-9D022104C3B5}" sibTransId="{71966D09-D1B5-473C-9CFA-1D29BC3B7C89}"/>
    <dgm:cxn modelId="{2FBA9587-4559-F746-A0E2-67273B221F36}" type="presOf" srcId="{B301413D-46B8-4790-B0D6-18EF7232E4FD}" destId="{2A4CA191-205D-418E-A884-1288B105683A}" srcOrd="0" destOrd="5" presId="urn:microsoft.com/office/officeart/2005/8/layout/hList6"/>
    <dgm:cxn modelId="{6AB037F6-D22D-4B48-9856-D1DF1BAA496C}" type="presOf" srcId="{CA20BA27-C64D-4A82-9350-94DEC04C022E}" destId="{2A4CA191-205D-418E-A884-1288B105683A}" srcOrd="0" destOrd="3" presId="urn:microsoft.com/office/officeart/2005/8/layout/hList6"/>
    <dgm:cxn modelId="{72B258C4-1DC6-D949-8A04-7D26E28FF253}" type="presOf" srcId="{B433112C-F3B8-43D2-8428-9AC87BC2ED6A}" destId="{2A4CA191-205D-418E-A884-1288B105683A}" srcOrd="0" destOrd="4" presId="urn:microsoft.com/office/officeart/2005/8/layout/hList6"/>
    <dgm:cxn modelId="{4F42DD1D-2A70-B04F-A49A-9304F24AEA24}" type="presOf" srcId="{9EFB9444-326B-4C9F-8BB3-B4D5F5D22756}" destId="{DD0E8AB2-E5CB-4F4E-8B2F-C9E29A4CEADE}" srcOrd="0" destOrd="0" presId="urn:microsoft.com/office/officeart/2005/8/layout/hList6"/>
    <dgm:cxn modelId="{CB1D43DB-0C95-46FE-B897-FA99CC3A3C4A}" srcId="{84A981C6-DF15-4BEC-89D2-1CCCE9E31D2A}" destId="{9EFB9444-326B-4C9F-8BB3-B4D5F5D22756}" srcOrd="1" destOrd="0" parTransId="{A0A5502A-E745-4E72-B59C-D899C73AE22E}" sibTransId="{CD233D19-72BD-4B05-A61F-6921A46C86C3}"/>
    <dgm:cxn modelId="{77C6DE7F-B61F-1C48-813D-BCB52B47DBE1}" type="presOf" srcId="{FA754FBE-EF1F-4064-8D85-24DD4020CFF2}" destId="{DD0E8AB2-E5CB-4F4E-8B2F-C9E29A4CEADE}" srcOrd="0" destOrd="3" presId="urn:microsoft.com/office/officeart/2005/8/layout/hList6"/>
    <dgm:cxn modelId="{9A2F3952-D505-3246-97A7-F51117CA9D61}" type="presOf" srcId="{1334C634-73C9-4A19-9D33-29FFC971F320}" destId="{DD0E8AB2-E5CB-4F4E-8B2F-C9E29A4CEADE}" srcOrd="0" destOrd="1" presId="urn:microsoft.com/office/officeart/2005/8/layout/hList6"/>
    <dgm:cxn modelId="{D66A5455-5E6B-0040-AD98-9EA0C24E254E}" type="presParOf" srcId="{4E2A6141-0D2C-4166-9F17-C7D0AC1E3E69}" destId="{2A4CA191-205D-418E-A884-1288B105683A}" srcOrd="0" destOrd="0" presId="urn:microsoft.com/office/officeart/2005/8/layout/hList6"/>
    <dgm:cxn modelId="{1096A3F0-A019-7941-B18A-5BB2E367DD7C}" type="presParOf" srcId="{4E2A6141-0D2C-4166-9F17-C7D0AC1E3E69}" destId="{C38FD890-054D-48DE-B5EE-96C2B8627562}" srcOrd="1" destOrd="0" presId="urn:microsoft.com/office/officeart/2005/8/layout/hList6"/>
    <dgm:cxn modelId="{029FDD95-D737-5F4B-8113-DF37287DBD60}" type="presParOf" srcId="{4E2A6141-0D2C-4166-9F17-C7D0AC1E3E69}" destId="{DD0E8AB2-E5CB-4F4E-8B2F-C9E29A4CEADE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CA191-205D-418E-A884-1288B105683A}">
      <dsp:nvSpPr>
        <dsp:cNvPr id="0" name=""/>
        <dsp:cNvSpPr/>
      </dsp:nvSpPr>
      <dsp:spPr>
        <a:xfrm rot="16200000">
          <a:off x="-383587" y="385443"/>
          <a:ext cx="2556284" cy="178539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>
              <a:solidFill>
                <a:schemeClr val="tx1"/>
              </a:solidFill>
            </a:rPr>
            <a:t>Reconocimiento</a:t>
          </a:r>
          <a:endParaRPr lang="es-CO" sz="16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err="1" smtClean="0">
              <a:solidFill>
                <a:schemeClr val="tx1"/>
              </a:solidFill>
            </a:rPr>
            <a:t>BurpSuite</a:t>
          </a:r>
          <a:endParaRPr lang="es-CO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err="1" smtClean="0">
              <a:solidFill>
                <a:schemeClr val="tx1"/>
              </a:solidFill>
            </a:rPr>
            <a:t>DirBuster</a:t>
          </a:r>
          <a:endParaRPr lang="es-CO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err="1" smtClean="0">
              <a:solidFill>
                <a:schemeClr val="tx1"/>
              </a:solidFill>
            </a:rPr>
            <a:t>Nikto</a:t>
          </a:r>
          <a:endParaRPr lang="es-CO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solidFill>
                <a:schemeClr val="tx1"/>
              </a:solidFill>
            </a:rPr>
            <a:t>W3af</a:t>
          </a:r>
          <a:endParaRPr lang="es-CO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solidFill>
                <a:schemeClr val="tx1"/>
              </a:solidFill>
            </a:rPr>
            <a:t>ZAP</a:t>
          </a:r>
          <a:endParaRPr lang="es-CO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err="1" smtClean="0">
              <a:solidFill>
                <a:schemeClr val="tx1"/>
              </a:solidFill>
            </a:rPr>
            <a:t>Nmap</a:t>
          </a:r>
          <a:endParaRPr lang="es-CO" sz="1400" kern="1200" dirty="0">
            <a:solidFill>
              <a:schemeClr val="tx1"/>
            </a:solidFill>
          </a:endParaRPr>
        </a:p>
      </dsp:txBody>
      <dsp:txXfrm rot="5400000">
        <a:off x="1857" y="511256"/>
        <a:ext cx="1785397" cy="1533770"/>
      </dsp:txXfrm>
    </dsp:sp>
    <dsp:sp modelId="{DD0E8AB2-E5CB-4F4E-8B2F-C9E29A4CEADE}">
      <dsp:nvSpPr>
        <dsp:cNvPr id="0" name=""/>
        <dsp:cNvSpPr/>
      </dsp:nvSpPr>
      <dsp:spPr>
        <a:xfrm rot="16200000">
          <a:off x="1535715" y="385443"/>
          <a:ext cx="2556284" cy="178539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>
              <a:solidFill>
                <a:schemeClr val="tx1"/>
              </a:solidFill>
            </a:rPr>
            <a:t>Descubrimiento</a:t>
          </a:r>
          <a:endParaRPr lang="es-CO" sz="16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err="1" smtClean="0">
              <a:solidFill>
                <a:schemeClr val="tx1"/>
              </a:solidFill>
            </a:rPr>
            <a:t>BurpSuite</a:t>
          </a:r>
          <a:endParaRPr lang="es-CO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err="1" smtClean="0">
              <a:solidFill>
                <a:schemeClr val="tx1"/>
              </a:solidFill>
            </a:rPr>
            <a:t>Sql</a:t>
          </a:r>
          <a:r>
            <a:rPr lang="es-CO" sz="1400" kern="1200" dirty="0" smtClean="0">
              <a:solidFill>
                <a:schemeClr val="tx1"/>
              </a:solidFill>
            </a:rPr>
            <a:t> </a:t>
          </a:r>
          <a:r>
            <a:rPr lang="es-CO" sz="1400" kern="1200" dirty="0" err="1" smtClean="0">
              <a:solidFill>
                <a:schemeClr val="tx1"/>
              </a:solidFill>
            </a:rPr>
            <a:t>map</a:t>
          </a:r>
          <a:endParaRPr lang="es-CO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err="1" smtClean="0">
              <a:solidFill>
                <a:schemeClr val="tx1"/>
              </a:solidFill>
            </a:rPr>
            <a:t>WebScarab</a:t>
          </a:r>
          <a:endParaRPr lang="es-CO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>
              <a:solidFill>
                <a:schemeClr val="tx1"/>
              </a:solidFill>
            </a:rPr>
            <a:t>ZAP</a:t>
          </a:r>
          <a:endParaRPr lang="es-CO" sz="14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O" sz="1600" kern="1200" dirty="0">
            <a:solidFill>
              <a:schemeClr val="tx1"/>
            </a:solidFill>
          </a:endParaRPr>
        </a:p>
      </dsp:txBody>
      <dsp:txXfrm rot="5400000">
        <a:off x="1921159" y="511256"/>
        <a:ext cx="1785397" cy="1533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EE54-6A09-4CFC-ADD9-82C43FFFAB58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6E42-3FC8-48C0-AB8A-11A6B52336F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640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02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74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379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/>
          <a:lstStyle/>
          <a:p>
            <a:pPr lvl="0"/>
            <a:endParaRPr lang="es-E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D9763-A671-F141-9ABA-812EA88C085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2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22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8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67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5336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15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45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26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9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D161-8639-4B1A-A13F-B1E05A17CA12}" type="datetimeFigureOut">
              <a:rPr lang="es-CO" smtClean="0"/>
              <a:t>7/07/14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2F0A-45A7-43B9-B9E7-52DD2C51E2B0}" type="slidenum">
              <a:rPr lang="es-CO" smtClean="0"/>
              <a:t>‹Nr.›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5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elipe-giraldo/secure-code-project/virtual" TargetMode="External"/><Relationship Id="rId3" Type="http://schemas.openxmlformats.org/officeDocument/2006/relationships/hyperlink" Target="https://github.com/felipe-giraldo/secure-code-projec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1" Type="http://schemas.openxmlformats.org/officeDocument/2006/relationships/slideLayout" Target="../slideLayouts/slideLayout1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411981"/>
            <a:ext cx="1914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2" y="4556651"/>
            <a:ext cx="1044116" cy="17206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890" y="4437112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Presentado por:</a:t>
            </a:r>
            <a:endParaRPr lang="es-CO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632" y="4437112"/>
            <a:ext cx="85618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3741" y="6228020"/>
            <a:ext cx="216023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Secure Coding</a:t>
            </a:r>
            <a:endParaRPr lang="es-CO" dirty="0"/>
          </a:p>
        </p:txBody>
      </p:sp>
      <p:sp>
        <p:nvSpPr>
          <p:cNvPr id="11" name="TextBox 10"/>
          <p:cNvSpPr txBox="1"/>
          <p:nvPr/>
        </p:nvSpPr>
        <p:spPr>
          <a:xfrm>
            <a:off x="3383868" y="4735013"/>
            <a:ext cx="23402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Álvaro López</a:t>
            </a:r>
            <a:endParaRPr lang="es-ES" dirty="0"/>
          </a:p>
          <a:p>
            <a:r>
              <a:rPr lang="de-DE" dirty="0"/>
              <a:t>Ehrlichmann Casas</a:t>
            </a:r>
            <a:endParaRPr lang="hr-HR" dirty="0"/>
          </a:p>
          <a:p>
            <a:r>
              <a:rPr lang="hr-HR" dirty="0"/>
              <a:t>Felipe Giraldo</a:t>
            </a:r>
            <a:endParaRPr lang="es-CO" dirty="0"/>
          </a:p>
          <a:p>
            <a:r>
              <a:rPr lang="es-CO" dirty="0"/>
              <a:t>Guillermo Molina</a:t>
            </a:r>
          </a:p>
          <a:p>
            <a:r>
              <a:rPr lang="hr-HR" dirty="0"/>
              <a:t>Hernan Tenjo</a:t>
            </a:r>
            <a:endParaRPr lang="es-CO" dirty="0"/>
          </a:p>
          <a:p>
            <a:endParaRPr lang="es-CO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of basic functionality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1196752"/>
            <a:ext cx="122413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Amenazas</a:t>
            </a:r>
            <a:endParaRPr lang="es-CO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3212976"/>
            <a:ext cx="14761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Cultura</a:t>
            </a:r>
            <a:endParaRPr lang="es-CO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22578" y="2541767"/>
            <a:ext cx="5690931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5856" y="1736812"/>
            <a:ext cx="190821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Vulnerabilidades</a:t>
            </a:r>
            <a:endParaRPr lang="es-CO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3425" y="2254766"/>
            <a:ext cx="1940703" cy="576064"/>
            <a:chOff x="3563888" y="2672916"/>
            <a:chExt cx="1940703" cy="576064"/>
          </a:xfrm>
        </p:grpSpPr>
        <p:grpSp>
          <p:nvGrpSpPr>
            <p:cNvPr id="20" name="Group 19"/>
            <p:cNvGrpSpPr/>
            <p:nvPr/>
          </p:nvGrpSpPr>
          <p:grpSpPr>
            <a:xfrm>
              <a:off x="3563888" y="2672916"/>
              <a:ext cx="1940703" cy="576064"/>
              <a:chOff x="3918346" y="1596826"/>
              <a:chExt cx="2175867" cy="870346"/>
            </a:xfrm>
          </p:grpSpPr>
          <p:sp>
            <p:nvSpPr>
              <p:cNvPr id="21" name="Chevron 20"/>
              <p:cNvSpPr/>
              <p:nvPr/>
            </p:nvSpPr>
            <p:spPr>
              <a:xfrm>
                <a:off x="3918346" y="1596826"/>
                <a:ext cx="2175867" cy="870346"/>
              </a:xfrm>
              <a:prstGeom prst="chevr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Chevron 4"/>
              <p:cNvSpPr/>
              <p:nvPr/>
            </p:nvSpPr>
            <p:spPr>
              <a:xfrm>
                <a:off x="4353519" y="1596826"/>
                <a:ext cx="1305521" cy="8703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2019" tIns="50673" rIns="50673" bIns="50673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CO" sz="3800" kern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876507" y="2780928"/>
              <a:ext cx="162808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500" dirty="0" smtClean="0">
                  <a:solidFill>
                    <a:schemeClr val="bg1"/>
                  </a:solidFill>
                </a:rPr>
                <a:t>Seguridad</a:t>
              </a:r>
              <a:endParaRPr lang="es-CO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472100" y="1340768"/>
            <a:ext cx="138538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Riesgos</a:t>
            </a:r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6660232" y="4797152"/>
            <a:ext cx="181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Dr. Martín Ochoa</a:t>
            </a:r>
            <a:endParaRPr lang="es-ES" dirty="0"/>
          </a:p>
        </p:txBody>
      </p:sp>
      <p:sp>
        <p:nvSpPr>
          <p:cNvPr id="24" name="TextBox 6"/>
          <p:cNvSpPr txBox="1"/>
          <p:nvPr/>
        </p:nvSpPr>
        <p:spPr>
          <a:xfrm>
            <a:off x="6264188" y="4545124"/>
            <a:ext cx="3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A:</a:t>
            </a:r>
            <a:endParaRPr lang="es-CO" dirty="0"/>
          </a:p>
        </p:txBody>
      </p:sp>
      <p:sp>
        <p:nvSpPr>
          <p:cNvPr id="26" name="TextBox 16"/>
          <p:cNvSpPr txBox="1"/>
          <p:nvPr/>
        </p:nvSpPr>
        <p:spPr>
          <a:xfrm>
            <a:off x="5076056" y="2996952"/>
            <a:ext cx="190821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Controles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1148373"/>
            <a:ext cx="2196243" cy="2676671"/>
          </a:xfrm>
          <a:prstGeom prst="rect">
            <a:avLst/>
          </a:prstGeom>
        </p:spPr>
      </p:pic>
      <p:sp>
        <p:nvSpPr>
          <p:cNvPr id="27" name="TextBox 6"/>
          <p:cNvSpPr txBox="1"/>
          <p:nvPr/>
        </p:nvSpPr>
        <p:spPr>
          <a:xfrm>
            <a:off x="3293026" y="3825044"/>
            <a:ext cx="244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u="sng" dirty="0" smtClean="0"/>
              <a:t>Grupo 4 – FASE V</a:t>
            </a:r>
            <a:endParaRPr lang="es-CO" sz="2400" b="1" u="sng" dirty="0"/>
          </a:p>
        </p:txBody>
      </p:sp>
      <p:pic>
        <p:nvPicPr>
          <p:cNvPr id="28" name="0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744924"/>
            <a:ext cx="1221740" cy="1221740"/>
          </a:xfrm>
          <a:prstGeom prst="rect">
            <a:avLst/>
          </a:prstGeom>
        </p:spPr>
      </p:pic>
      <p:pic>
        <p:nvPicPr>
          <p:cNvPr id="29" name="0 Imagen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5049180"/>
            <a:ext cx="1122045" cy="11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1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FASE IV</a:t>
            </a:r>
            <a:endParaRPr lang="es-CO" sz="28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431540" y="2384906"/>
            <a:ext cx="4464496" cy="2160240"/>
            <a:chOff x="827584" y="1952836"/>
            <a:chExt cx="7524836" cy="3852428"/>
          </a:xfrm>
        </p:grpSpPr>
        <p:pic>
          <p:nvPicPr>
            <p:cNvPr id="8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27584" y="1952836"/>
              <a:ext cx="7524836" cy="1836204"/>
            </a:xfrm>
            <a:prstGeom prst="rect">
              <a:avLst/>
            </a:prstGeom>
          </p:spPr>
        </p:pic>
        <p:pic>
          <p:nvPicPr>
            <p:cNvPr id="10" name="Picture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99592" y="4005064"/>
              <a:ext cx="7164796" cy="1800200"/>
            </a:xfrm>
            <a:prstGeom prst="rect">
              <a:avLst/>
            </a:prstGeom>
          </p:spPr>
        </p:pic>
      </p:grpSp>
      <p:sp>
        <p:nvSpPr>
          <p:cNvPr id="5" name="Rectángulo 4"/>
          <p:cNvSpPr/>
          <p:nvPr/>
        </p:nvSpPr>
        <p:spPr>
          <a:xfrm>
            <a:off x="601063" y="1916854"/>
            <a:ext cx="4078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smtClean="0"/>
              <a:t>Auto análisis con la herramienta </a:t>
            </a:r>
            <a:r>
              <a:rPr lang="es-ES_tradnl" dirty="0"/>
              <a:t>IDA-PRO</a:t>
            </a:r>
            <a:endParaRPr lang="es-ES" dirty="0"/>
          </a:p>
        </p:txBody>
      </p:sp>
      <p:pic>
        <p:nvPicPr>
          <p:cNvPr id="11" name="Imagen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386313" cy="248429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ángulo 11"/>
          <p:cNvSpPr/>
          <p:nvPr/>
        </p:nvSpPr>
        <p:spPr>
          <a:xfrm>
            <a:off x="5616116" y="1880850"/>
            <a:ext cx="2628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Vulnerabilidades Actuales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21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FASE V</a:t>
            </a:r>
            <a:endParaRPr lang="es-CO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5516" y="1376772"/>
            <a:ext cx="8622873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Las principales actividades de esta fase son:</a:t>
            </a:r>
          </a:p>
          <a:p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Terminar funcionalidades</a:t>
            </a:r>
          </a:p>
          <a:p>
            <a:pPr marL="285750" indent="-285750" algn="just">
              <a:buFont typeface="Arial"/>
              <a:buChar char="•"/>
            </a:pPr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Implementar controles sugeridos interna/externamente</a:t>
            </a:r>
          </a:p>
          <a:p>
            <a:pPr marL="285750" indent="-285750" algn="just">
              <a:buFont typeface="Arial"/>
              <a:buChar char="•"/>
            </a:pPr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Realizar pruebas </a:t>
            </a:r>
            <a:r>
              <a:rPr lang="es-ES" sz="2800" smtClean="0"/>
              <a:t>de Ofuscamiento</a:t>
            </a:r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Informe final</a:t>
            </a:r>
          </a:p>
          <a:p>
            <a:pPr marL="285750" indent="-285750" algn="just">
              <a:buFont typeface="Arial"/>
              <a:buChar char="•"/>
            </a:pPr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err="1" smtClean="0"/>
              <a:t>Readme</a:t>
            </a:r>
            <a:r>
              <a:rPr lang="es-ES" sz="2800" dirty="0" smtClean="0"/>
              <a:t> de funcionalidad y pruebas de la VM final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3709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FASE V</a:t>
            </a:r>
            <a:endParaRPr lang="es-CO" sz="2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15516" y="1376772"/>
            <a:ext cx="6875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Ofuscamiento de la aplicación Java - </a:t>
            </a:r>
            <a:r>
              <a:rPr lang="es-ES" sz="2800" dirty="0" err="1" smtClean="0"/>
              <a:t>ProGuard</a:t>
            </a:r>
            <a:r>
              <a:rPr lang="es-ES" sz="2800" dirty="0" smtClean="0"/>
              <a:t> </a:t>
            </a:r>
            <a:endParaRPr lang="es-ES" sz="2800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392362"/>
            <a:ext cx="6242050" cy="20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1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Virtual de la 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1. Ingresar a la </a:t>
            </a:r>
            <a:r>
              <a:rPr lang="es-ES" dirty="0" err="1" smtClean="0"/>
              <a:t>url</a:t>
            </a:r>
            <a:endParaRPr lang="es-E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https://github.com/felipe-giraldo/secure-code-</a:t>
            </a:r>
            <a:r>
              <a:rPr lang="en-US" sz="2400" dirty="0" smtClean="0">
                <a:hlinkClick r:id="rId2"/>
              </a:rPr>
              <a:t>project/virtual</a:t>
            </a:r>
            <a:endParaRPr lang="en-US" sz="2400" dirty="0" smtClean="0"/>
          </a:p>
          <a:p>
            <a:pPr marL="0" indent="0">
              <a:buNone/>
            </a:pPr>
            <a:r>
              <a:rPr lang="es-ES" sz="2400" dirty="0" smtClean="0"/>
              <a:t>Encuentra:</a:t>
            </a:r>
          </a:p>
          <a:p>
            <a:pPr marL="0" indent="0">
              <a:buNone/>
            </a:pPr>
            <a:r>
              <a:rPr lang="es-ES" sz="2400" dirty="0"/>
              <a:t>	La máquina virtual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Documento</a:t>
            </a:r>
            <a:r>
              <a:rPr lang="en-US" sz="2400" dirty="0"/>
              <a:t> Readme 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2</a:t>
            </a:r>
            <a:r>
              <a:rPr lang="es-ES" dirty="0" smtClean="0"/>
              <a:t>. Fuentes en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://github.com/felipe-giraldo/secure-code-</a:t>
            </a:r>
            <a:r>
              <a:rPr lang="en-US" sz="2400" dirty="0" smtClean="0">
                <a:hlinkClick r:id="rId3"/>
              </a:rPr>
              <a:t>project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93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532" y="188640"/>
            <a:ext cx="8229600" cy="1143000"/>
          </a:xfrm>
        </p:spPr>
        <p:txBody>
          <a:bodyPr/>
          <a:lstStyle/>
          <a:p>
            <a:r>
              <a:rPr lang="es-ES" dirty="0" smtClean="0"/>
              <a:t>Herramientas Utilizadas Curso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935596" y="1556793"/>
            <a:ext cx="2746648" cy="3708412"/>
          </a:xfrm>
        </p:spPr>
        <p:txBody>
          <a:bodyPr>
            <a:normAutofit/>
          </a:bodyPr>
          <a:lstStyle/>
          <a:p>
            <a:pPr lvl="0"/>
            <a:r>
              <a:rPr lang="es-CO" dirty="0"/>
              <a:t>nMap</a:t>
            </a:r>
            <a:endParaRPr lang="es-ES_tradnl" dirty="0"/>
          </a:p>
          <a:p>
            <a:pPr lvl="0"/>
            <a:r>
              <a:rPr lang="es-CO" dirty="0"/>
              <a:t>Sql Map</a:t>
            </a:r>
            <a:endParaRPr lang="es-ES_tradnl" dirty="0"/>
          </a:p>
          <a:p>
            <a:pPr lvl="0"/>
            <a:r>
              <a:rPr lang="es-CO" dirty="0" smtClean="0"/>
              <a:t>ZAP</a:t>
            </a:r>
          </a:p>
          <a:p>
            <a:pPr lvl="0"/>
            <a:r>
              <a:rPr lang="es-CO" dirty="0" smtClean="0"/>
              <a:t>W3AF</a:t>
            </a:r>
            <a:endParaRPr lang="es-ES_tradnl" dirty="0"/>
          </a:p>
          <a:p>
            <a:pPr lvl="0"/>
            <a:r>
              <a:rPr lang="es-CO" dirty="0"/>
              <a:t>Burpsuite</a:t>
            </a:r>
            <a:endParaRPr lang="es-ES_tradnl" dirty="0"/>
          </a:p>
          <a:p>
            <a:pPr lvl="0"/>
            <a:r>
              <a:rPr lang="es-CO" dirty="0" smtClean="0"/>
              <a:t>Dirbuster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5184068" y="1628800"/>
            <a:ext cx="30011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s-CO" sz="3200" dirty="0"/>
              <a:t>PDM</a:t>
            </a:r>
            <a:endParaRPr lang="es-ES_tradnl" sz="3200" dirty="0"/>
          </a:p>
          <a:p>
            <a:pPr marL="457200" lvl="0" indent="-457200">
              <a:buFont typeface="Arial"/>
              <a:buChar char="•"/>
            </a:pPr>
            <a:r>
              <a:rPr lang="es-CO" sz="3200" dirty="0"/>
              <a:t>RIPS</a:t>
            </a:r>
            <a:endParaRPr lang="es-ES_tradnl" sz="3200" dirty="0"/>
          </a:p>
          <a:p>
            <a:pPr marL="457200" lvl="0" indent="-457200">
              <a:buFont typeface="Arial"/>
              <a:buChar char="•"/>
            </a:pPr>
            <a:r>
              <a:rPr lang="es-CO" sz="3200" dirty="0"/>
              <a:t>RATS</a:t>
            </a:r>
            <a:endParaRPr lang="es-ES_tradnl" sz="3200" dirty="0"/>
          </a:p>
          <a:p>
            <a:pPr marL="457200" lvl="0" indent="-457200">
              <a:buFont typeface="Arial"/>
              <a:buChar char="•"/>
            </a:pPr>
            <a:r>
              <a:rPr lang="es-CO" sz="3200" dirty="0"/>
              <a:t>IDA Pro </a:t>
            </a:r>
            <a:endParaRPr lang="es-ES_tradnl" sz="3200" dirty="0"/>
          </a:p>
          <a:p>
            <a:pPr marL="457200" lvl="0" indent="-457200">
              <a:buFont typeface="Arial"/>
              <a:buChar char="•"/>
            </a:pPr>
            <a:r>
              <a:rPr lang="es-CO" sz="3200" dirty="0"/>
              <a:t>DJ Java Decompiler</a:t>
            </a:r>
            <a:endParaRPr lang="es-ES_tradnl" sz="3200" dirty="0"/>
          </a:p>
          <a:p>
            <a:pPr marL="457200" indent="-457200">
              <a:buFont typeface="Arial"/>
              <a:buChar char="•"/>
            </a:pPr>
            <a:r>
              <a:rPr lang="es-CO" sz="3200" dirty="0"/>
              <a:t>ProGuard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7606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2" y="116632"/>
            <a:ext cx="936104" cy="112730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791580" y="559756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LECCIONES APRENDIDAS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644"/>
            <a:ext cx="1799692" cy="13348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31540" y="1808820"/>
            <a:ext cx="81009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/>
              <a:buChar char="•"/>
            </a:pPr>
            <a:r>
              <a:rPr lang="es-CO" dirty="0"/>
              <a:t>La organización deberá ser consciente de que las pruebas manuales son prioritarias y de mayor calidad que las automáticas. </a:t>
            </a:r>
            <a:endParaRPr lang="es-ES_tradnl" dirty="0"/>
          </a:p>
          <a:p>
            <a:pPr marL="285750" indent="-285750" algn="just">
              <a:buFont typeface="Arial"/>
              <a:buChar char="•"/>
            </a:pP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/>
              <a:t>Se debe poder garantizar al menos que el top 10 de OWASP sea revisado en cada aplicación en desarrollo y pruebas.</a:t>
            </a:r>
            <a:endParaRPr lang="es-ES_tradnl" dirty="0"/>
          </a:p>
          <a:p>
            <a:pPr algn="just"/>
            <a:r>
              <a:rPr lang="es-CO" dirty="0"/>
              <a:t> 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/>
              <a:t>Utilice las aplicaciones y/o herramientas de explotación que se complementen entre ellas y no probar de </a:t>
            </a:r>
            <a:r>
              <a:rPr lang="es-CO" dirty="0" smtClean="0"/>
              <a:t>todas.</a:t>
            </a:r>
            <a:endParaRPr lang="es-ES_tradnl" dirty="0"/>
          </a:p>
          <a:p>
            <a:pPr algn="just"/>
            <a:r>
              <a:rPr lang="es-CO" dirty="0"/>
              <a:t> 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/>
              <a:t>No es ideal para las organizaciones mezclar diversas plataformas como Php, Java y </a:t>
            </a:r>
            <a:r>
              <a:rPr lang="es-CO" dirty="0" smtClean="0"/>
              <a:t>C, se pueden combinar vulnerabilidades.</a:t>
            </a:r>
            <a:endParaRPr lang="es-ES_tradnl" dirty="0"/>
          </a:p>
          <a:p>
            <a:pPr algn="just"/>
            <a:r>
              <a:rPr lang="es-CO" dirty="0"/>
              <a:t> 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/>
              <a:t>Conozca antes de mejorar y  adopte antes de implementar.</a:t>
            </a:r>
            <a:endParaRPr lang="es-ES_tradnl" dirty="0"/>
          </a:p>
          <a:p>
            <a:pPr algn="just"/>
            <a:r>
              <a:rPr lang="es-CO" dirty="0"/>
              <a:t> 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/>
              <a:t>Las transacciones son tan seguras como su eslabón más débil.</a:t>
            </a:r>
            <a:endParaRPr lang="es-ES_tradnl" dirty="0"/>
          </a:p>
          <a:p>
            <a:r>
              <a:rPr lang="es-CO" dirty="0"/>
              <a:t> 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59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72" y="116632"/>
            <a:ext cx="936104" cy="112730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791580" y="559756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LECCIONES APRENDIDAS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644"/>
            <a:ext cx="1799692" cy="133487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31540" y="1808820"/>
            <a:ext cx="81009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/>
              <a:buChar char="•"/>
            </a:pPr>
            <a:r>
              <a:rPr lang="es-CO" dirty="0"/>
              <a:t>Ofuscar no es igual a seguridad.</a:t>
            </a:r>
            <a:endParaRPr lang="es-ES_tradnl" dirty="0"/>
          </a:p>
          <a:p>
            <a:pPr marL="285750" indent="-285750" algn="just">
              <a:buFont typeface="Arial"/>
              <a:buChar char="•"/>
            </a:pP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/>
              <a:t>No existe un programa 100% seguro, se puede minimizar el riesgo pero no </a:t>
            </a:r>
            <a:r>
              <a:rPr lang="es-CO" dirty="0" smtClean="0"/>
              <a:t>quitarlo.</a:t>
            </a:r>
            <a:endParaRPr lang="es-ES_tradnl" dirty="0" smtClean="0"/>
          </a:p>
          <a:p>
            <a:pPr marL="285750" lvl="0" indent="-285750" algn="just">
              <a:buFont typeface="Arial"/>
              <a:buChar char="•"/>
            </a:pP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ES_tradnl" dirty="0" smtClean="0"/>
              <a:t>Es importante ver las aplicaciones desde afuera y dentro de la organización</a:t>
            </a:r>
            <a:r>
              <a:rPr lang="es-CO" dirty="0" smtClean="0"/>
              <a:t>, pruebas de caja negra y blanca, pruebas estaticas y dinamicas.</a:t>
            </a:r>
            <a:endParaRPr lang="es-ES_tradnl" dirty="0" smtClean="0"/>
          </a:p>
          <a:p>
            <a:pPr marL="285750" lvl="0" indent="-285750" algn="just">
              <a:buFont typeface="Arial"/>
              <a:buChar char="•"/>
            </a:pP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 smtClean="0"/>
              <a:t>Aprender </a:t>
            </a:r>
            <a:r>
              <a:rPr lang="es-CO" dirty="0"/>
              <a:t>a decompilar el código y entenderlo es un arte, muchos de nosotros no lo habiamos realizado y menos con el objetivo de vulnerar al mismo.</a:t>
            </a:r>
            <a:endParaRPr lang="es-ES_tradnl" dirty="0"/>
          </a:p>
          <a:p>
            <a:r>
              <a:rPr lang="es-CO" dirty="0"/>
              <a:t> 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/>
              <a:t>En el uso de herramientas especializadas como IDA Pro, DJ, etc.  se requiere bastante expertis y comprender el código víctima</a:t>
            </a:r>
            <a:r>
              <a:rPr lang="es-CO" dirty="0" smtClean="0"/>
              <a:t>.</a:t>
            </a:r>
            <a:endParaRPr lang="es-ES_tradnl" dirty="0"/>
          </a:p>
          <a:p>
            <a:r>
              <a:rPr lang="es-CO" dirty="0"/>
              <a:t> </a:t>
            </a:r>
            <a:endParaRPr lang="es-ES_tradnl" dirty="0"/>
          </a:p>
          <a:p>
            <a:pPr marL="285750" lvl="0" indent="-285750" algn="just">
              <a:buFont typeface="Arial"/>
              <a:buChar char="•"/>
            </a:pPr>
            <a:r>
              <a:rPr lang="es-CO" dirty="0"/>
              <a:t>Se debe aprender a utilizar las herramientas básicas para las pruebas de vulnerabilidades y poder complementarlas con una verificación manual</a:t>
            </a:r>
            <a:r>
              <a:rPr lang="es-CO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888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50683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GRACIAS</a:t>
            </a:r>
            <a:endParaRPr lang="es-CO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9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Participación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Equipo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(%)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93827"/>
              </p:ext>
            </p:extLst>
          </p:nvPr>
        </p:nvGraphicFramePr>
        <p:xfrm>
          <a:off x="827584" y="1448780"/>
          <a:ext cx="7573290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215"/>
                <a:gridCol w="1262215"/>
                <a:gridCol w="1262215"/>
                <a:gridCol w="1262215"/>
                <a:gridCol w="1262215"/>
                <a:gridCol w="12622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ETAPA 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ETAPA I</a:t>
                      </a:r>
                      <a:r>
                        <a:rPr lang="es-CO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s-CO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ETAPA III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 smtClean="0"/>
                        <a:t>ETAPA I</a:t>
                      </a:r>
                      <a:r>
                        <a:rPr lang="es-CO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 smtClean="0"/>
                        <a:t>ETAPA V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Álvaro 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Ehrlichmann Casas</a:t>
                      </a:r>
                      <a:endParaRPr lang="hr-H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/>
                        <a:t>Felipe Giraldo</a:t>
                      </a:r>
                      <a:endParaRPr lang="es-CO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Guillermo Molina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/>
                        <a:t>Hernan Tenjo</a:t>
                      </a:r>
                      <a:endParaRPr lang="es-CO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20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89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Objetivos</a:t>
            </a:r>
            <a:endParaRPr lang="es-CO" sz="2800" dirty="0"/>
          </a:p>
        </p:txBody>
      </p:sp>
      <p:sp>
        <p:nvSpPr>
          <p:cNvPr id="2" name="1 CuadroTexto"/>
          <p:cNvSpPr txBox="1"/>
          <p:nvPr/>
        </p:nvSpPr>
        <p:spPr>
          <a:xfrm>
            <a:off x="1547664" y="1880828"/>
            <a:ext cx="599394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Informe final del curso</a:t>
            </a:r>
          </a:p>
          <a:p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Pruebas de Ofuscamiento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Arreglar e integrar la parte </a:t>
            </a:r>
            <a:r>
              <a:rPr lang="es-CO" sz="2000" dirty="0" smtClean="0"/>
              <a:t>funcional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Implementar contramedidas y salvaguardas faltantes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Readme y entrega final de la virtual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 smtClean="0"/>
              <a:t>Pruebas de Calidad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02462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15" name="TextBox 12"/>
          <p:cNvSpPr txBox="1"/>
          <p:nvPr/>
        </p:nvSpPr>
        <p:spPr>
          <a:xfrm>
            <a:off x="539552" y="139599"/>
            <a:ext cx="80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RoadMap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del </a:t>
            </a:r>
            <a:r>
              <a:rPr lang="en-US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Curso</a:t>
            </a:r>
            <a:endParaRPr lang="es-CO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3568" y="1772816"/>
            <a:ext cx="1620180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948264" y="1772816"/>
            <a:ext cx="1620180" cy="3564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115616" y="5589240"/>
            <a:ext cx="74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AS-IS</a:t>
            </a:r>
            <a:endParaRPr lang="es-E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6316" y="5553236"/>
            <a:ext cx="83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TO-BE</a:t>
            </a:r>
            <a:endParaRPr lang="es-ES" sz="2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319450" y="5690032"/>
            <a:ext cx="2469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GAP de Seguridad</a:t>
            </a:r>
            <a:endParaRPr lang="es-ES" sz="24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25233" y="4077072"/>
            <a:ext cx="973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Aplicación 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Funcional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Seguridad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Básica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75798" y="2024844"/>
            <a:ext cx="1801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Aplicación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Con 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Vulnerabilidades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Minimizadas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4" name="Llaves 13"/>
          <p:cNvSpPr/>
          <p:nvPr/>
        </p:nvSpPr>
        <p:spPr>
          <a:xfrm rot="5400000">
            <a:off x="4265966" y="2042846"/>
            <a:ext cx="792088" cy="7812868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1"/>
          <p:cNvSpPr/>
          <p:nvPr/>
        </p:nvSpPr>
        <p:spPr>
          <a:xfrm>
            <a:off x="2591780" y="1772816"/>
            <a:ext cx="1008112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1"/>
          <p:cNvSpPr/>
          <p:nvPr/>
        </p:nvSpPr>
        <p:spPr>
          <a:xfrm>
            <a:off x="2591780" y="3933056"/>
            <a:ext cx="1013672" cy="14041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9"/>
          <p:cNvSpPr txBox="1"/>
          <p:nvPr/>
        </p:nvSpPr>
        <p:spPr>
          <a:xfrm>
            <a:off x="2629532" y="4096525"/>
            <a:ext cx="975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Pruebas</a:t>
            </a:r>
          </a:p>
          <a:p>
            <a:pPr algn="ctr"/>
            <a:r>
              <a:rPr lang="es-ES" sz="1400" dirty="0" smtClean="0"/>
              <a:t>De</a:t>
            </a:r>
          </a:p>
          <a:p>
            <a:pPr algn="ctr"/>
            <a:r>
              <a:rPr lang="es-ES" sz="1400" dirty="0" smtClean="0"/>
              <a:t>Vulnerabilidades</a:t>
            </a:r>
            <a:endParaRPr lang="es-ES" sz="14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1115616" y="1376772"/>
            <a:ext cx="71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</a:t>
            </a:r>
            <a:endParaRPr lang="es-CO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733316" y="1409653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II</a:t>
            </a:r>
            <a:endParaRPr lang="es-CO" dirty="0"/>
          </a:p>
        </p:txBody>
      </p:sp>
      <p:sp>
        <p:nvSpPr>
          <p:cNvPr id="26" name="Rectángulo 1"/>
          <p:cNvSpPr/>
          <p:nvPr/>
        </p:nvSpPr>
        <p:spPr>
          <a:xfrm>
            <a:off x="3851920" y="1772816"/>
            <a:ext cx="1008112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1"/>
          <p:cNvSpPr/>
          <p:nvPr/>
        </p:nvSpPr>
        <p:spPr>
          <a:xfrm>
            <a:off x="3851920" y="4506214"/>
            <a:ext cx="101367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9"/>
          <p:cNvSpPr txBox="1"/>
          <p:nvPr/>
        </p:nvSpPr>
        <p:spPr>
          <a:xfrm>
            <a:off x="3848998" y="4506215"/>
            <a:ext cx="97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Nuevos</a:t>
            </a:r>
          </a:p>
          <a:p>
            <a:pPr algn="ctr"/>
            <a:r>
              <a:rPr lang="es-ES" sz="1400" dirty="0" smtClean="0"/>
              <a:t>Requerimientos</a:t>
            </a:r>
            <a:endParaRPr lang="es-ES" sz="14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923928" y="1412776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III</a:t>
            </a:r>
            <a:endParaRPr lang="es-CO" dirty="0"/>
          </a:p>
        </p:txBody>
      </p:sp>
      <p:sp>
        <p:nvSpPr>
          <p:cNvPr id="30" name="Rectángulo 1"/>
          <p:cNvSpPr/>
          <p:nvPr/>
        </p:nvSpPr>
        <p:spPr>
          <a:xfrm>
            <a:off x="3851920" y="3392996"/>
            <a:ext cx="1013672" cy="1119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9"/>
          <p:cNvSpPr txBox="1"/>
          <p:nvPr/>
        </p:nvSpPr>
        <p:spPr>
          <a:xfrm>
            <a:off x="3848998" y="3583177"/>
            <a:ext cx="97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Controles</a:t>
            </a:r>
          </a:p>
          <a:p>
            <a:pPr algn="ctr"/>
            <a:r>
              <a:rPr lang="es-ES" sz="1400" dirty="0" smtClean="0"/>
              <a:t>Vulnerabilidades</a:t>
            </a:r>
            <a:endParaRPr lang="es-ES" sz="14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416316" y="1416677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V</a:t>
            </a:r>
            <a:endParaRPr lang="es-CO" dirty="0"/>
          </a:p>
        </p:txBody>
      </p:sp>
      <p:sp>
        <p:nvSpPr>
          <p:cNvPr id="36" name="CuadroTexto 7"/>
          <p:cNvSpPr txBox="1"/>
          <p:nvPr/>
        </p:nvSpPr>
        <p:spPr>
          <a:xfrm>
            <a:off x="5364088" y="2475181"/>
            <a:ext cx="1247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/>
              <a:t>…</a:t>
            </a:r>
            <a:endParaRPr lang="es-ES" sz="2400" b="1" dirty="0"/>
          </a:p>
        </p:txBody>
      </p:sp>
      <p:sp>
        <p:nvSpPr>
          <p:cNvPr id="32" name="Rectángulo 1"/>
          <p:cNvSpPr/>
          <p:nvPr/>
        </p:nvSpPr>
        <p:spPr>
          <a:xfrm>
            <a:off x="5364088" y="1807980"/>
            <a:ext cx="1008112" cy="35643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1"/>
          <p:cNvSpPr/>
          <p:nvPr/>
        </p:nvSpPr>
        <p:spPr>
          <a:xfrm>
            <a:off x="5358528" y="2240867"/>
            <a:ext cx="1013672" cy="3131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9"/>
          <p:cNvSpPr txBox="1"/>
          <p:nvPr/>
        </p:nvSpPr>
        <p:spPr>
          <a:xfrm>
            <a:off x="5396280" y="3735577"/>
            <a:ext cx="975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Análisis Vulnerabilidades toda la App</a:t>
            </a:r>
            <a:endParaRPr lang="es-ES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420598" y="1450651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Fase IV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2472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FASE I </a:t>
            </a:r>
            <a:endParaRPr lang="es-CO" sz="2800" dirty="0"/>
          </a:p>
        </p:txBody>
      </p:sp>
      <p:pic>
        <p:nvPicPr>
          <p:cNvPr id="12" name="Imagen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501008"/>
            <a:ext cx="7812868" cy="18357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251520" y="1700808"/>
            <a:ext cx="841768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400" dirty="0" smtClean="0"/>
              <a:t>Se plantea unos requerimientos de una aplicación transaccional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 smtClean="0"/>
              <a:t>Se nos da una máquina virtual (</a:t>
            </a:r>
            <a:r>
              <a:rPr lang="es-ES" sz="2400" dirty="0" err="1" smtClean="0"/>
              <a:t>Samurai</a:t>
            </a:r>
            <a:r>
              <a:rPr lang="es-ES" sz="2400" dirty="0" smtClean="0"/>
              <a:t> – WFT)</a:t>
            </a:r>
          </a:p>
          <a:p>
            <a:pPr marL="285750" indent="-285750">
              <a:buFont typeface="Arial"/>
              <a:buChar char="•"/>
            </a:pPr>
            <a:r>
              <a:rPr lang="es-ES" sz="2400" dirty="0" smtClean="0"/>
              <a:t>Con unas restricciones y suposiciones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7229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FASE I </a:t>
            </a:r>
            <a:endParaRPr lang="es-CO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2564904"/>
            <a:ext cx="8073020" cy="384859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99592" y="1448780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Se desarrolla la aplicación funcional con seguridad básica</a:t>
            </a:r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Se plantea una arquitectura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89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627272596"/>
              </p:ext>
            </p:extLst>
          </p:nvPr>
        </p:nvGraphicFramePr>
        <p:xfrm>
          <a:off x="215516" y="2132856"/>
          <a:ext cx="3708412" cy="255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31540" y="0"/>
            <a:ext cx="8229600" cy="778098"/>
          </a:xfrm>
        </p:spPr>
        <p:txBody>
          <a:bodyPr>
            <a:normAutofit/>
          </a:bodyPr>
          <a:lstStyle/>
          <a:p>
            <a:r>
              <a:rPr lang="es-CO" sz="4000" dirty="0" smtClean="0"/>
              <a:t>FASE II </a:t>
            </a:r>
            <a:endParaRPr lang="es-CO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359532" y="1196752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smtClean="0"/>
              <a:t>Se Utilizaron Herramientas de reconocimiento y descubrimiento de Vulnerabilidades</a:t>
            </a:r>
            <a:endParaRPr lang="es-ES" dirty="0"/>
          </a:p>
        </p:txBody>
      </p:sp>
      <p:sp>
        <p:nvSpPr>
          <p:cNvPr id="4" name="3 Rectángulo redondeado"/>
          <p:cNvSpPr>
            <a:spLocks noChangeArrowheads="1"/>
          </p:cNvSpPr>
          <p:nvPr/>
        </p:nvSpPr>
        <p:spPr bwMode="auto">
          <a:xfrm>
            <a:off x="263243" y="1756009"/>
            <a:ext cx="2515228" cy="45730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CO" sz="1400" dirty="0">
                <a:solidFill>
                  <a:srgbClr val="FFFF00"/>
                </a:solidFill>
                <a:ea typeface="ＭＳ Ｐゴシック" charset="0"/>
                <a:cs typeface="Arial" charset="0"/>
              </a:rPr>
              <a:t>HERRAMIENTAS UTILIZADAS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852" y="4388366"/>
            <a:ext cx="3365004" cy="24555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068" y="2024844"/>
            <a:ext cx="3516348" cy="20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5307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59532" y="13264"/>
            <a:ext cx="8229600" cy="526070"/>
          </a:xfrm>
        </p:spPr>
        <p:txBody>
          <a:bodyPr>
            <a:normAutofit fontScale="90000"/>
          </a:bodyPr>
          <a:lstStyle/>
          <a:p>
            <a:r>
              <a:rPr lang="es-CO" sz="4000" dirty="0" smtClean="0"/>
              <a:t>FASE III </a:t>
            </a:r>
            <a:endParaRPr lang="es-CO" sz="2800" dirty="0"/>
          </a:p>
        </p:txBody>
      </p:sp>
      <p:sp>
        <p:nvSpPr>
          <p:cNvPr id="5" name="1 CuadroTexto"/>
          <p:cNvSpPr txBox="1"/>
          <p:nvPr/>
        </p:nvSpPr>
        <p:spPr>
          <a:xfrm>
            <a:off x="755576" y="980728"/>
            <a:ext cx="77408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sz="2000" dirty="0"/>
              <a:t>Se dan nuevos requerimientos por parte del cliente</a:t>
            </a:r>
          </a:p>
          <a:p>
            <a:pPr marL="285750" indent="-285750" algn="just">
              <a:buFont typeface="Arial"/>
              <a:buChar char="•"/>
            </a:pPr>
            <a:endParaRPr lang="es-ES" sz="2000" dirty="0"/>
          </a:p>
          <a:p>
            <a:pPr marL="285750" indent="-285750" algn="just">
              <a:buFont typeface="Arial"/>
              <a:buChar char="•"/>
            </a:pPr>
            <a:r>
              <a:rPr lang="es-ES" sz="2000" dirty="0"/>
              <a:t>Se toman decisiones de arquitectura criticas para la aplicación</a:t>
            </a:r>
          </a:p>
          <a:p>
            <a:pPr algn="just"/>
            <a:endParaRPr lang="es-CO" sz="2000" dirty="0" smtClean="0"/>
          </a:p>
          <a:p>
            <a:pPr marL="342900" indent="-342900" algn="just">
              <a:buFont typeface="Wingdings" charset="2"/>
              <a:buChar char="ü"/>
            </a:pPr>
            <a:r>
              <a:rPr lang="es-CO" sz="2000" dirty="0" smtClean="0"/>
              <a:t>Migrar de Servidor, a uno nuevo sin vulnerabilidades de ambiente</a:t>
            </a:r>
          </a:p>
          <a:p>
            <a:pPr marL="342900" indent="-342900" algn="just">
              <a:buFont typeface="Wingdings" charset="2"/>
              <a:buChar char="ü"/>
            </a:pPr>
            <a:endParaRPr lang="es-CO" sz="2000" dirty="0" smtClean="0"/>
          </a:p>
          <a:p>
            <a:pPr marL="342900" indent="-342900" algn="just">
              <a:buFont typeface="Wingdings" charset="2"/>
              <a:buChar char="ü"/>
            </a:pPr>
            <a:r>
              <a:rPr lang="es-CO" sz="2000" dirty="0" smtClean="0"/>
              <a:t>Adoptar las recomendaciones grupos interno y externo</a:t>
            </a:r>
          </a:p>
          <a:p>
            <a:pPr marL="342900" indent="-342900" algn="just">
              <a:buFont typeface="Wingdings" charset="2"/>
              <a:buChar char="ü"/>
            </a:pPr>
            <a:endParaRPr lang="es-CO" sz="2000" dirty="0" smtClean="0"/>
          </a:p>
          <a:p>
            <a:pPr marL="342900" indent="-342900" algn="just">
              <a:buFont typeface="Wingdings" charset="2"/>
              <a:buChar char="ü"/>
            </a:pPr>
            <a:r>
              <a:rPr lang="es-CO" sz="2000" dirty="0" smtClean="0"/>
              <a:t>Cambiar las funciones vulnerables de los programas</a:t>
            </a:r>
          </a:p>
          <a:p>
            <a:pPr marL="342900" indent="-342900" algn="just">
              <a:buFont typeface="Wingdings" charset="2"/>
              <a:buChar char="ü"/>
            </a:pPr>
            <a:endParaRPr lang="es-CO" sz="2000" dirty="0" smtClean="0"/>
          </a:p>
          <a:p>
            <a:pPr marL="342900" indent="-342900" algn="just">
              <a:buFont typeface="Wingdings" charset="2"/>
              <a:buChar char="ü"/>
            </a:pPr>
            <a:r>
              <a:rPr lang="es-CO" sz="2000" dirty="0" smtClean="0"/>
              <a:t>Implementar SSL y realizar hardening en nuevo servidor</a:t>
            </a:r>
          </a:p>
          <a:p>
            <a:pPr marL="342900" indent="-342900" algn="just">
              <a:buFont typeface="Wingdings" charset="2"/>
              <a:buChar char="ü"/>
            </a:pPr>
            <a:endParaRPr lang="es-CO" sz="2000" dirty="0" smtClean="0"/>
          </a:p>
          <a:p>
            <a:pPr marL="342900" indent="-342900" algn="just">
              <a:buFont typeface="Wingdings" charset="2"/>
              <a:buChar char="ü"/>
            </a:pPr>
            <a:r>
              <a:rPr lang="es-CO" sz="2000" dirty="0" smtClean="0"/>
              <a:t>Adopción de Técnicas, herramientas y algoritmos de seguridad para los nuevos requerimientos</a:t>
            </a:r>
          </a:p>
          <a:p>
            <a:pPr marL="342900" indent="-342900" algn="just">
              <a:buFont typeface="Wingdings" charset="2"/>
              <a:buChar char="ü"/>
            </a:pPr>
            <a:endParaRPr lang="es-CO" sz="2000" dirty="0" smtClean="0"/>
          </a:p>
          <a:p>
            <a:pPr marL="342900" indent="-342900" algn="just">
              <a:buFont typeface="Wingdings" charset="2"/>
              <a:buChar char="ü"/>
            </a:pPr>
            <a:r>
              <a:rPr lang="es-CO" sz="2000" dirty="0" smtClean="0"/>
              <a:t>Realizar pruebas de integración y aceptación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832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FASE III </a:t>
            </a:r>
            <a:endParaRPr lang="es-CO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7416824" cy="52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9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72" y="10200"/>
            <a:ext cx="529590" cy="872722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/>
              <a:t>FASE IV </a:t>
            </a:r>
            <a:endParaRPr lang="es-CO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15516" y="1592796"/>
            <a:ext cx="8622873" cy="4832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Las principales actividades de esta fase era:</a:t>
            </a:r>
          </a:p>
          <a:p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Terminar funcionalidades</a:t>
            </a:r>
          </a:p>
          <a:p>
            <a:pPr marL="285750" indent="-285750" algn="just">
              <a:buFont typeface="Arial"/>
              <a:buChar char="•"/>
            </a:pPr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Implementar controles sugeridos interna/externamente</a:t>
            </a:r>
          </a:p>
          <a:p>
            <a:pPr marL="285750" indent="-285750" algn="just">
              <a:buFont typeface="Arial"/>
              <a:buChar char="•"/>
            </a:pPr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Realizar pruebas de caja blanca</a:t>
            </a:r>
          </a:p>
          <a:p>
            <a:pPr marL="285750" indent="-285750" algn="just">
              <a:buFont typeface="Arial"/>
              <a:buChar char="•"/>
            </a:pPr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Descompilar  el programa Java y evaluarlo</a:t>
            </a:r>
          </a:p>
          <a:p>
            <a:pPr marL="285750" indent="-285750" algn="just">
              <a:buFont typeface="Arial"/>
              <a:buChar char="•"/>
            </a:pPr>
            <a:endParaRPr lang="es-ES" sz="2800" dirty="0" smtClean="0"/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/>
              <a:t>Desensamblar el programa </a:t>
            </a:r>
            <a:r>
              <a:rPr lang="es-ES" sz="2800" dirty="0" err="1" smtClean="0"/>
              <a:t>exe</a:t>
            </a:r>
            <a:r>
              <a:rPr lang="es-ES" sz="2800" dirty="0" smtClean="0"/>
              <a:t> de C y evaluarlo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1016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7309</TotalTime>
  <Words>561</Words>
  <Application>Microsoft Macintosh PowerPoint</Application>
  <PresentationFormat>Presentación en pantalla 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Presentación de PowerPoint</vt:lpstr>
      <vt:lpstr>Objetivos</vt:lpstr>
      <vt:lpstr>Presentación de PowerPoint</vt:lpstr>
      <vt:lpstr>FASE I </vt:lpstr>
      <vt:lpstr>FASE I </vt:lpstr>
      <vt:lpstr>FASE II </vt:lpstr>
      <vt:lpstr>FASE III </vt:lpstr>
      <vt:lpstr>FASE III </vt:lpstr>
      <vt:lpstr>FASE IV </vt:lpstr>
      <vt:lpstr>FASE IV</vt:lpstr>
      <vt:lpstr>FASE V</vt:lpstr>
      <vt:lpstr>FASE V</vt:lpstr>
      <vt:lpstr>Virtual de la Aplicación</vt:lpstr>
      <vt:lpstr>Herramientas Utilizadas Curso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Martinez, Wilder (BOG-MEW)</dc:creator>
  <cp:lastModifiedBy>MacBook</cp:lastModifiedBy>
  <cp:revision>243</cp:revision>
  <dcterms:created xsi:type="dcterms:W3CDTF">2013-02-11T00:09:26Z</dcterms:created>
  <dcterms:modified xsi:type="dcterms:W3CDTF">2014-07-08T01:23:52Z</dcterms:modified>
</cp:coreProperties>
</file>