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3" r:id="rId3"/>
    <p:sldId id="266" r:id="rId4"/>
    <p:sldId id="265" r:id="rId5"/>
    <p:sldId id="267" r:id="rId6"/>
    <p:sldId id="268" r:id="rId7"/>
    <p:sldId id="269" r:id="rId8"/>
    <p:sldId id="25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66FF"/>
    <a:srgbClr val="EAEAEA"/>
    <a:srgbClr val="B2B2B2"/>
    <a:srgbClr val="FF9966"/>
    <a:srgbClr val="FF505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0" autoAdjust="0"/>
    <p:restoredTop sz="99800" autoAdjust="0"/>
  </p:normalViewPr>
  <p:slideViewPr>
    <p:cSldViewPr>
      <p:cViewPr varScale="1">
        <p:scale>
          <a:sx n="91" d="100"/>
          <a:sy n="91" d="100"/>
        </p:scale>
        <p:origin x="-16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B13EF-9D52-47C3-AD72-5A31869BDF6A}" type="doc">
      <dgm:prSet loTypeId="urn:microsoft.com/office/officeart/2005/8/layout/chevron1" loCatId="process" qsTypeId="urn:microsoft.com/office/officeart/2005/8/quickstyle/simple5" qsCatId="simple" csTypeId="urn:microsoft.com/office/officeart/2005/8/colors/colorful1" csCatId="colorful" phldr="1"/>
      <dgm:spPr/>
    </dgm:pt>
    <dgm:pt modelId="{D3B60BF8-7BF6-4884-911D-34A19CE2C730}">
      <dgm:prSet phldrT="[Texto]"/>
      <dgm:spPr/>
      <dgm:t>
        <a:bodyPr/>
        <a:lstStyle/>
        <a:p>
          <a:r>
            <a:rPr lang="es-CO" dirty="0" smtClean="0"/>
            <a:t>Inicio - Grupos</a:t>
          </a:r>
          <a:endParaRPr lang="es-CO" dirty="0"/>
        </a:p>
      </dgm:t>
    </dgm:pt>
    <dgm:pt modelId="{DF63B2BA-4612-4ABE-B082-C2284A7AFC9A}" type="parTrans" cxnId="{07694CDF-4B63-44EC-B4A1-E17397F068D1}">
      <dgm:prSet/>
      <dgm:spPr/>
      <dgm:t>
        <a:bodyPr/>
        <a:lstStyle/>
        <a:p>
          <a:endParaRPr lang="es-CO"/>
        </a:p>
      </dgm:t>
    </dgm:pt>
    <dgm:pt modelId="{10A68986-A8BB-47BC-8FAB-72473F1C9D60}" type="sibTrans" cxnId="{07694CDF-4B63-44EC-B4A1-E17397F068D1}">
      <dgm:prSet/>
      <dgm:spPr/>
      <dgm:t>
        <a:bodyPr/>
        <a:lstStyle/>
        <a:p>
          <a:endParaRPr lang="es-CO"/>
        </a:p>
      </dgm:t>
    </dgm:pt>
    <dgm:pt modelId="{26984491-6CE5-48DB-943B-560D9A8060A1}">
      <dgm:prSet phldrT="[Texto]"/>
      <dgm:spPr/>
      <dgm:t>
        <a:bodyPr/>
        <a:lstStyle/>
        <a:p>
          <a:r>
            <a:rPr lang="es-CO" dirty="0" smtClean="0"/>
            <a:t>Planeación </a:t>
          </a:r>
          <a:endParaRPr lang="es-CO" dirty="0"/>
        </a:p>
      </dgm:t>
    </dgm:pt>
    <dgm:pt modelId="{5E8E08E9-CC3D-4238-9656-0DAF7C288A81}" type="parTrans" cxnId="{44C38799-3BEB-441D-B70D-ABC22657DCE2}">
      <dgm:prSet/>
      <dgm:spPr/>
      <dgm:t>
        <a:bodyPr/>
        <a:lstStyle/>
        <a:p>
          <a:endParaRPr lang="es-CO"/>
        </a:p>
      </dgm:t>
    </dgm:pt>
    <dgm:pt modelId="{40E8A54D-A3F0-4E6B-B35D-7F140FC3A4F8}" type="sibTrans" cxnId="{44C38799-3BEB-441D-B70D-ABC22657DCE2}">
      <dgm:prSet/>
      <dgm:spPr/>
      <dgm:t>
        <a:bodyPr/>
        <a:lstStyle/>
        <a:p>
          <a:endParaRPr lang="es-CO"/>
        </a:p>
      </dgm:t>
    </dgm:pt>
    <dgm:pt modelId="{22CCCE61-2859-4103-8571-051DAE43F72A}">
      <dgm:prSet/>
      <dgm:spPr/>
      <dgm:t>
        <a:bodyPr/>
        <a:lstStyle/>
        <a:p>
          <a:r>
            <a:rPr lang="es-ES" dirty="0" smtClean="0"/>
            <a:t>Diseño y Arquitectura</a:t>
          </a:r>
          <a:endParaRPr lang="es-ES" dirty="0"/>
        </a:p>
      </dgm:t>
    </dgm:pt>
    <dgm:pt modelId="{A829509A-1D49-4E79-8C22-33BAF7D71F86}" type="parTrans" cxnId="{E93937D1-59F9-46B2-B1D0-EEDA4EDE0313}">
      <dgm:prSet/>
      <dgm:spPr/>
      <dgm:t>
        <a:bodyPr/>
        <a:lstStyle/>
        <a:p>
          <a:endParaRPr lang="es-CO"/>
        </a:p>
      </dgm:t>
    </dgm:pt>
    <dgm:pt modelId="{16467060-FFEC-4025-821A-DD4E3F29CD43}" type="sibTrans" cxnId="{E93937D1-59F9-46B2-B1D0-EEDA4EDE0313}">
      <dgm:prSet/>
      <dgm:spPr/>
      <dgm:t>
        <a:bodyPr/>
        <a:lstStyle/>
        <a:p>
          <a:endParaRPr lang="es-CO"/>
        </a:p>
      </dgm:t>
    </dgm:pt>
    <dgm:pt modelId="{4E6D124C-F819-4099-B7B2-ED85A54A3042}">
      <dgm:prSet/>
      <dgm:spPr/>
      <dgm:t>
        <a:bodyPr/>
        <a:lstStyle/>
        <a:p>
          <a:r>
            <a:rPr lang="es-ES" dirty="0" smtClean="0"/>
            <a:t>Implementación</a:t>
          </a:r>
          <a:endParaRPr lang="es-ES" dirty="0"/>
        </a:p>
      </dgm:t>
    </dgm:pt>
    <dgm:pt modelId="{22FC40E8-D331-4D00-9C5F-69BE570C8373}" type="parTrans" cxnId="{A3ED78DC-EB5F-468C-83F1-E4BBF5EA07FD}">
      <dgm:prSet/>
      <dgm:spPr/>
      <dgm:t>
        <a:bodyPr/>
        <a:lstStyle/>
        <a:p>
          <a:endParaRPr lang="es-CO"/>
        </a:p>
      </dgm:t>
    </dgm:pt>
    <dgm:pt modelId="{18854874-CEF5-4A57-92F3-6A491270F70E}" type="sibTrans" cxnId="{A3ED78DC-EB5F-468C-83F1-E4BBF5EA07FD}">
      <dgm:prSet/>
      <dgm:spPr/>
      <dgm:t>
        <a:bodyPr/>
        <a:lstStyle/>
        <a:p>
          <a:endParaRPr lang="es-CO"/>
        </a:p>
      </dgm:t>
    </dgm:pt>
    <dgm:pt modelId="{FC8D0D50-F30F-489C-A6E1-3F0F732C0D22}">
      <dgm:prSet phldrT="[Texto]"/>
      <dgm:spPr/>
      <dgm:t>
        <a:bodyPr/>
        <a:lstStyle/>
        <a:p>
          <a:r>
            <a:rPr lang="es-CO" dirty="0" smtClean="0"/>
            <a:t>Pruebas</a:t>
          </a:r>
          <a:endParaRPr lang="es-CO" dirty="0"/>
        </a:p>
      </dgm:t>
    </dgm:pt>
    <dgm:pt modelId="{60DD98A1-0EED-422E-87AD-A80A99E61499}" type="parTrans" cxnId="{75035447-9B58-4623-A080-FD30ABF981CB}">
      <dgm:prSet/>
      <dgm:spPr/>
      <dgm:t>
        <a:bodyPr/>
        <a:lstStyle/>
        <a:p>
          <a:endParaRPr lang="es-CO"/>
        </a:p>
      </dgm:t>
    </dgm:pt>
    <dgm:pt modelId="{5E0E1F82-A23A-4F04-BC99-A13598840AE2}" type="sibTrans" cxnId="{75035447-9B58-4623-A080-FD30ABF981CB}">
      <dgm:prSet/>
      <dgm:spPr/>
      <dgm:t>
        <a:bodyPr/>
        <a:lstStyle/>
        <a:p>
          <a:endParaRPr lang="es-CO"/>
        </a:p>
      </dgm:t>
    </dgm:pt>
    <dgm:pt modelId="{0C40DF6D-806F-4EA2-9D90-639279F4E8C6}">
      <dgm:prSet phldrT="[Texto]"/>
      <dgm:spPr/>
      <dgm:t>
        <a:bodyPr/>
        <a:lstStyle/>
        <a:p>
          <a:r>
            <a:rPr lang="es-CO" dirty="0" smtClean="0"/>
            <a:t>Presentación</a:t>
          </a:r>
          <a:endParaRPr lang="es-CO" dirty="0"/>
        </a:p>
      </dgm:t>
    </dgm:pt>
    <dgm:pt modelId="{121CBF63-EA6C-42EF-8C0B-53E4120A8F6F}" type="parTrans" cxnId="{2E7F70AD-868E-4BEC-A189-37AEB7C2BCBD}">
      <dgm:prSet/>
      <dgm:spPr/>
      <dgm:t>
        <a:bodyPr/>
        <a:lstStyle/>
        <a:p>
          <a:endParaRPr lang="es-CO"/>
        </a:p>
      </dgm:t>
    </dgm:pt>
    <dgm:pt modelId="{9423BD4C-4455-4253-984E-AEF28B4874AB}" type="sibTrans" cxnId="{2E7F70AD-868E-4BEC-A189-37AEB7C2BCBD}">
      <dgm:prSet/>
      <dgm:spPr/>
      <dgm:t>
        <a:bodyPr/>
        <a:lstStyle/>
        <a:p>
          <a:endParaRPr lang="es-CO"/>
        </a:p>
      </dgm:t>
    </dgm:pt>
    <dgm:pt modelId="{9FBE772E-5FBD-489F-A5A4-6E89931A22EB}" type="pres">
      <dgm:prSet presAssocID="{F0CB13EF-9D52-47C3-AD72-5A31869BDF6A}" presName="Name0" presStyleCnt="0">
        <dgm:presLayoutVars>
          <dgm:dir/>
          <dgm:animLvl val="lvl"/>
          <dgm:resizeHandles val="exact"/>
        </dgm:presLayoutVars>
      </dgm:prSet>
      <dgm:spPr/>
    </dgm:pt>
    <dgm:pt modelId="{E27A5839-B027-44C0-BCF6-43DB749F4A2C}" type="pres">
      <dgm:prSet presAssocID="{D3B60BF8-7BF6-4884-911D-34A19CE2C73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0C39CE-37C2-4554-B764-D04A4AA16EA6}" type="pres">
      <dgm:prSet presAssocID="{10A68986-A8BB-47BC-8FAB-72473F1C9D60}" presName="parTxOnlySpace" presStyleCnt="0"/>
      <dgm:spPr/>
    </dgm:pt>
    <dgm:pt modelId="{D2FCF3FA-148A-49CE-9BFA-609C6A3CEA58}" type="pres">
      <dgm:prSet presAssocID="{26984491-6CE5-48DB-943B-560D9A8060A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48F3BA2-E551-4DF3-95CC-2A2B1586C3A0}" type="pres">
      <dgm:prSet presAssocID="{40E8A54D-A3F0-4E6B-B35D-7F140FC3A4F8}" presName="parTxOnlySpace" presStyleCnt="0"/>
      <dgm:spPr/>
    </dgm:pt>
    <dgm:pt modelId="{898AC9B2-AA52-45E3-BEB2-1B98ACC6CB80}" type="pres">
      <dgm:prSet presAssocID="{22CCCE61-2859-4103-8571-051DAE43F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D856CB7-A50F-4740-99EE-4B927337C652}" type="pres">
      <dgm:prSet presAssocID="{16467060-FFEC-4025-821A-DD4E3F29CD43}" presName="parTxOnlySpace" presStyleCnt="0"/>
      <dgm:spPr/>
    </dgm:pt>
    <dgm:pt modelId="{0FDD212C-BE40-4D93-9F29-A966A405E160}" type="pres">
      <dgm:prSet presAssocID="{4E6D124C-F819-4099-B7B2-ED85A54A304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41CD3EE-7DC8-40F4-8484-374CBCEFE10F}" type="pres">
      <dgm:prSet presAssocID="{18854874-CEF5-4A57-92F3-6A491270F70E}" presName="parTxOnlySpace" presStyleCnt="0"/>
      <dgm:spPr/>
    </dgm:pt>
    <dgm:pt modelId="{AEF6B81F-19E7-491F-90C9-D3B6953BDD65}" type="pres">
      <dgm:prSet presAssocID="{FC8D0D50-F30F-489C-A6E1-3F0F732C0D2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FF2A76E-4B01-4786-B2C3-355339AACCF2}" type="pres">
      <dgm:prSet presAssocID="{5E0E1F82-A23A-4F04-BC99-A13598840AE2}" presName="parTxOnlySpace" presStyleCnt="0"/>
      <dgm:spPr/>
    </dgm:pt>
    <dgm:pt modelId="{DE25760E-CCF5-454C-BCD4-A5757389717A}" type="pres">
      <dgm:prSet presAssocID="{0C40DF6D-806F-4EA2-9D90-639279F4E8C6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FFA4FBFD-C973-2D43-8E6D-68583437DF5A}" type="presOf" srcId="{0C40DF6D-806F-4EA2-9D90-639279F4E8C6}" destId="{DE25760E-CCF5-454C-BCD4-A5757389717A}" srcOrd="0" destOrd="0" presId="urn:microsoft.com/office/officeart/2005/8/layout/chevron1"/>
    <dgm:cxn modelId="{2E7F70AD-868E-4BEC-A189-37AEB7C2BCBD}" srcId="{F0CB13EF-9D52-47C3-AD72-5A31869BDF6A}" destId="{0C40DF6D-806F-4EA2-9D90-639279F4E8C6}" srcOrd="5" destOrd="0" parTransId="{121CBF63-EA6C-42EF-8C0B-53E4120A8F6F}" sibTransId="{9423BD4C-4455-4253-984E-AEF28B4874AB}"/>
    <dgm:cxn modelId="{EB085226-F174-5745-9FD2-9A74CB773B78}" type="presOf" srcId="{26984491-6CE5-48DB-943B-560D9A8060A1}" destId="{D2FCF3FA-148A-49CE-9BFA-609C6A3CEA58}" srcOrd="0" destOrd="0" presId="urn:microsoft.com/office/officeart/2005/8/layout/chevron1"/>
    <dgm:cxn modelId="{07694CDF-4B63-44EC-B4A1-E17397F068D1}" srcId="{F0CB13EF-9D52-47C3-AD72-5A31869BDF6A}" destId="{D3B60BF8-7BF6-4884-911D-34A19CE2C730}" srcOrd="0" destOrd="0" parTransId="{DF63B2BA-4612-4ABE-B082-C2284A7AFC9A}" sibTransId="{10A68986-A8BB-47BC-8FAB-72473F1C9D60}"/>
    <dgm:cxn modelId="{75035447-9B58-4623-A080-FD30ABF981CB}" srcId="{F0CB13EF-9D52-47C3-AD72-5A31869BDF6A}" destId="{FC8D0D50-F30F-489C-A6E1-3F0F732C0D22}" srcOrd="4" destOrd="0" parTransId="{60DD98A1-0EED-422E-87AD-A80A99E61499}" sibTransId="{5E0E1F82-A23A-4F04-BC99-A13598840AE2}"/>
    <dgm:cxn modelId="{A3ED78DC-EB5F-468C-83F1-E4BBF5EA07FD}" srcId="{F0CB13EF-9D52-47C3-AD72-5A31869BDF6A}" destId="{4E6D124C-F819-4099-B7B2-ED85A54A3042}" srcOrd="3" destOrd="0" parTransId="{22FC40E8-D331-4D00-9C5F-69BE570C8373}" sibTransId="{18854874-CEF5-4A57-92F3-6A491270F70E}"/>
    <dgm:cxn modelId="{E93937D1-59F9-46B2-B1D0-EEDA4EDE0313}" srcId="{F0CB13EF-9D52-47C3-AD72-5A31869BDF6A}" destId="{22CCCE61-2859-4103-8571-051DAE43F72A}" srcOrd="2" destOrd="0" parTransId="{A829509A-1D49-4E79-8C22-33BAF7D71F86}" sibTransId="{16467060-FFEC-4025-821A-DD4E3F29CD43}"/>
    <dgm:cxn modelId="{E002FCF2-583D-1442-9825-D61B46DA0282}" type="presOf" srcId="{4E6D124C-F819-4099-B7B2-ED85A54A3042}" destId="{0FDD212C-BE40-4D93-9F29-A966A405E160}" srcOrd="0" destOrd="0" presId="urn:microsoft.com/office/officeart/2005/8/layout/chevron1"/>
    <dgm:cxn modelId="{1E9BEA43-F833-F048-8B75-68F0B366A4DD}" type="presOf" srcId="{FC8D0D50-F30F-489C-A6E1-3F0F732C0D22}" destId="{AEF6B81F-19E7-491F-90C9-D3B6953BDD65}" srcOrd="0" destOrd="0" presId="urn:microsoft.com/office/officeart/2005/8/layout/chevron1"/>
    <dgm:cxn modelId="{D303F4FE-7C9D-A24D-8FF3-831DF55C82F3}" type="presOf" srcId="{F0CB13EF-9D52-47C3-AD72-5A31869BDF6A}" destId="{9FBE772E-5FBD-489F-A5A4-6E89931A22EB}" srcOrd="0" destOrd="0" presId="urn:microsoft.com/office/officeart/2005/8/layout/chevron1"/>
    <dgm:cxn modelId="{E1032FEC-0035-3F4C-BA3F-DFAE3FF6F49F}" type="presOf" srcId="{22CCCE61-2859-4103-8571-051DAE43F72A}" destId="{898AC9B2-AA52-45E3-BEB2-1B98ACC6CB80}" srcOrd="0" destOrd="0" presId="urn:microsoft.com/office/officeart/2005/8/layout/chevron1"/>
    <dgm:cxn modelId="{88F8060A-73D7-8E40-B60F-D10B37194BAC}" type="presOf" srcId="{D3B60BF8-7BF6-4884-911D-34A19CE2C730}" destId="{E27A5839-B027-44C0-BCF6-43DB749F4A2C}" srcOrd="0" destOrd="0" presId="urn:microsoft.com/office/officeart/2005/8/layout/chevron1"/>
    <dgm:cxn modelId="{44C38799-3BEB-441D-B70D-ABC22657DCE2}" srcId="{F0CB13EF-9D52-47C3-AD72-5A31869BDF6A}" destId="{26984491-6CE5-48DB-943B-560D9A8060A1}" srcOrd="1" destOrd="0" parTransId="{5E8E08E9-CC3D-4238-9656-0DAF7C288A81}" sibTransId="{40E8A54D-A3F0-4E6B-B35D-7F140FC3A4F8}"/>
    <dgm:cxn modelId="{21057549-69ED-B340-9A0C-8BD283B60231}" type="presParOf" srcId="{9FBE772E-5FBD-489F-A5A4-6E89931A22EB}" destId="{E27A5839-B027-44C0-BCF6-43DB749F4A2C}" srcOrd="0" destOrd="0" presId="urn:microsoft.com/office/officeart/2005/8/layout/chevron1"/>
    <dgm:cxn modelId="{78541CC1-82AC-DA4A-8BC6-FDB637107560}" type="presParOf" srcId="{9FBE772E-5FBD-489F-A5A4-6E89931A22EB}" destId="{3B0C39CE-37C2-4554-B764-D04A4AA16EA6}" srcOrd="1" destOrd="0" presId="urn:microsoft.com/office/officeart/2005/8/layout/chevron1"/>
    <dgm:cxn modelId="{A0FF9471-A014-844E-B886-8792ACF712AF}" type="presParOf" srcId="{9FBE772E-5FBD-489F-A5A4-6E89931A22EB}" destId="{D2FCF3FA-148A-49CE-9BFA-609C6A3CEA58}" srcOrd="2" destOrd="0" presId="urn:microsoft.com/office/officeart/2005/8/layout/chevron1"/>
    <dgm:cxn modelId="{4D635645-4279-8949-ADE6-32F9830AD025}" type="presParOf" srcId="{9FBE772E-5FBD-489F-A5A4-6E89931A22EB}" destId="{948F3BA2-E551-4DF3-95CC-2A2B1586C3A0}" srcOrd="3" destOrd="0" presId="urn:microsoft.com/office/officeart/2005/8/layout/chevron1"/>
    <dgm:cxn modelId="{B0C9DE56-6063-9140-9CB7-E70E835E604B}" type="presParOf" srcId="{9FBE772E-5FBD-489F-A5A4-6E89931A22EB}" destId="{898AC9B2-AA52-45E3-BEB2-1B98ACC6CB80}" srcOrd="4" destOrd="0" presId="urn:microsoft.com/office/officeart/2005/8/layout/chevron1"/>
    <dgm:cxn modelId="{0D33524A-E9CB-634F-A7A4-F6A65A258672}" type="presParOf" srcId="{9FBE772E-5FBD-489F-A5A4-6E89931A22EB}" destId="{8D856CB7-A50F-4740-99EE-4B927337C652}" srcOrd="5" destOrd="0" presId="urn:microsoft.com/office/officeart/2005/8/layout/chevron1"/>
    <dgm:cxn modelId="{E21A1E07-00FD-FC4A-9C54-A0B3DDE51CD9}" type="presParOf" srcId="{9FBE772E-5FBD-489F-A5A4-6E89931A22EB}" destId="{0FDD212C-BE40-4D93-9F29-A966A405E160}" srcOrd="6" destOrd="0" presId="urn:microsoft.com/office/officeart/2005/8/layout/chevron1"/>
    <dgm:cxn modelId="{E77B4C34-388A-B049-80D3-DF6D3C931842}" type="presParOf" srcId="{9FBE772E-5FBD-489F-A5A4-6E89931A22EB}" destId="{941CD3EE-7DC8-40F4-8484-374CBCEFE10F}" srcOrd="7" destOrd="0" presId="urn:microsoft.com/office/officeart/2005/8/layout/chevron1"/>
    <dgm:cxn modelId="{30EFF36B-827B-3546-9C03-9D61F0EC80E3}" type="presParOf" srcId="{9FBE772E-5FBD-489F-A5A4-6E89931A22EB}" destId="{AEF6B81F-19E7-491F-90C9-D3B6953BDD65}" srcOrd="8" destOrd="0" presId="urn:microsoft.com/office/officeart/2005/8/layout/chevron1"/>
    <dgm:cxn modelId="{0438529E-452C-3D43-8FBB-670AFA430B01}" type="presParOf" srcId="{9FBE772E-5FBD-489F-A5A4-6E89931A22EB}" destId="{CFF2A76E-4B01-4786-B2C3-355339AACCF2}" srcOrd="9" destOrd="0" presId="urn:microsoft.com/office/officeart/2005/8/layout/chevron1"/>
    <dgm:cxn modelId="{68134ADA-B1C0-804F-B1F2-C5AB888A805A}" type="presParOf" srcId="{9FBE772E-5FBD-489F-A5A4-6E89931A22EB}" destId="{DE25760E-CCF5-454C-BCD4-A5757389717A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A5839-B027-44C0-BCF6-43DB749F4A2C}">
      <dsp:nvSpPr>
        <dsp:cNvPr id="0" name=""/>
        <dsp:cNvSpPr/>
      </dsp:nvSpPr>
      <dsp:spPr>
        <a:xfrm>
          <a:off x="4266" y="564650"/>
          <a:ext cx="1587238" cy="63489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/>
            <a:t>Inicio - Grupos</a:t>
          </a:r>
          <a:endParaRPr lang="es-CO" sz="1000" kern="1200" dirty="0"/>
        </a:p>
      </dsp:txBody>
      <dsp:txXfrm>
        <a:off x="321714" y="564650"/>
        <a:ext cx="952343" cy="634895"/>
      </dsp:txXfrm>
    </dsp:sp>
    <dsp:sp modelId="{D2FCF3FA-148A-49CE-9BFA-609C6A3CEA58}">
      <dsp:nvSpPr>
        <dsp:cNvPr id="0" name=""/>
        <dsp:cNvSpPr/>
      </dsp:nvSpPr>
      <dsp:spPr>
        <a:xfrm>
          <a:off x="1432781" y="564650"/>
          <a:ext cx="1587238" cy="63489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/>
            <a:t>Planeación </a:t>
          </a:r>
          <a:endParaRPr lang="es-CO" sz="1000" kern="1200" dirty="0"/>
        </a:p>
      </dsp:txBody>
      <dsp:txXfrm>
        <a:off x="1750229" y="564650"/>
        <a:ext cx="952343" cy="634895"/>
      </dsp:txXfrm>
    </dsp:sp>
    <dsp:sp modelId="{898AC9B2-AA52-45E3-BEB2-1B98ACC6CB80}">
      <dsp:nvSpPr>
        <dsp:cNvPr id="0" name=""/>
        <dsp:cNvSpPr/>
      </dsp:nvSpPr>
      <dsp:spPr>
        <a:xfrm>
          <a:off x="2861295" y="564650"/>
          <a:ext cx="1587238" cy="63489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Diseño y Arquitectura</a:t>
          </a:r>
          <a:endParaRPr lang="es-ES" sz="1000" kern="1200" dirty="0"/>
        </a:p>
      </dsp:txBody>
      <dsp:txXfrm>
        <a:off x="3178743" y="564650"/>
        <a:ext cx="952343" cy="634895"/>
      </dsp:txXfrm>
    </dsp:sp>
    <dsp:sp modelId="{0FDD212C-BE40-4D93-9F29-A966A405E160}">
      <dsp:nvSpPr>
        <dsp:cNvPr id="0" name=""/>
        <dsp:cNvSpPr/>
      </dsp:nvSpPr>
      <dsp:spPr>
        <a:xfrm>
          <a:off x="4289810" y="564650"/>
          <a:ext cx="1587238" cy="63489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Implementación</a:t>
          </a:r>
          <a:endParaRPr lang="es-ES" sz="1000" kern="1200" dirty="0"/>
        </a:p>
      </dsp:txBody>
      <dsp:txXfrm>
        <a:off x="4607258" y="564650"/>
        <a:ext cx="952343" cy="634895"/>
      </dsp:txXfrm>
    </dsp:sp>
    <dsp:sp modelId="{AEF6B81F-19E7-491F-90C9-D3B6953BDD65}">
      <dsp:nvSpPr>
        <dsp:cNvPr id="0" name=""/>
        <dsp:cNvSpPr/>
      </dsp:nvSpPr>
      <dsp:spPr>
        <a:xfrm>
          <a:off x="5718325" y="564650"/>
          <a:ext cx="1587238" cy="63489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/>
            <a:t>Pruebas</a:t>
          </a:r>
          <a:endParaRPr lang="es-CO" sz="1000" kern="1200" dirty="0"/>
        </a:p>
      </dsp:txBody>
      <dsp:txXfrm>
        <a:off x="6035773" y="564650"/>
        <a:ext cx="952343" cy="634895"/>
      </dsp:txXfrm>
    </dsp:sp>
    <dsp:sp modelId="{DE25760E-CCF5-454C-BCD4-A5757389717A}">
      <dsp:nvSpPr>
        <dsp:cNvPr id="0" name=""/>
        <dsp:cNvSpPr/>
      </dsp:nvSpPr>
      <dsp:spPr>
        <a:xfrm>
          <a:off x="7146839" y="564650"/>
          <a:ext cx="1587238" cy="63489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/>
            <a:t>Presentación</a:t>
          </a:r>
          <a:endParaRPr lang="es-CO" sz="1000" kern="1200" dirty="0"/>
        </a:p>
      </dsp:txBody>
      <dsp:txXfrm>
        <a:off x="7464287" y="564650"/>
        <a:ext cx="952343" cy="634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DEE54-6A09-4CFC-ADD9-82C43FFFAB58}" type="datetimeFigureOut">
              <a:rPr lang="es-CO" smtClean="0"/>
              <a:t>19/06/14</a:t>
            </a:fld>
            <a:endParaRPr lang="es-CO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36E42-3FC8-48C0-AB8A-11A6B52336F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640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19/06/14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02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19/06/14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9748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19/06/14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379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19/06/14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22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19/06/14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8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19/06/14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673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19/06/14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5336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19/06/14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156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19/06/14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456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19/06/14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26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19/06/14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98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D161-8639-4B1A-A13F-B1E05A17CA12}" type="datetimeFigureOut">
              <a:rPr lang="es-CO" smtClean="0"/>
              <a:t>19/06/14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55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411981"/>
            <a:ext cx="19145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2" y="4556651"/>
            <a:ext cx="1044116" cy="17206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5890" y="4437112"/>
            <a:ext cx="16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Presentado por:</a:t>
            </a:r>
            <a:endParaRPr lang="es-CO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2632" y="4437112"/>
            <a:ext cx="85618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3741" y="6228020"/>
            <a:ext cx="216023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Secure Coding</a:t>
            </a:r>
            <a:endParaRPr lang="es-CO" dirty="0"/>
          </a:p>
        </p:txBody>
      </p:sp>
      <p:sp>
        <p:nvSpPr>
          <p:cNvPr id="11" name="TextBox 10"/>
          <p:cNvSpPr txBox="1"/>
          <p:nvPr/>
        </p:nvSpPr>
        <p:spPr>
          <a:xfrm>
            <a:off x="3383868" y="4735013"/>
            <a:ext cx="234026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Álvaro López</a:t>
            </a:r>
            <a:endParaRPr lang="es-ES" dirty="0"/>
          </a:p>
          <a:p>
            <a:r>
              <a:rPr lang="de-DE" dirty="0"/>
              <a:t>Ehrlichmann Casas</a:t>
            </a:r>
            <a:endParaRPr lang="hr-HR" dirty="0"/>
          </a:p>
          <a:p>
            <a:r>
              <a:rPr lang="hr-HR" dirty="0"/>
              <a:t>Felipe Giraldo</a:t>
            </a:r>
            <a:endParaRPr lang="es-CO" dirty="0"/>
          </a:p>
          <a:p>
            <a:r>
              <a:rPr lang="es-CO" dirty="0"/>
              <a:t>Guillermo Molina</a:t>
            </a:r>
          </a:p>
          <a:p>
            <a:r>
              <a:rPr lang="hr-HR" dirty="0"/>
              <a:t>Hernan Tenjo</a:t>
            </a:r>
            <a:endParaRPr lang="es-CO" dirty="0"/>
          </a:p>
          <a:p>
            <a:endParaRPr lang="es-CO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Development of basic functionality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9792" y="1196752"/>
            <a:ext cx="122413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Amenazas</a:t>
            </a:r>
            <a:endParaRPr lang="es-CO" dirty="0"/>
          </a:p>
        </p:txBody>
      </p:sp>
      <p:sp>
        <p:nvSpPr>
          <p:cNvPr id="14" name="TextBox 13"/>
          <p:cNvSpPr txBox="1"/>
          <p:nvPr/>
        </p:nvSpPr>
        <p:spPr>
          <a:xfrm>
            <a:off x="2987824" y="3212976"/>
            <a:ext cx="14761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Cultura</a:t>
            </a:r>
            <a:endParaRPr lang="es-CO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22578" y="2541767"/>
            <a:ext cx="5690931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5856" y="1736812"/>
            <a:ext cx="190821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Vulnerabilidades</a:t>
            </a:r>
            <a:endParaRPr lang="es-CO" dirty="0"/>
          </a:p>
        </p:txBody>
      </p:sp>
      <p:grpSp>
        <p:nvGrpSpPr>
          <p:cNvPr id="23" name="Group 22"/>
          <p:cNvGrpSpPr/>
          <p:nvPr/>
        </p:nvGrpSpPr>
        <p:grpSpPr>
          <a:xfrm>
            <a:off x="3783425" y="2254766"/>
            <a:ext cx="1940703" cy="576064"/>
            <a:chOff x="3563888" y="2672916"/>
            <a:chExt cx="1940703" cy="576064"/>
          </a:xfrm>
        </p:grpSpPr>
        <p:grpSp>
          <p:nvGrpSpPr>
            <p:cNvPr id="20" name="Group 19"/>
            <p:cNvGrpSpPr/>
            <p:nvPr/>
          </p:nvGrpSpPr>
          <p:grpSpPr>
            <a:xfrm>
              <a:off x="3563888" y="2672916"/>
              <a:ext cx="1940703" cy="576064"/>
              <a:chOff x="3918346" y="1596826"/>
              <a:chExt cx="2175867" cy="870346"/>
            </a:xfrm>
          </p:grpSpPr>
          <p:sp>
            <p:nvSpPr>
              <p:cNvPr id="21" name="Chevron 20"/>
              <p:cNvSpPr/>
              <p:nvPr/>
            </p:nvSpPr>
            <p:spPr>
              <a:xfrm>
                <a:off x="3918346" y="1596826"/>
                <a:ext cx="2175867" cy="870346"/>
              </a:xfrm>
              <a:prstGeom prst="chevr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Chevron 4"/>
              <p:cNvSpPr/>
              <p:nvPr/>
            </p:nvSpPr>
            <p:spPr>
              <a:xfrm>
                <a:off x="4353519" y="1596826"/>
                <a:ext cx="1305521" cy="8703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019" tIns="50673" rIns="50673" bIns="50673" numCol="1" spcCol="1270" anchor="ctr" anchorCtr="0">
                <a:noAutofit/>
              </a:bodyPr>
              <a:lstStyle/>
              <a:p>
                <a:pPr lvl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CO" sz="3800" kern="120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876507" y="2780928"/>
              <a:ext cx="16280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500" dirty="0" smtClean="0">
                  <a:solidFill>
                    <a:schemeClr val="bg1"/>
                  </a:solidFill>
                </a:rPr>
                <a:t>Seguridad</a:t>
              </a:r>
              <a:endParaRPr lang="es-CO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472100" y="1340768"/>
            <a:ext cx="138538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Riesgos</a:t>
            </a:r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6660232" y="4797152"/>
            <a:ext cx="181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Dr. Martín Ochoa</a:t>
            </a:r>
            <a:endParaRPr lang="es-ES" dirty="0"/>
          </a:p>
        </p:txBody>
      </p:sp>
      <p:sp>
        <p:nvSpPr>
          <p:cNvPr id="24" name="TextBox 6"/>
          <p:cNvSpPr txBox="1"/>
          <p:nvPr/>
        </p:nvSpPr>
        <p:spPr>
          <a:xfrm>
            <a:off x="6264188" y="4545124"/>
            <a:ext cx="3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A:</a:t>
            </a:r>
            <a:endParaRPr lang="es-CO" dirty="0"/>
          </a:p>
        </p:txBody>
      </p:sp>
      <p:sp>
        <p:nvSpPr>
          <p:cNvPr id="26" name="TextBox 16"/>
          <p:cNvSpPr txBox="1"/>
          <p:nvPr/>
        </p:nvSpPr>
        <p:spPr>
          <a:xfrm>
            <a:off x="5076056" y="2996952"/>
            <a:ext cx="190821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Controles</a:t>
            </a: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3" y="1148373"/>
            <a:ext cx="2196243" cy="2676671"/>
          </a:xfrm>
          <a:prstGeom prst="rect">
            <a:avLst/>
          </a:prstGeom>
        </p:spPr>
      </p:pic>
      <p:sp>
        <p:nvSpPr>
          <p:cNvPr id="27" name="TextBox 6"/>
          <p:cNvSpPr txBox="1"/>
          <p:nvPr/>
        </p:nvSpPr>
        <p:spPr>
          <a:xfrm>
            <a:off x="4103948" y="3897052"/>
            <a:ext cx="121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u="sng" dirty="0" smtClean="0"/>
              <a:t>Grupo 4</a:t>
            </a:r>
            <a:endParaRPr lang="es-CO" sz="2400" b="1" u="sng" dirty="0"/>
          </a:p>
        </p:txBody>
      </p:sp>
    </p:spTree>
    <p:extLst>
      <p:ext uri="{BB962C8B-B14F-4D97-AF65-F5344CB8AC3E}">
        <p14:creationId xmlns:p14="http://schemas.microsoft.com/office/powerpoint/2010/main" val="228361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Anexos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6763"/>
            <a:ext cx="82296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650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Anexos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762125"/>
            <a:ext cx="806767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924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Anexos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266825"/>
            <a:ext cx="85439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85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Anexos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557338"/>
            <a:ext cx="83248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Anexos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90588"/>
            <a:ext cx="86391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035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Anexos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224088"/>
            <a:ext cx="83153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83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Anexos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833438"/>
            <a:ext cx="825817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60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Development of basic functionality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ound Diagonal Corner Rectangle 6"/>
          <p:cNvSpPr/>
          <p:nvPr/>
        </p:nvSpPr>
        <p:spPr>
          <a:xfrm>
            <a:off x="68779" y="1304764"/>
            <a:ext cx="8967717" cy="1872208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3" name="Diagram 5"/>
          <p:cNvGraphicFramePr/>
          <p:nvPr>
            <p:extLst>
              <p:ext uri="{D42A27DB-BD31-4B8C-83A1-F6EECF244321}">
                <p14:modId xmlns:p14="http://schemas.microsoft.com/office/powerpoint/2010/main" val="3799435874"/>
              </p:ext>
            </p:extLst>
          </p:nvPr>
        </p:nvGraphicFramePr>
        <p:xfrm>
          <a:off x="251520" y="1376772"/>
          <a:ext cx="8738345" cy="1764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8"/>
          <p:cNvSpPr txBox="1"/>
          <p:nvPr/>
        </p:nvSpPr>
        <p:spPr>
          <a:xfrm>
            <a:off x="3765914" y="1340768"/>
            <a:ext cx="102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Proyecto</a:t>
            </a:r>
            <a:endParaRPr lang="es-CO" dirty="0"/>
          </a:p>
        </p:txBody>
      </p:sp>
      <p:sp>
        <p:nvSpPr>
          <p:cNvPr id="15" name="Shape 80"/>
          <p:cNvSpPr/>
          <p:nvPr/>
        </p:nvSpPr>
        <p:spPr>
          <a:xfrm>
            <a:off x="287525" y="3465005"/>
            <a:ext cx="4356484" cy="1764196"/>
          </a:xfrm>
          <a:prstGeom prst="rect">
            <a:avLst/>
          </a:prstGeom>
          <a:gradFill>
            <a:gsLst>
              <a:gs pos="0">
                <a:srgbClr val="BEDBFF"/>
              </a:gs>
              <a:gs pos="35000">
                <a:srgbClr val="D1E5FE"/>
              </a:gs>
              <a:gs pos="100000">
                <a:srgbClr val="EEF5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" name="Shape 81"/>
          <p:cNvSpPr txBox="1"/>
          <p:nvPr/>
        </p:nvSpPr>
        <p:spPr>
          <a:xfrm>
            <a:off x="1547664" y="3320988"/>
            <a:ext cx="1512167" cy="307777"/>
          </a:xfrm>
          <a:prstGeom prst="rect">
            <a:avLst/>
          </a:prstGeom>
          <a:gradFill>
            <a:gsLst>
              <a:gs pos="0">
                <a:srgbClr val="2D5D97"/>
              </a:gs>
              <a:gs pos="80000">
                <a:srgbClr val="3B7BC8"/>
              </a:gs>
              <a:gs pos="100000">
                <a:srgbClr val="3A7CCA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s-CO" sz="13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Restricciones</a:t>
            </a:r>
            <a:endParaRPr lang="es-CO" sz="13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287524" y="3861048"/>
            <a:ext cx="42844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eriod"/>
            </a:pPr>
            <a:r>
              <a:rPr lang="es-CO" sz="1400" b="1" dirty="0" smtClean="0"/>
              <a:t>Tiempo </a:t>
            </a:r>
            <a:r>
              <a:rPr lang="es-ES" sz="1400" dirty="0" smtClean="0"/>
              <a:t>–</a:t>
            </a:r>
            <a:r>
              <a:rPr lang="es-CO" sz="1400" dirty="0" smtClean="0"/>
              <a:t> 3 días</a:t>
            </a:r>
          </a:p>
          <a:p>
            <a:pPr marL="342900" lvl="0" indent="-342900">
              <a:buAutoNum type="arabicPeriod"/>
            </a:pPr>
            <a:endParaRPr lang="es-CO" sz="1400" dirty="0" smtClean="0"/>
          </a:p>
          <a:p>
            <a:pPr marL="342900" lvl="0" indent="-342900">
              <a:buAutoNum type="arabicPeriod"/>
            </a:pPr>
            <a:r>
              <a:rPr lang="es-CO" sz="1400" b="1" dirty="0" smtClean="0"/>
              <a:t>Alcance </a:t>
            </a:r>
            <a:r>
              <a:rPr lang="es-ES" sz="1400" dirty="0" smtClean="0"/>
              <a:t>–</a:t>
            </a:r>
            <a:r>
              <a:rPr lang="es-CO" sz="1400" dirty="0" smtClean="0"/>
              <a:t> Implementar todos los requerimientos</a:t>
            </a:r>
          </a:p>
          <a:p>
            <a:pPr marL="342900" lvl="0" indent="-342900">
              <a:buAutoNum type="arabicPeriod"/>
            </a:pPr>
            <a:endParaRPr lang="es-CO" sz="1400" b="1" dirty="0" smtClean="0"/>
          </a:p>
          <a:p>
            <a:pPr marL="342900" lvl="0" indent="-342900">
              <a:buAutoNum type="arabicPeriod"/>
            </a:pPr>
            <a:r>
              <a:rPr lang="es-CO" sz="1400" b="1" dirty="0" smtClean="0"/>
              <a:t>Conocimiento Herramientas</a:t>
            </a:r>
            <a:r>
              <a:rPr lang="es-CO" sz="1400" b="1" dirty="0"/>
              <a:t> </a:t>
            </a:r>
            <a:r>
              <a:rPr lang="es-ES" sz="1400" b="1" dirty="0" smtClean="0"/>
              <a:t>–</a:t>
            </a:r>
            <a:r>
              <a:rPr lang="es-CO" sz="1400" b="1" dirty="0" smtClean="0"/>
              <a:t> </a:t>
            </a:r>
            <a:r>
              <a:rPr lang="es-CO" sz="1400" dirty="0" smtClean="0"/>
              <a:t>Php, Mysql, Samurai</a:t>
            </a:r>
            <a:endParaRPr lang="es-CO" sz="1400" dirty="0"/>
          </a:p>
        </p:txBody>
      </p:sp>
      <p:sp>
        <p:nvSpPr>
          <p:cNvPr id="18" name="Shape 80"/>
          <p:cNvSpPr/>
          <p:nvPr/>
        </p:nvSpPr>
        <p:spPr>
          <a:xfrm>
            <a:off x="4716016" y="3465004"/>
            <a:ext cx="4356484" cy="1764196"/>
          </a:xfrm>
          <a:prstGeom prst="rect">
            <a:avLst/>
          </a:prstGeom>
          <a:gradFill>
            <a:gsLst>
              <a:gs pos="0">
                <a:srgbClr val="BEDBFF"/>
              </a:gs>
              <a:gs pos="35000">
                <a:srgbClr val="D1E5FE"/>
              </a:gs>
              <a:gs pos="100000">
                <a:srgbClr val="EEF5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81"/>
          <p:cNvSpPr txBox="1"/>
          <p:nvPr/>
        </p:nvSpPr>
        <p:spPr>
          <a:xfrm>
            <a:off x="5976155" y="3320987"/>
            <a:ext cx="1512167" cy="307777"/>
          </a:xfrm>
          <a:prstGeom prst="rect">
            <a:avLst/>
          </a:prstGeom>
          <a:gradFill>
            <a:gsLst>
              <a:gs pos="0">
                <a:srgbClr val="2D5D97"/>
              </a:gs>
              <a:gs pos="80000">
                <a:srgbClr val="3B7BC8"/>
              </a:gs>
              <a:gs pos="100000">
                <a:srgbClr val="3A7CCA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s-CO" sz="13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Suposiciones</a:t>
            </a:r>
            <a:endParaRPr lang="es-CO" sz="13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0"/>
          <p:cNvSpPr txBox="1"/>
          <p:nvPr/>
        </p:nvSpPr>
        <p:spPr>
          <a:xfrm>
            <a:off x="4726369" y="3666083"/>
            <a:ext cx="42844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eriod"/>
            </a:pPr>
            <a:r>
              <a:rPr lang="en-US" sz="1400" dirty="0" err="1" smtClean="0"/>
              <a:t>Desarrollo</a:t>
            </a:r>
            <a:r>
              <a:rPr lang="en-US" sz="1400" dirty="0" smtClean="0"/>
              <a:t> de </a:t>
            </a:r>
            <a:r>
              <a:rPr lang="en-US" sz="1400" dirty="0" err="1" smtClean="0"/>
              <a:t>una</a:t>
            </a:r>
            <a:r>
              <a:rPr lang="en-US" sz="1400" dirty="0" smtClean="0"/>
              <a:t> </a:t>
            </a:r>
            <a:r>
              <a:rPr lang="en-US" sz="1400" dirty="0" err="1" smtClean="0"/>
              <a:t>Aplicación</a:t>
            </a:r>
            <a:r>
              <a:rPr lang="en-US" sz="1400" dirty="0" smtClean="0"/>
              <a:t> </a:t>
            </a:r>
            <a:r>
              <a:rPr lang="en-US" sz="1400" dirty="0" err="1" smtClean="0"/>
              <a:t>Básica</a:t>
            </a:r>
            <a:endParaRPr lang="en-US" sz="1400" dirty="0" smtClean="0"/>
          </a:p>
          <a:p>
            <a:pPr marL="342900" lvl="0" indent="-342900">
              <a:buAutoNum type="arabicPeriod"/>
            </a:pPr>
            <a:endParaRPr lang="en-US" sz="1400" dirty="0" smtClean="0"/>
          </a:p>
          <a:p>
            <a:pPr marL="342900" lvl="0" indent="-342900">
              <a:buAutoNum type="arabicPeriod"/>
            </a:pPr>
            <a:r>
              <a:rPr lang="en-US" sz="1400" dirty="0" smtClean="0"/>
              <a:t>Los </a:t>
            </a:r>
            <a:r>
              <a:rPr lang="en-US" sz="1400" dirty="0" err="1" smtClean="0"/>
              <a:t>Clientes</a:t>
            </a:r>
            <a:r>
              <a:rPr lang="en-US" sz="1400" dirty="0" smtClean="0"/>
              <a:t> </a:t>
            </a:r>
            <a:r>
              <a:rPr lang="en-US" sz="1400" dirty="0" err="1" smtClean="0"/>
              <a:t>realizan</a:t>
            </a:r>
            <a:r>
              <a:rPr lang="en-US" sz="1400" dirty="0" smtClean="0"/>
              <a:t> </a:t>
            </a:r>
            <a:r>
              <a:rPr lang="en-US" sz="1400" dirty="0" err="1" smtClean="0"/>
              <a:t>transferencias</a:t>
            </a:r>
            <a:r>
              <a:rPr lang="en-US" sz="1400" dirty="0" smtClean="0"/>
              <a:t> en </a:t>
            </a:r>
            <a:r>
              <a:rPr lang="en-US" sz="1400" dirty="0" err="1" smtClean="0"/>
              <a:t>lote</a:t>
            </a:r>
            <a:r>
              <a:rPr lang="en-US" sz="1400" dirty="0" smtClean="0"/>
              <a:t> solo </a:t>
            </a:r>
            <a:r>
              <a:rPr lang="en-US" sz="1400" dirty="0" err="1" smtClean="0"/>
              <a:t>desde</a:t>
            </a:r>
            <a:r>
              <a:rPr lang="en-US" sz="1400" dirty="0" smtClean="0"/>
              <a:t> </a:t>
            </a:r>
            <a:r>
              <a:rPr lang="en-US" sz="1400" dirty="0" err="1" smtClean="0"/>
              <a:t>su</a:t>
            </a:r>
            <a:r>
              <a:rPr lang="en-US" sz="1400" dirty="0" smtClean="0"/>
              <a:t> </a:t>
            </a:r>
            <a:r>
              <a:rPr lang="en-US" sz="1400" dirty="0" err="1" smtClean="0"/>
              <a:t>cuenta</a:t>
            </a:r>
            <a:r>
              <a:rPr lang="en-US" sz="1400" dirty="0" smtClean="0"/>
              <a:t>.</a:t>
            </a:r>
          </a:p>
          <a:p>
            <a:pPr marL="342900" lvl="0" indent="-342900">
              <a:buAutoNum type="arabicPeriod"/>
            </a:pPr>
            <a:endParaRPr lang="en-US" sz="1400" dirty="0" smtClean="0"/>
          </a:p>
          <a:p>
            <a:pPr marL="342900" lvl="0" indent="-342900">
              <a:buAutoNum type="arabicPeriod"/>
            </a:pPr>
            <a:r>
              <a:rPr lang="en-US" sz="1400" dirty="0" err="1" smtClean="0"/>
              <a:t>Php</a:t>
            </a:r>
            <a:r>
              <a:rPr lang="en-US" sz="1400" dirty="0" smtClean="0"/>
              <a:t> </a:t>
            </a:r>
            <a:r>
              <a:rPr lang="en-US" sz="1400" dirty="0" err="1" smtClean="0"/>
              <a:t>carga</a:t>
            </a:r>
            <a:r>
              <a:rPr lang="en-US" sz="1400" dirty="0" smtClean="0"/>
              <a:t> la </a:t>
            </a:r>
            <a:r>
              <a:rPr lang="en-US" sz="1400" dirty="0" err="1" smtClean="0"/>
              <a:t>transferencia</a:t>
            </a:r>
            <a:r>
              <a:rPr lang="en-US" sz="1400" dirty="0" smtClean="0"/>
              <a:t> y </a:t>
            </a:r>
            <a:r>
              <a:rPr lang="en-US" sz="1400" dirty="0" err="1" smtClean="0"/>
              <a:t>ejecuta</a:t>
            </a:r>
            <a:r>
              <a:rPr lang="en-US" sz="1400" dirty="0" smtClean="0"/>
              <a:t> el </a:t>
            </a:r>
            <a:r>
              <a:rPr lang="en-US" sz="1400" dirty="0" err="1" smtClean="0"/>
              <a:t>prog</a:t>
            </a:r>
            <a:r>
              <a:rPr lang="en-US" sz="1400" dirty="0" smtClean="0"/>
              <a:t>. C.</a:t>
            </a:r>
            <a:endParaRPr lang="es-CO" sz="1400" dirty="0"/>
          </a:p>
          <a:p>
            <a:pPr marL="342900" lvl="0" indent="-342900">
              <a:buAutoNum type="arabicPeriod"/>
            </a:pPr>
            <a:endParaRPr lang="es-CO" sz="1400" dirty="0" smtClean="0"/>
          </a:p>
          <a:p>
            <a:pPr marL="342900" lvl="0" indent="-342900">
              <a:buAutoNum type="arabicPeriod"/>
            </a:pPr>
            <a:endParaRPr lang="es-CO" sz="1400" dirty="0" smtClean="0"/>
          </a:p>
          <a:p>
            <a:pPr marL="342900" lvl="0" indent="-342900">
              <a:buAutoNum type="arabicPeriod"/>
            </a:pPr>
            <a:endParaRPr lang="es-CO" sz="1400" b="1" dirty="0" smtClean="0"/>
          </a:p>
          <a:p>
            <a:pPr marL="342900" lvl="0" indent="-342900">
              <a:buAutoNum type="arabicPeriod"/>
            </a:pP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56925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Graphic spid="13" grpId="0">
        <p:bldAsOne/>
      </p:bldGraphic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5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Requerimientos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465364"/>
              </p:ext>
            </p:extLst>
          </p:nvPr>
        </p:nvGraphicFramePr>
        <p:xfrm>
          <a:off x="1439652" y="882926"/>
          <a:ext cx="6624735" cy="5878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4481"/>
                <a:gridCol w="4100254"/>
              </a:tblGrid>
              <a:tr h="18290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REQUERIMIENTOS</a:t>
                      </a:r>
                      <a:endParaRPr lang="es-CO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35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COMPONENTE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 dirty="0">
                          <a:effectLst/>
                        </a:rPr>
                        <a:t>OBSERVACIONES</a:t>
                      </a:r>
                      <a:endParaRPr lang="es-CO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</a:tr>
              <a:tr h="18290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GUI</a:t>
                      </a:r>
                      <a:endParaRPr lang="es-CO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35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Forma de Registro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Se deberá enviar al email con 100 OTPs (15 caracteres)  diferentes / cliente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</a:tr>
              <a:tr h="167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 dirty="0" smtClean="0">
                          <a:effectLst/>
                        </a:rPr>
                        <a:t>Historico de transacciones</a:t>
                      </a:r>
                      <a:endParaRPr lang="es-CO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 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</a:tr>
              <a:tr h="167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Control Acceso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 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</a:tr>
              <a:tr h="167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Pagos en línea (SSL)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 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</a:tr>
              <a:tr h="167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Transacción manual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 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</a:tr>
              <a:tr h="167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 dirty="0">
                          <a:effectLst/>
                        </a:rPr>
                        <a:t>Batch </a:t>
                      </a:r>
                      <a:r>
                        <a:rPr lang="es-CO" sz="1100" b="1" dirty="0" smtClean="0">
                          <a:effectLst/>
                        </a:rPr>
                        <a:t>(C)</a:t>
                      </a:r>
                      <a:endParaRPr lang="es-CO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 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</a:tr>
              <a:tr h="167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 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 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</a:tr>
              <a:tr h="18290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GUI EMPLEADOS </a:t>
                      </a:r>
                      <a:endParaRPr lang="es-CO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67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Log-in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 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</a:tr>
              <a:tr h="335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 dirty="0">
                          <a:effectLst/>
                        </a:rPr>
                        <a:t>Aprobar </a:t>
                      </a:r>
                      <a:r>
                        <a:rPr lang="es-CO" sz="1100" b="1" dirty="0" smtClean="0">
                          <a:effectLst/>
                        </a:rPr>
                        <a:t>registro del </a:t>
                      </a:r>
                      <a:r>
                        <a:rPr lang="es-CO" sz="1100" b="1" dirty="0">
                          <a:effectLst/>
                        </a:rPr>
                        <a:t>Cliente</a:t>
                      </a:r>
                      <a:endParaRPr lang="es-CO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 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</a:tr>
              <a:tr h="335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Aprobar Transferencias &gt; 10000 EUR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 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</a:tr>
              <a:tr h="167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Transferencias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 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</a:tr>
              <a:tr h="167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 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 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</a:tr>
              <a:tr h="167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GUI Clientes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 dirty="0">
                          <a:effectLst/>
                        </a:rPr>
                        <a:t> </a:t>
                      </a:r>
                      <a:endParaRPr lang="es-CO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167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Log-in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 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</a:tr>
              <a:tr h="167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Transferencia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Usando un OTP de transacción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</a:tr>
              <a:tr h="167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 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 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</a:tr>
              <a:tr h="167662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 dirty="0">
                          <a:effectLst/>
                        </a:rPr>
                        <a:t>Información MYSQL</a:t>
                      </a:r>
                      <a:endParaRPr lang="es-CO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67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ID usuario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 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</a:tr>
              <a:tr h="167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Tipo Usuario (E/C)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 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</a:tr>
              <a:tr h="167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No. Cuenta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 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</a:tr>
              <a:tr h="167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Historial Transferencias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 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</a:tr>
              <a:tr h="167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Email cliente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 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</a:tr>
              <a:tr h="167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effectLst/>
                        </a:rPr>
                        <a:t>Email Empleado</a:t>
                      </a:r>
                      <a:endParaRPr lang="es-CO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 dirty="0">
                          <a:effectLst/>
                        </a:rPr>
                        <a:t> </a:t>
                      </a:r>
                      <a:endParaRPr lang="es-CO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83" marR="5148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467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80"/>
          <p:cNvSpPr/>
          <p:nvPr/>
        </p:nvSpPr>
        <p:spPr>
          <a:xfrm>
            <a:off x="287525" y="865183"/>
            <a:ext cx="4356483" cy="2383798"/>
          </a:xfrm>
          <a:prstGeom prst="rect">
            <a:avLst/>
          </a:prstGeom>
          <a:gradFill>
            <a:gsLst>
              <a:gs pos="0">
                <a:srgbClr val="BEDBFF"/>
              </a:gs>
              <a:gs pos="35000">
                <a:srgbClr val="D1E5FE"/>
              </a:gs>
              <a:gs pos="100000">
                <a:srgbClr val="EEF5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" name="Shape 81"/>
          <p:cNvSpPr txBox="1"/>
          <p:nvPr/>
        </p:nvSpPr>
        <p:spPr>
          <a:xfrm>
            <a:off x="1439652" y="728700"/>
            <a:ext cx="1512167" cy="307777"/>
          </a:xfrm>
          <a:prstGeom prst="rect">
            <a:avLst/>
          </a:prstGeom>
          <a:gradFill>
            <a:gsLst>
              <a:gs pos="0">
                <a:srgbClr val="2D5D97"/>
              </a:gs>
              <a:gs pos="80000">
                <a:srgbClr val="3B7BC8"/>
              </a:gs>
              <a:gs pos="100000">
                <a:srgbClr val="3A7CCA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s-CO" sz="13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Amenazas	</a:t>
            </a:r>
            <a:endParaRPr lang="es-CO" sz="13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534" y="1144490"/>
            <a:ext cx="42844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eriod"/>
            </a:pPr>
            <a:r>
              <a:rPr lang="es-CO" sz="2000" b="1" dirty="0"/>
              <a:t>S</a:t>
            </a:r>
            <a:r>
              <a:rPr lang="es-CO" dirty="0"/>
              <a:t>poofing - </a:t>
            </a:r>
            <a:r>
              <a:rPr lang="es-ES_tradnl" dirty="0"/>
              <a:t>Suplantación de </a:t>
            </a:r>
            <a:r>
              <a:rPr lang="es-ES_tradnl" dirty="0" smtClean="0"/>
              <a:t>identidad</a:t>
            </a:r>
            <a:endParaRPr lang="es-CO" dirty="0"/>
          </a:p>
          <a:p>
            <a:pPr marL="342900" lvl="0" indent="-342900">
              <a:buAutoNum type="arabicPeriod"/>
            </a:pPr>
            <a:r>
              <a:rPr lang="es-CO" sz="2000" b="1" dirty="0"/>
              <a:t>T</a:t>
            </a:r>
            <a:r>
              <a:rPr lang="es-CO" dirty="0"/>
              <a:t>ampering - </a:t>
            </a:r>
            <a:r>
              <a:rPr lang="es-ES_tradnl" dirty="0"/>
              <a:t>Manipular </a:t>
            </a:r>
            <a:r>
              <a:rPr lang="es-ES_tradnl" dirty="0" smtClean="0"/>
              <a:t>datos</a:t>
            </a:r>
            <a:endParaRPr lang="es-CO" dirty="0" smtClean="0"/>
          </a:p>
          <a:p>
            <a:pPr marL="342900" lvl="0" indent="-342900">
              <a:buAutoNum type="arabicPeriod"/>
            </a:pPr>
            <a:r>
              <a:rPr lang="es-CO" sz="2000" b="1" dirty="0" smtClean="0"/>
              <a:t>R</a:t>
            </a:r>
            <a:r>
              <a:rPr lang="es-CO" dirty="0" smtClean="0"/>
              <a:t>epudio</a:t>
            </a:r>
          </a:p>
          <a:p>
            <a:pPr marL="342900" lvl="0" indent="-342900">
              <a:buAutoNum type="arabicPeriod"/>
            </a:pPr>
            <a:r>
              <a:rPr lang="es-CO" sz="2000" b="1" dirty="0" smtClean="0"/>
              <a:t>I</a:t>
            </a:r>
            <a:r>
              <a:rPr lang="es-CO" dirty="0" smtClean="0"/>
              <a:t>nformation </a:t>
            </a:r>
            <a:r>
              <a:rPr lang="es-CO" dirty="0"/>
              <a:t>Disclosure - Divulgación de </a:t>
            </a:r>
            <a:r>
              <a:rPr lang="es-CO" dirty="0" err="1"/>
              <a:t>Info</a:t>
            </a:r>
            <a:r>
              <a:rPr lang="es-CO" dirty="0" smtClean="0"/>
              <a:t>.</a:t>
            </a:r>
          </a:p>
          <a:p>
            <a:pPr marL="342900" lvl="0" indent="-342900">
              <a:buAutoNum type="arabicPeriod"/>
            </a:pPr>
            <a:r>
              <a:rPr lang="es-CO" sz="2000" b="1" dirty="0" smtClean="0"/>
              <a:t>D</a:t>
            </a:r>
            <a:r>
              <a:rPr lang="es-CO" dirty="0" smtClean="0"/>
              <a:t>enegación </a:t>
            </a:r>
            <a:r>
              <a:rPr lang="es-CO" dirty="0"/>
              <a:t>de </a:t>
            </a:r>
            <a:r>
              <a:rPr lang="es-CO" dirty="0" smtClean="0"/>
              <a:t>Servicios</a:t>
            </a:r>
          </a:p>
          <a:p>
            <a:pPr marL="342900" lvl="0" indent="-342900">
              <a:buAutoNum type="arabicPeriod"/>
            </a:pPr>
            <a:r>
              <a:rPr lang="es-CO" sz="2000" b="1" dirty="0" smtClean="0"/>
              <a:t>E</a:t>
            </a:r>
            <a:r>
              <a:rPr lang="es-CO" dirty="0" smtClean="0"/>
              <a:t>levación </a:t>
            </a:r>
            <a:r>
              <a:rPr lang="es-CO" dirty="0"/>
              <a:t>de Privilegios</a:t>
            </a:r>
          </a:p>
        </p:txBody>
      </p:sp>
      <p:sp>
        <p:nvSpPr>
          <p:cNvPr id="12" name="Shape 82"/>
          <p:cNvSpPr/>
          <p:nvPr/>
        </p:nvSpPr>
        <p:spPr>
          <a:xfrm>
            <a:off x="4774698" y="912104"/>
            <a:ext cx="4225794" cy="4019201"/>
          </a:xfrm>
          <a:prstGeom prst="rect">
            <a:avLst/>
          </a:prstGeom>
          <a:gradFill>
            <a:gsLst>
              <a:gs pos="0">
                <a:srgbClr val="FFC0BE"/>
              </a:gs>
              <a:gs pos="35000">
                <a:srgbClr val="FFD2D2"/>
              </a:gs>
              <a:gs pos="100000">
                <a:srgbClr val="FFEEEE"/>
              </a:gs>
            </a:gsLst>
            <a:lin ang="16200000" scaled="0"/>
          </a:gradFill>
          <a:ln w="9525" cap="flat">
            <a:solidFill>
              <a:srgbClr val="BE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" name="Shape 83"/>
          <p:cNvSpPr txBox="1"/>
          <p:nvPr/>
        </p:nvSpPr>
        <p:spPr>
          <a:xfrm>
            <a:off x="6048164" y="784450"/>
            <a:ext cx="1440160" cy="300081"/>
          </a:xfrm>
          <a:prstGeom prst="rect">
            <a:avLst/>
          </a:prstGeom>
          <a:gradFill>
            <a:gsLst>
              <a:gs pos="0">
                <a:srgbClr val="C96D1F"/>
              </a:gs>
              <a:gs pos="80000">
                <a:srgbClr val="FF9035"/>
              </a:gs>
              <a:gs pos="100000">
                <a:srgbClr val="FF9035"/>
              </a:gs>
            </a:gsLst>
            <a:lin ang="16200000" scaled="0"/>
          </a:gradFill>
          <a:ln w="9525" cap="flat">
            <a:solidFill>
              <a:srgbClr val="F692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s-CO" sz="13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Técnicos</a:t>
            </a:r>
            <a:endParaRPr lang="es-CO" sz="13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2040" y="1180494"/>
            <a:ext cx="39984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eriod"/>
            </a:pPr>
            <a:r>
              <a:rPr lang="es-CO" sz="1400" b="1" dirty="0" smtClean="0"/>
              <a:t>I/O de Datos</a:t>
            </a:r>
          </a:p>
          <a:p>
            <a:pPr lvl="0"/>
            <a:endParaRPr lang="es-CO" sz="1400" dirty="0"/>
          </a:p>
          <a:p>
            <a:pPr lvl="0"/>
            <a:r>
              <a:rPr lang="es-CO" sz="1400" b="1" dirty="0" smtClean="0"/>
              <a:t>2. Autenticación</a:t>
            </a:r>
          </a:p>
          <a:p>
            <a:pPr lvl="0"/>
            <a:endParaRPr lang="es-CO" sz="1400" b="1" dirty="0" smtClean="0"/>
          </a:p>
          <a:p>
            <a:pPr lvl="0"/>
            <a:r>
              <a:rPr lang="es-CO" sz="1400" b="1" dirty="0" smtClean="0"/>
              <a:t>3. Autorización</a:t>
            </a:r>
            <a:endParaRPr lang="es-CO" sz="1400" dirty="0"/>
          </a:p>
          <a:p>
            <a:pPr lvl="0"/>
            <a:endParaRPr lang="es-CO" sz="1400" b="1" dirty="0" smtClean="0"/>
          </a:p>
          <a:p>
            <a:pPr lvl="0"/>
            <a:r>
              <a:rPr lang="es-CO" sz="1400" b="1" dirty="0" smtClean="0"/>
              <a:t>4. Datos Sensibles</a:t>
            </a:r>
            <a:endParaRPr lang="es-CO" sz="1400" dirty="0"/>
          </a:p>
          <a:p>
            <a:pPr lvl="0"/>
            <a:endParaRPr lang="es-CO" sz="1400" b="1" dirty="0" smtClean="0"/>
          </a:p>
          <a:p>
            <a:pPr lvl="0"/>
            <a:r>
              <a:rPr lang="es-CO" sz="1400" b="1" dirty="0" smtClean="0"/>
              <a:t>5. Gestión de Sesiones</a:t>
            </a:r>
          </a:p>
          <a:p>
            <a:pPr lvl="0"/>
            <a:endParaRPr lang="es-CO" sz="1400" b="1" dirty="0" smtClean="0"/>
          </a:p>
          <a:p>
            <a:pPr lvl="0"/>
            <a:r>
              <a:rPr lang="es-CO" sz="1400" b="1" dirty="0" smtClean="0"/>
              <a:t>6. Ciframiento de datos</a:t>
            </a:r>
          </a:p>
          <a:p>
            <a:pPr lvl="0"/>
            <a:endParaRPr lang="es-CO" sz="1400" b="1" dirty="0" smtClean="0"/>
          </a:p>
          <a:p>
            <a:pPr lvl="0"/>
            <a:r>
              <a:rPr lang="es-CO" sz="1400" b="1" dirty="0" smtClean="0"/>
              <a:t>7. Manipulación Parámetros</a:t>
            </a:r>
          </a:p>
          <a:p>
            <a:pPr lvl="0"/>
            <a:endParaRPr lang="es-CO" sz="1400" b="1" dirty="0" smtClean="0"/>
          </a:p>
          <a:p>
            <a:pPr lvl="0"/>
            <a:r>
              <a:rPr lang="es-CO" sz="1400" b="1" dirty="0" smtClean="0"/>
              <a:t>8. Manejo de Excepciones</a:t>
            </a:r>
          </a:p>
          <a:p>
            <a:pPr lvl="0"/>
            <a:endParaRPr lang="es-CO" sz="1400" b="1" dirty="0" smtClean="0"/>
          </a:p>
          <a:p>
            <a:pPr lvl="0"/>
            <a:r>
              <a:rPr lang="es-CO" sz="1400" b="1" dirty="0" smtClean="0"/>
              <a:t>9. Trazabilidad</a:t>
            </a:r>
          </a:p>
          <a:p>
            <a:pPr lvl="0"/>
            <a:endParaRPr lang="es-CO" sz="1400" dirty="0"/>
          </a:p>
        </p:txBody>
      </p:sp>
      <p:sp>
        <p:nvSpPr>
          <p:cNvPr id="15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Riesgos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hape 80"/>
          <p:cNvSpPr/>
          <p:nvPr/>
        </p:nvSpPr>
        <p:spPr>
          <a:xfrm>
            <a:off x="251520" y="4967309"/>
            <a:ext cx="8784976" cy="15818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" name="Rectángulo redondeado 1"/>
          <p:cNvSpPr/>
          <p:nvPr/>
        </p:nvSpPr>
        <p:spPr>
          <a:xfrm>
            <a:off x="359532" y="5903413"/>
            <a:ext cx="1440160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S.O</a:t>
            </a:r>
            <a:endParaRPr lang="es-ES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1007604" y="5255341"/>
            <a:ext cx="1440160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3995936" y="5147329"/>
            <a:ext cx="1584176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APP Server</a:t>
            </a:r>
            <a:endParaRPr lang="es-ES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5652120" y="5111325"/>
            <a:ext cx="1440160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ES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3023828" y="5867409"/>
            <a:ext cx="2088232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Almacenamiento</a:t>
            </a:r>
            <a:endParaRPr lang="es-ES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7164288" y="5111325"/>
            <a:ext cx="1656184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Internet</a:t>
            </a:r>
            <a:endParaRPr lang="es-ES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4932040" y="5867409"/>
            <a:ext cx="2088232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Procesamiento</a:t>
            </a:r>
            <a:endParaRPr lang="es-ES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6768244" y="5867409"/>
            <a:ext cx="2088232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Transmisión</a:t>
            </a:r>
            <a:endParaRPr lang="es-ES" dirty="0"/>
          </a:p>
        </p:txBody>
      </p:sp>
      <p:sp>
        <p:nvSpPr>
          <p:cNvPr id="26" name="Shape 81"/>
          <p:cNvSpPr txBox="1"/>
          <p:nvPr/>
        </p:nvSpPr>
        <p:spPr>
          <a:xfrm>
            <a:off x="323529" y="4859297"/>
            <a:ext cx="1512167" cy="3077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s-CO" sz="13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Anillos	</a:t>
            </a:r>
            <a:endParaRPr lang="es-CO" sz="13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2519772" y="5147329"/>
            <a:ext cx="1440160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DB</a:t>
            </a:r>
            <a:endParaRPr lang="es-ES" dirty="0"/>
          </a:p>
        </p:txBody>
      </p:sp>
      <p:sp>
        <p:nvSpPr>
          <p:cNvPr id="28" name="Shape 81"/>
          <p:cNvSpPr txBox="1"/>
          <p:nvPr/>
        </p:nvSpPr>
        <p:spPr>
          <a:xfrm>
            <a:off x="2087724" y="6381328"/>
            <a:ext cx="1116124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s-CO" sz="13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Estados	</a:t>
            </a:r>
            <a:endParaRPr lang="es-CO" sz="13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80"/>
          <p:cNvSpPr/>
          <p:nvPr/>
        </p:nvSpPr>
        <p:spPr>
          <a:xfrm>
            <a:off x="287525" y="3248980"/>
            <a:ext cx="4356483" cy="12472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0" name="TextBox 10"/>
          <p:cNvSpPr txBox="1"/>
          <p:nvPr/>
        </p:nvSpPr>
        <p:spPr>
          <a:xfrm>
            <a:off x="359532" y="3248980"/>
            <a:ext cx="4284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b="1" dirty="0" smtClean="0"/>
              <a:t> Empleados</a:t>
            </a:r>
            <a:endParaRPr lang="es-CO" b="1" dirty="0"/>
          </a:p>
          <a:p>
            <a:pPr lvl="0"/>
            <a:r>
              <a:rPr lang="es-CO" b="1" dirty="0" smtClean="0"/>
              <a:t>                              Clientes</a:t>
            </a:r>
          </a:p>
          <a:p>
            <a:pPr lvl="0"/>
            <a:r>
              <a:rPr lang="es-CO" b="1" dirty="0" smtClean="0"/>
              <a:t>                                                      Competencia</a:t>
            </a:r>
          </a:p>
          <a:p>
            <a:pPr lvl="0"/>
            <a:r>
              <a:rPr lang="es-CO" b="1" dirty="0" smtClean="0"/>
              <a:t>             Externos</a:t>
            </a:r>
          </a:p>
        </p:txBody>
      </p:sp>
    </p:spTree>
    <p:extLst>
      <p:ext uri="{BB962C8B-B14F-4D97-AF65-F5344CB8AC3E}">
        <p14:creationId xmlns:p14="http://schemas.microsoft.com/office/powerpoint/2010/main" val="178402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 animBg="1"/>
      <p:bldP spid="13" grpId="0" animBg="1"/>
      <p:bldP spid="14" grpId="0"/>
      <p:bldP spid="16" grpId="0" animBg="1"/>
      <p:bldP spid="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23528" y="1052736"/>
            <a:ext cx="4230470" cy="277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5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Arquitecturas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gmolinle\Downloads\Casos de Us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0" y="1088740"/>
            <a:ext cx="4063888" cy="262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4860032" y="1016732"/>
            <a:ext cx="4008604" cy="277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336698" y="3941440"/>
            <a:ext cx="4217300" cy="277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7" name="Picture 3" descr="C:\Users\gmolinle\Downloads\Arquitectur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20" y="1083449"/>
            <a:ext cx="3836344" cy="263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4860032" y="3936535"/>
            <a:ext cx="4008604" cy="277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C:\Users\gmolinle\Downloads\Diagrama de Clas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0" y="4041068"/>
            <a:ext cx="4063888" cy="25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molinle\Downloads\Schema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36" y="4005063"/>
            <a:ext cx="3956516" cy="262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81"/>
          <p:cNvSpPr txBox="1"/>
          <p:nvPr/>
        </p:nvSpPr>
        <p:spPr>
          <a:xfrm>
            <a:off x="395536" y="816967"/>
            <a:ext cx="1116124" cy="3077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s-CO" sz="13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 de Uso	</a:t>
            </a:r>
            <a:endParaRPr lang="es-CO" sz="13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1"/>
          <p:cNvSpPr txBox="1"/>
          <p:nvPr/>
        </p:nvSpPr>
        <p:spPr>
          <a:xfrm>
            <a:off x="4932040" y="836712"/>
            <a:ext cx="1116124" cy="3077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s-CO" sz="13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Arquitectura</a:t>
            </a:r>
            <a:endParaRPr lang="es-CO" sz="13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81"/>
          <p:cNvSpPr txBox="1"/>
          <p:nvPr/>
        </p:nvSpPr>
        <p:spPr>
          <a:xfrm>
            <a:off x="4932040" y="3825044"/>
            <a:ext cx="1116124" cy="3077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s-CO" sz="13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E-R	</a:t>
            </a:r>
            <a:endParaRPr lang="es-CO" sz="13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81"/>
          <p:cNvSpPr txBox="1"/>
          <p:nvPr/>
        </p:nvSpPr>
        <p:spPr>
          <a:xfrm>
            <a:off x="3203848" y="3877307"/>
            <a:ext cx="1224136" cy="3077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s-CO" sz="13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Clase	</a:t>
            </a:r>
            <a:endParaRPr lang="es-CO" sz="13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955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5" name="TextBox 12"/>
          <p:cNvSpPr txBox="1"/>
          <p:nvPr/>
        </p:nvSpPr>
        <p:spPr>
          <a:xfrm>
            <a:off x="638038" y="559756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80828"/>
            <a:ext cx="5580620" cy="34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75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5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RoadMap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con </a:t>
            </a:r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Curso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83568" y="1772816"/>
            <a:ext cx="1620180" cy="35643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6948264" y="1772816"/>
            <a:ext cx="1620180" cy="35643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115616" y="5589240"/>
            <a:ext cx="74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AS-IS</a:t>
            </a:r>
            <a:endParaRPr lang="es-ES" sz="20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416316" y="5553236"/>
            <a:ext cx="83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TO-BE</a:t>
            </a:r>
            <a:endParaRPr lang="es-ES" sz="2000" b="1" dirty="0"/>
          </a:p>
        </p:txBody>
      </p:sp>
      <p:cxnSp>
        <p:nvCxnSpPr>
          <p:cNvPr id="6" name="Conector angular 5"/>
          <p:cNvCxnSpPr/>
          <p:nvPr/>
        </p:nvCxnSpPr>
        <p:spPr>
          <a:xfrm flipV="1">
            <a:off x="2447764" y="2024844"/>
            <a:ext cx="4464496" cy="284431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413750" y="5193196"/>
            <a:ext cx="2469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GAP de Seguridad</a:t>
            </a:r>
            <a:endParaRPr lang="es-ES" sz="24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647564" y="4077072"/>
            <a:ext cx="1728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Aplicación </a:t>
            </a:r>
          </a:p>
          <a:p>
            <a:pPr algn="ctr"/>
            <a:r>
              <a:rPr lang="es-ES" dirty="0" smtClean="0">
                <a:solidFill>
                  <a:schemeClr val="bg1"/>
                </a:solidFill>
              </a:rPr>
              <a:t>Con </a:t>
            </a:r>
          </a:p>
          <a:p>
            <a:pPr algn="ctr"/>
            <a:r>
              <a:rPr lang="es-ES" dirty="0" smtClean="0">
                <a:solidFill>
                  <a:schemeClr val="bg1"/>
                </a:solidFill>
              </a:rPr>
              <a:t>vulnerabilidades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875798" y="2024844"/>
            <a:ext cx="1801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Aplicación 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</a:rPr>
              <a:t>Con 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</a:rPr>
              <a:t>Vulnerabilidades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</a:rPr>
              <a:t>Minimizadas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3" name="Flecha a la derecha con bandas 12"/>
          <p:cNvSpPr/>
          <p:nvPr/>
        </p:nvSpPr>
        <p:spPr>
          <a:xfrm>
            <a:off x="3383868" y="2672916"/>
            <a:ext cx="2772308" cy="64807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Contramedidas</a:t>
            </a:r>
            <a:endParaRPr lang="es-ES" dirty="0"/>
          </a:p>
        </p:txBody>
      </p:sp>
      <p:sp>
        <p:nvSpPr>
          <p:cNvPr id="16" name="Flecha a la derecha con bandas 15"/>
          <p:cNvSpPr/>
          <p:nvPr/>
        </p:nvSpPr>
        <p:spPr>
          <a:xfrm>
            <a:off x="3419872" y="3356992"/>
            <a:ext cx="2772308" cy="64807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Salvaguardas</a:t>
            </a:r>
            <a:endParaRPr lang="es-ES" dirty="0"/>
          </a:p>
        </p:txBody>
      </p:sp>
      <p:sp>
        <p:nvSpPr>
          <p:cNvPr id="14" name="Llaves 13"/>
          <p:cNvSpPr/>
          <p:nvPr/>
        </p:nvSpPr>
        <p:spPr>
          <a:xfrm rot="5400000">
            <a:off x="4247964" y="3429000"/>
            <a:ext cx="792088" cy="4104456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Elipse"/>
          <p:cNvSpPr/>
          <p:nvPr/>
        </p:nvSpPr>
        <p:spPr>
          <a:xfrm>
            <a:off x="2951820" y="4257092"/>
            <a:ext cx="1476164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rgbClr val="C00000"/>
                </a:solidFill>
              </a:rPr>
              <a:t>Vulnerabilidades</a:t>
            </a:r>
            <a:endParaRPr lang="es-CO" sz="800" b="1" dirty="0">
              <a:solidFill>
                <a:srgbClr val="C00000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2951820" y="2024844"/>
            <a:ext cx="1476164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smtClean="0">
                <a:solidFill>
                  <a:srgbClr val="C00000"/>
                </a:solidFill>
              </a:rPr>
              <a:t>Amenazas</a:t>
            </a:r>
            <a:endParaRPr lang="es-CO" sz="800" b="1" dirty="0">
              <a:solidFill>
                <a:srgbClr val="C00000"/>
              </a:solidFill>
            </a:endParaRPr>
          </a:p>
        </p:txBody>
      </p:sp>
      <p:cxnSp>
        <p:nvCxnSpPr>
          <p:cNvPr id="20" name="19 Conector curvado"/>
          <p:cNvCxnSpPr>
            <a:stCxn id="4" idx="6"/>
          </p:cNvCxnSpPr>
          <p:nvPr/>
        </p:nvCxnSpPr>
        <p:spPr>
          <a:xfrm flipV="1">
            <a:off x="4427984" y="3861048"/>
            <a:ext cx="612068" cy="61206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curvado"/>
          <p:cNvCxnSpPr>
            <a:stCxn id="17" idx="6"/>
          </p:cNvCxnSpPr>
          <p:nvPr/>
        </p:nvCxnSpPr>
        <p:spPr>
          <a:xfrm>
            <a:off x="4427984" y="2240868"/>
            <a:ext cx="612068" cy="61206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73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50683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GRACIAS</a:t>
            </a:r>
            <a:endParaRPr lang="es-CO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9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5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Participación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Equipo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(%)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684154"/>
              </p:ext>
            </p:extLst>
          </p:nvPr>
        </p:nvGraphicFramePr>
        <p:xfrm>
          <a:off x="827584" y="1448780"/>
          <a:ext cx="757329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658"/>
                <a:gridCol w="1514658"/>
                <a:gridCol w="1514658"/>
                <a:gridCol w="1514658"/>
                <a:gridCol w="15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Planeación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Diseño</a:t>
                      </a:r>
                      <a:endParaRPr lang="es-CO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Implementación</a:t>
                      </a:r>
                      <a:endParaRPr lang="es-CO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Proyecto</a:t>
                      </a:r>
                      <a:endParaRPr lang="es-CO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Álvaro López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Ehrlichmann Casas</a:t>
                      </a:r>
                      <a:endParaRPr lang="hr-H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Felipe Giraldo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Guillermo Molina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Hernan Tenjo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89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347</Words>
  <Application>Microsoft Macintosh PowerPoint</Application>
  <PresentationFormat>Presentación en pantalla (4:3)</PresentationFormat>
  <Paragraphs>191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Martinez, Wilder (BOG-MEW)</dc:creator>
  <cp:lastModifiedBy>MacBook</cp:lastModifiedBy>
  <cp:revision>93</cp:revision>
  <dcterms:created xsi:type="dcterms:W3CDTF">2013-02-11T00:09:26Z</dcterms:created>
  <dcterms:modified xsi:type="dcterms:W3CDTF">2014-06-19T23:13:01Z</dcterms:modified>
</cp:coreProperties>
</file>