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B2DBD94C-B007-4A39-9B6E-617BBCA04277}">
          <p14:sldIdLst>
            <p14:sldId id="256"/>
            <p14:sldId id="257"/>
            <p14:sldId id="258"/>
            <p14:sldId id="260"/>
            <p14:sldId id="261"/>
            <p14:sldId id="259"/>
            <p14:sldId id="266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00C1E9"/>
    <a:srgbClr val="070707"/>
    <a:srgbClr val="E74C3C"/>
    <a:srgbClr val="515151"/>
    <a:srgbClr val="F7F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1E142-97E8-3E36-FA76-EEA3DF150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D3A987-BD29-544E-D415-953F98A48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0E1B2B-E273-0834-0353-7648D2DD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7A63-C8BF-4BD0-85CC-DFEB1CF6C40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5A4886-8A5F-2930-9E2B-A9774C2C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1335F9-1C92-C9F0-29FF-C7A716B9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187E-EA20-493D-98BE-138424B8E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56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30D74-D09A-91EB-8AC6-C3870A83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48B166-9D9F-C504-812A-5B5CDC4B6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F0FE2F-5A2D-59D8-C19F-2B6B7DC9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7A63-C8BF-4BD0-85CC-DFEB1CF6C40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5A8D10-D00D-E5E3-19D5-D1ED9DD7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CE82FD-B3F4-91C1-5EDE-AA98C971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187E-EA20-493D-98BE-138424B8E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36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6897CF-FC66-F8BE-3EB2-945102A74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3F725F-F9B1-680C-61B6-C98C1EC52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E47AB9-FD47-70F1-0BD3-C8C3677C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7A63-C8BF-4BD0-85CC-DFEB1CF6C40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ECF1C6-CE4D-E9C7-4723-CCE25E4A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1897A8-6D74-89FC-EDC2-0B28DEB2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187E-EA20-493D-98BE-138424B8E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01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0C068-4C74-8B9D-9154-B3D637F7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8D437-447C-B636-4784-FCDC8FCF8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8FD67E-F384-C08D-A44B-77127746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7A63-C8BF-4BD0-85CC-DFEB1CF6C40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CC046E-EFFF-43D0-FFF5-3F89F341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3A26F2-CE4C-AE71-E558-2A03A535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187E-EA20-493D-98BE-138424B8E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32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AF029-D113-7F9B-BA26-166D74EE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48C6B4-F066-04D3-FB57-1F6DB29DD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8D8654-48F3-0B6C-3D37-CCFE3F40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7A63-C8BF-4BD0-85CC-DFEB1CF6C40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992CCC-437C-6254-E8F4-782C44E5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C771C3-AB46-D56A-C3B2-4773D133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187E-EA20-493D-98BE-138424B8E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51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58D35-99B0-013B-70EE-E438C77C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C63C97-C751-91CE-E3A8-EBABB51A3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4322A7-1AF9-379C-DBBD-91A6071B0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67AD50-F9F1-2DCE-629D-299B052B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7A63-C8BF-4BD0-85CC-DFEB1CF6C40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35E80A-1042-BC2A-8586-D56CA9DE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949390-FED8-BE53-F304-B3BA4592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187E-EA20-493D-98BE-138424B8E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95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BDE31-1728-820E-1090-768733D3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04D698-C850-8727-5586-562F87BAA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57A9B5-EDE4-25DA-4B6F-78AD559B5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E5F77E-2E87-CCDA-C356-39BBCD4B5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A4F1E9-03E2-B553-F49C-F569A5EB7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7EF462-79B7-8852-241B-2D1C6746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7A63-C8BF-4BD0-85CC-DFEB1CF6C40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C88101-4097-0CAA-F9ED-AF732E38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A6552B-E569-D9F3-5DBB-74304234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187E-EA20-493D-98BE-138424B8E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04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54538-DC3B-CBBD-5E11-FBC0FCCD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CB330F-A705-3563-5319-91DD4E00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7A63-C8BF-4BD0-85CC-DFEB1CF6C40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B4E222-C222-9041-058F-7B5C0AEB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327958-BA5A-4ECF-CCE8-31FC94C3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187E-EA20-493D-98BE-138424B8E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3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AC1F65-E6E2-4436-60A4-08FD0AF0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7A63-C8BF-4BD0-85CC-DFEB1CF6C40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C7F4DB-8789-1682-8901-2F1E2D87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3F4467-E4B6-9C85-8370-65D25CA5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187E-EA20-493D-98BE-138424B8E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64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CCC01-89D7-38E1-1D68-69AFA018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85FB8-37DD-81E8-59A7-A51FFB89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DD8176-109D-8AD8-1E26-FB3BB607C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D2D528-E3FE-6672-4852-FCB76978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7A63-C8BF-4BD0-85CC-DFEB1CF6C40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3ACCBC-6645-2F4F-8A24-779EC502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2B197B-80AF-9CAA-486E-91C549E6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187E-EA20-493D-98BE-138424B8E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39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9BA6C-8A9D-F0C2-B853-A5E45C88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F80DAE-0306-7C76-887C-4141F7598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54EB57-9317-B640-E758-AB96A8D37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6A38D2-96AB-0218-7A74-0D311D43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7A63-C8BF-4BD0-85CC-DFEB1CF6C40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12566F-867E-ACF1-8D0B-96D46A44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D3508A-F8D8-DB84-D9BB-39324F3A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187E-EA20-493D-98BE-138424B8E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16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82D40F-0BC4-6046-B5F2-3A20FCC9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C763D9-2021-503E-4247-7FC25E4ED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FA435D-17B5-4E7B-2514-07CD561D8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4B7A63-C8BF-4BD0-85CC-DFEB1CF6C40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9AF3CA-D696-B795-98B0-283A515CC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43A285-585C-83B6-E572-6CFE9F7FC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DA187E-EA20-493D-98BE-138424B8E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92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5EF0D3F-2988-A69B-E9B1-6484D781504F}"/>
              </a:ext>
            </a:extLst>
          </p:cNvPr>
          <p:cNvSpPr/>
          <p:nvPr/>
        </p:nvSpPr>
        <p:spPr>
          <a:xfrm>
            <a:off x="504000" y="714321"/>
            <a:ext cx="26693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rgbClr val="515151"/>
                </a:solidFill>
                <a:latin typeface="+mj-lt"/>
              </a:rPr>
              <a:t>Matemática para computação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F0C9730-D4A9-76DA-F01D-53B5BE15F2EB}"/>
              </a:ext>
            </a:extLst>
          </p:cNvPr>
          <p:cNvSpPr/>
          <p:nvPr/>
        </p:nvSpPr>
        <p:spPr>
          <a:xfrm>
            <a:off x="501795" y="720334"/>
            <a:ext cx="18000" cy="307776"/>
          </a:xfrm>
          <a:prstGeom prst="round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1515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3FF4AC4-DA11-22FD-BB33-6B8A85EC501F}"/>
              </a:ext>
            </a:extLst>
          </p:cNvPr>
          <p:cNvSpPr txBox="1"/>
          <p:nvPr/>
        </p:nvSpPr>
        <p:spPr>
          <a:xfrm>
            <a:off x="1634835" y="2987308"/>
            <a:ext cx="8922329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/>
              <a:t>P3. </a:t>
            </a:r>
            <a:r>
              <a:rPr lang="pt-BR" dirty="0"/>
              <a:t>Desenvolva uma aplicação de navegação de mapas que permita realizar cruzamentos geoespaciais baseados na geometria dos estados.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811ED079-033C-8BFF-62BC-21A1C55CE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1599" y="6272205"/>
            <a:ext cx="463625" cy="38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2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67486-B1C8-126C-7479-2B73EB9E7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28F9420A-F552-C5D5-F4FA-1BFDFC62B10C}"/>
              </a:ext>
            </a:extLst>
          </p:cNvPr>
          <p:cNvSpPr/>
          <p:nvPr/>
        </p:nvSpPr>
        <p:spPr>
          <a:xfrm>
            <a:off x="3796496" y="1154946"/>
            <a:ext cx="4560426" cy="4551373"/>
          </a:xfrm>
          <a:prstGeom prst="ellipse">
            <a:avLst/>
          </a:prstGeom>
          <a:noFill/>
          <a:ln>
            <a:solidFill>
              <a:srgbClr val="07070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8E070D1-9EF3-EEE7-47E8-D21F615C4806}"/>
              </a:ext>
            </a:extLst>
          </p:cNvPr>
          <p:cNvSpPr/>
          <p:nvPr/>
        </p:nvSpPr>
        <p:spPr>
          <a:xfrm>
            <a:off x="504000" y="714321"/>
            <a:ext cx="26693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rgbClr val="515151"/>
                </a:solidFill>
                <a:latin typeface="+mj-lt"/>
              </a:rPr>
              <a:t>Matemática para computação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3CF4886-06B1-BB3B-99FC-13078A58C7D7}"/>
              </a:ext>
            </a:extLst>
          </p:cNvPr>
          <p:cNvSpPr/>
          <p:nvPr/>
        </p:nvSpPr>
        <p:spPr>
          <a:xfrm>
            <a:off x="501795" y="720334"/>
            <a:ext cx="18000" cy="307776"/>
          </a:xfrm>
          <a:prstGeom prst="round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1515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DD7E53-1740-22CC-9037-5274356F7425}"/>
              </a:ext>
            </a:extLst>
          </p:cNvPr>
          <p:cNvSpPr txBox="1"/>
          <p:nvPr/>
        </p:nvSpPr>
        <p:spPr>
          <a:xfrm>
            <a:off x="7324434" y="597145"/>
            <a:ext cx="4207165" cy="42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600" b="1" dirty="0">
                <a:latin typeface="+mj-lt"/>
              </a:rPr>
              <a:t>2. DESAFIO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0A9D78D4-CCD6-63FE-5DEA-2D0927AFC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1599" y="6272205"/>
            <a:ext cx="463625" cy="389019"/>
          </a:xfrm>
          <a:prstGeom prst="rect">
            <a:avLst/>
          </a:prstGeom>
        </p:spPr>
      </p:pic>
      <p:sp>
        <p:nvSpPr>
          <p:cNvPr id="8" name="Arco 7">
            <a:extLst>
              <a:ext uri="{FF2B5EF4-FFF2-40B4-BE49-F238E27FC236}">
                <a16:creationId xmlns:a16="http://schemas.microsoft.com/office/drawing/2014/main" id="{8E4D9DC1-F423-1EC2-304C-CA87EAC5B6D8}"/>
              </a:ext>
            </a:extLst>
          </p:cNvPr>
          <p:cNvSpPr/>
          <p:nvPr/>
        </p:nvSpPr>
        <p:spPr>
          <a:xfrm>
            <a:off x="3796496" y="968471"/>
            <a:ext cx="4808008" cy="4734583"/>
          </a:xfrm>
          <a:prstGeom prst="arc">
            <a:avLst>
              <a:gd name="adj1" fmla="val 18484954"/>
              <a:gd name="adj2" fmla="val 23100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ADA4C37-F0AC-6BF6-D9E7-E0AFE7C96AD2}"/>
              </a:ext>
            </a:extLst>
          </p:cNvPr>
          <p:cNvCxnSpPr>
            <a:cxnSpLocks/>
          </p:cNvCxnSpPr>
          <p:nvPr/>
        </p:nvCxnSpPr>
        <p:spPr>
          <a:xfrm flipH="1" flipV="1">
            <a:off x="7620000" y="1417320"/>
            <a:ext cx="49482" cy="39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928C5F1D-9D0E-0501-5807-1D16CA9971FD}"/>
              </a:ext>
            </a:extLst>
          </p:cNvPr>
          <p:cNvSpPr/>
          <p:nvPr/>
        </p:nvSpPr>
        <p:spPr>
          <a:xfrm>
            <a:off x="5963582" y="3352934"/>
            <a:ext cx="146655" cy="14665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65060A8B-02ED-23F2-2629-E0661C3B3B57}"/>
              </a:ext>
            </a:extLst>
          </p:cNvPr>
          <p:cNvCxnSpPr>
            <a:cxnSpLocks/>
            <a:stCxn id="19" idx="7"/>
            <a:endCxn id="10" idx="3"/>
          </p:cNvCxnSpPr>
          <p:nvPr/>
        </p:nvCxnSpPr>
        <p:spPr>
          <a:xfrm flipV="1">
            <a:off x="6088760" y="1698926"/>
            <a:ext cx="1356241" cy="167548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1F9CB32F-331A-862D-F4E1-3FED38995AB6}"/>
              </a:ext>
            </a:extLst>
          </p:cNvPr>
          <p:cNvSpPr/>
          <p:nvPr/>
        </p:nvSpPr>
        <p:spPr>
          <a:xfrm>
            <a:off x="7423524" y="1573748"/>
            <a:ext cx="146655" cy="14665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4D88425-71E4-77D7-85F1-11D496A949EF}"/>
              </a:ext>
            </a:extLst>
          </p:cNvPr>
          <p:cNvCxnSpPr>
            <a:cxnSpLocks/>
            <a:stCxn id="19" idx="6"/>
            <a:endCxn id="11" idx="2"/>
          </p:cNvCxnSpPr>
          <p:nvPr/>
        </p:nvCxnSpPr>
        <p:spPr>
          <a:xfrm>
            <a:off x="6110237" y="3426262"/>
            <a:ext cx="2173357" cy="74862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D066890B-5B4F-3D07-D0E0-A426B69E8691}"/>
              </a:ext>
            </a:extLst>
          </p:cNvPr>
          <p:cNvSpPr/>
          <p:nvPr/>
        </p:nvSpPr>
        <p:spPr>
          <a:xfrm>
            <a:off x="8283594" y="3427796"/>
            <a:ext cx="146655" cy="146655"/>
          </a:xfrm>
          <a:prstGeom prst="ellipse">
            <a:avLst/>
          </a:prstGeom>
          <a:solidFill>
            <a:schemeClr val="bg1"/>
          </a:solidFill>
          <a:ln w="76200">
            <a:solidFill>
              <a:srgbClr val="E74C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>
            <a:extLst>
              <a:ext uri="{FF2B5EF4-FFF2-40B4-BE49-F238E27FC236}">
                <a16:creationId xmlns:a16="http://schemas.microsoft.com/office/drawing/2014/main" id="{4F3E3DB5-0752-DFA5-92D2-40A1FB959152}"/>
              </a:ext>
            </a:extLst>
          </p:cNvPr>
          <p:cNvSpPr/>
          <p:nvPr/>
        </p:nvSpPr>
        <p:spPr>
          <a:xfrm>
            <a:off x="5741466" y="2829125"/>
            <a:ext cx="1043792" cy="1013274"/>
          </a:xfrm>
          <a:prstGeom prst="arc">
            <a:avLst>
              <a:gd name="adj1" fmla="val 18484954"/>
              <a:gd name="adj2" fmla="val 231008"/>
            </a:avLst>
          </a:prstGeom>
          <a:ln>
            <a:solidFill>
              <a:srgbClr val="00C1E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971CF32-98E1-0C3C-8EC0-9FF47BF64544}"/>
              </a:ext>
            </a:extLst>
          </p:cNvPr>
          <p:cNvSpPr txBox="1"/>
          <p:nvPr/>
        </p:nvSpPr>
        <p:spPr>
          <a:xfrm>
            <a:off x="6436589" y="2862057"/>
            <a:ext cx="1078640" cy="342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l-G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Δσ</a:t>
            </a:r>
            <a:endParaRPr lang="pt-BR" sz="1200" dirty="0">
              <a:solidFill>
                <a:schemeClr val="tx2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31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C30CA-4FF0-A44D-2F84-4DE5DC2F1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92D7D9C-D1B7-114F-AFCD-5710619E223F}"/>
              </a:ext>
            </a:extLst>
          </p:cNvPr>
          <p:cNvSpPr/>
          <p:nvPr/>
        </p:nvSpPr>
        <p:spPr>
          <a:xfrm>
            <a:off x="504000" y="714321"/>
            <a:ext cx="26693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rgbClr val="515151"/>
                </a:solidFill>
                <a:latin typeface="+mj-lt"/>
              </a:rPr>
              <a:t>Matemática para computação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65D1708-1BE8-B86D-5DD8-94F930C5271E}"/>
              </a:ext>
            </a:extLst>
          </p:cNvPr>
          <p:cNvSpPr/>
          <p:nvPr/>
        </p:nvSpPr>
        <p:spPr>
          <a:xfrm>
            <a:off x="501795" y="720334"/>
            <a:ext cx="18000" cy="307776"/>
          </a:xfrm>
          <a:prstGeom prst="round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1515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C763C1D-A22B-5CAD-A3D9-72384D9AE5A9}"/>
              </a:ext>
            </a:extLst>
          </p:cNvPr>
          <p:cNvSpPr txBox="1"/>
          <p:nvPr/>
        </p:nvSpPr>
        <p:spPr>
          <a:xfrm>
            <a:off x="7324434" y="597145"/>
            <a:ext cx="4207165" cy="42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600" b="1" dirty="0">
                <a:latin typeface="+mj-lt"/>
              </a:rPr>
              <a:t>2. DESAFIO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E288A853-0CA5-4E53-C6CA-E9EA81D84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1599" y="6272205"/>
            <a:ext cx="463625" cy="38901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48EE25E-3B42-84B7-5C15-2A18F80F8EF0}"/>
              </a:ext>
            </a:extLst>
          </p:cNvPr>
          <p:cNvSpPr/>
          <p:nvPr/>
        </p:nvSpPr>
        <p:spPr>
          <a:xfrm>
            <a:off x="4251960" y="2382520"/>
            <a:ext cx="3688080" cy="209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61B603-38E3-B62D-94E0-CC44A41A1203}"/>
              </a:ext>
            </a:extLst>
          </p:cNvPr>
          <p:cNvSpPr/>
          <p:nvPr/>
        </p:nvSpPr>
        <p:spPr>
          <a:xfrm>
            <a:off x="9018680" y="2998011"/>
            <a:ext cx="1518920" cy="861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5D9CF50-479B-75ED-ED99-4729F972333D}"/>
              </a:ext>
            </a:extLst>
          </p:cNvPr>
          <p:cNvCxnSpPr/>
          <p:nvPr/>
        </p:nvCxnSpPr>
        <p:spPr>
          <a:xfrm>
            <a:off x="3312160" y="3444238"/>
            <a:ext cx="782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0FB651C-35B7-958D-F44A-3D99F6BBAB3C}"/>
              </a:ext>
            </a:extLst>
          </p:cNvPr>
          <p:cNvCxnSpPr/>
          <p:nvPr/>
        </p:nvCxnSpPr>
        <p:spPr>
          <a:xfrm>
            <a:off x="8097520" y="3444238"/>
            <a:ext cx="782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C37259-882C-2874-45F8-F5334842BD5E}"/>
              </a:ext>
            </a:extLst>
          </p:cNvPr>
          <p:cNvSpPr txBox="1"/>
          <p:nvPr/>
        </p:nvSpPr>
        <p:spPr>
          <a:xfrm>
            <a:off x="3164000" y="3444238"/>
            <a:ext cx="1078640" cy="342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200" dirty="0"/>
              <a:t>Entrada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948609A-279E-7DEC-35A9-37EAAFE0685C}"/>
              </a:ext>
            </a:extLst>
          </p:cNvPr>
          <p:cNvSpPr txBox="1"/>
          <p:nvPr/>
        </p:nvSpPr>
        <p:spPr>
          <a:xfrm>
            <a:off x="7940040" y="3456127"/>
            <a:ext cx="1078640" cy="342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200" dirty="0"/>
              <a:t>Saída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4ACB267-45A2-34DF-6B31-A452F2F0DF24}"/>
              </a:ext>
            </a:extLst>
          </p:cNvPr>
          <p:cNvGrpSpPr/>
          <p:nvPr/>
        </p:nvGrpSpPr>
        <p:grpSpPr>
          <a:xfrm>
            <a:off x="1427500" y="2292985"/>
            <a:ext cx="1518920" cy="861977"/>
            <a:chOff x="1654400" y="2998011"/>
            <a:chExt cx="1518920" cy="86197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C7CB933C-F35B-2165-5A33-03E41C3E230B}"/>
                </a:ext>
              </a:extLst>
            </p:cNvPr>
            <p:cNvSpPr/>
            <p:nvPr/>
          </p:nvSpPr>
          <p:spPr>
            <a:xfrm>
              <a:off x="1654400" y="2998011"/>
              <a:ext cx="1518920" cy="8619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989A36F-0B59-154B-380E-577B49AF870D}"/>
                </a:ext>
              </a:extLst>
            </p:cNvPr>
            <p:cNvSpPr txBox="1"/>
            <p:nvPr/>
          </p:nvSpPr>
          <p:spPr>
            <a:xfrm>
              <a:off x="1663720" y="3103933"/>
              <a:ext cx="1509600" cy="6196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200" dirty="0"/>
                <a:t>Longitude: number</a:t>
              </a:r>
            </a:p>
            <a:p>
              <a:pPr>
                <a:lnSpc>
                  <a:spcPct val="150000"/>
                </a:lnSpc>
              </a:pPr>
              <a:r>
                <a:rPr lang="pt-BR" sz="1200" dirty="0"/>
                <a:t>Latitude: number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EA1717A-FFB3-260C-CF50-95E532DCF96B}"/>
              </a:ext>
            </a:extLst>
          </p:cNvPr>
          <p:cNvSpPr txBox="1"/>
          <p:nvPr/>
        </p:nvSpPr>
        <p:spPr>
          <a:xfrm>
            <a:off x="9018680" y="3103932"/>
            <a:ext cx="1509600" cy="619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/>
              <a:t>Longitude: number</a:t>
            </a:r>
          </a:p>
          <a:p>
            <a:pPr>
              <a:lnSpc>
                <a:spcPct val="150000"/>
              </a:lnSpc>
            </a:pPr>
            <a:r>
              <a:rPr lang="pt-BR" sz="1200" dirty="0"/>
              <a:t>Latitude: number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4628737-D84A-01FB-960B-C49A8A041068}"/>
              </a:ext>
            </a:extLst>
          </p:cNvPr>
          <p:cNvSpPr txBox="1"/>
          <p:nvPr/>
        </p:nvSpPr>
        <p:spPr>
          <a:xfrm>
            <a:off x="4251960" y="3188769"/>
            <a:ext cx="3697400" cy="42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/>
              <a:t>&lt;Cálculo de coordenada&gt; 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B8A77859-BF8D-5E2B-8133-2A464D22452B}"/>
              </a:ext>
            </a:extLst>
          </p:cNvPr>
          <p:cNvGrpSpPr/>
          <p:nvPr/>
        </p:nvGrpSpPr>
        <p:grpSpPr>
          <a:xfrm>
            <a:off x="1427500" y="3299200"/>
            <a:ext cx="1518920" cy="861977"/>
            <a:chOff x="1654400" y="2998011"/>
            <a:chExt cx="1518920" cy="86197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E48682-775F-BDE1-D16F-A374655E0137}"/>
                </a:ext>
              </a:extLst>
            </p:cNvPr>
            <p:cNvSpPr/>
            <p:nvPr/>
          </p:nvSpPr>
          <p:spPr>
            <a:xfrm>
              <a:off x="1654400" y="2998011"/>
              <a:ext cx="1518920" cy="8619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A2282CB6-EF32-6777-6089-9925C2CB3914}"/>
                </a:ext>
              </a:extLst>
            </p:cNvPr>
            <p:cNvSpPr txBox="1"/>
            <p:nvPr/>
          </p:nvSpPr>
          <p:spPr>
            <a:xfrm>
              <a:off x="1663720" y="3103933"/>
              <a:ext cx="1509600" cy="6196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200" dirty="0"/>
                <a:t>Longitude: number</a:t>
              </a:r>
            </a:p>
            <a:p>
              <a:pPr>
                <a:lnSpc>
                  <a:spcPct val="150000"/>
                </a:lnSpc>
              </a:pPr>
              <a:r>
                <a:rPr lang="pt-BR" sz="1200" dirty="0"/>
                <a:t>Latitude: number</a:t>
              </a:r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FFDA975-D46E-A38C-1B92-B5796A23FA1B}"/>
              </a:ext>
            </a:extLst>
          </p:cNvPr>
          <p:cNvSpPr txBox="1"/>
          <p:nvPr/>
        </p:nvSpPr>
        <p:spPr>
          <a:xfrm>
            <a:off x="1432160" y="4267099"/>
            <a:ext cx="1509600" cy="342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/>
              <a:t>Tempo: number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CC5B361-86DC-AE74-722D-B3DDC9F74EC9}"/>
              </a:ext>
            </a:extLst>
          </p:cNvPr>
          <p:cNvSpPr/>
          <p:nvPr/>
        </p:nvSpPr>
        <p:spPr>
          <a:xfrm>
            <a:off x="1292020" y="2124560"/>
            <a:ext cx="1793240" cy="2608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224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5D7B5-DDC4-5B1B-4036-2FF9446AE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B6786D3-1CA3-5AD6-595A-3C1608067575}"/>
              </a:ext>
            </a:extLst>
          </p:cNvPr>
          <p:cNvSpPr/>
          <p:nvPr/>
        </p:nvSpPr>
        <p:spPr>
          <a:xfrm>
            <a:off x="504000" y="714321"/>
            <a:ext cx="26693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rgbClr val="515151"/>
                </a:solidFill>
                <a:latin typeface="+mj-lt"/>
              </a:rPr>
              <a:t>Matemática para computação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74C084A-CF53-CA5C-CD4A-298E47EC4151}"/>
              </a:ext>
            </a:extLst>
          </p:cNvPr>
          <p:cNvSpPr/>
          <p:nvPr/>
        </p:nvSpPr>
        <p:spPr>
          <a:xfrm>
            <a:off x="501795" y="720334"/>
            <a:ext cx="18000" cy="307776"/>
          </a:xfrm>
          <a:prstGeom prst="round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1515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09E429E-FE17-92A3-C0CB-F023BFE753E3}"/>
              </a:ext>
            </a:extLst>
          </p:cNvPr>
          <p:cNvSpPr txBox="1"/>
          <p:nvPr/>
        </p:nvSpPr>
        <p:spPr>
          <a:xfrm>
            <a:off x="7324434" y="597145"/>
            <a:ext cx="4207165" cy="42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600" b="1" dirty="0">
                <a:latin typeface="+mj-lt"/>
              </a:rPr>
              <a:t>2. DESAFIO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950115A5-41F6-9CA6-71CE-6B644BBEE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1599" y="6272205"/>
            <a:ext cx="463625" cy="38901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5392B7E-E68B-DB65-5459-D74C60EC2ED3}"/>
              </a:ext>
            </a:extLst>
          </p:cNvPr>
          <p:cNvSpPr/>
          <p:nvPr/>
        </p:nvSpPr>
        <p:spPr>
          <a:xfrm>
            <a:off x="2737104" y="1534716"/>
            <a:ext cx="6717792" cy="416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4668A11-5DC9-E470-0CD0-F2E5F21DE90A}"/>
              </a:ext>
            </a:extLst>
          </p:cNvPr>
          <p:cNvSpPr txBox="1"/>
          <p:nvPr/>
        </p:nvSpPr>
        <p:spPr>
          <a:xfrm>
            <a:off x="4247300" y="1661721"/>
            <a:ext cx="3697400" cy="42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/>
              <a:t>&lt;Cálculo de coordenada&gt; 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C5DFA093-FB55-5FB2-F9CE-23A7C4EBA4F7}"/>
              </a:ext>
            </a:extLst>
          </p:cNvPr>
          <p:cNvSpPr/>
          <p:nvPr/>
        </p:nvSpPr>
        <p:spPr>
          <a:xfrm>
            <a:off x="4284726" y="2304142"/>
            <a:ext cx="3622548" cy="4262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20D6A24-0813-558D-4F37-6C866E31F5E4}"/>
              </a:ext>
            </a:extLst>
          </p:cNvPr>
          <p:cNvSpPr/>
          <p:nvPr/>
        </p:nvSpPr>
        <p:spPr>
          <a:xfrm>
            <a:off x="4284726" y="2958787"/>
            <a:ext cx="3622548" cy="4262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6B81390-A572-3449-3E51-B9071671CBEE}"/>
              </a:ext>
            </a:extLst>
          </p:cNvPr>
          <p:cNvSpPr txBox="1"/>
          <p:nvPr/>
        </p:nvSpPr>
        <p:spPr>
          <a:xfrm>
            <a:off x="4284726" y="2322284"/>
            <a:ext cx="3622548" cy="342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200" dirty="0"/>
              <a:t>// Converter coordenadas para radianos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C143455-E5C9-3D05-D889-ACA59A8DFEF6}"/>
              </a:ext>
            </a:extLst>
          </p:cNvPr>
          <p:cNvSpPr txBox="1"/>
          <p:nvPr/>
        </p:nvSpPr>
        <p:spPr>
          <a:xfrm>
            <a:off x="4284726" y="2975454"/>
            <a:ext cx="3622548" cy="3426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200" dirty="0"/>
              <a:t>// Calcular o ângulo entre os dois pontos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A7E59F1-E401-5C0E-ABD3-038D29C1244C}"/>
              </a:ext>
            </a:extLst>
          </p:cNvPr>
          <p:cNvSpPr/>
          <p:nvPr/>
        </p:nvSpPr>
        <p:spPr>
          <a:xfrm>
            <a:off x="4284726" y="3611957"/>
            <a:ext cx="3622548" cy="4262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7690E84-821D-5291-EC7E-675C189B3707}"/>
              </a:ext>
            </a:extLst>
          </p:cNvPr>
          <p:cNvSpPr txBox="1"/>
          <p:nvPr/>
        </p:nvSpPr>
        <p:spPr>
          <a:xfrm>
            <a:off x="4284726" y="3628624"/>
            <a:ext cx="3622548" cy="342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200" dirty="0"/>
              <a:t>// Calcular os coeficientes da interpolação esférica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6D49114-AA7C-0B0C-B79C-B3BB5D436A38}"/>
              </a:ext>
            </a:extLst>
          </p:cNvPr>
          <p:cNvSpPr/>
          <p:nvPr/>
        </p:nvSpPr>
        <p:spPr>
          <a:xfrm>
            <a:off x="4284726" y="4265127"/>
            <a:ext cx="3622548" cy="4262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D28781A-281B-4698-CA26-FB9FD081CD9B}"/>
              </a:ext>
            </a:extLst>
          </p:cNvPr>
          <p:cNvSpPr txBox="1"/>
          <p:nvPr/>
        </p:nvSpPr>
        <p:spPr>
          <a:xfrm>
            <a:off x="4284726" y="4281794"/>
            <a:ext cx="3622548" cy="342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200" dirty="0"/>
              <a:t>// Coordenadas interpoladas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DF0AAC4-B89B-D906-4F08-2B5EB328942D}"/>
              </a:ext>
            </a:extLst>
          </p:cNvPr>
          <p:cNvSpPr/>
          <p:nvPr/>
        </p:nvSpPr>
        <p:spPr>
          <a:xfrm>
            <a:off x="4284726" y="4918297"/>
            <a:ext cx="3622548" cy="4262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549F8FF-197B-1E4E-61DE-2EFDA5C7B881}"/>
              </a:ext>
            </a:extLst>
          </p:cNvPr>
          <p:cNvSpPr txBox="1"/>
          <p:nvPr/>
        </p:nvSpPr>
        <p:spPr>
          <a:xfrm>
            <a:off x="4284726" y="4934964"/>
            <a:ext cx="3622548" cy="342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200" dirty="0"/>
              <a:t>// Converter de volta para latitude/longitude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A4337C9C-766B-E772-9DF8-39E956DAAA3A}"/>
              </a:ext>
            </a:extLst>
          </p:cNvPr>
          <p:cNvCxnSpPr/>
          <p:nvPr/>
        </p:nvCxnSpPr>
        <p:spPr>
          <a:xfrm>
            <a:off x="3173320" y="2505456"/>
            <a:ext cx="5208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F1A5884F-30A7-5D10-509E-642254B1E2FE}"/>
              </a:ext>
            </a:extLst>
          </p:cNvPr>
          <p:cNvCxnSpPr/>
          <p:nvPr/>
        </p:nvCxnSpPr>
        <p:spPr>
          <a:xfrm>
            <a:off x="8409784" y="5154168"/>
            <a:ext cx="5208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04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E0A6A-C821-E929-FD48-571D6AFBE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B299E9D-DE3A-035B-6D39-FBAC53BC0126}"/>
              </a:ext>
            </a:extLst>
          </p:cNvPr>
          <p:cNvSpPr/>
          <p:nvPr/>
        </p:nvSpPr>
        <p:spPr>
          <a:xfrm>
            <a:off x="504000" y="714321"/>
            <a:ext cx="26693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rgbClr val="515151"/>
                </a:solidFill>
                <a:latin typeface="+mj-lt"/>
              </a:rPr>
              <a:t>Matemática para computação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DE003B6-22D9-A37F-C079-B30A44F5A7FD}"/>
              </a:ext>
            </a:extLst>
          </p:cNvPr>
          <p:cNvSpPr/>
          <p:nvPr/>
        </p:nvSpPr>
        <p:spPr>
          <a:xfrm>
            <a:off x="501795" y="720334"/>
            <a:ext cx="18000" cy="307776"/>
          </a:xfrm>
          <a:prstGeom prst="round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1515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C8558ED-3BD1-17B2-85C0-19A60D8EC032}"/>
              </a:ext>
            </a:extLst>
          </p:cNvPr>
          <p:cNvSpPr txBox="1"/>
          <p:nvPr/>
        </p:nvSpPr>
        <p:spPr>
          <a:xfrm>
            <a:off x="7324434" y="597145"/>
            <a:ext cx="4207165" cy="42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600" b="1" dirty="0">
                <a:latin typeface="+mj-lt"/>
              </a:rPr>
              <a:t>2. DESAFIO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A617B8B8-EB27-56BF-8F51-0A986CCA7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1599" y="6272205"/>
            <a:ext cx="463625" cy="38901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2228BDA-40E3-78C0-F538-B0CD5EFC61BC}"/>
              </a:ext>
            </a:extLst>
          </p:cNvPr>
          <p:cNvSpPr/>
          <p:nvPr/>
        </p:nvSpPr>
        <p:spPr>
          <a:xfrm>
            <a:off x="2737104" y="1534716"/>
            <a:ext cx="6717792" cy="41605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A79E774-69E0-7640-F9A7-B2F92E84C950}"/>
              </a:ext>
            </a:extLst>
          </p:cNvPr>
          <p:cNvSpPr txBox="1"/>
          <p:nvPr/>
        </p:nvSpPr>
        <p:spPr>
          <a:xfrm>
            <a:off x="4247300" y="1661721"/>
            <a:ext cx="3697400" cy="42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/>
              <a:t>// Converter coordenadas para radianos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17C34B6-37C3-AFBA-8497-113259CF73CA}"/>
                  </a:ext>
                </a:extLst>
              </p:cNvPr>
              <p:cNvSpPr txBox="1"/>
              <p:nvPr/>
            </p:nvSpPr>
            <p:spPr>
              <a:xfrm>
                <a:off x="3865417" y="2353957"/>
                <a:ext cx="4461165" cy="2522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1400" b="1" dirty="0"/>
                  <a:t>Os ângulos de latitude e longitude, dados em graus, são convertidos para radianos:</a:t>
                </a:r>
                <a:endPara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lat1 ​= pontoInicial.latitude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</m:oMath>
                </a14:m>
                <a:r>
                  <a:rPr lang="el-G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</a:t>
                </a:r>
                <a:endPara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lon1 = pontoInicial.longitude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</m:oMath>
                </a14:m>
                <a:endPara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lat2 ​= pontoFinal.latitude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</m:oMath>
                </a14:m>
                <a:r>
                  <a:rPr lang="el-G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</a:t>
                </a:r>
                <a:endPara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lon2 = pontoFinal.longitude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</m:oMath>
                </a14:m>
                <a:endPara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17C34B6-37C3-AFBA-8497-113259CF7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417" y="2353957"/>
                <a:ext cx="4461165" cy="2522037"/>
              </a:xfrm>
              <a:prstGeom prst="rect">
                <a:avLst/>
              </a:prstGeom>
              <a:blipFill>
                <a:blip r:embed="rId4"/>
                <a:stretch>
                  <a:fillRect l="-4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21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BA1A3-FE78-A903-73E2-6085C04DB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38F4874-B535-5647-3657-67907EE623E8}"/>
              </a:ext>
            </a:extLst>
          </p:cNvPr>
          <p:cNvSpPr/>
          <p:nvPr/>
        </p:nvSpPr>
        <p:spPr>
          <a:xfrm>
            <a:off x="504000" y="714321"/>
            <a:ext cx="26693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rgbClr val="515151"/>
                </a:solidFill>
                <a:latin typeface="+mj-lt"/>
              </a:rPr>
              <a:t>Matemática para computação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2E26E0D-AC32-1918-A5B4-74C34DF315F7}"/>
              </a:ext>
            </a:extLst>
          </p:cNvPr>
          <p:cNvSpPr/>
          <p:nvPr/>
        </p:nvSpPr>
        <p:spPr>
          <a:xfrm>
            <a:off x="501795" y="720334"/>
            <a:ext cx="18000" cy="307776"/>
          </a:xfrm>
          <a:prstGeom prst="round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1515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BC9E614-813A-BEFB-758B-8B3A9C8D3C3E}"/>
              </a:ext>
            </a:extLst>
          </p:cNvPr>
          <p:cNvSpPr txBox="1"/>
          <p:nvPr/>
        </p:nvSpPr>
        <p:spPr>
          <a:xfrm>
            <a:off x="7324434" y="597145"/>
            <a:ext cx="4207165" cy="42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600" b="1" dirty="0">
                <a:latin typeface="+mj-lt"/>
              </a:rPr>
              <a:t>2. DESAFIO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120EE914-90A9-B976-22E8-DE1F72FBF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1599" y="6272205"/>
            <a:ext cx="463625" cy="38901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0967AAF-9EEA-C146-AF58-82F90F8FFB24}"/>
              </a:ext>
            </a:extLst>
          </p:cNvPr>
          <p:cNvSpPr/>
          <p:nvPr/>
        </p:nvSpPr>
        <p:spPr>
          <a:xfrm>
            <a:off x="2737104" y="1534716"/>
            <a:ext cx="6717792" cy="41605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7825D1F-8E1C-9D6B-5541-BDA935821FAA}"/>
              </a:ext>
            </a:extLst>
          </p:cNvPr>
          <p:cNvSpPr txBox="1"/>
          <p:nvPr/>
        </p:nvSpPr>
        <p:spPr>
          <a:xfrm>
            <a:off x="3669792" y="1661721"/>
            <a:ext cx="4852416" cy="42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/>
              <a:t>// Calcular o ângulo entre os dois pontos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84EDE9B-6190-87FE-E8DC-40D029058579}"/>
              </a:ext>
            </a:extLst>
          </p:cNvPr>
          <p:cNvSpPr txBox="1"/>
          <p:nvPr/>
        </p:nvSpPr>
        <p:spPr>
          <a:xfrm>
            <a:off x="3148584" y="2353957"/>
            <a:ext cx="5894832" cy="1860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/>
              <a:t>O ângulo central (Δ𝜎) entre os dois pontos na esfera é calculado usando o produto escalar no espaço tridimensional:</a:t>
            </a:r>
          </a:p>
          <a:p>
            <a:pPr>
              <a:lnSpc>
                <a:spcPct val="150000"/>
              </a:lnSpc>
            </a:pPr>
            <a:endParaRPr lang="pt-BR" sz="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Δσ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arccos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(sin(lat1​) ⋅ sin(lat2​) + cos(lat1​)⋅ cos(lat2​) ⋅ cos(lon2​ − lon1)</a:t>
            </a:r>
          </a:p>
          <a:p>
            <a:pPr>
              <a:lnSpc>
                <a:spcPct val="150000"/>
              </a:lnSpc>
            </a:pPr>
            <a:endParaRPr lang="pt-BR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400" b="1" dirty="0"/>
              <a:t>Se Δ𝜎 = 0, os pontos são coincidentes, e a função retorna diretamente o ponto inicial.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33781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48400-DE2E-1145-6FBC-6A8DC74CD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96353DB-A93D-16D0-6569-73DB0D51BC45}"/>
              </a:ext>
            </a:extLst>
          </p:cNvPr>
          <p:cNvSpPr/>
          <p:nvPr/>
        </p:nvSpPr>
        <p:spPr>
          <a:xfrm>
            <a:off x="504000" y="714321"/>
            <a:ext cx="26693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rgbClr val="515151"/>
                </a:solidFill>
                <a:latin typeface="+mj-lt"/>
              </a:rPr>
              <a:t>Matemática para computação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C94782F-EBCE-6A24-C809-E449972F0E5E}"/>
              </a:ext>
            </a:extLst>
          </p:cNvPr>
          <p:cNvSpPr/>
          <p:nvPr/>
        </p:nvSpPr>
        <p:spPr>
          <a:xfrm>
            <a:off x="501795" y="720334"/>
            <a:ext cx="18000" cy="307776"/>
          </a:xfrm>
          <a:prstGeom prst="round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1515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C662F5C-9F30-A1A9-2FBF-B52BF2993CB3}"/>
              </a:ext>
            </a:extLst>
          </p:cNvPr>
          <p:cNvSpPr txBox="1"/>
          <p:nvPr/>
        </p:nvSpPr>
        <p:spPr>
          <a:xfrm>
            <a:off x="7324434" y="597145"/>
            <a:ext cx="4207165" cy="42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600" b="1" dirty="0">
                <a:latin typeface="+mj-lt"/>
              </a:rPr>
              <a:t>2. DESAFIO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38BBA9F5-A377-1BD2-D9CB-718AFD6FE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1599" y="6272205"/>
            <a:ext cx="463625" cy="38901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1D2B0D0-66E9-79CA-BB43-00D577BA2E60}"/>
              </a:ext>
            </a:extLst>
          </p:cNvPr>
          <p:cNvSpPr/>
          <p:nvPr/>
        </p:nvSpPr>
        <p:spPr>
          <a:xfrm>
            <a:off x="2737104" y="1534715"/>
            <a:ext cx="6717792" cy="46089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84C3363-8633-0D88-9D90-41D22409E59F}"/>
              </a:ext>
            </a:extLst>
          </p:cNvPr>
          <p:cNvSpPr txBox="1"/>
          <p:nvPr/>
        </p:nvSpPr>
        <p:spPr>
          <a:xfrm>
            <a:off x="3669792" y="1661721"/>
            <a:ext cx="4852416" cy="42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/>
              <a:t>// Calcular os coeficientes da interpolação esférica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048E531-620F-E886-381A-C33519DD50D0}"/>
                  </a:ext>
                </a:extLst>
              </p:cNvPr>
              <p:cNvSpPr txBox="1"/>
              <p:nvPr/>
            </p:nvSpPr>
            <p:spPr>
              <a:xfrm>
                <a:off x="3066288" y="2353957"/>
                <a:ext cx="6059424" cy="3443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1400" b="1" dirty="0"/>
                  <a:t>Os coeficientes 𝑎 e 𝑏 determinam a contribuição de cada ponto na interpolação, usando funções trigonométricas:</a:t>
                </a:r>
                <a:endParaRPr lang="pt-BR" sz="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pt-B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((1−</m:t>
                        </m:r>
                        <m:r>
                          <a:rPr lang="pt-B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pt-B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)⋅</m:t>
                        </m:r>
                        <m:r>
                          <a:rPr lang="el-G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𝛥𝜎</m:t>
                        </m:r>
                        <m:r>
                          <a:rPr lang="el-G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pt-B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l-G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𝛥𝜎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pt-B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pt-B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a:rPr lang="el-G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𝛥𝜎</m:t>
                        </m:r>
                        <m:r>
                          <a:rPr lang="el-G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pt-B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l-G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𝛥𝜎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BR" sz="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sz="1400" b="1" dirty="0"/>
                  <a:t>Aqui: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pt-BR" sz="1400" b="1" dirty="0"/>
                  <a:t>𝑡 é o parâmetro de interpolação (0 significa o ponto inicial, 1 significa o ponto final).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pt-BR" sz="1400" b="1" dirty="0"/>
                  <a:t>sin⁡(Δ𝜎) normaliza os coeficientes para garantir uma interpolação correta ao longo do arco esférico.</a:t>
                </a:r>
                <a:r>
                  <a:rPr lang="pt-B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048E531-620F-E886-381A-C33519DD5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288" y="2353957"/>
                <a:ext cx="6059424" cy="3443571"/>
              </a:xfrm>
              <a:prstGeom prst="rect">
                <a:avLst/>
              </a:prstGeom>
              <a:blipFill>
                <a:blip r:embed="rId4"/>
                <a:stretch>
                  <a:fillRect l="-302" b="-10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930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49A4C-2E70-DA8C-5B67-1716DCE07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2431663-47A1-9729-C986-8CF9EC09B450}"/>
              </a:ext>
            </a:extLst>
          </p:cNvPr>
          <p:cNvSpPr/>
          <p:nvPr/>
        </p:nvSpPr>
        <p:spPr>
          <a:xfrm>
            <a:off x="504000" y="714321"/>
            <a:ext cx="26693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rgbClr val="515151"/>
                </a:solidFill>
                <a:latin typeface="+mj-lt"/>
              </a:rPr>
              <a:t>Matemática para computação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2F86A77-B6F8-CE0E-813F-BA9908DA8AB6}"/>
              </a:ext>
            </a:extLst>
          </p:cNvPr>
          <p:cNvSpPr/>
          <p:nvPr/>
        </p:nvSpPr>
        <p:spPr>
          <a:xfrm>
            <a:off x="501795" y="720334"/>
            <a:ext cx="18000" cy="307776"/>
          </a:xfrm>
          <a:prstGeom prst="round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1515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66B8FD-E94B-387B-B81B-4CA746B72780}"/>
              </a:ext>
            </a:extLst>
          </p:cNvPr>
          <p:cNvSpPr txBox="1"/>
          <p:nvPr/>
        </p:nvSpPr>
        <p:spPr>
          <a:xfrm>
            <a:off x="7324434" y="597145"/>
            <a:ext cx="4207165" cy="42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600" b="1" dirty="0">
                <a:latin typeface="+mj-lt"/>
              </a:rPr>
              <a:t>2. DESAFIO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6B029EDD-CF41-8541-DE6A-0CEBADE3F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1599" y="6272205"/>
            <a:ext cx="463625" cy="38901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57BB075-B95E-9E9E-CCD7-CF693D32FA48}"/>
              </a:ext>
            </a:extLst>
          </p:cNvPr>
          <p:cNvSpPr/>
          <p:nvPr/>
        </p:nvSpPr>
        <p:spPr>
          <a:xfrm>
            <a:off x="2737104" y="1534716"/>
            <a:ext cx="6717792" cy="41605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CB20852-7534-805D-CDEB-450028380627}"/>
              </a:ext>
            </a:extLst>
          </p:cNvPr>
          <p:cNvSpPr txBox="1"/>
          <p:nvPr/>
        </p:nvSpPr>
        <p:spPr>
          <a:xfrm>
            <a:off x="3669792" y="1661721"/>
            <a:ext cx="4852416" cy="42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/>
              <a:t>// Coordenadas interpoladas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B4FD96-235E-C425-8B6C-6027D643F936}"/>
              </a:ext>
            </a:extLst>
          </p:cNvPr>
          <p:cNvSpPr txBox="1"/>
          <p:nvPr/>
        </p:nvSpPr>
        <p:spPr>
          <a:xfrm>
            <a:off x="3148584" y="2353957"/>
            <a:ext cx="5894832" cy="1789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/>
              <a:t>Os pontos são tratados como vetores 3D projetados na esfera, com coordenadas:</a:t>
            </a:r>
            <a:endParaRPr lang="pt-BR" sz="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⋅ cos(lat1​) ⋅ cos(lon1) + b ⋅ cos(lat2) ⋅ cos(lon2​)</a:t>
            </a:r>
            <a:endParaRPr lang="pt-BR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⋅ cos(lat1​) ⋅ sin(lon1) + b ⋅ cos(lat2) ⋅ sin(lon2​)</a:t>
            </a:r>
          </a:p>
          <a:p>
            <a:pPr>
              <a:lnSpc>
                <a:spcPct val="150000"/>
              </a:lnSpc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⋅ sin(lat1​) + b ⋅ sin(lon2​)</a:t>
            </a:r>
          </a:p>
          <a:p>
            <a:pPr>
              <a:lnSpc>
                <a:spcPct val="150000"/>
              </a:lnSpc>
            </a:pPr>
            <a:endParaRPr lang="pt-BR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37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BBD27-9F58-5BB3-E76A-763B095EA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A2349F7-85B2-9146-3533-B8F13F240297}"/>
              </a:ext>
            </a:extLst>
          </p:cNvPr>
          <p:cNvSpPr/>
          <p:nvPr/>
        </p:nvSpPr>
        <p:spPr>
          <a:xfrm>
            <a:off x="504000" y="714321"/>
            <a:ext cx="26693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rgbClr val="515151"/>
                </a:solidFill>
                <a:latin typeface="+mj-lt"/>
              </a:rPr>
              <a:t>Matemática para computação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72FFB1E-0DFE-8EA1-9ACC-07BE0521F236}"/>
              </a:ext>
            </a:extLst>
          </p:cNvPr>
          <p:cNvSpPr/>
          <p:nvPr/>
        </p:nvSpPr>
        <p:spPr>
          <a:xfrm>
            <a:off x="501795" y="720334"/>
            <a:ext cx="18000" cy="307776"/>
          </a:xfrm>
          <a:prstGeom prst="round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1515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0709267-33D9-98F0-ACA7-AB090FF770A6}"/>
              </a:ext>
            </a:extLst>
          </p:cNvPr>
          <p:cNvSpPr txBox="1"/>
          <p:nvPr/>
        </p:nvSpPr>
        <p:spPr>
          <a:xfrm>
            <a:off x="7324434" y="597145"/>
            <a:ext cx="4207165" cy="42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600" b="1" dirty="0">
                <a:latin typeface="+mj-lt"/>
              </a:rPr>
              <a:t>2. DESAFIO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3463BC75-DC12-16C4-8A8E-5C992D90D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1599" y="6272205"/>
            <a:ext cx="463625" cy="38901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B6F1CD8-5C50-B468-E6AA-4BDCEC27C393}"/>
              </a:ext>
            </a:extLst>
          </p:cNvPr>
          <p:cNvSpPr/>
          <p:nvPr/>
        </p:nvSpPr>
        <p:spPr>
          <a:xfrm>
            <a:off x="2737104" y="1534716"/>
            <a:ext cx="6717792" cy="41605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979C70-400D-1805-CB5E-29D2A93DF71A}"/>
              </a:ext>
            </a:extLst>
          </p:cNvPr>
          <p:cNvSpPr txBox="1"/>
          <p:nvPr/>
        </p:nvSpPr>
        <p:spPr>
          <a:xfrm>
            <a:off x="3669792" y="1661721"/>
            <a:ext cx="4852416" cy="42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/>
              <a:t>// Converter de volta para latitude/longitude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C89E68D-217D-28D8-242E-75403E3F7EAD}"/>
                  </a:ext>
                </a:extLst>
              </p:cNvPr>
              <p:cNvSpPr txBox="1"/>
              <p:nvPr/>
            </p:nvSpPr>
            <p:spPr>
              <a:xfrm>
                <a:off x="3148584" y="2353957"/>
                <a:ext cx="5894832" cy="29562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1400" b="1" dirty="0"/>
                  <a:t>As coordenadas interpoladas (𝑥,𝑦,𝑧) são convertidas de volta para latitude e longitude: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 = arctan2(z,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sz="1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pt-B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pt-B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2 </m:t>
                            </m:r>
                          </m:sup>
                        </m:sSup>
                      </m:e>
                    </m:rad>
                  </m:oMath>
                </a14:m>
                <a:r>
                  <a:rPr lang="pt-B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pt-BR" sz="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 = arctan2(y, x)</a:t>
                </a:r>
              </a:p>
              <a:p>
                <a:pPr>
                  <a:lnSpc>
                    <a:spcPct val="150000"/>
                  </a:lnSpc>
                </a:pPr>
                <a:endParaRPr lang="pt-BR" sz="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sz="1400" b="1" dirty="0"/>
                  <a:t>Os valores são então convertidos de radianos para graus:</a:t>
                </a:r>
                <a:endPara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 = lat </a:t>
                </a:r>
                <a:r>
                  <a:rPr lang="pt-BR" sz="1400" dirty="0"/>
                  <a:t>×</a:t>
                </a:r>
                <a:r>
                  <a:rPr lang="pt-B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180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1400"/>
                          <m:t>π</m:t>
                        </m:r>
                      </m:den>
                    </m:f>
                  </m:oMath>
                </a14:m>
                <a:endPara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 = lon </a:t>
                </a:r>
                <a:r>
                  <a:rPr lang="pt-BR" sz="1400" dirty="0"/>
                  <a:t>×</a:t>
                </a:r>
                <a:r>
                  <a:rPr lang="pt-B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180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1400"/>
                          <m:t>π</m:t>
                        </m:r>
                      </m:den>
                    </m:f>
                  </m:oMath>
                </a14:m>
                <a:endPara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BR" sz="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C89E68D-217D-28D8-242E-75403E3F7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584" y="2353957"/>
                <a:ext cx="5894832" cy="2956259"/>
              </a:xfrm>
              <a:prstGeom prst="rect">
                <a:avLst/>
              </a:prstGeom>
              <a:blipFill>
                <a:blip r:embed="rId4"/>
                <a:stretch>
                  <a:fillRect l="-3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861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6F152-B762-4CB3-F8E6-BFBF32F3A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2308F7-D241-0ED3-66B0-E828C6631770}"/>
              </a:ext>
            </a:extLst>
          </p:cNvPr>
          <p:cNvSpPr/>
          <p:nvPr/>
        </p:nvSpPr>
        <p:spPr>
          <a:xfrm>
            <a:off x="504000" y="714321"/>
            <a:ext cx="26693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rgbClr val="515151"/>
                </a:solidFill>
                <a:latin typeface="+mj-lt"/>
              </a:rPr>
              <a:t>Matemática para computação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C8FC909-632C-5811-C1B8-C91D4175CEFA}"/>
              </a:ext>
            </a:extLst>
          </p:cNvPr>
          <p:cNvSpPr/>
          <p:nvPr/>
        </p:nvSpPr>
        <p:spPr>
          <a:xfrm>
            <a:off x="501795" y="720334"/>
            <a:ext cx="18000" cy="307776"/>
          </a:xfrm>
          <a:prstGeom prst="round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1515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7AD3AD8-5D7D-50FD-BA9A-83B34115A0E4}"/>
              </a:ext>
            </a:extLst>
          </p:cNvPr>
          <p:cNvSpPr txBox="1"/>
          <p:nvPr/>
        </p:nvSpPr>
        <p:spPr>
          <a:xfrm>
            <a:off x="1634835" y="2987308"/>
            <a:ext cx="8922329" cy="676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b="1" dirty="0"/>
              <a:t>Agora vamos para o projeto.</a:t>
            </a:r>
            <a:endParaRPr lang="pt-BR" sz="2800" dirty="0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881F8EB2-F562-31D7-4EB2-DDF8CE47F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1599" y="6272205"/>
            <a:ext cx="463625" cy="38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5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F962E06E-23DD-FC9C-F998-78E6F43B8CD3}"/>
              </a:ext>
            </a:extLst>
          </p:cNvPr>
          <p:cNvSpPr/>
          <p:nvPr/>
        </p:nvSpPr>
        <p:spPr>
          <a:xfrm>
            <a:off x="1381760" y="4299278"/>
            <a:ext cx="2750600" cy="1410641"/>
          </a:xfrm>
          <a:prstGeom prst="rect">
            <a:avLst/>
          </a:prstGeom>
          <a:solidFill>
            <a:schemeClr val="bg2"/>
          </a:solidFill>
          <a:ln cap="flat">
            <a:solidFill>
              <a:schemeClr val="bg2">
                <a:lumMod val="9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 descr="Uma imagem contendo montanha&#10;&#10;Descrição gerada automaticamente">
            <a:extLst>
              <a:ext uri="{FF2B5EF4-FFF2-40B4-BE49-F238E27FC236}">
                <a16:creationId xmlns:a16="http://schemas.microsoft.com/office/drawing/2014/main" id="{6FF44A51-4522-BA3A-B7D0-6864DE833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76" y="436676"/>
            <a:ext cx="5984648" cy="598464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5EF0D3F-2988-A69B-E9B1-6484D781504F}"/>
              </a:ext>
            </a:extLst>
          </p:cNvPr>
          <p:cNvSpPr/>
          <p:nvPr/>
        </p:nvSpPr>
        <p:spPr>
          <a:xfrm>
            <a:off x="504000" y="714321"/>
            <a:ext cx="26693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rgbClr val="515151"/>
                </a:solidFill>
                <a:latin typeface="+mj-lt"/>
              </a:rPr>
              <a:t>Matemática para computação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F0C9730-D4A9-76DA-F01D-53B5BE15F2EB}"/>
              </a:ext>
            </a:extLst>
          </p:cNvPr>
          <p:cNvSpPr/>
          <p:nvPr/>
        </p:nvSpPr>
        <p:spPr>
          <a:xfrm>
            <a:off x="501795" y="720334"/>
            <a:ext cx="18000" cy="307776"/>
          </a:xfrm>
          <a:prstGeom prst="round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1515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3FF4AC4-DA11-22FD-BB33-6B8A85EC501F}"/>
              </a:ext>
            </a:extLst>
          </p:cNvPr>
          <p:cNvSpPr txBox="1"/>
          <p:nvPr/>
        </p:nvSpPr>
        <p:spPr>
          <a:xfrm>
            <a:off x="7324434" y="597145"/>
            <a:ext cx="4207165" cy="42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600" b="1" dirty="0">
                <a:latin typeface="+mj-lt"/>
              </a:rPr>
              <a:t>PROBLEMA PROPOSTO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811ED079-033C-8BFF-62BC-21A1C55CE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31599" y="6272205"/>
            <a:ext cx="463625" cy="389019"/>
          </a:xfrm>
          <a:prstGeom prst="rect">
            <a:avLst/>
          </a:prstGeom>
        </p:spPr>
      </p:pic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A84F1AF4-6112-BCE2-1C08-88431D23F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49" y="2962059"/>
            <a:ext cx="432170" cy="681499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80F96186-7DCF-C9DC-E216-5E9A59D08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55" y="1325133"/>
            <a:ext cx="448792" cy="681499"/>
          </a:xfrm>
          <a:prstGeom prst="rect">
            <a:avLst/>
          </a:prstGeom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10038E6-4FF3-906F-3439-00A13D4B9578}"/>
              </a:ext>
            </a:extLst>
          </p:cNvPr>
          <p:cNvCxnSpPr>
            <a:cxnSpLocks/>
            <a:stCxn id="15" idx="2"/>
            <a:endCxn id="13" idx="2"/>
          </p:cNvCxnSpPr>
          <p:nvPr/>
        </p:nvCxnSpPr>
        <p:spPr>
          <a:xfrm>
            <a:off x="5184951" y="2006632"/>
            <a:ext cx="2139483" cy="16369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6EAD5B67-26E9-FD80-D732-B99F42661F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01" y="1779420"/>
            <a:ext cx="321456" cy="321456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FC05666D-3DB9-7F0B-D739-321B3171FF8F}"/>
              </a:ext>
            </a:extLst>
          </p:cNvPr>
          <p:cNvSpPr txBox="1"/>
          <p:nvPr/>
        </p:nvSpPr>
        <p:spPr>
          <a:xfrm>
            <a:off x="1463040" y="4299279"/>
            <a:ext cx="2845725" cy="12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Latitude: 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b="1" dirty="0"/>
              <a:t>Longitude: 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b="1" dirty="0"/>
              <a:t>Estado: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773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-3.7037E-7 L 0.17904 0.24838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5" y="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D6119-4BD3-E921-FB1C-75B364BFF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D76FCA-BA73-C2F8-08E8-B2E8B02E30C5}"/>
              </a:ext>
            </a:extLst>
          </p:cNvPr>
          <p:cNvSpPr/>
          <p:nvPr/>
        </p:nvSpPr>
        <p:spPr>
          <a:xfrm>
            <a:off x="504000" y="714321"/>
            <a:ext cx="26693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rgbClr val="515151"/>
                </a:solidFill>
                <a:latin typeface="+mj-lt"/>
              </a:rPr>
              <a:t>Matemática para computação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9A9D819-E7DF-A2CA-5BFD-FAEB75A36EF6}"/>
              </a:ext>
            </a:extLst>
          </p:cNvPr>
          <p:cNvSpPr/>
          <p:nvPr/>
        </p:nvSpPr>
        <p:spPr>
          <a:xfrm>
            <a:off x="501795" y="720334"/>
            <a:ext cx="18000" cy="307776"/>
          </a:xfrm>
          <a:prstGeom prst="round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1515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1F90D67-4A81-EDA9-76E3-D263F3B5A76A}"/>
              </a:ext>
            </a:extLst>
          </p:cNvPr>
          <p:cNvSpPr txBox="1"/>
          <p:nvPr/>
        </p:nvSpPr>
        <p:spPr>
          <a:xfrm>
            <a:off x="7324434" y="597145"/>
            <a:ext cx="4207165" cy="42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600" b="1" dirty="0">
                <a:latin typeface="+mj-lt"/>
              </a:rPr>
              <a:t>PROBLEMA PROPOSTO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0FAB5310-B2C7-C2A2-2CFC-D333428AD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1599" y="6272205"/>
            <a:ext cx="463625" cy="38901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D62BDD9-912F-8EC8-2DE6-40B919DF842D}"/>
              </a:ext>
            </a:extLst>
          </p:cNvPr>
          <p:cNvSpPr txBox="1"/>
          <p:nvPr/>
        </p:nvSpPr>
        <p:spPr>
          <a:xfrm>
            <a:off x="1634835" y="2156311"/>
            <a:ext cx="8922329" cy="2545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/>
              <a:t>Os Desafios</a:t>
            </a:r>
          </a:p>
          <a:p>
            <a:pPr algn="ctr">
              <a:lnSpc>
                <a:spcPct val="150000"/>
              </a:lnSpc>
            </a:pPr>
            <a:endParaRPr lang="pt-BR" b="1" dirty="0"/>
          </a:p>
          <a:p>
            <a:pPr algn="ctr">
              <a:lnSpc>
                <a:spcPct val="150000"/>
              </a:lnSpc>
            </a:pPr>
            <a:r>
              <a:rPr lang="pt-BR" b="1" dirty="0"/>
              <a:t>1.</a:t>
            </a:r>
            <a:r>
              <a:rPr lang="pt-BR" dirty="0"/>
              <a:t> Implementar um método para identificar o estado correspondente à coordenada geográfica atual do avião.</a:t>
            </a:r>
          </a:p>
          <a:p>
            <a:pPr algn="ctr">
              <a:lnSpc>
                <a:spcPct val="150000"/>
              </a:lnSpc>
            </a:pPr>
            <a:r>
              <a:rPr lang="pt-BR" b="1" dirty="0"/>
              <a:t>2.</a:t>
            </a:r>
            <a:r>
              <a:rPr lang="pt-BR" dirty="0"/>
              <a:t> Desenvolver uma funcionalidade para traçar uma rota entre dois pontos, considerando a curvatura da Terra.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0485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77B97-85AB-3D3E-BB2C-72DA95CBD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EA00EE9-A512-51D1-A60B-6B0EC579F59D}"/>
              </a:ext>
            </a:extLst>
          </p:cNvPr>
          <p:cNvSpPr/>
          <p:nvPr/>
        </p:nvSpPr>
        <p:spPr>
          <a:xfrm>
            <a:off x="504000" y="714321"/>
            <a:ext cx="26693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rgbClr val="515151"/>
                </a:solidFill>
                <a:latin typeface="+mj-lt"/>
              </a:rPr>
              <a:t>Matemática para computação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9801B8B-F787-C313-5EBA-3FBA56E4A24B}"/>
              </a:ext>
            </a:extLst>
          </p:cNvPr>
          <p:cNvSpPr/>
          <p:nvPr/>
        </p:nvSpPr>
        <p:spPr>
          <a:xfrm>
            <a:off x="501795" y="720334"/>
            <a:ext cx="18000" cy="307776"/>
          </a:xfrm>
          <a:prstGeom prst="round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1515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42C6D43-41B1-77FE-F4D9-2F3A45C541A8}"/>
              </a:ext>
            </a:extLst>
          </p:cNvPr>
          <p:cNvSpPr txBox="1"/>
          <p:nvPr/>
        </p:nvSpPr>
        <p:spPr>
          <a:xfrm>
            <a:off x="7324434" y="597145"/>
            <a:ext cx="4207165" cy="42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600" b="1" dirty="0">
                <a:latin typeface="+mj-lt"/>
              </a:rPr>
              <a:t>1. DESAFIO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7B58582B-BCE2-E6EE-7767-7FE70CF10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1599" y="6272205"/>
            <a:ext cx="463625" cy="389019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CBF736D0-B517-3826-3225-15EFF14C8748}"/>
              </a:ext>
            </a:extLst>
          </p:cNvPr>
          <p:cNvSpPr txBox="1"/>
          <p:nvPr/>
        </p:nvSpPr>
        <p:spPr>
          <a:xfrm>
            <a:off x="1634835" y="2156311"/>
            <a:ext cx="4461165" cy="2545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/>
              <a:t>Como resolver</a:t>
            </a:r>
          </a:p>
          <a:p>
            <a:pPr algn="ctr">
              <a:lnSpc>
                <a:spcPct val="150000"/>
              </a:lnSpc>
            </a:pPr>
            <a:endParaRPr lang="pt-BR" b="1" dirty="0"/>
          </a:p>
          <a:p>
            <a:pPr algn="ctr">
              <a:lnSpc>
                <a:spcPct val="150000"/>
              </a:lnSpc>
            </a:pPr>
            <a:r>
              <a:rPr lang="pt-BR" dirty="0"/>
              <a:t>Para resolver o problema 1, desenvolvi um método que utiliza uma função para ler um arquivo </a:t>
            </a:r>
            <a:r>
              <a:rPr lang="pt-B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.geojson </a:t>
            </a:r>
            <a:r>
              <a:rPr lang="pt-BR" dirty="0"/>
              <a:t>e identificar o estado correspondente à coordenada fornecida.</a:t>
            </a:r>
          </a:p>
        </p:txBody>
      </p:sp>
      <p:pic>
        <p:nvPicPr>
          <p:cNvPr id="34" name="Imagem 33" descr="Mapa&#10;&#10;Descrição gerada automaticamente">
            <a:extLst>
              <a:ext uri="{FF2B5EF4-FFF2-40B4-BE49-F238E27FC236}">
                <a16:creationId xmlns:a16="http://schemas.microsoft.com/office/drawing/2014/main" id="{F4124F28-78EF-255F-D264-929FE9E9B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992" y="1620420"/>
            <a:ext cx="3763173" cy="361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7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EC359-FFE5-B216-CD99-B502DB582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C258C02-DE00-11FA-DFA9-74EA38D59957}"/>
              </a:ext>
            </a:extLst>
          </p:cNvPr>
          <p:cNvSpPr/>
          <p:nvPr/>
        </p:nvSpPr>
        <p:spPr>
          <a:xfrm>
            <a:off x="504000" y="714321"/>
            <a:ext cx="26693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rgbClr val="515151"/>
                </a:solidFill>
                <a:latin typeface="+mj-lt"/>
              </a:rPr>
              <a:t>Matemática para computação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64D0DE2-CC97-7D80-A8CA-EE2C9B9EBF07}"/>
              </a:ext>
            </a:extLst>
          </p:cNvPr>
          <p:cNvSpPr/>
          <p:nvPr/>
        </p:nvSpPr>
        <p:spPr>
          <a:xfrm>
            <a:off x="501795" y="720334"/>
            <a:ext cx="18000" cy="307776"/>
          </a:xfrm>
          <a:prstGeom prst="round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1515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7F5059-9CD1-0E39-AB1C-68BD9370FABB}"/>
              </a:ext>
            </a:extLst>
          </p:cNvPr>
          <p:cNvSpPr txBox="1"/>
          <p:nvPr/>
        </p:nvSpPr>
        <p:spPr>
          <a:xfrm>
            <a:off x="7324434" y="597145"/>
            <a:ext cx="4207165" cy="42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600" b="1" dirty="0">
                <a:latin typeface="+mj-lt"/>
              </a:rPr>
              <a:t>1. DESAFIO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31D23DF5-E3FD-2F6B-E01F-AB9AF642D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1599" y="6272205"/>
            <a:ext cx="463625" cy="38901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DA516B6-2C6C-5081-4F47-2104162016B0}"/>
              </a:ext>
            </a:extLst>
          </p:cNvPr>
          <p:cNvSpPr/>
          <p:nvPr/>
        </p:nvSpPr>
        <p:spPr>
          <a:xfrm>
            <a:off x="1654400" y="1572768"/>
            <a:ext cx="8883200" cy="3227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0590407-3B32-72B0-1CFB-6E79841720BA}"/>
              </a:ext>
            </a:extLst>
          </p:cNvPr>
          <p:cNvSpPr txBox="1"/>
          <p:nvPr/>
        </p:nvSpPr>
        <p:spPr>
          <a:xfrm>
            <a:off x="10031808" y="4232131"/>
            <a:ext cx="505792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dirty="0"/>
              <a:t>U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A05CEEF-44C4-2D83-7C1B-395E6C7C04DF}"/>
              </a:ext>
            </a:extLst>
          </p:cNvPr>
          <p:cNvSpPr txBox="1"/>
          <p:nvPr/>
        </p:nvSpPr>
        <p:spPr>
          <a:xfrm>
            <a:off x="1654400" y="4924463"/>
            <a:ext cx="4307488" cy="12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U:  </a:t>
            </a:r>
            <a:r>
              <a:rPr lang="pt-BR" dirty="0"/>
              <a:t>Todas as Coordenadas</a:t>
            </a:r>
          </a:p>
          <a:p>
            <a:pPr>
              <a:lnSpc>
                <a:spcPct val="150000"/>
              </a:lnSpc>
            </a:pPr>
            <a:r>
              <a:rPr lang="pt-BR" b="1" dirty="0"/>
              <a:t>B: </a:t>
            </a:r>
            <a:r>
              <a:rPr lang="pt-BR" dirty="0"/>
              <a:t>Todas as Coordenadas do Brasil</a:t>
            </a:r>
          </a:p>
          <a:p>
            <a:pPr>
              <a:lnSpc>
                <a:spcPct val="150000"/>
              </a:lnSpc>
            </a:pPr>
            <a:r>
              <a:rPr lang="pt-BR" b="1" dirty="0"/>
              <a:t>E</a:t>
            </a:r>
            <a:r>
              <a:rPr lang="pt-BR" sz="1400" dirty="0"/>
              <a:t>x</a:t>
            </a:r>
            <a:r>
              <a:rPr lang="pt-BR" b="1" dirty="0"/>
              <a:t>:</a:t>
            </a:r>
            <a:r>
              <a:rPr lang="pt-BR" dirty="0"/>
              <a:t> Todas as Coordenadas de X estado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D6B7C62-A1B9-6515-4FF7-7ABE8A5086FA}"/>
              </a:ext>
            </a:extLst>
          </p:cNvPr>
          <p:cNvSpPr/>
          <p:nvPr/>
        </p:nvSpPr>
        <p:spPr>
          <a:xfrm>
            <a:off x="2212848" y="1828029"/>
            <a:ext cx="2615184" cy="26151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63A4714-05EF-031C-F112-90FFF1F915A5}"/>
              </a:ext>
            </a:extLst>
          </p:cNvPr>
          <p:cNvSpPr txBox="1"/>
          <p:nvPr/>
        </p:nvSpPr>
        <p:spPr>
          <a:xfrm>
            <a:off x="4670376" y="2016235"/>
            <a:ext cx="505792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dirty="0"/>
              <a:t>B 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B626CD6-FC40-AC23-CB7B-84A4729E964E}"/>
              </a:ext>
            </a:extLst>
          </p:cNvPr>
          <p:cNvSpPr/>
          <p:nvPr/>
        </p:nvSpPr>
        <p:spPr>
          <a:xfrm>
            <a:off x="5961888" y="3316977"/>
            <a:ext cx="1045464" cy="10454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0FDA748E-BC0A-8089-6A02-FE2523CB14CB}"/>
              </a:ext>
            </a:extLst>
          </p:cNvPr>
          <p:cNvSpPr/>
          <p:nvPr/>
        </p:nvSpPr>
        <p:spPr>
          <a:xfrm>
            <a:off x="6943764" y="2016235"/>
            <a:ext cx="1377276" cy="137370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6334055-0ED1-E108-50D4-D649C6EBE851}"/>
              </a:ext>
            </a:extLst>
          </p:cNvPr>
          <p:cNvSpPr/>
          <p:nvPr/>
        </p:nvSpPr>
        <p:spPr>
          <a:xfrm>
            <a:off x="8654532" y="2542954"/>
            <a:ext cx="1377276" cy="137370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234D085-518A-9A0E-C849-0379D564F794}"/>
              </a:ext>
            </a:extLst>
          </p:cNvPr>
          <p:cNvSpPr/>
          <p:nvPr/>
        </p:nvSpPr>
        <p:spPr>
          <a:xfrm>
            <a:off x="3827624" y="3429000"/>
            <a:ext cx="604609" cy="60460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2DF0E8D-57E0-F73B-9462-674580AA7A37}"/>
              </a:ext>
            </a:extLst>
          </p:cNvPr>
          <p:cNvSpPr/>
          <p:nvPr/>
        </p:nvSpPr>
        <p:spPr>
          <a:xfrm>
            <a:off x="2909317" y="2181815"/>
            <a:ext cx="830579" cy="83057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49E082B-2269-A67F-DE5E-16F7E2F965E2}"/>
              </a:ext>
            </a:extLst>
          </p:cNvPr>
          <p:cNvSpPr/>
          <p:nvPr/>
        </p:nvSpPr>
        <p:spPr>
          <a:xfrm>
            <a:off x="2693768" y="3429000"/>
            <a:ext cx="413003" cy="413003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00ABA03-12AC-E850-301E-89D16A68D9B2}"/>
              </a:ext>
            </a:extLst>
          </p:cNvPr>
          <p:cNvSpPr txBox="1"/>
          <p:nvPr/>
        </p:nvSpPr>
        <p:spPr>
          <a:xfrm>
            <a:off x="4149056" y="2995781"/>
            <a:ext cx="675816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dirty="0" err="1"/>
              <a:t>E</a:t>
            </a:r>
            <a:r>
              <a:rPr lang="pt-BR" sz="1400" dirty="0" err="1"/>
              <a:t>rj</a:t>
            </a:r>
            <a:r>
              <a:rPr lang="pt-BR" dirty="0"/>
              <a:t> 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C0E61A3-8408-94D3-E349-449266B4FC05}"/>
              </a:ext>
            </a:extLst>
          </p:cNvPr>
          <p:cNvSpPr txBox="1"/>
          <p:nvPr/>
        </p:nvSpPr>
        <p:spPr>
          <a:xfrm>
            <a:off x="2939971" y="3576543"/>
            <a:ext cx="675816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dirty="0" err="1"/>
              <a:t>E</a:t>
            </a:r>
            <a:r>
              <a:rPr lang="pt-BR" sz="1400" dirty="0" err="1"/>
              <a:t>sp</a:t>
            </a:r>
            <a:r>
              <a:rPr lang="pt-BR" dirty="0"/>
              <a:t> 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1117B11-F261-CAC8-960A-BA654200B838}"/>
              </a:ext>
            </a:extLst>
          </p:cNvPr>
          <p:cNvSpPr txBox="1"/>
          <p:nvPr/>
        </p:nvSpPr>
        <p:spPr>
          <a:xfrm>
            <a:off x="3715336" y="2177963"/>
            <a:ext cx="675816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dirty="0" err="1"/>
              <a:t>E</a:t>
            </a:r>
            <a:r>
              <a:rPr lang="pt-BR" sz="1400" dirty="0" err="1"/>
              <a:t>am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493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73D1E-87E2-9F07-3BD1-1AD2D7E72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18282B6-E23A-8A01-D542-0DB4B5F75669}"/>
              </a:ext>
            </a:extLst>
          </p:cNvPr>
          <p:cNvSpPr/>
          <p:nvPr/>
        </p:nvSpPr>
        <p:spPr>
          <a:xfrm>
            <a:off x="504000" y="714321"/>
            <a:ext cx="26693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rgbClr val="515151"/>
                </a:solidFill>
                <a:latin typeface="+mj-lt"/>
              </a:rPr>
              <a:t>Matemática para computação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CF35B23-5963-6870-D185-5D7BC029AA1B}"/>
              </a:ext>
            </a:extLst>
          </p:cNvPr>
          <p:cNvSpPr/>
          <p:nvPr/>
        </p:nvSpPr>
        <p:spPr>
          <a:xfrm>
            <a:off x="501795" y="720334"/>
            <a:ext cx="18000" cy="307776"/>
          </a:xfrm>
          <a:prstGeom prst="round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1515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0F6D14D-8DA8-8316-F167-1A55ACB2115A}"/>
              </a:ext>
            </a:extLst>
          </p:cNvPr>
          <p:cNvSpPr txBox="1"/>
          <p:nvPr/>
        </p:nvSpPr>
        <p:spPr>
          <a:xfrm>
            <a:off x="7324434" y="597145"/>
            <a:ext cx="4207165" cy="42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600" b="1" dirty="0">
                <a:latin typeface="+mj-lt"/>
              </a:rPr>
              <a:t>1. DESAFIO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F2DA252B-1359-E2E5-97E2-E4ACECDF9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1599" y="6272205"/>
            <a:ext cx="463625" cy="38901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AF190B8-1DB8-781F-D718-638D6472A0A5}"/>
              </a:ext>
            </a:extLst>
          </p:cNvPr>
          <p:cNvSpPr/>
          <p:nvPr/>
        </p:nvSpPr>
        <p:spPr>
          <a:xfrm>
            <a:off x="4251960" y="2382520"/>
            <a:ext cx="3688080" cy="209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68D0C60-B58E-3483-9B4F-9C44BFBE3E1D}"/>
              </a:ext>
            </a:extLst>
          </p:cNvPr>
          <p:cNvSpPr/>
          <p:nvPr/>
        </p:nvSpPr>
        <p:spPr>
          <a:xfrm>
            <a:off x="1654400" y="2998011"/>
            <a:ext cx="1518920" cy="861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C0EDFD5-1408-4172-E72A-F5DDF481A456}"/>
              </a:ext>
            </a:extLst>
          </p:cNvPr>
          <p:cNvSpPr/>
          <p:nvPr/>
        </p:nvSpPr>
        <p:spPr>
          <a:xfrm>
            <a:off x="9018680" y="2998011"/>
            <a:ext cx="1518920" cy="861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4853B71-0000-08CE-ADCA-235F748CF82D}"/>
              </a:ext>
            </a:extLst>
          </p:cNvPr>
          <p:cNvCxnSpPr/>
          <p:nvPr/>
        </p:nvCxnSpPr>
        <p:spPr>
          <a:xfrm>
            <a:off x="3312160" y="3444238"/>
            <a:ext cx="782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F79000B-6A24-21E8-E8ED-7361A3C286DC}"/>
              </a:ext>
            </a:extLst>
          </p:cNvPr>
          <p:cNvCxnSpPr/>
          <p:nvPr/>
        </p:nvCxnSpPr>
        <p:spPr>
          <a:xfrm>
            <a:off x="8097520" y="3444238"/>
            <a:ext cx="782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9D39D3E-FE15-6EAD-A10B-660AC821EBE6}"/>
              </a:ext>
            </a:extLst>
          </p:cNvPr>
          <p:cNvSpPr txBox="1"/>
          <p:nvPr/>
        </p:nvSpPr>
        <p:spPr>
          <a:xfrm>
            <a:off x="3164000" y="3444238"/>
            <a:ext cx="1078640" cy="342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200" dirty="0"/>
              <a:t>Entrada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31404D8-A39F-778B-A854-838B30C36A3B}"/>
              </a:ext>
            </a:extLst>
          </p:cNvPr>
          <p:cNvSpPr txBox="1"/>
          <p:nvPr/>
        </p:nvSpPr>
        <p:spPr>
          <a:xfrm>
            <a:off x="7940040" y="3456127"/>
            <a:ext cx="1078640" cy="342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200" dirty="0"/>
              <a:t>Saída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64D6157-BABA-004B-766B-A4D5A1D9EB58}"/>
              </a:ext>
            </a:extLst>
          </p:cNvPr>
          <p:cNvSpPr txBox="1"/>
          <p:nvPr/>
        </p:nvSpPr>
        <p:spPr>
          <a:xfrm>
            <a:off x="1663720" y="3103933"/>
            <a:ext cx="1509600" cy="619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/>
              <a:t>Longitude: number</a:t>
            </a:r>
          </a:p>
          <a:p>
            <a:pPr>
              <a:lnSpc>
                <a:spcPct val="150000"/>
              </a:lnSpc>
            </a:pPr>
            <a:r>
              <a:rPr lang="pt-BR" sz="1200" dirty="0"/>
              <a:t>Latitude: number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1534C04-ECDB-3778-F7F8-A8B358F1DCD8}"/>
              </a:ext>
            </a:extLst>
          </p:cNvPr>
          <p:cNvSpPr txBox="1"/>
          <p:nvPr/>
        </p:nvSpPr>
        <p:spPr>
          <a:xfrm>
            <a:off x="9018680" y="3103932"/>
            <a:ext cx="1509600" cy="619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/>
              <a:t>País: string = Brazil</a:t>
            </a:r>
          </a:p>
          <a:p>
            <a:pPr>
              <a:lnSpc>
                <a:spcPct val="150000"/>
              </a:lnSpc>
            </a:pPr>
            <a:r>
              <a:rPr lang="pt-BR" sz="1200" dirty="0"/>
              <a:t>Estado: string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5F500FB-0F03-6238-CB71-8BB90A0F43D9}"/>
              </a:ext>
            </a:extLst>
          </p:cNvPr>
          <p:cNvSpPr txBox="1"/>
          <p:nvPr/>
        </p:nvSpPr>
        <p:spPr>
          <a:xfrm>
            <a:off x="4251960" y="3188769"/>
            <a:ext cx="3697400" cy="42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/>
              <a:t>&lt;Procura a coordenada no </a:t>
            </a:r>
            <a:r>
              <a:rPr lang="pt-BR" sz="1600" dirty="0">
                <a:solidFill>
                  <a:schemeClr val="tx2"/>
                </a:solidFill>
              </a:rPr>
              <a:t>.geoJson</a:t>
            </a:r>
            <a:r>
              <a:rPr lang="pt-BR" sz="16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41948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A6711-3533-1192-E296-219B26EE6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E6F27F9-DA43-5A60-790F-50C5AAD60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6998" y="1620420"/>
            <a:ext cx="3617160" cy="361716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AD8B5EF-B5B5-A2F3-045A-2870704EAEEC}"/>
              </a:ext>
            </a:extLst>
          </p:cNvPr>
          <p:cNvSpPr/>
          <p:nvPr/>
        </p:nvSpPr>
        <p:spPr>
          <a:xfrm>
            <a:off x="504000" y="714321"/>
            <a:ext cx="26693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rgbClr val="515151"/>
                </a:solidFill>
                <a:latin typeface="+mj-lt"/>
              </a:rPr>
              <a:t>Matemática para computação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AF663F0-4E84-9862-8518-0B54B5A564A9}"/>
              </a:ext>
            </a:extLst>
          </p:cNvPr>
          <p:cNvSpPr/>
          <p:nvPr/>
        </p:nvSpPr>
        <p:spPr>
          <a:xfrm>
            <a:off x="501795" y="720334"/>
            <a:ext cx="18000" cy="307776"/>
          </a:xfrm>
          <a:prstGeom prst="round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1515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A2BCCD7-EE7C-A279-702B-EA104666E971}"/>
              </a:ext>
            </a:extLst>
          </p:cNvPr>
          <p:cNvSpPr txBox="1"/>
          <p:nvPr/>
        </p:nvSpPr>
        <p:spPr>
          <a:xfrm>
            <a:off x="7324434" y="597145"/>
            <a:ext cx="4207165" cy="42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600" b="1" dirty="0">
                <a:latin typeface="+mj-lt"/>
              </a:rPr>
              <a:t>2. DESAFIO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8456909C-A0AA-EE1E-5187-08AD58223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31599" y="6272205"/>
            <a:ext cx="463625" cy="389019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3DFA19BC-5F2A-AF28-738F-7B197790EB4C}"/>
              </a:ext>
            </a:extLst>
          </p:cNvPr>
          <p:cNvSpPr txBox="1"/>
          <p:nvPr/>
        </p:nvSpPr>
        <p:spPr>
          <a:xfrm>
            <a:off x="1634835" y="2156311"/>
            <a:ext cx="4461165" cy="3791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/>
              <a:t>Como resolver</a:t>
            </a:r>
          </a:p>
          <a:p>
            <a:pPr algn="ctr">
              <a:lnSpc>
                <a:spcPct val="150000"/>
              </a:lnSpc>
            </a:pPr>
            <a:endParaRPr lang="pt-BR" b="1" dirty="0"/>
          </a:p>
          <a:p>
            <a:pPr algn="ctr">
              <a:lnSpc>
                <a:spcPct val="150000"/>
              </a:lnSpc>
            </a:pPr>
            <a:r>
              <a:rPr lang="pt-BR" dirty="0"/>
              <a:t>Para resolver o desafio 2, implementei uma função que calcula a posição atual do avião com base na coordenada inicial, coordenada final e um parâmetro de tempo, permitindo determinar a localização intermediária ao longo da trajetória.</a:t>
            </a:r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91E2FF4A-2568-831E-37C5-0A273F313C32}"/>
              </a:ext>
            </a:extLst>
          </p:cNvPr>
          <p:cNvCxnSpPr>
            <a:cxnSpLocks/>
          </p:cNvCxnSpPr>
          <p:nvPr/>
        </p:nvCxnSpPr>
        <p:spPr>
          <a:xfrm flipH="1" flipV="1">
            <a:off x="8599170" y="2240280"/>
            <a:ext cx="264795" cy="2178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F750FE0C-ECDC-35C4-EE1E-6D9EBEFE7E9C}"/>
              </a:ext>
            </a:extLst>
          </p:cNvPr>
          <p:cNvSpPr/>
          <p:nvPr/>
        </p:nvSpPr>
        <p:spPr>
          <a:xfrm>
            <a:off x="8825895" y="4541329"/>
            <a:ext cx="146655" cy="146655"/>
          </a:xfrm>
          <a:prstGeom prst="ellipse">
            <a:avLst/>
          </a:prstGeom>
          <a:solidFill>
            <a:schemeClr val="bg1"/>
          </a:solidFill>
          <a:ln w="76200">
            <a:solidFill>
              <a:srgbClr val="E74C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3DB64B3-0C76-5DDD-9365-5D262ABC96AF}"/>
              </a:ext>
            </a:extLst>
          </p:cNvPr>
          <p:cNvSpPr/>
          <p:nvPr/>
        </p:nvSpPr>
        <p:spPr>
          <a:xfrm>
            <a:off x="8509665" y="1992065"/>
            <a:ext cx="146655" cy="14665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58294E67-273D-BC9D-8340-E5B93C772257}"/>
              </a:ext>
            </a:extLst>
          </p:cNvPr>
          <p:cNvSpPr/>
          <p:nvPr/>
        </p:nvSpPr>
        <p:spPr>
          <a:xfrm>
            <a:off x="8820185" y="4348778"/>
            <a:ext cx="87560" cy="87560"/>
          </a:xfrm>
          <a:prstGeom prst="ellipse">
            <a:avLst/>
          </a:prstGeom>
          <a:solidFill>
            <a:srgbClr val="C8C8C8"/>
          </a:solidFill>
          <a:ln w="38100">
            <a:solidFill>
              <a:srgbClr val="00C1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09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7.40741E-7 L -0.02174 -0.3138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1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87D2D-E2EA-AE32-BC90-DB4B5DCE3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1E82BA-BE57-BE01-5839-BA3B01A06E1A}"/>
              </a:ext>
            </a:extLst>
          </p:cNvPr>
          <p:cNvSpPr/>
          <p:nvPr/>
        </p:nvSpPr>
        <p:spPr>
          <a:xfrm>
            <a:off x="504000" y="714321"/>
            <a:ext cx="26693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rgbClr val="515151"/>
                </a:solidFill>
                <a:latin typeface="+mj-lt"/>
              </a:rPr>
              <a:t>Matemática para computação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7B07FF8-80A7-AA66-D563-6C3A51CE5367}"/>
              </a:ext>
            </a:extLst>
          </p:cNvPr>
          <p:cNvSpPr/>
          <p:nvPr/>
        </p:nvSpPr>
        <p:spPr>
          <a:xfrm>
            <a:off x="501795" y="720334"/>
            <a:ext cx="18000" cy="307776"/>
          </a:xfrm>
          <a:prstGeom prst="round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1515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AB4BA2-FB7F-BFFC-87A6-19C66AC7C643}"/>
              </a:ext>
            </a:extLst>
          </p:cNvPr>
          <p:cNvSpPr txBox="1"/>
          <p:nvPr/>
        </p:nvSpPr>
        <p:spPr>
          <a:xfrm>
            <a:off x="7324434" y="597145"/>
            <a:ext cx="4207165" cy="42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600" b="1" dirty="0">
                <a:latin typeface="+mj-lt"/>
              </a:rPr>
              <a:t>2. DESAFIO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2537D141-810A-3745-C557-D4EA736B5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1599" y="6272205"/>
            <a:ext cx="463625" cy="389019"/>
          </a:xfrm>
          <a:prstGeom prst="rect">
            <a:avLst/>
          </a:prstGeom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0613C33A-F086-4409-5315-A045F06C85F1}"/>
              </a:ext>
            </a:extLst>
          </p:cNvPr>
          <p:cNvCxnSpPr/>
          <p:nvPr/>
        </p:nvCxnSpPr>
        <p:spPr>
          <a:xfrm flipV="1">
            <a:off x="2685288" y="1873842"/>
            <a:ext cx="0" cy="34838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1BB8560-2DD9-D5EB-0EED-1CACFFE9A384}"/>
              </a:ext>
            </a:extLst>
          </p:cNvPr>
          <p:cNvCxnSpPr>
            <a:cxnSpLocks/>
          </p:cNvCxnSpPr>
          <p:nvPr/>
        </p:nvCxnSpPr>
        <p:spPr>
          <a:xfrm>
            <a:off x="2685288" y="5357706"/>
            <a:ext cx="682142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A844696-E21E-B100-8BA1-CE634AF46831}"/>
              </a:ext>
            </a:extLst>
          </p:cNvPr>
          <p:cNvCxnSpPr>
            <a:cxnSpLocks/>
          </p:cNvCxnSpPr>
          <p:nvPr/>
        </p:nvCxnSpPr>
        <p:spPr>
          <a:xfrm flipH="1" flipV="1">
            <a:off x="3734677" y="3199045"/>
            <a:ext cx="3915803" cy="1175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E7713BD-0E44-1F01-0D7A-47F8AD1F5E6B}"/>
              </a:ext>
            </a:extLst>
          </p:cNvPr>
          <p:cNvSpPr txBox="1"/>
          <p:nvPr/>
        </p:nvSpPr>
        <p:spPr>
          <a:xfrm>
            <a:off x="2515154" y="1415100"/>
            <a:ext cx="34026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73BB899-4B6E-0FFE-E052-7CF2EA3CAB91}"/>
              </a:ext>
            </a:extLst>
          </p:cNvPr>
          <p:cNvSpPr txBox="1"/>
          <p:nvPr/>
        </p:nvSpPr>
        <p:spPr>
          <a:xfrm>
            <a:off x="9506712" y="5042220"/>
            <a:ext cx="34026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7476032-EE4C-9BD0-5AC2-A14670121B7E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3588022" y="3218843"/>
            <a:ext cx="0" cy="122901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3F50B4E3-1CBF-B7C4-174B-52D5430CB956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588021" y="4447858"/>
            <a:ext cx="417558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8F29C622-DA21-8532-407F-E580F2D88C39}"/>
              </a:ext>
            </a:extLst>
          </p:cNvPr>
          <p:cNvSpPr/>
          <p:nvPr/>
        </p:nvSpPr>
        <p:spPr>
          <a:xfrm>
            <a:off x="7763606" y="4374530"/>
            <a:ext cx="146655" cy="146655"/>
          </a:xfrm>
          <a:prstGeom prst="ellipse">
            <a:avLst/>
          </a:prstGeom>
          <a:solidFill>
            <a:schemeClr val="bg1"/>
          </a:solidFill>
          <a:ln w="76200">
            <a:solidFill>
              <a:srgbClr val="E74C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686755D-196F-94DA-FEB0-30030C8194B8}"/>
              </a:ext>
            </a:extLst>
          </p:cNvPr>
          <p:cNvSpPr/>
          <p:nvPr/>
        </p:nvSpPr>
        <p:spPr>
          <a:xfrm>
            <a:off x="3514694" y="3072188"/>
            <a:ext cx="146655" cy="14665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01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4E958-04A6-4953-B184-1E5CDBBDB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Diagrama de Venn&#10;&#10;Descrição gerada automaticamente">
            <a:extLst>
              <a:ext uri="{FF2B5EF4-FFF2-40B4-BE49-F238E27FC236}">
                <a16:creationId xmlns:a16="http://schemas.microsoft.com/office/drawing/2014/main" id="{F992A48A-360E-1C11-8118-09624AE9B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396240"/>
            <a:ext cx="6065520" cy="606552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6967BF0-6F8D-B30F-D75A-52EEDEFCEE00}"/>
              </a:ext>
            </a:extLst>
          </p:cNvPr>
          <p:cNvSpPr/>
          <p:nvPr/>
        </p:nvSpPr>
        <p:spPr>
          <a:xfrm>
            <a:off x="504000" y="714321"/>
            <a:ext cx="26693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rgbClr val="515151"/>
                </a:solidFill>
                <a:latin typeface="+mj-lt"/>
              </a:rPr>
              <a:t>Matemática para computação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DE93D11-56BB-6FF0-4015-EE6F4B0A4ED8}"/>
              </a:ext>
            </a:extLst>
          </p:cNvPr>
          <p:cNvSpPr/>
          <p:nvPr/>
        </p:nvSpPr>
        <p:spPr>
          <a:xfrm>
            <a:off x="501795" y="720334"/>
            <a:ext cx="18000" cy="307776"/>
          </a:xfrm>
          <a:prstGeom prst="round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1515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2C537A-DBCC-8DA2-FE92-49A2A9815D90}"/>
              </a:ext>
            </a:extLst>
          </p:cNvPr>
          <p:cNvSpPr txBox="1"/>
          <p:nvPr/>
        </p:nvSpPr>
        <p:spPr>
          <a:xfrm>
            <a:off x="7324434" y="597145"/>
            <a:ext cx="4207165" cy="42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600" b="1" dirty="0">
                <a:latin typeface="+mj-lt"/>
              </a:rPr>
              <a:t>2. DESAFIO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F72AC009-EC87-DB34-0B15-2DCD71733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31599" y="6272205"/>
            <a:ext cx="463625" cy="389019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65E5E36-DC5D-7D52-CB29-F42FF6C2BB15}"/>
              </a:ext>
            </a:extLst>
          </p:cNvPr>
          <p:cNvCxnSpPr>
            <a:cxnSpLocks/>
          </p:cNvCxnSpPr>
          <p:nvPr/>
        </p:nvCxnSpPr>
        <p:spPr>
          <a:xfrm flipH="1" flipV="1">
            <a:off x="6329680" y="1803400"/>
            <a:ext cx="342900" cy="2397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9A0A7659-5C96-363D-6120-C9F882A6659E}"/>
              </a:ext>
            </a:extLst>
          </p:cNvPr>
          <p:cNvSpPr/>
          <p:nvPr/>
        </p:nvSpPr>
        <p:spPr>
          <a:xfrm>
            <a:off x="6621622" y="4292078"/>
            <a:ext cx="146655" cy="146655"/>
          </a:xfrm>
          <a:prstGeom prst="ellipse">
            <a:avLst/>
          </a:prstGeom>
          <a:solidFill>
            <a:schemeClr val="bg1"/>
          </a:solidFill>
          <a:ln w="76200">
            <a:solidFill>
              <a:srgbClr val="E74C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FC7E229-9FF4-98C1-A091-37C8A1551ECE}"/>
              </a:ext>
            </a:extLst>
          </p:cNvPr>
          <p:cNvSpPr/>
          <p:nvPr/>
        </p:nvSpPr>
        <p:spPr>
          <a:xfrm>
            <a:off x="6237000" y="1553112"/>
            <a:ext cx="146655" cy="14665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687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722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dos Santos</dc:creator>
  <cp:lastModifiedBy>Luiz Felipe dos Santos</cp:lastModifiedBy>
  <cp:revision>6</cp:revision>
  <dcterms:created xsi:type="dcterms:W3CDTF">2024-10-01T12:16:56Z</dcterms:created>
  <dcterms:modified xsi:type="dcterms:W3CDTF">2024-12-04T20:16:46Z</dcterms:modified>
</cp:coreProperties>
</file>