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63" r:id="rId7"/>
    <p:sldId id="268" r:id="rId8"/>
    <p:sldId id="270" r:id="rId9"/>
    <p:sldId id="264" r:id="rId10"/>
    <p:sldId id="276" r:id="rId11"/>
    <p:sldId id="269" r:id="rId12"/>
    <p:sldId id="271" r:id="rId13"/>
    <p:sldId id="266" r:id="rId14"/>
    <p:sldId id="272" r:id="rId15"/>
    <p:sldId id="265" r:id="rId16"/>
    <p:sldId id="273" r:id="rId17"/>
    <p:sldId id="288" r:id="rId18"/>
    <p:sldId id="289" r:id="rId19"/>
    <p:sldId id="291" r:id="rId20"/>
    <p:sldId id="292" r:id="rId21"/>
    <p:sldId id="290" r:id="rId22"/>
    <p:sldId id="28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2A903-CC6F-4BB8-A181-23D6D79E1E34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0FF5F-7578-4031-A560-2C07A7F1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7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87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03FC-9048-4EF9-8F0C-FCEBB3E1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2B4F90-7F53-43AF-B5E7-BF9DE3A5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4381DA-155A-424A-8832-D5F11B7B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9FA8FA-BF6E-40EF-B295-1344D04F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2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sz="36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5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886715"/>
            <a:ext cx="7885990" cy="707886"/>
          </a:xfrm>
        </p:spPr>
        <p:txBody>
          <a:bodyPr/>
          <a:lstStyle/>
          <a:p>
            <a:r>
              <a:rPr lang="pt-BR" dirty="0"/>
              <a:t>HTML - 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3594601"/>
            <a:ext cx="5736640" cy="844234"/>
          </a:xfrm>
        </p:spPr>
        <p:txBody>
          <a:bodyPr>
            <a:normAutofit/>
          </a:bodyPr>
          <a:lstStyle/>
          <a:p>
            <a:r>
              <a:rPr lang="pt-BR" sz="2800" dirty="0" err="1"/>
              <a:t>H</a:t>
            </a:r>
            <a:r>
              <a:rPr lang="pt-BR" sz="2800" b="0" dirty="0" err="1"/>
              <a:t>yper</a:t>
            </a:r>
            <a:r>
              <a:rPr lang="pt-BR" sz="2800" dirty="0"/>
              <a:t> </a:t>
            </a:r>
            <a:r>
              <a:rPr lang="pt-BR" sz="2800" dirty="0" err="1"/>
              <a:t>T</a:t>
            </a:r>
            <a:r>
              <a:rPr lang="pt-BR" sz="2800" b="0" dirty="0" err="1"/>
              <a:t>ext</a:t>
            </a:r>
            <a:r>
              <a:rPr lang="pt-BR" sz="2800" dirty="0"/>
              <a:t> M</a:t>
            </a:r>
            <a:r>
              <a:rPr lang="pt-BR" sz="2800" b="0" dirty="0"/>
              <a:t>arkup</a:t>
            </a:r>
            <a:r>
              <a:rPr lang="pt-BR" sz="2800" dirty="0"/>
              <a:t> </a:t>
            </a:r>
            <a:r>
              <a:rPr lang="pt-BR" sz="2800" dirty="0" err="1"/>
              <a:t>L</a:t>
            </a:r>
            <a:r>
              <a:rPr lang="pt-BR" sz="2800" b="0" dirty="0" err="1"/>
              <a:t>anguage</a:t>
            </a:r>
            <a:endParaRPr lang="pt-BR" sz="2800" b="0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1" y="1140823"/>
            <a:ext cx="7174821" cy="173554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HTML</a:t>
            </a:r>
            <a:r>
              <a:rPr lang="pt-BR" dirty="0"/>
              <a:t> usa "Marcação" por </a:t>
            </a:r>
            <a:r>
              <a:rPr lang="pt-BR" b="1" dirty="0"/>
              <a:t>TAGS</a:t>
            </a:r>
            <a:r>
              <a:rPr lang="pt-BR" dirty="0"/>
              <a:t> para anotar texto, imagem e outros conteúdos para exibição em um navegador da Web.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7A353049-D188-8157-0C8C-229A58D7E8E9}"/>
              </a:ext>
            </a:extLst>
          </p:cNvPr>
          <p:cNvSpPr txBox="1">
            <a:spLocks/>
          </p:cNvSpPr>
          <p:nvPr/>
        </p:nvSpPr>
        <p:spPr>
          <a:xfrm>
            <a:off x="1321108" y="3295857"/>
            <a:ext cx="5186224" cy="56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&lt;body&gt; </a:t>
            </a:r>
            <a:r>
              <a:rPr lang="pt-BR" dirty="0"/>
              <a:t>Conteúdo </a:t>
            </a:r>
            <a:r>
              <a:rPr lang="pt-BR" b="1" dirty="0"/>
              <a:t>&lt;/body&gt;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B8D17B-B2EC-F86A-BBE2-F0C48780305C}"/>
              </a:ext>
            </a:extLst>
          </p:cNvPr>
          <p:cNvSpPr txBox="1"/>
          <p:nvPr/>
        </p:nvSpPr>
        <p:spPr>
          <a:xfrm>
            <a:off x="719090" y="4281278"/>
            <a:ext cx="2032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Montserrat" panose="00000500000000000000" pitchFamily="2" charset="0"/>
              </a:rPr>
              <a:t>Tag</a:t>
            </a:r>
            <a:r>
              <a:rPr lang="pt-BR" sz="2200" dirty="0">
                <a:latin typeface="Montserrat" panose="00000500000000000000" pitchFamily="2" charset="0"/>
              </a:rPr>
              <a:t> de início de marcação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38A2F44-D891-0F25-0574-1611EBE7E022}"/>
              </a:ext>
            </a:extLst>
          </p:cNvPr>
          <p:cNvSpPr txBox="1"/>
          <p:nvPr/>
        </p:nvSpPr>
        <p:spPr>
          <a:xfrm>
            <a:off x="5020324" y="4281278"/>
            <a:ext cx="2743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Montserrat" panose="00000500000000000000" pitchFamily="2" charset="0"/>
              </a:rPr>
              <a:t>Tag</a:t>
            </a:r>
            <a:r>
              <a:rPr lang="pt-BR" sz="2200" dirty="0">
                <a:latin typeface="Montserrat" panose="00000500000000000000" pitchFamily="2" charset="0"/>
              </a:rPr>
              <a:t> com barra, final da marcação</a:t>
            </a:r>
          </a:p>
        </p:txBody>
      </p:sp>
    </p:spTree>
    <p:extLst>
      <p:ext uri="{BB962C8B-B14F-4D97-AF65-F5344CB8AC3E}">
        <p14:creationId xmlns:p14="http://schemas.microsoft.com/office/powerpoint/2010/main" val="377171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517A-66E3-8B65-D2C4-F26B74D2FA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funciona?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517D4F-F742-6087-BA5B-A378B6B29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32" y="1715586"/>
            <a:ext cx="5274723" cy="37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básica do HTML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A10418-F61A-4665-A676-44082927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0" y="2110612"/>
            <a:ext cx="7366424" cy="31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8E1951-E23E-8AFB-DE8A-15E4EAE92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189260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Títulos</a:t>
            </a:r>
          </a:p>
        </p:txBody>
      </p:sp>
      <p:pic>
        <p:nvPicPr>
          <p:cNvPr id="3074" name="Picture 2" descr="Resultado de imagem para TAGS header">
            <a:extLst>
              <a:ext uri="{FF2B5EF4-FFF2-40B4-BE49-F238E27FC236}">
                <a16:creationId xmlns:a16="http://schemas.microsoft.com/office/drawing/2014/main" id="{F5088868-7D9F-E791-4F28-7591CA095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394866"/>
            <a:ext cx="3282190" cy="244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F69D9E-5B77-B3F3-F1A9-799F043B7D12}"/>
              </a:ext>
            </a:extLst>
          </p:cNvPr>
          <p:cNvSpPr txBox="1"/>
          <p:nvPr/>
        </p:nvSpPr>
        <p:spPr>
          <a:xfrm>
            <a:off x="4061534" y="1394867"/>
            <a:ext cx="45586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 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Inserção de Títulos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&lt;body&gt;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&lt;H1&gt;Curso de Programação Web&lt;/H1&gt;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&lt;H2&gt;1.1 Hipertexto&lt;/H2&gt;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&lt;H3&gt;1.1.1 HTML - Semântica&lt;/H3&gt;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&lt;/body&gt; 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12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B1F3D5D-9093-AA7B-2553-1A7B9C46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06" y="2079801"/>
            <a:ext cx="7790988" cy="2112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0" i="0" u="none" strike="noStrike" dirty="0">
                <a:solidFill>
                  <a:srgbClr val="595959"/>
                </a:solidFill>
                <a:effectLst/>
              </a:rPr>
              <a:t>O HTML considera os parágrafos como blocos de textos e o espalha da melhor maneira possível no navegador</a:t>
            </a:r>
          </a:p>
          <a:p>
            <a:pPr marL="0" indent="0">
              <a:buNone/>
            </a:pPr>
            <a:r>
              <a:rPr lang="pt-BR" sz="2400" b="0" i="0" u="none" strike="noStrike" dirty="0">
                <a:solidFill>
                  <a:srgbClr val="595959"/>
                </a:solidFill>
                <a:effectLst/>
              </a:rPr>
              <a:t>Para criar parágrafos utilizamos as marcações </a:t>
            </a:r>
            <a:r>
              <a:rPr lang="pt-BR" sz="2400" b="1" i="0" u="none" strike="noStrike" dirty="0">
                <a:solidFill>
                  <a:srgbClr val="595959"/>
                </a:solidFill>
                <a:effectLst/>
              </a:rPr>
              <a:t>&lt;p&gt;</a:t>
            </a:r>
            <a:r>
              <a:rPr lang="pt-BR" sz="2400" b="0" i="0" u="none" strike="noStrike" dirty="0">
                <a:solidFill>
                  <a:srgbClr val="595959"/>
                </a:solidFill>
                <a:effectLst/>
              </a:rPr>
              <a:t> e </a:t>
            </a:r>
            <a:r>
              <a:rPr lang="pt-BR" sz="2400" b="1" i="0" u="none" strike="noStrike" dirty="0">
                <a:solidFill>
                  <a:srgbClr val="595959"/>
                </a:solidFill>
                <a:effectLst/>
              </a:rPr>
              <a:t>&lt;/p&gt;</a:t>
            </a:r>
            <a:endParaRPr lang="pt-BR" sz="2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A93A0-69BA-190A-C8BF-DD177E63E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506" y="560435"/>
            <a:ext cx="290466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Parágrafos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DEA60-79DB-C164-1A22-FAE20E76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74" y="560435"/>
            <a:ext cx="566691" cy="5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0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97BF04D-AD21-4C5F-58A6-D1C38DC4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47356"/>
            <a:ext cx="3135483" cy="2409690"/>
          </a:xfrm>
        </p:spPr>
        <p:txBody>
          <a:bodyPr/>
          <a:lstStyle/>
          <a:p>
            <a:pPr marL="0" indent="0">
              <a:buNone/>
            </a:pP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Também chamadas de listas numeradas, são feitas por meio das 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tags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 &lt;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ol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&gt; e &lt;/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ol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&gt;. Nessa lista, os tópicos são apresentados com números (1, i, a, etc.). Cada item da lista deve ser inserido depois da 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tag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 &lt;li&gt;.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F9647-0349-2910-A6F5-061CCF9DE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4005495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Lista Ordenada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E3A440-DBEF-1306-9F91-20B1F54A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32" y="1247356"/>
            <a:ext cx="3687911" cy="4259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3294EF-0702-C3FD-BB33-E0B27644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657046"/>
            <a:ext cx="2702835" cy="22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24544D8-FFBE-FE40-456F-62E4D047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7" y="1140823"/>
            <a:ext cx="3517222" cy="1957106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Formadas por símbolos, não apresentam explicitamente uma ordem. São criadas por meio das 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tags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 &lt;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ul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&gt; e &lt;/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ul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&gt;. Assim como na ordenada, seus itens são inseridos depois da </a:t>
            </a:r>
            <a:r>
              <a:rPr lang="pt-BR" sz="1800" b="0" i="0" u="none" strike="noStrike" dirty="0" err="1">
                <a:solidFill>
                  <a:srgbClr val="595959"/>
                </a:solidFill>
                <a:effectLst/>
              </a:rPr>
              <a:t>tag</a:t>
            </a:r>
            <a:r>
              <a:rPr lang="pt-BR" sz="1800" b="0" i="0" u="none" strike="noStrike" dirty="0">
                <a:solidFill>
                  <a:srgbClr val="595959"/>
                </a:solidFill>
                <a:effectLst/>
              </a:rPr>
              <a:t> &lt;li&gt;.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457E25-69CD-FE28-AE2E-5F80AD8E6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Lista não ordenada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AE8529-4048-0F41-26AF-B9C3613C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5" y="3306935"/>
            <a:ext cx="2276475" cy="2133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0B5705-0960-183F-5D2D-2AF03C868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68" y="1760021"/>
            <a:ext cx="3359128" cy="33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6AB65F-5F3E-5503-D770-81F78C43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41610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Escolha um tema de sua preferência e monte uma estrutura em HTML que contenha:</a:t>
            </a:r>
          </a:p>
          <a:p>
            <a:pPr lvl="1"/>
            <a:r>
              <a:rPr lang="pt-BR" dirty="0"/>
              <a:t>Títulos</a:t>
            </a:r>
          </a:p>
          <a:p>
            <a:pPr lvl="1"/>
            <a:r>
              <a:rPr lang="pt-BR" dirty="0"/>
              <a:t>Um texto</a:t>
            </a:r>
          </a:p>
          <a:p>
            <a:pPr lvl="1"/>
            <a:r>
              <a:rPr lang="pt-BR" dirty="0"/>
              <a:t>Uma lista ordenada</a:t>
            </a:r>
          </a:p>
          <a:p>
            <a:pPr lvl="1"/>
            <a:r>
              <a:rPr lang="pt-BR" dirty="0"/>
              <a:t>Uma lista não ordenada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D916C-42C6-F991-A226-B20E32CCB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73230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380C081-8A36-1815-441F-D7197AFD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11" y="1504786"/>
            <a:ext cx="2460778" cy="3138235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Arrumar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Banheiro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Cozinha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Almoço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Salada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Carne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Compras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Mercado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Borracharia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5EDB9-6BCE-4306-306D-799DB0D7D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Atividade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8AF1EB-06A8-013B-D2A5-40E7676D5D3B}"/>
              </a:ext>
            </a:extLst>
          </p:cNvPr>
          <p:cNvSpPr txBox="1"/>
          <p:nvPr/>
        </p:nvSpPr>
        <p:spPr>
          <a:xfrm>
            <a:off x="4145871" y="1109370"/>
            <a:ext cx="33912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Compras do mês de Abril</a:t>
            </a:r>
            <a:endParaRPr lang="pt-BR" b="0" dirty="0"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Mercado: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Arroz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Feijão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Óleo de soja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Sal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Macarrão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Açougue: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Carne de sol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Carne moída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Peito de frango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Cama, mesa e banho: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Lençol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Fronha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Toalha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Edredon</a:t>
            </a:r>
            <a:endParaRPr lang="pt-BR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7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4">
            <a:extLst>
              <a:ext uri="{FF2B5EF4-FFF2-40B4-BE49-F238E27FC236}">
                <a16:creationId xmlns:a16="http://schemas.microsoft.com/office/drawing/2014/main" id="{7BB002FC-FA37-94C5-C5B6-3ABA74A6E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005" y="3075057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 sz="4400" b="1" dirty="0">
                <a:solidFill>
                  <a:srgbClr val="3F3F3F"/>
                </a:solidFill>
              </a:rPr>
              <a:t>Bora lá! </a:t>
            </a:r>
            <a:r>
              <a:rPr lang="pt-BR" sz="4400" b="1" i="0" dirty="0">
                <a:solidFill>
                  <a:srgbClr val="3F3F3F"/>
                </a:solidFill>
                <a:effectLst/>
                <a:latin typeface="Noto Color Emoji"/>
              </a:rPr>
              <a:t>👊</a:t>
            </a:r>
            <a:endParaRPr sz="4400" b="1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8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BEE065-3DE7-452D-93D4-F7DE4B6910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794" y="895299"/>
            <a:ext cx="3881206" cy="1031155"/>
          </a:xfrm>
        </p:spPr>
        <p:txBody>
          <a:bodyPr>
            <a:normAutofit fontScale="92500"/>
          </a:bodyPr>
          <a:lstStyle/>
          <a:p>
            <a:r>
              <a:rPr lang="pt-BR" dirty="0"/>
              <a:t>História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E3BC037-2C87-4F2F-8956-61160249E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8650" y="2176137"/>
            <a:ext cx="3881206" cy="3869555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O HTML foi criado em </a:t>
            </a:r>
            <a:r>
              <a:rPr lang="pt-BR" dirty="0"/>
              <a:t>1991</a:t>
            </a:r>
            <a:r>
              <a:rPr lang="pt-BR" b="0" dirty="0"/>
              <a:t>, por </a:t>
            </a:r>
            <a:r>
              <a:rPr lang="pt-BR" dirty="0"/>
              <a:t>Tim Berners-Lee</a:t>
            </a:r>
            <a:r>
              <a:rPr lang="pt-BR" b="0" dirty="0"/>
              <a:t>, no </a:t>
            </a:r>
            <a:r>
              <a:rPr lang="pt-BR" dirty="0"/>
              <a:t>CERN</a:t>
            </a:r>
            <a:r>
              <a:rPr lang="pt-BR" b="0" dirty="0"/>
              <a:t> (</a:t>
            </a:r>
            <a:r>
              <a:rPr lang="pt-BR" b="0" dirty="0" err="1"/>
              <a:t>European</a:t>
            </a:r>
            <a:r>
              <a:rPr lang="pt-BR" b="0" dirty="0"/>
              <a:t> </a:t>
            </a:r>
            <a:r>
              <a:rPr lang="pt-BR" b="0" dirty="0" err="1"/>
              <a:t>Council</a:t>
            </a:r>
            <a:r>
              <a:rPr lang="pt-BR" b="0" dirty="0"/>
              <a:t> for Nuclear </a:t>
            </a:r>
            <a:r>
              <a:rPr lang="pt-BR" b="0" dirty="0" err="1"/>
              <a:t>Research</a:t>
            </a:r>
            <a:r>
              <a:rPr lang="pt-BR" b="0" dirty="0"/>
              <a:t>) na suíça. </a:t>
            </a:r>
          </a:p>
          <a:p>
            <a:r>
              <a:rPr lang="pt-BR" b="0" dirty="0"/>
              <a:t>Inicialmente o HTML foi projetado para interligar instituições de pesquisa próximas, e compartilhar documentos com facilidade. </a:t>
            </a:r>
          </a:p>
          <a:p>
            <a:r>
              <a:rPr lang="pt-BR" b="0" dirty="0"/>
              <a:t>Em </a:t>
            </a:r>
            <a:r>
              <a:rPr lang="pt-BR" dirty="0"/>
              <a:t>1992</a:t>
            </a:r>
            <a:r>
              <a:rPr lang="pt-BR" b="0" dirty="0"/>
              <a:t>, foi liberada a biblioteca de desenvolvimento </a:t>
            </a:r>
            <a:r>
              <a:rPr lang="pt-BR" dirty="0"/>
              <a:t>WWW</a:t>
            </a:r>
            <a:r>
              <a:rPr lang="pt-BR" b="0" dirty="0"/>
              <a:t> ( World </a:t>
            </a:r>
            <a:r>
              <a:rPr lang="pt-BR" b="0" dirty="0" err="1"/>
              <a:t>Wide</a:t>
            </a:r>
            <a:r>
              <a:rPr lang="pt-BR" b="0" dirty="0"/>
              <a:t> Web), uma rede de alcance mundial, que junto com o HTML proporcionou o uso em escala mundial da WEB.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2EAEB7C-B5DF-4CA3-B1B3-C061F8494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138234"/>
            <a:ext cx="4572000" cy="57190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3D820B-9B06-46D2-93C8-F6E56480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84548"/>
            <a:ext cx="4572000" cy="24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E893FB-507C-4C08-9EA2-125D1132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3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899103"/>
            <a:ext cx="7174821" cy="2649942"/>
          </a:xfrm>
        </p:spPr>
        <p:txBody>
          <a:bodyPr>
            <a:normAutofit/>
          </a:bodyPr>
          <a:lstStyle/>
          <a:p>
            <a:r>
              <a:rPr lang="pt-BR" b="1" dirty="0"/>
              <a:t>HTML</a:t>
            </a:r>
            <a:r>
              <a:rPr lang="pt-BR" dirty="0"/>
              <a:t> (Linguagem de Marcação de </a:t>
            </a:r>
            <a:r>
              <a:rPr lang="pt-BR" dirty="0" err="1"/>
              <a:t>HiperTexto</a:t>
            </a:r>
            <a:r>
              <a:rPr lang="pt-BR" dirty="0"/>
              <a:t>) é o bloco de construção mais básico da web. </a:t>
            </a:r>
          </a:p>
          <a:p>
            <a:endParaRPr lang="pt-BR" dirty="0"/>
          </a:p>
          <a:p>
            <a:r>
              <a:rPr lang="pt-BR" dirty="0"/>
              <a:t>Define o significado e a estrutura do conteúdo da web.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409514"/>
            <a:ext cx="2505168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9656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EF7F882-5F0D-C1AA-86F2-EB735E81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46" y="1418250"/>
            <a:ext cx="7157067" cy="2010750"/>
          </a:xfrm>
        </p:spPr>
        <p:txBody>
          <a:bodyPr>
            <a:normAutofit/>
          </a:bodyPr>
          <a:lstStyle/>
          <a:p>
            <a:pPr algn="just"/>
            <a:r>
              <a:rPr lang="pt-BR" sz="2600" b="0" i="0" u="none" strike="noStrike" dirty="0">
                <a:solidFill>
                  <a:srgbClr val="000000"/>
                </a:solidFill>
                <a:effectLst/>
              </a:rPr>
              <a:t>Em</a:t>
            </a:r>
            <a:r>
              <a:rPr lang="pt-BR" sz="2600" b="0" i="0" u="none" strike="noStrike" dirty="0">
                <a:solidFill>
                  <a:srgbClr val="F0851D"/>
                </a:solidFill>
                <a:effectLst/>
              </a:rPr>
              <a:t> </a:t>
            </a:r>
            <a:r>
              <a:rPr lang="pt-BR" sz="2600" b="1" i="0" u="none" strike="noStrike" dirty="0">
                <a:effectLst/>
              </a:rPr>
              <a:t>2013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</a:rPr>
              <a:t>, o HTML se torna exclusivamente semântico e apresenta novas funcionalidades por meio da junção de outras tecnologias, como CSS e o </a:t>
            </a:r>
            <a:r>
              <a:rPr lang="pt-BR" sz="26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pt-BR" sz="2600" dirty="0"/>
          </a:p>
        </p:txBody>
      </p:sp>
      <p:pic>
        <p:nvPicPr>
          <p:cNvPr id="1026" name="Picture 2" descr="Resultado de imagem para javascript">
            <a:extLst>
              <a:ext uri="{FF2B5EF4-FFF2-40B4-BE49-F238E27FC236}">
                <a16:creationId xmlns:a16="http://schemas.microsoft.com/office/drawing/2014/main" id="{03A479CA-1685-F6F7-7666-BCD1C1A4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07" y="3429000"/>
            <a:ext cx="4812099" cy="282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22564-0073-70C4-B168-E9990598F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546" y="462780"/>
            <a:ext cx="2505168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168017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páginas Web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FB6078-9B0E-4CA0-91CB-308B1B3C4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90" y="3429000"/>
            <a:ext cx="5790645" cy="24678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5AC7C86-CAC1-4902-920F-A8194037F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3" y="1110152"/>
            <a:ext cx="3856777" cy="21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4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731632-FFF3-43A1-30CD-F2A3AE6F0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911877"/>
            <a:ext cx="7547685" cy="692120"/>
          </a:xfrm>
        </p:spPr>
        <p:txBody>
          <a:bodyPr>
            <a:noAutofit/>
          </a:bodyPr>
          <a:lstStyle/>
          <a:p>
            <a:r>
              <a:rPr lang="pt-BR" dirty="0"/>
              <a:t>HTML é uma linguagem de programação?</a:t>
            </a:r>
          </a:p>
        </p:txBody>
      </p:sp>
    </p:spTree>
    <p:extLst>
      <p:ext uri="{BB962C8B-B14F-4D97-AF65-F5344CB8AC3E}">
        <p14:creationId xmlns:p14="http://schemas.microsoft.com/office/powerpoint/2010/main" val="259114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77CBCA7-F3BA-4F68-9EDB-20123F316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0" y="1732163"/>
            <a:ext cx="3393673" cy="33936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CB4B8D-AB68-45E8-9A80-2B6FEF65B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48" y="1802167"/>
            <a:ext cx="3393672" cy="339367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4084467" y="2888246"/>
            <a:ext cx="4387233" cy="122151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Linguagem </a:t>
            </a:r>
          </a:p>
          <a:p>
            <a:pPr algn="ctr"/>
            <a:r>
              <a:rPr lang="pt-BR" dirty="0"/>
              <a:t>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19928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36D5DD0-8496-3DE5-844F-6397494C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14341"/>
            <a:ext cx="3321913" cy="474913"/>
          </a:xfrm>
        </p:spPr>
        <p:txBody>
          <a:bodyPr>
            <a:normAutofit/>
          </a:bodyPr>
          <a:lstStyle/>
          <a:p>
            <a:r>
              <a:rPr lang="pt-BR" sz="2600" dirty="0"/>
              <a:t>Editor de textos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D561C3-970D-B838-5146-032B263A45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desenvolvimento</a:t>
            </a:r>
          </a:p>
        </p:txBody>
      </p:sp>
      <p:sp>
        <p:nvSpPr>
          <p:cNvPr id="5" name="Espaço Reservado para Conteúdo 1">
            <a:extLst>
              <a:ext uri="{FF2B5EF4-FFF2-40B4-BE49-F238E27FC236}">
                <a16:creationId xmlns:a16="http://schemas.microsoft.com/office/drawing/2014/main" id="{D8F12369-C6B6-CA9D-17A9-B87512218177}"/>
              </a:ext>
            </a:extLst>
          </p:cNvPr>
          <p:cNvSpPr txBox="1">
            <a:spLocks/>
          </p:cNvSpPr>
          <p:nvPr/>
        </p:nvSpPr>
        <p:spPr>
          <a:xfrm>
            <a:off x="4571999" y="1614341"/>
            <a:ext cx="2379217" cy="47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Navegador</a:t>
            </a:r>
          </a:p>
        </p:txBody>
      </p:sp>
      <p:pic>
        <p:nvPicPr>
          <p:cNvPr id="2050" name="Picture 2" descr="Resultado de imagem para navegadores">
            <a:extLst>
              <a:ext uri="{FF2B5EF4-FFF2-40B4-BE49-F238E27FC236}">
                <a16:creationId xmlns:a16="http://schemas.microsoft.com/office/drawing/2014/main" id="{E1188C22-CE44-A5EC-51E4-3A932008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97" y="2400611"/>
            <a:ext cx="3617552" cy="194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bloco de notas logo">
            <a:extLst>
              <a:ext uri="{FF2B5EF4-FFF2-40B4-BE49-F238E27FC236}">
                <a16:creationId xmlns:a16="http://schemas.microsoft.com/office/drawing/2014/main" id="{FC08518E-9D6E-666D-FF2C-40287C34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3" y="2400611"/>
            <a:ext cx="1112565" cy="11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note pad editor logo">
            <a:extLst>
              <a:ext uri="{FF2B5EF4-FFF2-40B4-BE49-F238E27FC236}">
                <a16:creationId xmlns:a16="http://schemas.microsoft.com/office/drawing/2014/main" id="{409F5745-92BF-16C6-B5B9-27548236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86" y="2495492"/>
            <a:ext cx="1204643" cy="120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ublime logo">
            <a:extLst>
              <a:ext uri="{FF2B5EF4-FFF2-40B4-BE49-F238E27FC236}">
                <a16:creationId xmlns:a16="http://schemas.microsoft.com/office/drawing/2014/main" id="{FFFB06A8-948A-D770-E890-B0A438C4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48" y="3887095"/>
            <a:ext cx="1026987" cy="10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E0F1EA1-E414-D088-CF14-2BF4C662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72483"/>
            <a:ext cx="1196264" cy="11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18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56135199-fddc-46f9-8522-4d2f2df906d6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616ddcb6-37a4-4b68-9e62-eadd2126515b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474</Words>
  <Application>Microsoft Office PowerPoint</Application>
  <PresentationFormat>Apresentação na tela (4:3)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Montserrat</vt:lpstr>
      <vt:lpstr>Noto Color Emoji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Felipe Tadeu Neves Santos</cp:lastModifiedBy>
  <cp:revision>37</cp:revision>
  <dcterms:created xsi:type="dcterms:W3CDTF">2019-02-19T13:22:14Z</dcterms:created>
  <dcterms:modified xsi:type="dcterms:W3CDTF">2023-04-16T15:19:48Z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