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85" r:id="rId3"/>
    <p:sldId id="292" r:id="rId4"/>
    <p:sldId id="288" r:id="rId5"/>
    <p:sldId id="297" r:id="rId6"/>
    <p:sldId id="298" r:id="rId7"/>
    <p:sldId id="299" r:id="rId8"/>
    <p:sldId id="290" r:id="rId9"/>
    <p:sldId id="293" r:id="rId10"/>
    <p:sldId id="294" r:id="rId11"/>
    <p:sldId id="295" r:id="rId12"/>
    <p:sldId id="296" r:id="rId13"/>
    <p:sldId id="300" r:id="rId14"/>
    <p:sldId id="287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03C"/>
    <a:srgbClr val="000000"/>
    <a:srgbClr val="40404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95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94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808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13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87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sz="44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sz="2000" b="1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sz="36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sz="44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sz="2000" b="1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p14">
            <a:extLst>
              <a:ext uri="{FF2B5EF4-FFF2-40B4-BE49-F238E27FC236}">
                <a16:creationId xmlns:a16="http://schemas.microsoft.com/office/drawing/2014/main" id="{538C4E65-5977-907C-7423-A78E390BF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004" y="2928932"/>
            <a:ext cx="854327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 dirty="0"/>
              <a:t>HTML &amp; CSS</a:t>
            </a:r>
            <a:endParaRPr dirty="0"/>
          </a:p>
        </p:txBody>
      </p:sp>
      <p:sp>
        <p:nvSpPr>
          <p:cNvPr id="5" name="Google Shape;116;p14">
            <a:extLst>
              <a:ext uri="{FF2B5EF4-FFF2-40B4-BE49-F238E27FC236}">
                <a16:creationId xmlns:a16="http://schemas.microsoft.com/office/drawing/2014/main" id="{54329840-B7DC-8924-60C5-DE6B0D6F3B7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005" y="3636818"/>
            <a:ext cx="7223523" cy="43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 dirty="0" err="1"/>
              <a:t>Tags</a:t>
            </a:r>
            <a:r>
              <a:rPr lang="pt-BR" dirty="0"/>
              <a:t> e propriedades CSS</a:t>
            </a:r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AA64C7-D51F-2D9E-8A50-189F0393E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593" y="2928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98AE713-3C7B-24F2-425E-E3717F04E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064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6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font-size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-&gt; tamanho da fonte</a:t>
            </a:r>
          </a:p>
          <a:p>
            <a:pPr marL="4064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Color -&gt; cor da fonte</a:t>
            </a:r>
          </a:p>
          <a:p>
            <a:pPr marL="4064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6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text-align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-&gt; alinhamento do texto</a:t>
            </a:r>
          </a:p>
          <a:p>
            <a:pPr marL="4064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6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line-height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-&gt; espaçamento entre linhas</a:t>
            </a:r>
          </a:p>
          <a:p>
            <a:pPr marL="4064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6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font-style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-&gt; estilos. Ex.: Itálico</a:t>
            </a:r>
          </a:p>
          <a:p>
            <a:r>
              <a:rPr lang="pt-BR" sz="26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font-weight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-&gt; negrito</a:t>
            </a:r>
            <a:endParaRPr lang="pt-BR" sz="2600" b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95C1BD-9FC2-0104-23E3-401FB2813C9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CSS: Texto</a:t>
            </a:r>
          </a:p>
        </p:txBody>
      </p:sp>
    </p:spTree>
    <p:extLst>
      <p:ext uri="{BB962C8B-B14F-4D97-AF65-F5344CB8AC3E}">
        <p14:creationId xmlns:p14="http://schemas.microsoft.com/office/powerpoint/2010/main" val="409765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069AC5C-9F4F-520E-012B-76CAED3EF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191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6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Margin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-&gt; espaçamento externa</a:t>
            </a:r>
          </a:p>
          <a:p>
            <a:pPr marL="4191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6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Padding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-&gt; espaçamento interno</a:t>
            </a:r>
          </a:p>
          <a:p>
            <a:pPr marL="4191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6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Width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-&gt; largura</a:t>
            </a:r>
          </a:p>
          <a:p>
            <a:r>
              <a:rPr lang="pt-BR" sz="26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Height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-&gt; altura</a:t>
            </a:r>
            <a:endParaRPr lang="pt-BR" sz="2600" dirty="0">
              <a:latin typeface="Montserrat" panose="00000500000000000000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83A63B-8514-7D00-76BE-57CF60D8D24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CSS: </a:t>
            </a:r>
            <a:r>
              <a:rPr lang="pt-BR" sz="36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Conteúdo</a:t>
            </a:r>
            <a:endParaRPr lang="pt-BR" sz="3600" dirty="0">
              <a:effectLst/>
              <a:latin typeface="Montserrat" panose="000005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21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445C225-E0F1-B328-750D-06EBC516B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191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Background-color -&gt; cor de fundo</a:t>
            </a:r>
          </a:p>
          <a:p>
            <a:pPr marL="4191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Background-</a:t>
            </a:r>
            <a:r>
              <a:rPr lang="pt-BR" sz="26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image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-&gt; imagem de fundo</a:t>
            </a:r>
          </a:p>
          <a:p>
            <a:pPr marL="4191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6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Backgroud-repeat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-&gt; repetição ou não da imagem </a:t>
            </a:r>
          </a:p>
          <a:p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Background-position -&gt; posição da imagem</a:t>
            </a:r>
            <a:endParaRPr lang="pt-BR" sz="2600" dirty="0">
              <a:latin typeface="Montserrat" panose="00000500000000000000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7C55BD-0B7E-29C8-1D3B-661D87D2BD6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CSS: </a:t>
            </a:r>
            <a:r>
              <a:rPr lang="pt-BR" sz="36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Plano de fundo</a:t>
            </a:r>
            <a:endParaRPr lang="pt-BR" sz="3600" dirty="0">
              <a:effectLst/>
              <a:latin typeface="Montserrat" panose="000005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28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3C8F9EB-99E5-F742-AF23-A42A2B16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99107"/>
            <a:ext cx="7886700" cy="1593499"/>
          </a:xfrm>
        </p:spPr>
        <p:txBody>
          <a:bodyPr/>
          <a:lstStyle/>
          <a:p>
            <a:r>
              <a:rPr lang="pt-BR" dirty="0"/>
              <a:t>Fazer uma página HTML contendo os elementos de imagem e link. Inserindo as 3 formas do CSS com seus seletores. 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3B0205-B6E3-716D-1AD5-334249B01EE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8650" y="702477"/>
            <a:ext cx="2443025" cy="56669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148575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14">
            <a:extLst>
              <a:ext uri="{FF2B5EF4-FFF2-40B4-BE49-F238E27FC236}">
                <a16:creationId xmlns:a16="http://schemas.microsoft.com/office/drawing/2014/main" id="{7BB002FC-FA37-94C5-C5B6-3ABA74A6E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005" y="3075057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 sz="4400" b="1" dirty="0">
                <a:solidFill>
                  <a:srgbClr val="3F3F3F"/>
                </a:solidFill>
              </a:rPr>
              <a:t>Bora lá! </a:t>
            </a:r>
            <a:r>
              <a:rPr lang="pt-BR" sz="4400" b="1" i="0" dirty="0">
                <a:solidFill>
                  <a:srgbClr val="3F3F3F"/>
                </a:solidFill>
                <a:effectLst/>
                <a:latin typeface="Noto Color Emoji"/>
              </a:rPr>
              <a:t>👊</a:t>
            </a:r>
            <a:endParaRPr sz="4400" b="1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8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;p15">
            <a:extLst>
              <a:ext uri="{FF2B5EF4-FFF2-40B4-BE49-F238E27FC236}">
                <a16:creationId xmlns:a16="http://schemas.microsoft.com/office/drawing/2014/main" id="{1D2357C7-CD13-ADA5-D8B5-75E963D808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49" y="1337095"/>
            <a:ext cx="7393563" cy="400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Do arquivo: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&lt;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img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sz="1800" b="1" i="0" u="none" strike="noStrike" dirty="0" err="1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src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=“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images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/drinks.gif”&gt;</a:t>
            </a:r>
          </a:p>
          <a:p>
            <a:pPr marL="533400" lvl="1" indent="0" fontAlgn="base">
              <a:spcBef>
                <a:spcPts val="0"/>
              </a:spcBef>
              <a:buNone/>
            </a:pPr>
            <a:endParaRPr lang="pt-BR" sz="2400" b="0" dirty="0"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Por meio de URL: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lvl="1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&lt;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img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src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=”</a:t>
            </a:r>
            <a:r>
              <a:rPr lang="pt-BR" sz="1800" b="0" i="0" u="sng" strike="noStrike" dirty="0">
                <a:solidFill>
                  <a:srgbClr val="0563C1"/>
                </a:solidFill>
                <a:effectLst/>
                <a:latin typeface="Montserrat" panose="00000500000000000000" pitchFamily="2" charset="0"/>
              </a:rPr>
              <a:t> https://i.ytimg.com/vi/</a:t>
            </a:r>
            <a:r>
              <a:rPr lang="pt-BR" sz="1800" b="0" i="0" u="sng" strike="noStrike" dirty="0" err="1">
                <a:solidFill>
                  <a:srgbClr val="0563C1"/>
                </a:solidFill>
                <a:effectLst/>
                <a:latin typeface="Montserrat" panose="00000500000000000000" pitchFamily="2" charset="0"/>
              </a:rPr>
              <a:t>rTOKBwtvMQw</a:t>
            </a:r>
            <a:r>
              <a:rPr lang="pt-BR" sz="1800" b="0" i="0" u="sng" strike="noStrike" dirty="0">
                <a:solidFill>
                  <a:srgbClr val="0563C1"/>
                </a:solidFill>
                <a:effectLst/>
                <a:latin typeface="Montserrat" panose="00000500000000000000" pitchFamily="2" charset="0"/>
              </a:rPr>
              <a:t>/maxresdefault.jpg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”&gt;</a:t>
            </a:r>
          </a:p>
          <a:p>
            <a:pPr marL="50800" indent="0" rtl="0">
              <a:spcBef>
                <a:spcPts val="1000"/>
              </a:spcBef>
              <a:spcAft>
                <a:spcPts val="0"/>
              </a:spcAft>
              <a:buNone/>
            </a:pPr>
            <a:endParaRPr lang="pt-BR" sz="2400" b="0" dirty="0"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Redimensionando Imagem no HTML: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lvl="1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&lt;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img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src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=”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images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/drinks.gif” </a:t>
            </a:r>
            <a:r>
              <a:rPr lang="pt-BR" sz="1800" b="0" i="0" u="none" strike="noStrike" dirty="0" err="1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width</a:t>
            </a:r>
            <a:r>
              <a:rPr lang="pt-BR" sz="1800" b="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=“48” </a:t>
            </a:r>
            <a:r>
              <a:rPr lang="pt-BR" sz="1800" b="0" i="0" u="none" strike="noStrike" dirty="0" err="1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height</a:t>
            </a:r>
            <a:r>
              <a:rPr lang="pt-BR" sz="1800" b="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=“100”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&gt;  </a:t>
            </a:r>
            <a:endParaRPr lang="pt-BR" sz="1800" dirty="0">
              <a:latin typeface="Montserrat" panose="00000500000000000000" pitchFamily="2" charset="0"/>
            </a:endParaRPr>
          </a:p>
        </p:txBody>
      </p:sp>
      <p:sp>
        <p:nvSpPr>
          <p:cNvPr id="8" name="Google Shape;122;p15">
            <a:extLst>
              <a:ext uri="{FF2B5EF4-FFF2-40B4-BE49-F238E27FC236}">
                <a16:creationId xmlns:a16="http://schemas.microsoft.com/office/drawing/2014/main" id="{5A2BDD75-B2BB-ACE7-A563-F913028032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 dirty="0"/>
              <a:t>Imagens</a:t>
            </a:r>
          </a:p>
        </p:txBody>
      </p:sp>
    </p:spTree>
    <p:extLst>
      <p:ext uri="{BB962C8B-B14F-4D97-AF65-F5344CB8AC3E}">
        <p14:creationId xmlns:p14="http://schemas.microsoft.com/office/powerpoint/2010/main" val="19766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2;p15">
            <a:extLst>
              <a:ext uri="{FF2B5EF4-FFF2-40B4-BE49-F238E27FC236}">
                <a16:creationId xmlns:a16="http://schemas.microsoft.com/office/drawing/2014/main" id="{5A2BDD75-B2BB-ACE7-A563-F913028032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8649" y="365126"/>
            <a:ext cx="2317751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 dirty="0" err="1"/>
              <a:t>Videos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4E8A17-A11F-967E-B53B-7C5C06BDE556}"/>
              </a:ext>
            </a:extLst>
          </p:cNvPr>
          <p:cNvSpPr txBox="1"/>
          <p:nvPr/>
        </p:nvSpPr>
        <p:spPr>
          <a:xfrm>
            <a:off x="587994" y="1188577"/>
            <a:ext cx="67684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&lt;</a:t>
            </a:r>
            <a:r>
              <a:rPr lang="pt-BR" sz="2000" b="1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video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width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="320" 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height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="240" 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controls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&gt;</a:t>
            </a:r>
            <a:br>
              <a:rPr lang="pt-BR" sz="20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 &lt;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source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src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="movie.mp4" 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type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="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video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/mp4"&gt;</a:t>
            </a:r>
            <a:br>
              <a:rPr lang="pt-BR" sz="20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 &lt;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source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src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="movie.ogg" 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type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="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video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ogg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"&gt;</a:t>
            </a:r>
            <a:br>
              <a:rPr lang="pt-BR" sz="20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r>
              <a:rPr lang="pt-BR" sz="2000" dirty="0">
                <a:solidFill>
                  <a:schemeClr val="tx1"/>
                </a:solidFill>
                <a:latin typeface="Montserrat" panose="00000500000000000000" pitchFamily="2" charset="0"/>
              </a:rPr>
              <a:t>   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Your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browser does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not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support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video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tag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  <a:br>
              <a:rPr lang="pt-BR" sz="20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r>
              <a:rPr lang="pt-BR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&lt;/</a:t>
            </a:r>
            <a:r>
              <a:rPr lang="pt-BR" sz="2000" b="1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video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&gt;</a:t>
            </a:r>
            <a:endParaRPr lang="pt-BR" sz="20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FCB3E4-D4BB-334A-41B6-2B965A4A6465}"/>
              </a:ext>
            </a:extLst>
          </p:cNvPr>
          <p:cNvSpPr txBox="1"/>
          <p:nvPr/>
        </p:nvSpPr>
        <p:spPr>
          <a:xfrm>
            <a:off x="628649" y="3076554"/>
            <a:ext cx="6221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>
                <a:latin typeface="Montserrat" panose="00000500000000000000" pitchFamily="2" charset="0"/>
              </a:rPr>
              <a:t>Controls</a:t>
            </a:r>
            <a:r>
              <a:rPr lang="pt-BR" sz="1800" b="1" dirty="0">
                <a:latin typeface="Montserrat" panose="00000500000000000000" pitchFamily="2" charset="0"/>
              </a:rPr>
              <a:t> -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adiciona controles de vídeo, como reprodução, pausa e volume.</a:t>
            </a:r>
            <a:endParaRPr lang="pt-BR" sz="1800" dirty="0">
              <a:latin typeface="Montserrat" panose="00000500000000000000" pitchFamily="2" charset="0"/>
            </a:endParaRPr>
          </a:p>
          <a:p>
            <a:endParaRPr lang="pt-BR" sz="1800" dirty="0">
              <a:latin typeface="Montserrat" panose="00000500000000000000" pitchFamily="2" charset="0"/>
            </a:endParaRPr>
          </a:p>
          <a:p>
            <a:r>
              <a:rPr lang="pt-BR" sz="1800" b="1" dirty="0" err="1">
                <a:latin typeface="Montserrat" panose="00000500000000000000" pitchFamily="2" charset="0"/>
              </a:rPr>
              <a:t>Source</a:t>
            </a:r>
            <a:r>
              <a:rPr lang="pt-BR" sz="1800" b="1" dirty="0">
                <a:latin typeface="Montserrat" panose="00000500000000000000" pitchFamily="2" charset="0"/>
              </a:rPr>
              <a:t> -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elemento permite que você especifique arquivos de vídeo alternativos que o navegador pode escolher. </a:t>
            </a:r>
            <a:endParaRPr lang="pt-BR" sz="1800" dirty="0">
              <a:latin typeface="Montserrat" panose="00000500000000000000" pitchFamily="2" charset="0"/>
            </a:endParaRPr>
          </a:p>
          <a:p>
            <a:endParaRPr lang="pt-BR" sz="1800" dirty="0">
              <a:latin typeface="Montserrat" panose="00000500000000000000" pitchFamily="2" charset="0"/>
            </a:endParaRPr>
          </a:p>
          <a:p>
            <a:r>
              <a:rPr lang="pt-BR" sz="1800" b="1" dirty="0" err="1">
                <a:latin typeface="Montserrat" panose="00000500000000000000" pitchFamily="2" charset="0"/>
              </a:rPr>
              <a:t>Autoplay</a:t>
            </a:r>
            <a:r>
              <a:rPr lang="pt-BR" sz="1800" b="1" dirty="0">
                <a:latin typeface="Montserrat" panose="00000500000000000000" pitchFamily="2" charset="0"/>
              </a:rPr>
              <a:t> - </a:t>
            </a:r>
            <a:r>
              <a:rPr lang="pt-BR" sz="1800" dirty="0">
                <a:latin typeface="Montserrat" panose="00000500000000000000" pitchFamily="2" charset="0"/>
              </a:rPr>
              <a:t>atributo p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ara iniciar um vídeo automaticamente.</a:t>
            </a:r>
            <a:endParaRPr lang="pt-BR" sz="1800" dirty="0">
              <a:latin typeface="Montserrat" panose="00000500000000000000" pitchFamily="2" charset="0"/>
            </a:endParaRPr>
          </a:p>
          <a:p>
            <a:endParaRPr lang="pt-BR" sz="1800" dirty="0">
              <a:latin typeface="Montserrat" panose="00000500000000000000" pitchFamily="2" charset="0"/>
            </a:endParaRPr>
          </a:p>
          <a:p>
            <a:r>
              <a:rPr lang="pt-BR" sz="1800" b="1" dirty="0" err="1">
                <a:latin typeface="Montserrat" panose="00000500000000000000" pitchFamily="2" charset="0"/>
              </a:rPr>
              <a:t>Autoplay</a:t>
            </a:r>
            <a:r>
              <a:rPr lang="pt-BR" sz="1800" b="1" dirty="0">
                <a:latin typeface="Montserrat" panose="00000500000000000000" pitchFamily="2" charset="0"/>
              </a:rPr>
              <a:t> </a:t>
            </a:r>
            <a:r>
              <a:rPr lang="pt-BR" sz="1800" b="1" dirty="0" err="1">
                <a:latin typeface="Montserrat" panose="00000500000000000000" pitchFamily="2" charset="0"/>
              </a:rPr>
              <a:t>muted</a:t>
            </a:r>
            <a:r>
              <a:rPr lang="pt-BR" sz="1800" b="1" dirty="0">
                <a:latin typeface="Montserrat" panose="00000500000000000000" pitchFamily="2" charset="0"/>
              </a:rPr>
              <a:t>  - </a:t>
            </a:r>
            <a:r>
              <a:rPr lang="pt-BR" sz="1800" dirty="0">
                <a:latin typeface="Montserrat" panose="00000500000000000000" pitchFamily="2" charset="0"/>
              </a:rPr>
              <a:t>atributo para iniciar um vídeo automaticamente sem som.</a:t>
            </a:r>
          </a:p>
        </p:txBody>
      </p:sp>
    </p:spTree>
    <p:extLst>
      <p:ext uri="{BB962C8B-B14F-4D97-AF65-F5344CB8AC3E}">
        <p14:creationId xmlns:p14="http://schemas.microsoft.com/office/powerpoint/2010/main" val="416973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;p15">
            <a:extLst>
              <a:ext uri="{FF2B5EF4-FFF2-40B4-BE49-F238E27FC236}">
                <a16:creationId xmlns:a16="http://schemas.microsoft.com/office/drawing/2014/main" id="{1D2357C7-CD13-ADA5-D8B5-75E963D808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8270" y="1270261"/>
            <a:ext cx="6460308" cy="450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Redirecionando para um arquivo HTML:</a:t>
            </a:r>
          </a:p>
          <a:p>
            <a:pPr lvl="1">
              <a:spcBef>
                <a:spcPts val="1000"/>
              </a:spcBef>
            </a:pP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&lt;a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href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=“aula1.html”&gt; Acesse a aula1&lt;/a&gt;</a:t>
            </a:r>
          </a:p>
          <a:p>
            <a:pPr marL="533400" lvl="1" indent="0">
              <a:spcBef>
                <a:spcPts val="1000"/>
              </a:spcBef>
              <a:buNone/>
            </a:pPr>
            <a:endParaRPr lang="pt-BR" sz="18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Redirecionando para um site:</a:t>
            </a:r>
          </a:p>
          <a:p>
            <a:pPr lvl="1">
              <a:spcBef>
                <a:spcPts val="1000"/>
              </a:spcBef>
            </a:pP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&lt;a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href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=“http://www.facebook.com”&gt; Facebook&lt;/a&gt;</a:t>
            </a:r>
          </a:p>
          <a:p>
            <a:pPr marL="533400" lvl="1" indent="0">
              <a:spcBef>
                <a:spcPts val="1000"/>
              </a:spcBef>
              <a:buNone/>
            </a:pPr>
            <a:endParaRPr lang="pt-BR" sz="18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Imagem com hiperlink:</a:t>
            </a:r>
          </a:p>
          <a:p>
            <a:pPr lvl="1"/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&lt;a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href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=“http://www.google.com.br”&gt; &lt;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img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src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=“google.png”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width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=“48” &gt;&lt;/a&gt;</a:t>
            </a:r>
            <a:endParaRPr sz="18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Google Shape;122;p15">
            <a:extLst>
              <a:ext uri="{FF2B5EF4-FFF2-40B4-BE49-F238E27FC236}">
                <a16:creationId xmlns:a16="http://schemas.microsoft.com/office/drawing/2014/main" id="{5A2BDD75-B2BB-ACE7-A563-F913028032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 dirty="0"/>
              <a:t>Hiperlinks</a:t>
            </a:r>
          </a:p>
        </p:txBody>
      </p:sp>
    </p:spTree>
    <p:extLst>
      <p:ext uri="{BB962C8B-B14F-4D97-AF65-F5344CB8AC3E}">
        <p14:creationId xmlns:p14="http://schemas.microsoft.com/office/powerpoint/2010/main" val="302110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placar, relógio, placa&#10;&#10;Descrição gerada automaticamente">
            <a:extLst>
              <a:ext uri="{FF2B5EF4-FFF2-40B4-BE49-F238E27FC236}">
                <a16:creationId xmlns:a16="http://schemas.microsoft.com/office/drawing/2014/main" id="{20519D36-7DF6-D598-9FD3-F31F05BF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7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F9B859-E554-045D-DD86-D400FC3A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970382"/>
            <a:ext cx="7886700" cy="2288177"/>
          </a:xfrm>
        </p:spPr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CSS significa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Cascading</a:t>
            </a:r>
            <a:r>
              <a:rPr lang="pt-BR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Style</a:t>
            </a:r>
            <a:r>
              <a:rPr lang="pt-BR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Sheets</a:t>
            </a:r>
            <a:r>
              <a:rPr lang="pt-BR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(Folhas de Estilo em Cascata, em português) e é uma linguagem de estilo utilizada para definir a aparência e formatação de um documento HTML.</a:t>
            </a:r>
            <a:endParaRPr lang="pt-BR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BBA324-F840-6CDD-7511-94A3104F27B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que é CSS?</a:t>
            </a:r>
          </a:p>
        </p:txBody>
      </p:sp>
    </p:spTree>
    <p:extLst>
      <p:ext uri="{BB962C8B-B14F-4D97-AF65-F5344CB8AC3E}">
        <p14:creationId xmlns:p14="http://schemas.microsoft.com/office/powerpoint/2010/main" val="317202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A0EC4A9-3995-4473-8609-59D1FCD7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707514"/>
            <a:ext cx="7886700" cy="4053346"/>
          </a:xfrm>
        </p:spPr>
        <p:txBody>
          <a:bodyPr>
            <a:normAutofit/>
          </a:bodyPr>
          <a:lstStyle/>
          <a:p>
            <a:r>
              <a:rPr lang="pt-BR" sz="26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 CSS funciona em um modelo de caixa, onde cada elemento HTML é tratado como uma caixa com um conteúdo e bordas ao redor. Com CSS, é possível definir estilos para cada parte da caixa, incluindo seu tamanho, cor de fundo, margens, preenchimento, bordas e sombras. Os estilos podem ser aplicados a cada elemento HTML individualmente ou em grupos usando seletores CSS.</a:t>
            </a:r>
            <a:endParaRPr lang="pt-BR" sz="26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B23D79-4347-06C1-06AE-04EBA062DC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Como funciona?</a:t>
            </a:r>
          </a:p>
        </p:txBody>
      </p:sp>
    </p:spTree>
    <p:extLst>
      <p:ext uri="{BB962C8B-B14F-4D97-AF65-F5344CB8AC3E}">
        <p14:creationId xmlns:p14="http://schemas.microsoft.com/office/powerpoint/2010/main" val="185798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;p15">
            <a:extLst>
              <a:ext uri="{FF2B5EF4-FFF2-40B4-BE49-F238E27FC236}">
                <a16:creationId xmlns:a16="http://schemas.microsoft.com/office/drawing/2014/main" id="{1D2357C7-CD13-ADA5-D8B5-75E963D808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49" y="1044019"/>
            <a:ext cx="6978782" cy="476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b="1" i="1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Inline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, os </a:t>
            </a:r>
            <a:r>
              <a:rPr lang="pt-BR" sz="2000" b="0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estilos CSS 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são aplicados diretamente dentro da </a:t>
            </a:r>
            <a:r>
              <a:rPr lang="pt-BR" sz="2000" b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tag</a:t>
            </a:r>
            <a:r>
              <a:rPr lang="pt-BR" sz="2000" b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</a:t>
            </a:r>
            <a:endParaRPr lang="pt-BR" sz="2000" dirty="0">
              <a:solidFill>
                <a:srgbClr val="ED7D31"/>
              </a:solidFill>
              <a:latin typeface="Montserrat" panose="00000500000000000000" pitchFamily="2" charset="0"/>
            </a:endParaRPr>
          </a:p>
          <a:p>
            <a:pPr marL="533400" lvl="1" indent="0" fontAlgn="base">
              <a:spcBef>
                <a:spcPts val="0"/>
              </a:spcBef>
              <a:buNone/>
            </a:pPr>
            <a:r>
              <a:rPr lang="pt-BR" sz="2000" b="0" i="0" u="none" strike="noStrike" dirty="0">
                <a:solidFill>
                  <a:srgbClr val="7F7F7F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&lt;h2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style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=“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font-family:verdana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;   color: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red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;”&gt;</a:t>
            </a:r>
          </a:p>
          <a:p>
            <a:pPr marL="533400" lvl="1" indent="0" fontAlgn="base">
              <a:spcBef>
                <a:spcPts val="0"/>
              </a:spcBef>
              <a:buNone/>
            </a:pPr>
            <a:endParaRPr lang="pt-BR" sz="18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b="1" i="1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Incorporado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, o estilo dentro da </a:t>
            </a:r>
            <a:r>
              <a:rPr lang="pt-BR" sz="2000" b="0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seção </a:t>
            </a:r>
            <a:r>
              <a:rPr lang="pt-BR" sz="2000" b="0" i="1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head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, utilizando a </a:t>
            </a:r>
            <a:r>
              <a:rPr lang="pt-BR" sz="20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tag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&lt;</a:t>
            </a:r>
            <a:r>
              <a:rPr lang="pt-BR" sz="20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style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&gt;</a:t>
            </a:r>
            <a:endParaRPr lang="pt-BR" sz="2000" b="0" i="1" u="none" strike="noStrike" dirty="0">
              <a:solidFill>
                <a:srgbClr val="ED7D31"/>
              </a:solidFill>
              <a:effectLst/>
              <a:latin typeface="Montserrat" panose="00000500000000000000" pitchFamily="2" charset="0"/>
            </a:endParaRPr>
          </a:p>
          <a:p>
            <a:pPr marL="5080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	&lt;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head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&gt; </a:t>
            </a:r>
            <a:b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                   &lt;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style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type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="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text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css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"&gt; </a:t>
            </a:r>
            <a:b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                            h1 {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color:blue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; } </a:t>
            </a:r>
            <a:b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                   &lt;/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style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&gt; </a:t>
            </a:r>
            <a:b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      	&lt;/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head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&gt; </a:t>
            </a:r>
            <a:endParaRPr lang="pt-BR" sz="18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000" i="1" u="none" strike="noStrike" dirty="0">
              <a:solidFill>
                <a:srgbClr val="ED7D31"/>
              </a:solidFill>
              <a:latin typeface="Montserrat" panose="00000500000000000000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b="1" i="1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Externo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, usa-se o elemento link para</a:t>
            </a:r>
            <a:r>
              <a:rPr lang="pt-BR" sz="2000" b="0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 incorporar o documento CSS externo ao documento HTML</a:t>
            </a:r>
            <a:endParaRPr lang="pt-BR" sz="2000" b="0" i="1" u="none" strike="noStrike" dirty="0">
              <a:solidFill>
                <a:srgbClr val="ED7D31"/>
              </a:solidFill>
              <a:effectLst/>
              <a:latin typeface="Montserrat" panose="00000500000000000000" pitchFamily="2" charset="0"/>
            </a:endParaRPr>
          </a:p>
          <a:p>
            <a:pPr marL="990600" lvl="2" indent="0">
              <a:buNone/>
            </a:pP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&lt;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head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&gt; </a:t>
            </a:r>
            <a:b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        &lt;link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rel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="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stylesheet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"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type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="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text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css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" 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href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="estilo.css" /&gt; </a:t>
            </a:r>
            <a:b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 &lt;/</a:t>
            </a:r>
            <a:r>
              <a:rPr lang="pt-BR" sz="1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head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&gt; </a:t>
            </a:r>
            <a:endParaRPr lang="pt-BR" sz="18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Google Shape;122;p15">
            <a:extLst>
              <a:ext uri="{FF2B5EF4-FFF2-40B4-BE49-F238E27FC236}">
                <a16:creationId xmlns:a16="http://schemas.microsoft.com/office/drawing/2014/main" id="{5A2BDD75-B2BB-ACE7-A563-F913028032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 dirty="0"/>
              <a:t>CSS: Tipos</a:t>
            </a:r>
          </a:p>
        </p:txBody>
      </p:sp>
    </p:spTree>
    <p:extLst>
      <p:ext uri="{BB962C8B-B14F-4D97-AF65-F5344CB8AC3E}">
        <p14:creationId xmlns:p14="http://schemas.microsoft.com/office/powerpoint/2010/main" val="216920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D873B4-4D70-7805-71D4-A6266AC4B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i="0" u="sng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Tags</a:t>
            </a:r>
            <a:r>
              <a:rPr lang="pt-BR" sz="2200" b="1" i="0" u="sng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lang="pt-BR" sz="2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elemento de marcação HTML. </a:t>
            </a:r>
            <a:r>
              <a:rPr lang="pt-BR" sz="220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Ex.: body</a:t>
            </a:r>
          </a:p>
          <a:p>
            <a:pPr marL="50800" indent="0" algn="just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pt-BR" sz="2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lang="pt-BR" sz="2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Pode ser interessante atribuir estilos diferentes às mesmas </a:t>
            </a:r>
            <a:r>
              <a:rPr lang="pt-BR" sz="2200" b="0" i="1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tags</a:t>
            </a:r>
            <a:r>
              <a:rPr lang="pt-BR" sz="2200" b="0" i="1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pt-BR" sz="2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através de:</a:t>
            </a:r>
          </a:p>
          <a:p>
            <a:pPr marL="5080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pt-BR" sz="22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i="0" u="sng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ID: </a:t>
            </a:r>
            <a:r>
              <a:rPr lang="pt-BR" sz="2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permite fazer referência a um elemento único de uma página através do seu identificador. </a:t>
            </a:r>
          </a:p>
          <a:p>
            <a:pPr marL="533400" lvl="1" indent="0" algn="just" fontAlgn="base">
              <a:spcBef>
                <a:spcPts val="100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pt-BR" sz="200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Ex.: #paragrafo1</a:t>
            </a:r>
          </a:p>
          <a:p>
            <a:pPr marL="533400" lvl="1" indent="0" algn="just" fontAlgn="base">
              <a:spcBef>
                <a:spcPts val="1000"/>
              </a:spcBef>
              <a:buNone/>
            </a:pPr>
            <a:endParaRPr lang="pt-BR" sz="2000" b="1" i="0" u="none" strike="noStrike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r>
              <a:rPr lang="pt-BR" sz="2200" b="1" i="0" u="sng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Classe: </a:t>
            </a:r>
            <a:r>
              <a:rPr lang="pt-BR" sz="2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permite identificar um grupo de elementos. Pode-se atribuir formatação a VÁRIOS elementos de uma vez.    </a:t>
            </a:r>
          </a:p>
          <a:p>
            <a:pPr marL="533400" lvl="1" indent="0">
              <a:buNone/>
            </a:pPr>
            <a:r>
              <a:rPr lang="pt-BR" sz="18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pt-BR" sz="18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sz="200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Ex.: .titulo</a:t>
            </a:r>
            <a:endParaRPr lang="pt-BR" sz="20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83514B-E4F2-228E-5840-890F7680B5C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CSS: Seletores</a:t>
            </a:r>
          </a:p>
        </p:txBody>
      </p:sp>
    </p:spTree>
    <p:extLst>
      <p:ext uri="{BB962C8B-B14F-4D97-AF65-F5344CB8AC3E}">
        <p14:creationId xmlns:p14="http://schemas.microsoft.com/office/powerpoint/2010/main" val="937226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668</Words>
  <Application>Microsoft Office PowerPoint</Application>
  <PresentationFormat>Apresentação na tela (4:3)</PresentationFormat>
  <Paragraphs>72</Paragraphs>
  <Slides>14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Noto Color Emoji</vt:lpstr>
      <vt:lpstr>Montserrat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felipe.tadeu</dc:creator>
  <cp:lastModifiedBy>Felipe Tadeu Neves Santos</cp:lastModifiedBy>
  <cp:revision>76</cp:revision>
  <dcterms:modified xsi:type="dcterms:W3CDTF">2023-04-20T16:24:28Z</dcterms:modified>
</cp:coreProperties>
</file>