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85" r:id="rId3"/>
    <p:sldId id="288" r:id="rId4"/>
    <p:sldId id="293" r:id="rId5"/>
    <p:sldId id="294" r:id="rId6"/>
    <p:sldId id="292" r:id="rId7"/>
    <p:sldId id="295" r:id="rId8"/>
    <p:sldId id="287" r:id="rId9"/>
  </p:sldIdLst>
  <p:sldSz cx="9144000" cy="6858000" type="screen4x3"/>
  <p:notesSz cx="6858000" cy="9144000"/>
  <p:embeddedFontLst>
    <p:embeddedFont>
      <p:font typeface="Calibri" panose="020F0502020204030204" pitchFamily="3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203C"/>
    <a:srgbClr val="000000"/>
    <a:srgbClr val="40404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95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880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943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879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p:cSld name="Slide de Título">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13" name="Google Shape;13;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16" name="Google Shape;16;p2"/>
          <p:cNvSpPr txBox="1"/>
          <p:nvPr/>
        </p:nvSpPr>
        <p:spPr>
          <a:xfrm>
            <a:off x="1785060" y="2074736"/>
            <a:ext cx="8915514" cy="70788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F3F3F"/>
              </a:buClr>
              <a:buSzPts val="4400"/>
              <a:buFont typeface="Arial"/>
              <a:buNone/>
            </a:pPr>
            <a:endParaRPr sz="4400" b="1" i="0" u="none" strike="noStrike" cap="none">
              <a:solidFill>
                <a:srgbClr val="000000"/>
              </a:solidFill>
              <a:latin typeface="Montserrat"/>
              <a:ea typeface="Montserrat"/>
              <a:cs typeface="Montserrat"/>
              <a:sym typeface="Montserrat"/>
            </a:endParaRPr>
          </a:p>
        </p:txBody>
      </p:sp>
      <p:sp>
        <p:nvSpPr>
          <p:cNvPr id="17" name="Google Shape;17;p2"/>
          <p:cNvSpPr txBox="1">
            <a:spLocks noGrp="1"/>
          </p:cNvSpPr>
          <p:nvPr>
            <p:ph type="body" idx="1"/>
          </p:nvPr>
        </p:nvSpPr>
        <p:spPr>
          <a:xfrm>
            <a:off x="629360" y="2105480"/>
            <a:ext cx="7885990" cy="7078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4400"/>
              <a:buNone/>
              <a:defRPr sz="4400" b="1">
                <a:solidFill>
                  <a:srgbClr val="3F3F3F"/>
                </a:solidFill>
                <a:latin typeface="Montserrat"/>
                <a:ea typeface="Montserrat"/>
                <a:cs typeface="Montserrat"/>
                <a:sym typeface="Montserrat"/>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body" idx="2"/>
          </p:nvPr>
        </p:nvSpPr>
        <p:spPr>
          <a:xfrm>
            <a:off x="628650" y="2923854"/>
            <a:ext cx="4300401" cy="4376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51E3C"/>
              </a:buClr>
              <a:buSzPts val="2000"/>
              <a:buNone/>
              <a:defRPr sz="2000" b="1">
                <a:solidFill>
                  <a:srgbClr val="E51E3C"/>
                </a:solidFill>
                <a:latin typeface="Montserrat"/>
                <a:ea typeface="Montserrat"/>
                <a:cs typeface="Montserrat"/>
                <a:sym typeface="Montserra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body" idx="3"/>
          </p:nvPr>
        </p:nvSpPr>
        <p:spPr>
          <a:xfrm>
            <a:off x="628650" y="3471997"/>
            <a:ext cx="7886700" cy="899785"/>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595959"/>
              </a:buClr>
              <a:buSzPts val="2400"/>
              <a:buFont typeface="Arial"/>
              <a:buNone/>
              <a:defRPr sz="2400">
                <a:solidFill>
                  <a:srgbClr val="595959"/>
                </a:solidFill>
                <a:latin typeface="Montserrat"/>
                <a:ea typeface="Montserrat"/>
                <a:cs typeface="Montserrat"/>
                <a:sym typeface="Montserra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0" name="Google Shape;20;p2"/>
          <p:cNvPicPr preferRelativeResize="0"/>
          <p:nvPr/>
        </p:nvPicPr>
        <p:blipFill rotWithShape="1">
          <a:blip r:embed="rId3">
            <a:alphaModFix/>
          </a:blip>
          <a:srcRect/>
          <a:stretch/>
        </p:blipFill>
        <p:spPr>
          <a:xfrm>
            <a:off x="7066666" y="5932891"/>
            <a:ext cx="1448684" cy="4881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95"/>
        <p:cNvGrpSpPr/>
        <p:nvPr/>
      </p:nvGrpSpPr>
      <p:grpSpPr>
        <a:xfrm>
          <a:off x="0" y="0"/>
          <a:ext cx="0" cy="0"/>
          <a:chOff x="0" y="0"/>
          <a:chExt cx="0" cy="0"/>
        </a:xfrm>
      </p:grpSpPr>
      <p:pic>
        <p:nvPicPr>
          <p:cNvPr id="96" name="Google Shape;96;p12"/>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97" name="Google Shape;97;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102" name="Google Shape;102;p12"/>
          <p:cNvPicPr preferRelativeResize="0"/>
          <p:nvPr/>
        </p:nvPicPr>
        <p:blipFill rotWithShape="1">
          <a:blip r:embed="rId3">
            <a:alphaModFix/>
          </a:blip>
          <a:srcRect/>
          <a:stretch/>
        </p:blipFill>
        <p:spPr>
          <a:xfrm>
            <a:off x="7066666" y="5932891"/>
            <a:ext cx="1448684" cy="48814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103"/>
        <p:cNvGrpSpPr/>
        <p:nvPr/>
      </p:nvGrpSpPr>
      <p:grpSpPr>
        <a:xfrm>
          <a:off x="0" y="0"/>
          <a:ext cx="0" cy="0"/>
          <a:chOff x="0" y="0"/>
          <a:chExt cx="0" cy="0"/>
        </a:xfrm>
      </p:grpSpPr>
      <p:pic>
        <p:nvPicPr>
          <p:cNvPr id="104" name="Google Shape;104;p13"/>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105" name="Google Shape;105;p1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3"/>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110" name="Google Shape;110;p13"/>
          <p:cNvPicPr preferRelativeResize="0"/>
          <p:nvPr/>
        </p:nvPicPr>
        <p:blipFill rotWithShape="1">
          <a:blip r:embed="rId3">
            <a:alphaModFix/>
          </a:blip>
          <a:srcRect/>
          <a:stretch/>
        </p:blipFill>
        <p:spPr>
          <a:xfrm>
            <a:off x="7066666" y="5932891"/>
            <a:ext cx="1448684" cy="48814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23" name="Google Shape;23;p3"/>
          <p:cNvSpPr txBox="1">
            <a:spLocks noGrp="1"/>
          </p:cNvSpPr>
          <p:nvPr>
            <p:ph type="body" idx="1"/>
          </p:nvPr>
        </p:nvSpPr>
        <p:spPr>
          <a:xfrm>
            <a:off x="628650" y="1140823"/>
            <a:ext cx="7886700" cy="503614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Montserrat"/>
                <a:ea typeface="Montserrat"/>
                <a:cs typeface="Montserrat"/>
                <a:sym typeface="Montserrat"/>
              </a:defRPr>
            </a:lvl1pPr>
            <a:lvl2pPr marL="914400" lvl="1" indent="-381000" algn="l">
              <a:lnSpc>
                <a:spcPct val="90000"/>
              </a:lnSpc>
              <a:spcBef>
                <a:spcPts val="500"/>
              </a:spcBef>
              <a:spcAft>
                <a:spcPts val="0"/>
              </a:spcAft>
              <a:buClr>
                <a:schemeClr val="dk1"/>
              </a:buClr>
              <a:buSzPts val="2400"/>
              <a:buChar char="•"/>
              <a:defRPr>
                <a:latin typeface="Montserrat"/>
                <a:ea typeface="Montserrat"/>
                <a:cs typeface="Montserrat"/>
                <a:sym typeface="Montserrat"/>
              </a:defRPr>
            </a:lvl2pPr>
            <a:lvl3pPr marL="1371600" lvl="2" indent="-355600" algn="l">
              <a:lnSpc>
                <a:spcPct val="90000"/>
              </a:lnSpc>
              <a:spcBef>
                <a:spcPts val="500"/>
              </a:spcBef>
              <a:spcAft>
                <a:spcPts val="0"/>
              </a:spcAft>
              <a:buClr>
                <a:schemeClr val="dk1"/>
              </a:buClr>
              <a:buSzPts val="2000"/>
              <a:buChar char="•"/>
              <a:defRPr>
                <a:latin typeface="Montserrat"/>
                <a:ea typeface="Montserrat"/>
                <a:cs typeface="Montserrat"/>
                <a:sym typeface="Montserrat"/>
              </a:defRPr>
            </a:lvl3pPr>
            <a:lvl4pPr marL="1828800" lvl="3" indent="-342900" algn="l">
              <a:lnSpc>
                <a:spcPct val="90000"/>
              </a:lnSpc>
              <a:spcBef>
                <a:spcPts val="500"/>
              </a:spcBef>
              <a:spcAft>
                <a:spcPts val="0"/>
              </a:spcAft>
              <a:buClr>
                <a:schemeClr val="dk1"/>
              </a:buClr>
              <a:buSzPts val="1800"/>
              <a:buChar char="•"/>
              <a:defRPr>
                <a:latin typeface="Montserrat"/>
                <a:ea typeface="Montserrat"/>
                <a:cs typeface="Montserrat"/>
                <a:sym typeface="Montserrat"/>
              </a:defRPr>
            </a:lvl4pPr>
            <a:lvl5pPr marL="2286000" lvl="4" indent="-342900" algn="l">
              <a:lnSpc>
                <a:spcPct val="90000"/>
              </a:lnSpc>
              <a:spcBef>
                <a:spcPts val="500"/>
              </a:spcBef>
              <a:spcAft>
                <a:spcPts val="0"/>
              </a:spcAft>
              <a:buClr>
                <a:schemeClr val="dk1"/>
              </a:buClr>
              <a:buSzPts val="1800"/>
              <a:buChar char="•"/>
              <a:defRPr>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27" name="Google Shape;27;p3"/>
          <p:cNvSpPr txBox="1">
            <a:spLocks noGrp="1"/>
          </p:cNvSpPr>
          <p:nvPr>
            <p:ph type="body" idx="2"/>
          </p:nvPr>
        </p:nvSpPr>
        <p:spPr>
          <a:xfrm>
            <a:off x="628649" y="365126"/>
            <a:ext cx="7886701" cy="566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3600"/>
              <a:buNone/>
              <a:defRPr sz="3600" b="1">
                <a:solidFill>
                  <a:srgbClr val="3F3F3F"/>
                </a:solidFill>
                <a:latin typeface="Montserrat"/>
                <a:ea typeface="Montserrat"/>
                <a:cs typeface="Montserrat"/>
                <a:sym typeface="Montserrat"/>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8" name="Google Shape;28;p3"/>
          <p:cNvPicPr preferRelativeResize="0"/>
          <p:nvPr/>
        </p:nvPicPr>
        <p:blipFill rotWithShape="1">
          <a:blip r:embed="rId3">
            <a:alphaModFix/>
          </a:blip>
          <a:srcRect/>
          <a:stretch/>
        </p:blipFill>
        <p:spPr>
          <a:xfrm>
            <a:off x="7066666" y="5932891"/>
            <a:ext cx="1448684" cy="4881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36"/>
        <p:cNvGrpSpPr/>
        <p:nvPr/>
      </p:nvGrpSpPr>
      <p:grpSpPr>
        <a:xfrm>
          <a:off x="0" y="0"/>
          <a:ext cx="0" cy="0"/>
          <a:chOff x="0" y="0"/>
          <a:chExt cx="0" cy="0"/>
        </a:xfrm>
      </p:grpSpPr>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40" name="Google Shape;40;p5"/>
          <p:cNvPicPr preferRelativeResize="0"/>
          <p:nvPr/>
        </p:nvPicPr>
        <p:blipFill rotWithShape="1">
          <a:blip r:embed="rId2">
            <a:alphaModFix/>
          </a:blip>
          <a:srcRect/>
          <a:stretch/>
        </p:blipFill>
        <p:spPr>
          <a:xfrm>
            <a:off x="7066666" y="5932891"/>
            <a:ext cx="1448684" cy="488143"/>
          </a:xfrm>
          <a:prstGeom prst="rect">
            <a:avLst/>
          </a:prstGeom>
          <a:noFill/>
          <a:ln>
            <a:noFill/>
          </a:ln>
        </p:spPr>
      </p:pic>
      <p:sp>
        <p:nvSpPr>
          <p:cNvPr id="41" name="Google Shape;41;p5"/>
          <p:cNvSpPr txBox="1">
            <a:spLocks noGrp="1"/>
          </p:cNvSpPr>
          <p:nvPr>
            <p:ph type="body" idx="1"/>
          </p:nvPr>
        </p:nvSpPr>
        <p:spPr>
          <a:xfrm>
            <a:off x="629360" y="2023993"/>
            <a:ext cx="8322553" cy="7078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4400"/>
              <a:buNone/>
              <a:defRPr sz="4400" b="1">
                <a:solidFill>
                  <a:srgbClr val="3F3F3F"/>
                </a:solidFill>
                <a:latin typeface="Montserrat"/>
                <a:ea typeface="Montserrat"/>
                <a:cs typeface="Montserrat"/>
                <a:sym typeface="Montserrat"/>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
          <p:cNvSpPr txBox="1">
            <a:spLocks noGrp="1"/>
          </p:cNvSpPr>
          <p:nvPr>
            <p:ph type="body" idx="2"/>
          </p:nvPr>
        </p:nvSpPr>
        <p:spPr>
          <a:xfrm>
            <a:off x="629360" y="3115182"/>
            <a:ext cx="3496729" cy="341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51E3C"/>
              </a:buClr>
              <a:buSzPts val="2000"/>
              <a:buNone/>
              <a:defRPr sz="2000" b="1">
                <a:solidFill>
                  <a:srgbClr val="E51E3C"/>
                </a:solidFill>
                <a:latin typeface="Montserrat"/>
                <a:ea typeface="Montserrat"/>
                <a:cs typeface="Montserrat"/>
                <a:sym typeface="Montserra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
          <p:cNvSpPr txBox="1">
            <a:spLocks noGrp="1"/>
          </p:cNvSpPr>
          <p:nvPr>
            <p:ph type="body" idx="3"/>
          </p:nvPr>
        </p:nvSpPr>
        <p:spPr>
          <a:xfrm>
            <a:off x="628650" y="3635432"/>
            <a:ext cx="8323263" cy="899785"/>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595959"/>
              </a:buClr>
              <a:buSzPts val="2400"/>
              <a:buFont typeface="Arial"/>
              <a:buNone/>
              <a:defRPr sz="2400">
                <a:solidFill>
                  <a:srgbClr val="595959"/>
                </a:solidFill>
                <a:latin typeface="Montserrat"/>
                <a:ea typeface="Montserrat"/>
                <a:cs typeface="Montserrat"/>
                <a:sym typeface="Montserra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4"/>
        <p:cNvGrpSpPr/>
        <p:nvPr/>
      </p:nvGrpSpPr>
      <p:grpSpPr>
        <a:xfrm>
          <a:off x="0" y="0"/>
          <a:ext cx="0" cy="0"/>
          <a:chOff x="0" y="0"/>
          <a:chExt cx="0" cy="0"/>
        </a:xfrm>
      </p:grpSpPr>
      <p:pic>
        <p:nvPicPr>
          <p:cNvPr id="45" name="Google Shape;45;p6"/>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46" name="Google Shape;46;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52" name="Google Shape;52;p6"/>
          <p:cNvPicPr preferRelativeResize="0"/>
          <p:nvPr/>
        </p:nvPicPr>
        <p:blipFill rotWithShape="1">
          <a:blip r:embed="rId3">
            <a:alphaModFix/>
          </a:blip>
          <a:srcRect/>
          <a:stretch/>
        </p:blipFill>
        <p:spPr>
          <a:xfrm>
            <a:off x="7066666" y="5975755"/>
            <a:ext cx="1448684" cy="48814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3"/>
        <p:cNvGrpSpPr/>
        <p:nvPr/>
      </p:nvGrpSpPr>
      <p:grpSpPr>
        <a:xfrm>
          <a:off x="0" y="0"/>
          <a:ext cx="0" cy="0"/>
          <a:chOff x="0" y="0"/>
          <a:chExt cx="0" cy="0"/>
        </a:xfrm>
      </p:grpSpPr>
      <p:pic>
        <p:nvPicPr>
          <p:cNvPr id="54" name="Google Shape;54;p7"/>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55" name="Google Shape;5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63" name="Google Shape;63;p7"/>
          <p:cNvPicPr preferRelativeResize="0"/>
          <p:nvPr/>
        </p:nvPicPr>
        <p:blipFill rotWithShape="1">
          <a:blip r:embed="rId3">
            <a:alphaModFix/>
          </a:blip>
          <a:srcRect/>
          <a:stretch/>
        </p:blipFill>
        <p:spPr>
          <a:xfrm>
            <a:off x="7066666" y="5932891"/>
            <a:ext cx="1448684" cy="48814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66" name="Google Shape;66;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70" name="Google Shape;70;p8"/>
          <p:cNvPicPr preferRelativeResize="0"/>
          <p:nvPr/>
        </p:nvPicPr>
        <p:blipFill rotWithShape="1">
          <a:blip r:embed="rId3">
            <a:alphaModFix/>
          </a:blip>
          <a:srcRect/>
          <a:stretch/>
        </p:blipFill>
        <p:spPr>
          <a:xfrm>
            <a:off x="7066666" y="5932891"/>
            <a:ext cx="1448684" cy="48814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71"/>
        <p:cNvGrpSpPr/>
        <p:nvPr/>
      </p:nvGrpSpPr>
      <p:grpSpPr>
        <a:xfrm>
          <a:off x="0" y="0"/>
          <a:ext cx="0" cy="0"/>
          <a:chOff x="0" y="0"/>
          <a:chExt cx="0" cy="0"/>
        </a:xfrm>
      </p:grpSpPr>
      <p:pic>
        <p:nvPicPr>
          <p:cNvPr id="72" name="Google Shape;72;p9"/>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73" name="Google Shape;7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76" name="Google Shape;76;p9"/>
          <p:cNvPicPr preferRelativeResize="0"/>
          <p:nvPr/>
        </p:nvPicPr>
        <p:blipFill rotWithShape="1">
          <a:blip r:embed="rId3">
            <a:alphaModFix/>
          </a:blip>
          <a:srcRect/>
          <a:stretch/>
        </p:blipFill>
        <p:spPr>
          <a:xfrm>
            <a:off x="7066666" y="5932891"/>
            <a:ext cx="1448684" cy="4881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77"/>
        <p:cNvGrpSpPr/>
        <p:nvPr/>
      </p:nvGrpSpPr>
      <p:grpSpPr>
        <a:xfrm>
          <a:off x="0" y="0"/>
          <a:ext cx="0" cy="0"/>
          <a:chOff x="0" y="0"/>
          <a:chExt cx="0" cy="0"/>
        </a:xfrm>
      </p:grpSpPr>
      <p:pic>
        <p:nvPicPr>
          <p:cNvPr id="78" name="Google Shape;78;p10"/>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79" name="Google Shape;79;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1" name="Google Shape;81;p1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85" name="Google Shape;85;p10"/>
          <p:cNvPicPr preferRelativeResize="0"/>
          <p:nvPr/>
        </p:nvPicPr>
        <p:blipFill rotWithShape="1">
          <a:blip r:embed="rId3">
            <a:alphaModFix/>
          </a:blip>
          <a:srcRect/>
          <a:stretch/>
        </p:blipFill>
        <p:spPr>
          <a:xfrm>
            <a:off x="7066666" y="5932891"/>
            <a:ext cx="1448684" cy="48814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a:stretch/>
        </p:blipFill>
        <p:spPr>
          <a:xfrm>
            <a:off x="7254240" y="9207"/>
            <a:ext cx="1889760" cy="6848793"/>
          </a:xfrm>
          <a:prstGeom prst="rect">
            <a:avLst/>
          </a:prstGeom>
          <a:noFill/>
          <a:ln>
            <a:noFill/>
          </a:ln>
        </p:spPr>
      </p:pic>
      <p:sp>
        <p:nvSpPr>
          <p:cNvPr id="88" name="Google Shape;88;p1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a:spLocks noGrp="1"/>
          </p:cNvSpPr>
          <p:nvPr>
            <p:ph type="pic" idx="2"/>
          </p:nvPr>
        </p:nvSpPr>
        <p:spPr>
          <a:xfrm>
            <a:off x="3887391" y="987426"/>
            <a:ext cx="4629150" cy="4873625"/>
          </a:xfrm>
          <a:prstGeom prst="rect">
            <a:avLst/>
          </a:prstGeom>
          <a:noFill/>
          <a:ln>
            <a:noFill/>
          </a:ln>
        </p:spPr>
      </p:sp>
      <p:sp>
        <p:nvSpPr>
          <p:cNvPr id="90" name="Google Shape;90;p1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1" name="Google Shape;9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94" name="Google Shape;94;p11"/>
          <p:cNvPicPr preferRelativeResize="0"/>
          <p:nvPr/>
        </p:nvPicPr>
        <p:blipFill rotWithShape="1">
          <a:blip r:embed="rId3">
            <a:alphaModFix/>
          </a:blip>
          <a:srcRect/>
          <a:stretch/>
        </p:blipFill>
        <p:spPr>
          <a:xfrm>
            <a:off x="7066666" y="5932891"/>
            <a:ext cx="1448684" cy="48814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4" name="Google Shape;115;p14">
            <a:extLst>
              <a:ext uri="{FF2B5EF4-FFF2-40B4-BE49-F238E27FC236}">
                <a16:creationId xmlns:a16="http://schemas.microsoft.com/office/drawing/2014/main" id="{538C4E65-5977-907C-7423-A78E390BF681}"/>
              </a:ext>
            </a:extLst>
          </p:cNvPr>
          <p:cNvSpPr txBox="1">
            <a:spLocks noGrp="1"/>
          </p:cNvSpPr>
          <p:nvPr>
            <p:ph type="body" idx="1"/>
          </p:nvPr>
        </p:nvSpPr>
        <p:spPr>
          <a:xfrm>
            <a:off x="629004" y="2928932"/>
            <a:ext cx="8543276" cy="7078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4400"/>
              <a:buNone/>
            </a:pPr>
            <a:r>
              <a:rPr lang="pt-BR" dirty="0"/>
              <a:t>HTML &amp; CSS</a:t>
            </a:r>
            <a:endParaRPr dirty="0"/>
          </a:p>
        </p:txBody>
      </p:sp>
      <p:sp>
        <p:nvSpPr>
          <p:cNvPr id="5" name="Google Shape;116;p14">
            <a:extLst>
              <a:ext uri="{FF2B5EF4-FFF2-40B4-BE49-F238E27FC236}">
                <a16:creationId xmlns:a16="http://schemas.microsoft.com/office/drawing/2014/main" id="{54329840-B7DC-8924-60C5-DE6B0D6F3B71}"/>
              </a:ext>
            </a:extLst>
          </p:cNvPr>
          <p:cNvSpPr txBox="1">
            <a:spLocks noGrp="1"/>
          </p:cNvSpPr>
          <p:nvPr>
            <p:ph type="body" idx="2"/>
          </p:nvPr>
        </p:nvSpPr>
        <p:spPr>
          <a:xfrm>
            <a:off x="629005" y="3636818"/>
            <a:ext cx="7223523" cy="43765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51E3C"/>
              </a:buClr>
              <a:buSzPts val="2000"/>
              <a:buNone/>
            </a:pPr>
            <a:r>
              <a:rPr lang="pt-BR" dirty="0"/>
              <a:t>Layout</a:t>
            </a:r>
            <a:endParaRPr dirty="0"/>
          </a:p>
        </p:txBody>
      </p:sp>
      <p:sp>
        <p:nvSpPr>
          <p:cNvPr id="7" name="Rectangle 4">
            <a:extLst>
              <a:ext uri="{FF2B5EF4-FFF2-40B4-BE49-F238E27FC236}">
                <a16:creationId xmlns:a16="http://schemas.microsoft.com/office/drawing/2014/main" id="{CBAA64C7-D51F-2D9E-8A50-189F0393EB6C}"/>
              </a:ext>
            </a:extLst>
          </p:cNvPr>
          <p:cNvSpPr>
            <a:spLocks noChangeArrowheads="1"/>
          </p:cNvSpPr>
          <p:nvPr/>
        </p:nvSpPr>
        <p:spPr bwMode="auto">
          <a:xfrm>
            <a:off x="5976593" y="29289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7" name="Google Shape;121;p15">
            <a:extLst>
              <a:ext uri="{FF2B5EF4-FFF2-40B4-BE49-F238E27FC236}">
                <a16:creationId xmlns:a16="http://schemas.microsoft.com/office/drawing/2014/main" id="{1D2357C7-CD13-ADA5-D8B5-75E963D80823}"/>
              </a:ext>
            </a:extLst>
          </p:cNvPr>
          <p:cNvSpPr txBox="1">
            <a:spLocks noGrp="1"/>
          </p:cNvSpPr>
          <p:nvPr>
            <p:ph type="body" idx="1"/>
          </p:nvPr>
        </p:nvSpPr>
        <p:spPr>
          <a:xfrm>
            <a:off x="628649" y="1307214"/>
            <a:ext cx="7091904" cy="4243572"/>
          </a:xfrm>
          <a:prstGeom prst="rect">
            <a:avLst/>
          </a:prstGeom>
          <a:noFill/>
          <a:ln>
            <a:noFill/>
          </a:ln>
        </p:spPr>
        <p:txBody>
          <a:bodyPr spcFirstLastPara="1" wrap="square" lIns="91425" tIns="45700" rIns="91425" bIns="45700" anchor="t" anchorCtr="0">
            <a:normAutofit fontScale="85000" lnSpcReduction="10000"/>
          </a:bodyPr>
          <a:lstStyle/>
          <a:p>
            <a:pPr marL="50800" indent="0" algn="just">
              <a:buNone/>
            </a:pPr>
            <a:r>
              <a:rPr lang="pt-BR" b="1" dirty="0"/>
              <a:t>Header</a:t>
            </a:r>
            <a:r>
              <a:rPr lang="pt-BR" dirty="0"/>
              <a:t>: representa um grupo introdutório ou navegacional. Pode conter</a:t>
            </a:r>
          </a:p>
          <a:p>
            <a:pPr marL="50800" indent="0" algn="just">
              <a:buNone/>
            </a:pPr>
            <a:r>
              <a:rPr lang="pt-BR" dirty="0"/>
              <a:t>alguns elementos de cabeçalho ou outros elementos como um logo, seções</a:t>
            </a:r>
          </a:p>
          <a:p>
            <a:pPr marL="50800" indent="0" algn="just">
              <a:buNone/>
            </a:pPr>
            <a:r>
              <a:rPr lang="pt-BR" dirty="0"/>
              <a:t>de cabeçalho, formulário de pesquisa, e outros.</a:t>
            </a:r>
          </a:p>
          <a:p>
            <a:pPr marL="50800" indent="0" algn="just">
              <a:buNone/>
            </a:pPr>
            <a:endParaRPr lang="pt-BR" dirty="0"/>
          </a:p>
          <a:p>
            <a:pPr marL="50800" indent="0" algn="just">
              <a:buNone/>
            </a:pPr>
            <a:r>
              <a:rPr lang="pt-BR" b="1" dirty="0" err="1"/>
              <a:t>Nav</a:t>
            </a:r>
            <a:r>
              <a:rPr lang="pt-BR" dirty="0"/>
              <a:t>: representa uma seção de uma página que aponta para outras páginas ou</a:t>
            </a:r>
          </a:p>
          <a:p>
            <a:pPr marL="50800" indent="0" algn="just">
              <a:buNone/>
            </a:pPr>
            <a:r>
              <a:rPr lang="pt-BR" dirty="0"/>
              <a:t>para outras áreas da página. Uma seção com links de navegação.</a:t>
            </a:r>
          </a:p>
        </p:txBody>
      </p:sp>
      <p:sp>
        <p:nvSpPr>
          <p:cNvPr id="8" name="Google Shape;122;p15">
            <a:extLst>
              <a:ext uri="{FF2B5EF4-FFF2-40B4-BE49-F238E27FC236}">
                <a16:creationId xmlns:a16="http://schemas.microsoft.com/office/drawing/2014/main" id="{5A2BDD75-B2BB-ACE7-A563-F913028032CA}"/>
              </a:ext>
            </a:extLst>
          </p:cNvPr>
          <p:cNvSpPr txBox="1">
            <a:spLocks noGrp="1"/>
          </p:cNvSpPr>
          <p:nvPr>
            <p:ph type="body" idx="2"/>
          </p:nvPr>
        </p:nvSpPr>
        <p:spPr>
          <a:xfrm>
            <a:off x="628649" y="365126"/>
            <a:ext cx="7886701" cy="56669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3F3F3F"/>
              </a:buClr>
              <a:buSzPts val="3600"/>
              <a:buNone/>
            </a:pPr>
            <a:r>
              <a:rPr lang="pt-BR" dirty="0"/>
              <a:t>Header e </a:t>
            </a:r>
            <a:r>
              <a:rPr lang="pt-BR" dirty="0" err="1"/>
              <a:t>Nav</a:t>
            </a:r>
            <a:endParaRPr lang="pt-BR" dirty="0"/>
          </a:p>
        </p:txBody>
      </p:sp>
    </p:spTree>
    <p:extLst>
      <p:ext uri="{BB962C8B-B14F-4D97-AF65-F5344CB8AC3E}">
        <p14:creationId xmlns:p14="http://schemas.microsoft.com/office/powerpoint/2010/main" val="197662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7" name="Google Shape;121;p15">
            <a:extLst>
              <a:ext uri="{FF2B5EF4-FFF2-40B4-BE49-F238E27FC236}">
                <a16:creationId xmlns:a16="http://schemas.microsoft.com/office/drawing/2014/main" id="{1D2357C7-CD13-ADA5-D8B5-75E963D80823}"/>
              </a:ext>
            </a:extLst>
          </p:cNvPr>
          <p:cNvSpPr txBox="1">
            <a:spLocks noGrp="1"/>
          </p:cNvSpPr>
          <p:nvPr>
            <p:ph type="body" idx="1"/>
          </p:nvPr>
        </p:nvSpPr>
        <p:spPr>
          <a:xfrm>
            <a:off x="628649" y="1641441"/>
            <a:ext cx="7242732" cy="3575117"/>
          </a:xfrm>
          <a:prstGeom prst="rect">
            <a:avLst/>
          </a:prstGeom>
          <a:noFill/>
          <a:ln>
            <a:noFill/>
          </a:ln>
        </p:spPr>
        <p:txBody>
          <a:bodyPr spcFirstLastPara="1" wrap="square" lIns="91425" tIns="45700" rIns="91425" bIns="45700" anchor="t" anchorCtr="0">
            <a:noAutofit/>
          </a:bodyPr>
          <a:lstStyle/>
          <a:p>
            <a:pPr marL="0" indent="0" algn="just">
              <a:spcBef>
                <a:spcPts val="0"/>
              </a:spcBef>
              <a:buClr>
                <a:srgbClr val="404040"/>
              </a:buClr>
              <a:buSzPct val="100000"/>
              <a:buNone/>
            </a:pPr>
            <a:r>
              <a:rPr lang="pt-BR" sz="2400" b="1" dirty="0" err="1">
                <a:solidFill>
                  <a:srgbClr val="404040"/>
                </a:solidFill>
              </a:rPr>
              <a:t>Main</a:t>
            </a:r>
            <a:r>
              <a:rPr lang="pt-BR" sz="2400" b="1" dirty="0">
                <a:solidFill>
                  <a:srgbClr val="404040"/>
                </a:solidFill>
              </a:rPr>
              <a:t>: </a:t>
            </a:r>
            <a:r>
              <a:rPr lang="pt-BR" sz="2400" dirty="0">
                <a:solidFill>
                  <a:srgbClr val="404040"/>
                </a:solidFill>
              </a:rPr>
              <a:t>define o conteúdo principal dentro do </a:t>
            </a:r>
            <a:r>
              <a:rPr lang="pt-BR" sz="2400" u="sng" dirty="0">
                <a:solidFill>
                  <a:srgbClr val="404040"/>
                </a:solidFill>
              </a:rPr>
              <a:t>&lt;body&gt;. </a:t>
            </a:r>
            <a:r>
              <a:rPr lang="pt-BR" sz="2400" dirty="0">
                <a:solidFill>
                  <a:srgbClr val="404040"/>
                </a:solidFill>
              </a:rPr>
              <a:t>Entende-se que é aquele relacionado diretamente com o tópico central da página ou com a funcionalidade central da aplicação.</a:t>
            </a:r>
          </a:p>
          <a:p>
            <a:pPr marL="0" indent="0" algn="just">
              <a:spcBef>
                <a:spcPts val="0"/>
              </a:spcBef>
              <a:buClr>
                <a:srgbClr val="404040"/>
              </a:buClr>
              <a:buSzPct val="100000"/>
              <a:buNone/>
            </a:pPr>
            <a:endParaRPr lang="pt-BR" sz="2400" dirty="0">
              <a:solidFill>
                <a:srgbClr val="404040"/>
              </a:solidFill>
            </a:endParaRPr>
          </a:p>
          <a:p>
            <a:pPr marL="0" indent="0" algn="just">
              <a:spcBef>
                <a:spcPts val="0"/>
              </a:spcBef>
              <a:buClr>
                <a:srgbClr val="404040"/>
              </a:buClr>
              <a:buSzPct val="100000"/>
              <a:buNone/>
            </a:pPr>
            <a:endParaRPr lang="pt-BR" sz="2400" dirty="0">
              <a:solidFill>
                <a:srgbClr val="404040"/>
              </a:solidFill>
            </a:endParaRPr>
          </a:p>
          <a:p>
            <a:pPr marL="0" indent="0" algn="just">
              <a:spcBef>
                <a:spcPts val="0"/>
              </a:spcBef>
              <a:buClr>
                <a:srgbClr val="404040"/>
              </a:buClr>
              <a:buSzPct val="100000"/>
              <a:buNone/>
            </a:pPr>
            <a:r>
              <a:rPr lang="pt-BR" sz="2400" b="1" dirty="0" err="1">
                <a:solidFill>
                  <a:srgbClr val="404040"/>
                </a:solidFill>
              </a:rPr>
              <a:t>Footer</a:t>
            </a:r>
            <a:r>
              <a:rPr lang="pt-BR" sz="2400" b="1" dirty="0">
                <a:solidFill>
                  <a:srgbClr val="404040"/>
                </a:solidFill>
              </a:rPr>
              <a:t>:</a:t>
            </a:r>
            <a:r>
              <a:rPr lang="pt-BR" sz="2400" dirty="0">
                <a:solidFill>
                  <a:srgbClr val="404040"/>
                </a:solidFill>
              </a:rPr>
              <a:t> representa um rodapé. Normalmente contém informações sobre o autor da seção de dados, direitos autorais ou links para documentos relacionados.</a:t>
            </a:r>
            <a:endParaRPr sz="2400" dirty="0">
              <a:solidFill>
                <a:srgbClr val="404040"/>
              </a:solidFill>
            </a:endParaRPr>
          </a:p>
        </p:txBody>
      </p:sp>
      <p:sp>
        <p:nvSpPr>
          <p:cNvPr id="8" name="Google Shape;122;p15">
            <a:extLst>
              <a:ext uri="{FF2B5EF4-FFF2-40B4-BE49-F238E27FC236}">
                <a16:creationId xmlns:a16="http://schemas.microsoft.com/office/drawing/2014/main" id="{5A2BDD75-B2BB-ACE7-A563-F913028032CA}"/>
              </a:ext>
            </a:extLst>
          </p:cNvPr>
          <p:cNvSpPr txBox="1">
            <a:spLocks noGrp="1"/>
          </p:cNvSpPr>
          <p:nvPr>
            <p:ph type="body" idx="2"/>
          </p:nvPr>
        </p:nvSpPr>
        <p:spPr>
          <a:xfrm>
            <a:off x="628649" y="365126"/>
            <a:ext cx="7886701" cy="56669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3F3F3F"/>
              </a:buClr>
              <a:buSzPts val="3600"/>
              <a:buNone/>
            </a:pPr>
            <a:r>
              <a:rPr lang="pt-BR" dirty="0" err="1"/>
              <a:t>Main</a:t>
            </a:r>
            <a:r>
              <a:rPr lang="pt-BR" dirty="0"/>
              <a:t>  e </a:t>
            </a:r>
            <a:r>
              <a:rPr lang="pt-BR" dirty="0" err="1"/>
              <a:t>Footer</a:t>
            </a:r>
            <a:endParaRPr lang="pt-BR" dirty="0"/>
          </a:p>
        </p:txBody>
      </p:sp>
    </p:spTree>
    <p:extLst>
      <p:ext uri="{BB962C8B-B14F-4D97-AF65-F5344CB8AC3E}">
        <p14:creationId xmlns:p14="http://schemas.microsoft.com/office/powerpoint/2010/main" val="302110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591EF34C-EBC4-D4FC-54F2-76FD4CF38581}"/>
              </a:ext>
            </a:extLst>
          </p:cNvPr>
          <p:cNvSpPr>
            <a:spLocks noGrp="1"/>
          </p:cNvSpPr>
          <p:nvPr>
            <p:ph type="body" idx="1"/>
          </p:nvPr>
        </p:nvSpPr>
        <p:spPr>
          <a:xfrm>
            <a:off x="628650" y="1140823"/>
            <a:ext cx="7129610" cy="3582006"/>
          </a:xfrm>
        </p:spPr>
        <p:txBody>
          <a:bodyPr>
            <a:normAutofit/>
          </a:bodyPr>
          <a:lstStyle/>
          <a:p>
            <a:pPr marL="50800" indent="0" algn="just">
              <a:buNone/>
            </a:pPr>
            <a:r>
              <a:rPr lang="pt-BR" sz="2400" b="1" dirty="0" err="1"/>
              <a:t>Article</a:t>
            </a:r>
            <a:r>
              <a:rPr lang="pt-BR" sz="2400" b="1" dirty="0"/>
              <a:t>: </a:t>
            </a:r>
            <a:r>
              <a:rPr lang="pt-BR" sz="2400" dirty="0"/>
              <a:t>é todo conteúdo que faça sentido isoladamente. Tal conteúdo pode ser um post em um fórum, um artigo de uma revista ou jornal, uma matéria em um blog, ou qualquer outro item independente de conteúdo.</a:t>
            </a:r>
          </a:p>
          <a:p>
            <a:pPr marL="50800" indent="0" algn="just">
              <a:buNone/>
            </a:pPr>
            <a:endParaRPr lang="pt-BR" sz="2400" dirty="0"/>
          </a:p>
          <a:p>
            <a:pPr marL="50800" indent="0" algn="just">
              <a:buNone/>
            </a:pPr>
            <a:r>
              <a:rPr lang="pt-BR" sz="2400" b="1" dirty="0" err="1"/>
              <a:t>Section</a:t>
            </a:r>
            <a:r>
              <a:rPr lang="pt-BR" sz="2400" b="1" dirty="0"/>
              <a:t>: </a:t>
            </a:r>
            <a:r>
              <a:rPr lang="pt-BR" sz="2400" dirty="0"/>
              <a:t>Para separar e organizar conteúdos de diversos assuntos em blocos diferentes.</a:t>
            </a:r>
          </a:p>
        </p:txBody>
      </p:sp>
      <p:sp>
        <p:nvSpPr>
          <p:cNvPr id="3" name="Espaço Reservado para Texto 2">
            <a:extLst>
              <a:ext uri="{FF2B5EF4-FFF2-40B4-BE49-F238E27FC236}">
                <a16:creationId xmlns:a16="http://schemas.microsoft.com/office/drawing/2014/main" id="{57C74A3E-8F2F-49CE-B70B-D121C3E38F04}"/>
              </a:ext>
            </a:extLst>
          </p:cNvPr>
          <p:cNvSpPr>
            <a:spLocks noGrp="1"/>
          </p:cNvSpPr>
          <p:nvPr>
            <p:ph type="body" idx="2"/>
          </p:nvPr>
        </p:nvSpPr>
        <p:spPr/>
        <p:txBody>
          <a:bodyPr>
            <a:normAutofit fontScale="85000" lnSpcReduction="20000"/>
          </a:bodyPr>
          <a:lstStyle/>
          <a:p>
            <a:r>
              <a:rPr lang="pt-BR" dirty="0" err="1"/>
              <a:t>Section</a:t>
            </a:r>
            <a:r>
              <a:rPr lang="pt-BR" dirty="0"/>
              <a:t> e </a:t>
            </a:r>
            <a:r>
              <a:rPr lang="pt-BR" dirty="0" err="1"/>
              <a:t>Article</a:t>
            </a:r>
            <a:endParaRPr lang="pt-BR" dirty="0"/>
          </a:p>
        </p:txBody>
      </p:sp>
    </p:spTree>
    <p:extLst>
      <p:ext uri="{BB962C8B-B14F-4D97-AF65-F5344CB8AC3E}">
        <p14:creationId xmlns:p14="http://schemas.microsoft.com/office/powerpoint/2010/main" val="77218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EB41C848-1CDD-8F9F-18E3-BC4A22CB7299}"/>
              </a:ext>
            </a:extLst>
          </p:cNvPr>
          <p:cNvSpPr>
            <a:spLocks noGrp="1"/>
          </p:cNvSpPr>
          <p:nvPr>
            <p:ph type="body" idx="1"/>
          </p:nvPr>
        </p:nvSpPr>
        <p:spPr>
          <a:xfrm>
            <a:off x="628650" y="1140823"/>
            <a:ext cx="7886700" cy="3685701"/>
          </a:xfrm>
        </p:spPr>
        <p:txBody>
          <a:bodyPr>
            <a:normAutofit/>
          </a:bodyPr>
          <a:lstStyle/>
          <a:p>
            <a:pPr marL="50800" indent="0" algn="just">
              <a:buNone/>
            </a:pPr>
            <a:r>
              <a:rPr lang="pt-BR" sz="2400" b="1" dirty="0" err="1"/>
              <a:t>Aside</a:t>
            </a:r>
            <a:r>
              <a:rPr lang="pt-BR" sz="2400" b="1" dirty="0"/>
              <a:t>: </a:t>
            </a:r>
            <a:r>
              <a:rPr lang="pt-BR" sz="2400" dirty="0"/>
              <a:t>define uma área na lateral para inclusão de conteúdo. Muitas vezes contem explicações laterais, como a definição de um glossário; conteúdo vagamente relacionado, como avisos; a biografia do autor...</a:t>
            </a:r>
          </a:p>
          <a:p>
            <a:pPr marL="50800" indent="0" algn="just">
              <a:buNone/>
            </a:pPr>
            <a:endParaRPr lang="pt-BR" sz="2400" dirty="0"/>
          </a:p>
          <a:p>
            <a:pPr marL="50800" indent="0" algn="just">
              <a:buNone/>
            </a:pPr>
            <a:r>
              <a:rPr lang="pt-BR" sz="2400" b="1" dirty="0" err="1"/>
              <a:t>Div</a:t>
            </a:r>
            <a:r>
              <a:rPr lang="pt-BR" sz="2400" b="1" dirty="0"/>
              <a:t>: </a:t>
            </a:r>
            <a:r>
              <a:rPr lang="pt-BR" sz="2400" dirty="0"/>
              <a:t>é aplicado para separar elementos em blocos, não carrega nenhum significado semântico.</a:t>
            </a:r>
          </a:p>
        </p:txBody>
      </p:sp>
      <p:sp>
        <p:nvSpPr>
          <p:cNvPr id="3" name="Espaço Reservado para Texto 2">
            <a:extLst>
              <a:ext uri="{FF2B5EF4-FFF2-40B4-BE49-F238E27FC236}">
                <a16:creationId xmlns:a16="http://schemas.microsoft.com/office/drawing/2014/main" id="{5A34C82D-BDB3-A86E-DC9F-95F3C7E55AD8}"/>
              </a:ext>
            </a:extLst>
          </p:cNvPr>
          <p:cNvSpPr>
            <a:spLocks noGrp="1"/>
          </p:cNvSpPr>
          <p:nvPr>
            <p:ph type="body" idx="2"/>
          </p:nvPr>
        </p:nvSpPr>
        <p:spPr/>
        <p:txBody>
          <a:bodyPr>
            <a:normAutofit fontScale="85000" lnSpcReduction="20000"/>
          </a:bodyPr>
          <a:lstStyle/>
          <a:p>
            <a:r>
              <a:rPr lang="pt-BR" dirty="0" err="1"/>
              <a:t>Aside</a:t>
            </a:r>
            <a:r>
              <a:rPr lang="pt-BR" dirty="0"/>
              <a:t> e </a:t>
            </a:r>
            <a:r>
              <a:rPr lang="pt-BR" dirty="0" err="1"/>
              <a:t>Div</a:t>
            </a:r>
            <a:endParaRPr lang="pt-BR" dirty="0"/>
          </a:p>
        </p:txBody>
      </p:sp>
    </p:spTree>
    <p:extLst>
      <p:ext uri="{BB962C8B-B14F-4D97-AF65-F5344CB8AC3E}">
        <p14:creationId xmlns:p14="http://schemas.microsoft.com/office/powerpoint/2010/main" val="60199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8" name="Google Shape;122;p15">
            <a:extLst>
              <a:ext uri="{FF2B5EF4-FFF2-40B4-BE49-F238E27FC236}">
                <a16:creationId xmlns:a16="http://schemas.microsoft.com/office/drawing/2014/main" id="{5A2BDD75-B2BB-ACE7-A563-F913028032CA}"/>
              </a:ext>
            </a:extLst>
          </p:cNvPr>
          <p:cNvSpPr txBox="1">
            <a:spLocks noGrp="1"/>
          </p:cNvSpPr>
          <p:nvPr>
            <p:ph type="body" idx="2"/>
          </p:nvPr>
        </p:nvSpPr>
        <p:spPr>
          <a:xfrm>
            <a:off x="628649" y="365126"/>
            <a:ext cx="2317751" cy="566691"/>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rgbClr val="3F3F3F"/>
              </a:buClr>
              <a:buSzPts val="3600"/>
              <a:buNone/>
            </a:pPr>
            <a:r>
              <a:rPr lang="pt-BR" dirty="0"/>
              <a:t>Estrutura</a:t>
            </a:r>
          </a:p>
        </p:txBody>
      </p:sp>
      <p:pic>
        <p:nvPicPr>
          <p:cNvPr id="3" name="Imagem 2" descr="Interface gráfica do usuário&#10;&#10;Descrição gerada automaticamente">
            <a:extLst>
              <a:ext uri="{FF2B5EF4-FFF2-40B4-BE49-F238E27FC236}">
                <a16:creationId xmlns:a16="http://schemas.microsoft.com/office/drawing/2014/main" id="{60954513-4725-38C1-26C1-8B5993BA67DE}"/>
              </a:ext>
            </a:extLst>
          </p:cNvPr>
          <p:cNvPicPr>
            <a:picLocks noChangeAspect="1"/>
          </p:cNvPicPr>
          <p:nvPr/>
        </p:nvPicPr>
        <p:blipFill>
          <a:blip r:embed="rId3"/>
          <a:stretch>
            <a:fillRect/>
          </a:stretch>
        </p:blipFill>
        <p:spPr>
          <a:xfrm>
            <a:off x="3348728" y="684114"/>
            <a:ext cx="3883299" cy="2860598"/>
          </a:xfrm>
          <a:prstGeom prst="rect">
            <a:avLst/>
          </a:prstGeom>
        </p:spPr>
      </p:pic>
      <p:pic>
        <p:nvPicPr>
          <p:cNvPr id="5" name="Imagem 4" descr="Interface gráfica do usuário&#10;&#10;Descrição gerada automaticamente">
            <a:extLst>
              <a:ext uri="{FF2B5EF4-FFF2-40B4-BE49-F238E27FC236}">
                <a16:creationId xmlns:a16="http://schemas.microsoft.com/office/drawing/2014/main" id="{264E9B32-9C83-39BE-4442-116E02DC1B41}"/>
              </a:ext>
            </a:extLst>
          </p:cNvPr>
          <p:cNvPicPr>
            <a:picLocks noChangeAspect="1"/>
          </p:cNvPicPr>
          <p:nvPr/>
        </p:nvPicPr>
        <p:blipFill>
          <a:blip r:embed="rId4"/>
          <a:stretch>
            <a:fillRect/>
          </a:stretch>
        </p:blipFill>
        <p:spPr>
          <a:xfrm>
            <a:off x="763568" y="3754591"/>
            <a:ext cx="5446141" cy="2738283"/>
          </a:xfrm>
          <a:prstGeom prst="rect">
            <a:avLst/>
          </a:prstGeom>
        </p:spPr>
      </p:pic>
    </p:spTree>
    <p:extLst>
      <p:ext uri="{BB962C8B-B14F-4D97-AF65-F5344CB8AC3E}">
        <p14:creationId xmlns:p14="http://schemas.microsoft.com/office/powerpoint/2010/main" val="4169736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1D4D8399-0A7C-6191-6CC0-34179CC07354}"/>
              </a:ext>
            </a:extLst>
          </p:cNvPr>
          <p:cNvSpPr>
            <a:spLocks noGrp="1"/>
          </p:cNvSpPr>
          <p:nvPr>
            <p:ph type="body" idx="1"/>
          </p:nvPr>
        </p:nvSpPr>
        <p:spPr>
          <a:xfrm>
            <a:off x="628650" y="1904303"/>
            <a:ext cx="7886700" cy="2214936"/>
          </a:xfrm>
        </p:spPr>
        <p:txBody>
          <a:bodyPr>
            <a:normAutofit/>
          </a:bodyPr>
          <a:lstStyle/>
          <a:p>
            <a:r>
              <a:rPr lang="pt-BR" dirty="0"/>
              <a:t> Criar uma página web simples, como um blog ou um site pessoal, utilizando todas as </a:t>
            </a:r>
            <a:r>
              <a:rPr lang="pt-BR" dirty="0" err="1"/>
              <a:t>tags</a:t>
            </a:r>
            <a:r>
              <a:rPr lang="pt-BR" dirty="0"/>
              <a:t> de forma coerente e organizada.</a:t>
            </a:r>
          </a:p>
          <a:p>
            <a:endParaRPr lang="pt-BR" dirty="0"/>
          </a:p>
        </p:txBody>
      </p:sp>
      <p:sp>
        <p:nvSpPr>
          <p:cNvPr id="3" name="Espaço Reservado para Texto 2">
            <a:extLst>
              <a:ext uri="{FF2B5EF4-FFF2-40B4-BE49-F238E27FC236}">
                <a16:creationId xmlns:a16="http://schemas.microsoft.com/office/drawing/2014/main" id="{AB08EEE7-2D00-A544-EDE9-793E362AC18E}"/>
              </a:ext>
            </a:extLst>
          </p:cNvPr>
          <p:cNvSpPr>
            <a:spLocks noGrp="1"/>
          </p:cNvSpPr>
          <p:nvPr>
            <p:ph type="body" idx="2"/>
          </p:nvPr>
        </p:nvSpPr>
        <p:spPr/>
        <p:txBody>
          <a:bodyPr>
            <a:normAutofit fontScale="85000" lnSpcReduction="20000"/>
          </a:bodyPr>
          <a:lstStyle/>
          <a:p>
            <a:r>
              <a:rPr lang="pt-BR" dirty="0"/>
              <a:t>Atividade</a:t>
            </a:r>
          </a:p>
        </p:txBody>
      </p:sp>
    </p:spTree>
    <p:extLst>
      <p:ext uri="{BB962C8B-B14F-4D97-AF65-F5344CB8AC3E}">
        <p14:creationId xmlns:p14="http://schemas.microsoft.com/office/powerpoint/2010/main" val="112493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Google Shape;115;p14">
            <a:extLst>
              <a:ext uri="{FF2B5EF4-FFF2-40B4-BE49-F238E27FC236}">
                <a16:creationId xmlns:a16="http://schemas.microsoft.com/office/drawing/2014/main" id="{7BB002FC-FA37-94C5-C5B6-3ABA74A6E750}"/>
              </a:ext>
            </a:extLst>
          </p:cNvPr>
          <p:cNvSpPr txBox="1">
            <a:spLocks noGrp="1"/>
          </p:cNvSpPr>
          <p:nvPr>
            <p:ph type="body" idx="1"/>
          </p:nvPr>
        </p:nvSpPr>
        <p:spPr>
          <a:xfrm>
            <a:off x="629005" y="3075057"/>
            <a:ext cx="7885990" cy="7078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4400"/>
              <a:buNone/>
            </a:pPr>
            <a:r>
              <a:rPr lang="pt-BR" sz="4400" b="1" dirty="0">
                <a:solidFill>
                  <a:srgbClr val="3F3F3F"/>
                </a:solidFill>
              </a:rPr>
              <a:t>Bora lá! </a:t>
            </a:r>
            <a:r>
              <a:rPr lang="pt-BR" sz="4400" b="1" i="0" dirty="0">
                <a:solidFill>
                  <a:srgbClr val="3F3F3F"/>
                </a:solidFill>
                <a:effectLst/>
                <a:latin typeface="Noto Color Emoji"/>
              </a:rPr>
              <a:t>👊</a:t>
            </a:r>
            <a:endParaRPr sz="4400" b="1" dirty="0">
              <a:solidFill>
                <a:srgbClr val="3F3F3F"/>
              </a:solidFill>
            </a:endParaRPr>
          </a:p>
        </p:txBody>
      </p:sp>
    </p:spTree>
    <p:extLst>
      <p:ext uri="{BB962C8B-B14F-4D97-AF65-F5344CB8AC3E}">
        <p14:creationId xmlns:p14="http://schemas.microsoft.com/office/powerpoint/2010/main" val="1245281431"/>
      </p:ext>
    </p:extLst>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2147</TotalTime>
  <Words>273</Words>
  <Application>Microsoft Office PowerPoint</Application>
  <PresentationFormat>Apresentação na tela (4:3)</PresentationFormat>
  <Paragraphs>27</Paragraphs>
  <Slides>8</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Montserrat</vt:lpstr>
      <vt:lpstr>Noto Color Emoji</vt:lpstr>
      <vt:lpstr>Calibri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felipe.tadeu</dc:creator>
  <cp:lastModifiedBy>Felipe Tadeu Neves Santos</cp:lastModifiedBy>
  <cp:revision>63</cp:revision>
  <dcterms:modified xsi:type="dcterms:W3CDTF">2023-04-18T17:08:20Z</dcterms:modified>
</cp:coreProperties>
</file>