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045" y="2307772"/>
            <a:ext cx="8926876" cy="2129975"/>
          </a:xfrm>
        </p:spPr>
        <p:txBody>
          <a:bodyPr/>
          <a:lstStyle/>
          <a:p>
            <a:r>
              <a:rPr lang="pt-BR" sz="6000" dirty="0"/>
              <a:t>Teste Técnico Ciência de Dados - NLP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50925" y="4986386"/>
            <a:ext cx="2647996" cy="473889"/>
          </a:xfrm>
        </p:spPr>
        <p:txBody>
          <a:bodyPr/>
          <a:lstStyle/>
          <a:p>
            <a:pPr algn="r"/>
            <a:r>
              <a:rPr lang="pt-BR" dirty="0" smtClean="0"/>
              <a:t>FELIPE MÜLLER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6" y="167244"/>
            <a:ext cx="1714649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0492" y="559852"/>
            <a:ext cx="4780094" cy="901629"/>
          </a:xfrm>
        </p:spPr>
        <p:txBody>
          <a:bodyPr/>
          <a:lstStyle/>
          <a:p>
            <a:pPr algn="ctr"/>
            <a:r>
              <a:rPr lang="pt-BR" sz="3200" dirty="0" smtClean="0"/>
              <a:t>CONCLUSÃO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658" y="1181819"/>
            <a:ext cx="3588588" cy="730476"/>
          </a:xfrm>
        </p:spPr>
        <p:txBody>
          <a:bodyPr/>
          <a:lstStyle/>
          <a:p>
            <a:pPr algn="ctr"/>
            <a:r>
              <a:rPr lang="pt-BR" sz="2000" dirty="0" smtClean="0"/>
              <a:t>PROBLEMAS</a:t>
            </a:r>
            <a:endParaRPr lang="pt-BR" sz="2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7656" y="1931096"/>
            <a:ext cx="3457363" cy="47198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De acordo com uma pesquisa divulgada no portal e-commerce Brasil, </a:t>
            </a:r>
            <a:r>
              <a:rPr lang="pt-BR" sz="1500" b="1" dirty="0"/>
              <a:t>87% dos consumidores deixam de fazer negócios com uma marca por causa do atendimento ruim</a:t>
            </a:r>
            <a:r>
              <a:rPr lang="pt-BR" sz="1500" dirty="0"/>
              <a:t>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Se quase 90% dos clientes deixam de fazer negócios por conta do atendimento, é óbvio que esse é um ponto crítico para qualquer empresa. Ou seja, a resolução rápida de problemas é um aspecto com muito peso na experiência do cliente</a:t>
            </a:r>
            <a:r>
              <a:rPr lang="pt-BR" sz="15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44% das reclamações identificadas referem-se ao serviço de internet, sendo a velocidade o principal motivo de preocupação.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056245" y="1163018"/>
            <a:ext cx="3588589" cy="730476"/>
          </a:xfrm>
        </p:spPr>
        <p:txBody>
          <a:bodyPr/>
          <a:lstStyle/>
          <a:p>
            <a:pPr algn="ctr"/>
            <a:r>
              <a:rPr lang="pt-BR" sz="2000" dirty="0" smtClean="0"/>
              <a:t>INSIGHTS</a:t>
            </a:r>
            <a:endParaRPr lang="pt-BR" sz="2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056245" y="1938501"/>
            <a:ext cx="3588589" cy="44436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Implementação de IA Generativa personalizada para responder prontamente e de maneira humanizada a diversos tipos de reclamações</a:t>
            </a:r>
            <a:r>
              <a:rPr lang="pt-BR" sz="15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Melhoria na infraestrutura de internet, aumentando a largura de banda e estendendo o alcance do sinal</a:t>
            </a:r>
            <a:r>
              <a:rPr lang="pt-BR" sz="15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500" dirty="0" smtClean="0"/>
              <a:t>Expandir </a:t>
            </a:r>
            <a:r>
              <a:rPr lang="pt-BR" sz="1500" dirty="0"/>
              <a:t>canais infantis, adicionar mais pontos de TV </a:t>
            </a:r>
            <a:r>
              <a:rPr lang="pt-BR" sz="1500" dirty="0" smtClean="0"/>
              <a:t>ou </a:t>
            </a:r>
            <a:r>
              <a:rPr lang="pt-BR" sz="1500" dirty="0"/>
              <a:t>aumentar a largura de banda da internet, sem custos adicionais para clientes que desejam cancelar o serviço, pois foi notado que todos que </a:t>
            </a:r>
            <a:r>
              <a:rPr lang="pt-BR" sz="1500" dirty="0" smtClean="0"/>
              <a:t>cancelaram o serviço possuem </a:t>
            </a:r>
            <a:r>
              <a:rPr lang="pt-BR" sz="1500" dirty="0"/>
              <a:t>filhos.</a:t>
            </a:r>
            <a:endParaRPr lang="pt-BR" sz="1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156212" y="1204409"/>
            <a:ext cx="3036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ESTRATÉGIA DE RETENÇÃO</a:t>
            </a:r>
            <a:endParaRPr lang="pt-B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76060" y="1931096"/>
            <a:ext cx="3688447" cy="46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500" dirty="0" smtClean="0"/>
              <a:t>Empregar </a:t>
            </a:r>
            <a:r>
              <a:rPr lang="pt-BR" sz="1500" dirty="0"/>
              <a:t>o processamento de linguagem natural (NLP) para analisar e categorizar as reclamações dos clientes é uma abordagem eficiente. Após essa classificação, um modelo de inteligência artificial (IA) generativa será utilizado para fornecer respostas imediatas. Se a reclamação for negativa, o cliente receberá um desconto de 20% por seis meses, enquanto, no caso de uma reclamação positiva, será enviado uma promoção de pacote extra com um desconto, acompanhado por um aumento de 20% na mensalidade. Essa estratégia visa minimizar prejuízos e maximizar a retenção de clientes para a empresa de telecomunicações.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1" y="123464"/>
            <a:ext cx="1291521" cy="6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4939" y="1131987"/>
            <a:ext cx="8404914" cy="958071"/>
          </a:xfrm>
        </p:spPr>
        <p:txBody>
          <a:bodyPr/>
          <a:lstStyle/>
          <a:p>
            <a:pPr algn="ctr"/>
            <a:r>
              <a:rPr lang="pt-BR" dirty="0" smtClean="0"/>
              <a:t>APRESENTAÇÃO DO 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1" y="2601559"/>
            <a:ext cx="9396710" cy="288484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A3Data foi contratada para avaliar o alto churn de clientes na empresa de telecomunicações. Diante dos custos significativos do produto, buscam uma estratégia eficaz. A expertise em NLP e LLM é crucial devido às colunas textuais na base de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" y="101200"/>
            <a:ext cx="1353713" cy="6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4673" y="879438"/>
            <a:ext cx="9423817" cy="879693"/>
          </a:xfrm>
        </p:spPr>
        <p:txBody>
          <a:bodyPr/>
          <a:lstStyle/>
          <a:p>
            <a:pPr algn="ctr"/>
            <a:r>
              <a:rPr lang="pt-BR" dirty="0" smtClean="0"/>
              <a:t>ROADMAP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Análise Exploratória dos Dados:</a:t>
            </a:r>
            <a:endParaRPr lang="pt-BR" dirty="0"/>
          </a:p>
          <a:p>
            <a:pPr lvl="1"/>
            <a:r>
              <a:rPr lang="pt-BR" dirty="0"/>
              <a:t>Explorar a base de dados para entender a estrutura, características e distribuição dos dados dos clientes e perfis de compra.</a:t>
            </a:r>
          </a:p>
          <a:p>
            <a:pPr lvl="1"/>
            <a:r>
              <a:rPr lang="pt-BR" dirty="0"/>
              <a:t>Identificar possíveis padrões e insights preliminares que possam impactar o churn.</a:t>
            </a:r>
          </a:p>
          <a:p>
            <a:r>
              <a:rPr lang="pt-BR" b="1" dirty="0"/>
              <a:t>Pré-processamento de Dados:</a:t>
            </a:r>
            <a:endParaRPr lang="pt-BR" dirty="0"/>
          </a:p>
          <a:p>
            <a:pPr lvl="1"/>
            <a:r>
              <a:rPr lang="pt-BR" dirty="0"/>
              <a:t>Realizar a limpeza e preparação dos dados, tratando valores ausentes, duplicatas e outliers.</a:t>
            </a:r>
          </a:p>
          <a:p>
            <a:pPr lvl="1"/>
            <a:r>
              <a:rPr lang="pt-BR" dirty="0"/>
              <a:t>Converter dados textuais em formatos adequados para análises subsequentes.</a:t>
            </a:r>
          </a:p>
          <a:p>
            <a:r>
              <a:rPr lang="pt-BR" b="1" dirty="0"/>
              <a:t>Análise Descritiva:</a:t>
            </a:r>
            <a:endParaRPr lang="pt-BR" dirty="0"/>
          </a:p>
          <a:p>
            <a:pPr lvl="1"/>
            <a:r>
              <a:rPr lang="pt-BR" dirty="0"/>
              <a:t>Produzir estatísticas descritivas para entender a distribuição de variáveis relevantes.</a:t>
            </a:r>
          </a:p>
          <a:p>
            <a:pPr lvl="1"/>
            <a:r>
              <a:rPr lang="pt-BR" dirty="0"/>
              <a:t>Destacar métricas relacionadas ao churn, como taxas de cancelamento e período de retenção médio.</a:t>
            </a:r>
          </a:p>
          <a:p>
            <a:r>
              <a:rPr lang="pt-BR" b="1" dirty="0"/>
              <a:t>Aplicação de Modelos </a:t>
            </a:r>
            <a:r>
              <a:rPr lang="pt-BR" b="1" dirty="0" smtClean="0"/>
              <a:t>de LLM </a:t>
            </a:r>
            <a:r>
              <a:rPr lang="pt-BR" b="1" dirty="0"/>
              <a:t>e OpenAI API:</a:t>
            </a:r>
            <a:endParaRPr lang="pt-BR" dirty="0"/>
          </a:p>
          <a:p>
            <a:pPr lvl="1">
              <a:lnSpc>
                <a:spcPct val="120000"/>
              </a:lnSpc>
            </a:pPr>
            <a:r>
              <a:rPr lang="pt-BR" dirty="0"/>
              <a:t>Implementar modelos </a:t>
            </a:r>
            <a:r>
              <a:rPr lang="pt-BR" dirty="0" smtClean="0"/>
              <a:t>LLMpara classificar, sumarizar e identificar tópicos importantes, destacando </a:t>
            </a:r>
            <a:r>
              <a:rPr lang="pt-BR" dirty="0"/>
              <a:t>informações </a:t>
            </a:r>
            <a:r>
              <a:rPr lang="pt-BR" dirty="0" smtClean="0"/>
              <a:t>úteis.</a:t>
            </a:r>
          </a:p>
          <a:p>
            <a:pPr lvl="1"/>
            <a:r>
              <a:rPr lang="pt-BR" dirty="0" smtClean="0"/>
              <a:t>Utilizar a API do OpenAI para responder a reclamações de clientes com respostas humanizadas e personalizadas.</a:t>
            </a:r>
          </a:p>
          <a:p>
            <a:r>
              <a:rPr lang="pt-BR" b="1" dirty="0" smtClean="0"/>
              <a:t>Avaliação </a:t>
            </a:r>
            <a:r>
              <a:rPr lang="pt-BR" b="1" dirty="0"/>
              <a:t>de Desempenho:</a:t>
            </a:r>
            <a:endParaRPr lang="pt-BR" dirty="0"/>
          </a:p>
          <a:p>
            <a:pPr lvl="1"/>
            <a:r>
              <a:rPr lang="pt-BR" dirty="0"/>
              <a:t>Avaliar a eficácia dos modelos implementados em relação à retenção de clientes.</a:t>
            </a:r>
          </a:p>
          <a:p>
            <a:pPr lvl="1"/>
            <a:r>
              <a:rPr lang="pt-BR" dirty="0"/>
              <a:t>Medir a precisão das respostas geradas pela API do OpenAI em comparação com as expectativas de resposta humanizada.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" y="93518"/>
            <a:ext cx="1466924" cy="7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4773" y="992648"/>
            <a:ext cx="9153851" cy="783899"/>
          </a:xfrm>
        </p:spPr>
        <p:txBody>
          <a:bodyPr/>
          <a:lstStyle/>
          <a:p>
            <a:pPr algn="ctr"/>
            <a:r>
              <a:rPr lang="pt-BR" sz="3200" b="1" dirty="0" smtClean="0"/>
              <a:t>ANÁLISE EXPLORATÓRIA DOS DADOS - ETL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" y="83783"/>
            <a:ext cx="1413981" cy="6912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9" y="2225954"/>
            <a:ext cx="7484758" cy="37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1714" y="713976"/>
            <a:ext cx="8239451" cy="897111"/>
          </a:xfrm>
        </p:spPr>
        <p:txBody>
          <a:bodyPr/>
          <a:lstStyle/>
          <a:p>
            <a:pPr algn="ctr"/>
            <a:r>
              <a:rPr lang="pt-BR" sz="3600" dirty="0" smtClean="0"/>
              <a:t>ANÁLISE DE CHURN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33" y="1957172"/>
            <a:ext cx="9278412" cy="30752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3" y="115344"/>
            <a:ext cx="1423383" cy="6958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22233" y="5242559"/>
            <a:ext cx="927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TAXA DE CHURN ESTÁ EM 4%.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TODAS AS PESSOAS QUE CANCELARAM O CONTRATO TEM IDADE MÉDIA DE 40 ANOS E TEM </a:t>
            </a:r>
            <a:r>
              <a:rPr lang="pt-BR" sz="1600" dirty="0" smtClean="0"/>
              <a:t>FILHOS.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201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350" y="801189"/>
            <a:ext cx="8970842" cy="982718"/>
          </a:xfrm>
        </p:spPr>
        <p:txBody>
          <a:bodyPr/>
          <a:lstStyle/>
          <a:p>
            <a:pPr algn="ctr"/>
            <a:r>
              <a:rPr lang="pt-BR" sz="2000" dirty="0" smtClean="0"/>
              <a:t>CLASSIFICAÇÃO, SUMARIZAÇÃO E IDENTIFICAÇÃO DE SENTIMENTOS DAS RECLAMAÇÕES UTILANDO NLP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" y="101201"/>
            <a:ext cx="1431793" cy="6999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5" y="2002478"/>
            <a:ext cx="8145192" cy="42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326" y="878652"/>
            <a:ext cx="9726636" cy="688233"/>
          </a:xfrm>
        </p:spPr>
        <p:txBody>
          <a:bodyPr/>
          <a:lstStyle/>
          <a:p>
            <a:pPr algn="ctr"/>
            <a:r>
              <a:rPr lang="pt-BR" sz="1800" dirty="0" smtClean="0">
                <a:solidFill>
                  <a:srgbClr val="ECECEC"/>
                </a:solidFill>
                <a:latin typeface="Söhne"/>
              </a:rPr>
              <a:t>ANÁLISE EXPLORATÓRIA DA RECLAMAÇÃO INDICANDO O SENTIMENDO DO CLIENTE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67" y="1497874"/>
            <a:ext cx="9605554" cy="50660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" y="42162"/>
            <a:ext cx="1285097" cy="6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1328" y="711511"/>
            <a:ext cx="7704449" cy="729101"/>
          </a:xfrm>
        </p:spPr>
        <p:txBody>
          <a:bodyPr/>
          <a:lstStyle/>
          <a:p>
            <a:pPr algn="ctr"/>
            <a:r>
              <a:rPr lang="pt-BR" sz="3200" dirty="0" smtClean="0"/>
              <a:t>RECLAMAÇÕES POR SETOR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09" y="1697262"/>
            <a:ext cx="9310285" cy="39603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" y="103343"/>
            <a:ext cx="1243980" cy="6081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09419" y="5914308"/>
            <a:ext cx="92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RECLAMAÇÕES FORAM CLASSIFICADAS POR SETOR UTILIZANDO REDES NEURAIS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2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1112" y="875412"/>
            <a:ext cx="8057070" cy="685969"/>
          </a:xfrm>
        </p:spPr>
        <p:txBody>
          <a:bodyPr/>
          <a:lstStyle/>
          <a:p>
            <a:r>
              <a:rPr lang="pt-BR" sz="3200" dirty="0" smtClean="0"/>
              <a:t>MODELO DE Q&amp;A COM IA GENERATIVA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400" dirty="0">
                <a:solidFill>
                  <a:srgbClr val="ECECEC"/>
                </a:solidFill>
                <a:latin typeface="Söhne"/>
              </a:rPr>
              <a:t>Criação de sistemas personalizados de perguntas e respostas utilizando a API da OpenAI e estratégias avançadas de engenharia de prompts, direcionadas tanto ao gestor quanto ao cliente</a:t>
            </a:r>
            <a:r>
              <a:rPr lang="pt-BR" sz="1400" dirty="0" smtClean="0">
                <a:solidFill>
                  <a:srgbClr val="ECECEC"/>
                </a:solidFill>
                <a:latin typeface="Söhne"/>
              </a:rPr>
              <a:t>.</a:t>
            </a:r>
          </a:p>
          <a:p>
            <a:r>
              <a:rPr lang="pt-BR" sz="1400" dirty="0" smtClean="0">
                <a:solidFill>
                  <a:srgbClr val="ECECEC"/>
                </a:solidFill>
                <a:latin typeface="Söhne"/>
              </a:rPr>
              <a:t>Neste projeto, desenvolvemos um sistema de Perguntas e Respostas (Q&amp;A) destinado ao gestor, proporcionando a capacidade de criar relatórios personalizados. Esses relatórios são gerados com base em informações extraídas das colunas de reclamação, sumarização e tópicos presentes na base de dados.</a:t>
            </a:r>
          </a:p>
          <a:p>
            <a:r>
              <a:rPr lang="pt-BR" sz="1400" dirty="0" smtClean="0">
                <a:solidFill>
                  <a:srgbClr val="ECECEC"/>
                </a:solidFill>
                <a:latin typeface="Söhne"/>
              </a:rPr>
              <a:t>Implementação </a:t>
            </a:r>
            <a:r>
              <a:rPr lang="pt-BR" sz="1400" dirty="0">
                <a:solidFill>
                  <a:srgbClr val="ECECEC"/>
                </a:solidFill>
                <a:latin typeface="Söhne"/>
              </a:rPr>
              <a:t>de Perguntas e Respostas (Q&amp;A) para fornecer respostas imediatas aos clientes, utilizando um prompt predefinido e humanizado.</a:t>
            </a:r>
            <a:endParaRPr lang="pt-BR" sz="1400" dirty="0" smtClean="0">
              <a:solidFill>
                <a:srgbClr val="ECECEC"/>
              </a:solidFill>
              <a:latin typeface="Söhne"/>
            </a:endParaRPr>
          </a:p>
          <a:p>
            <a:endParaRPr lang="pt-BR" sz="1400" dirty="0" smtClean="0">
              <a:solidFill>
                <a:srgbClr val="ECECEC"/>
              </a:solidFill>
              <a:latin typeface="Söhne"/>
            </a:endParaRPr>
          </a:p>
          <a:p>
            <a:endParaRPr lang="pt-BR" sz="1600" dirty="0" smtClean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6" y="2378023"/>
            <a:ext cx="4961650" cy="3336579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" y="63613"/>
            <a:ext cx="1170751" cy="5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1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605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Söhne</vt:lpstr>
      <vt:lpstr>Wingdings</vt:lpstr>
      <vt:lpstr>Wingdings 3</vt:lpstr>
      <vt:lpstr>Íon</vt:lpstr>
      <vt:lpstr>Teste Técnico Ciência de Dados - NLP </vt:lpstr>
      <vt:lpstr>APRESENTAÇÃO DO DESAFIO</vt:lpstr>
      <vt:lpstr>ROADMAP</vt:lpstr>
      <vt:lpstr>ANÁLISE EXPLORATÓRIA DOS DADOS - ETL</vt:lpstr>
      <vt:lpstr>ANÁLISE DE CHURN</vt:lpstr>
      <vt:lpstr>CLASSIFICAÇÃO, SUMARIZAÇÃO E IDENTIFICAÇÃO DE SENTIMENTOS DAS RECLAMAÇÕES UTILANDO NLP</vt:lpstr>
      <vt:lpstr>ANÁLISE EXPLORATÓRIA DA RECLAMAÇÃO INDICANDO O SENTIMENDO DO CLIENTE</vt:lpstr>
      <vt:lpstr>RECLAMAÇÕES POR SETOR</vt:lpstr>
      <vt:lpstr>MODELO DE Q&amp;A COM IA GENERATIVA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Técnico Ciência de Dados - NLP</dc:title>
  <dc:creator>felipe</dc:creator>
  <cp:lastModifiedBy>felipe</cp:lastModifiedBy>
  <cp:revision>20</cp:revision>
  <dcterms:created xsi:type="dcterms:W3CDTF">2024-02-28T22:03:30Z</dcterms:created>
  <dcterms:modified xsi:type="dcterms:W3CDTF">2024-02-29T09:06:36Z</dcterms:modified>
</cp:coreProperties>
</file>