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391" r:id="rId7"/>
    <p:sldId id="397" r:id="rId8"/>
    <p:sldId id="408" r:id="rId9"/>
    <p:sldId id="407" r:id="rId10"/>
    <p:sldId id="404" r:id="rId11"/>
    <p:sldId id="412" r:id="rId12"/>
    <p:sldId id="411" r:id="rId13"/>
    <p:sldId id="413" r:id="rId14"/>
    <p:sldId id="414" r:id="rId15"/>
    <p:sldId id="398" r:id="rId16"/>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327" autoAdjust="0"/>
  </p:normalViewPr>
  <p:slideViewPr>
    <p:cSldViewPr snapToGrid="0">
      <p:cViewPr varScale="1">
        <p:scale>
          <a:sx n="159" d="100"/>
          <a:sy n="159" d="100"/>
        </p:scale>
        <p:origin x="306"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2F41AB2A-FCB0-449C-94A2-E3FFDC5F192E}" type="datetime1">
              <a:rPr lang="pt-BR" smtClean="0"/>
              <a:t>03/10/2024</a:t>
            </a:fld>
            <a:endParaRPr lang="pt-BR" dirty="0"/>
          </a:p>
        </p:txBody>
      </p:sp>
      <p:sp>
        <p:nvSpPr>
          <p:cNvPr id="6" name="Espaço Reservado para o Número do Slid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E2C230DF-5933-439D-898F-38E9AC9BA688}" type="slidenum">
              <a:rPr lang="pt-BR" smtClean="0"/>
              <a:t>‹nº›</a:t>
            </a:fld>
            <a:endParaRPr lang="pt-BR" dirty="0"/>
          </a:p>
        </p:txBody>
      </p:sp>
      <p:sp>
        <p:nvSpPr>
          <p:cNvPr id="7" name="Espaço Reservado para Rodapé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8" name="Espaço Reservado para Cabeçalh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6F315709-B4D1-47A8-A516-AEABF47ED22D}" type="datetime1">
              <a:rPr lang="pt-BR" smtClean="0"/>
              <a:pPr/>
              <a:t>03/10/2024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A89C7E07-3C67-C64C-8DA0-0404F6303970}" type="slidenum">
              <a:rPr lang="pt-BR" smtClean="0"/>
              <a:t>‹nº›</a:t>
            </a:fld>
            <a:endParaRPr lang="pt-B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a:t>
            </a:fld>
            <a:endParaRPr lang="pt-B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10</a:t>
            </a:fld>
            <a:endParaRPr lang="pt-BR" dirty="0"/>
          </a:p>
        </p:txBody>
      </p:sp>
    </p:spTree>
    <p:extLst>
      <p:ext uri="{BB962C8B-B14F-4D97-AF65-F5344CB8AC3E}">
        <p14:creationId xmlns:p14="http://schemas.microsoft.com/office/powerpoint/2010/main" val="365103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11</a:t>
            </a:fld>
            <a:endParaRPr lang="pt-BR" dirty="0"/>
          </a:p>
        </p:txBody>
      </p:sp>
    </p:spTree>
    <p:extLst>
      <p:ext uri="{BB962C8B-B14F-4D97-AF65-F5344CB8AC3E}">
        <p14:creationId xmlns:p14="http://schemas.microsoft.com/office/powerpoint/2010/main" val="199232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12</a:t>
            </a:fld>
            <a:endParaRPr lang="pt-BR"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2</a:t>
            </a:fld>
            <a:endParaRPr lang="pt-BR"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3</a:t>
            </a:fld>
            <a:endParaRPr lang="pt-BR"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pt-BR"/>
            </a:defPPr>
          </a:lstStyle>
          <a:p>
            <a:pPr rtl="0"/>
            <a:fld id="{A89C7E07-3C67-C64C-8DA0-0404F6303970}" type="slidenum">
              <a:rPr lang="pt-BR" smtClean="0"/>
              <a:t>4</a:t>
            </a:fld>
            <a:endParaRPr lang="pt-BR"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5</a:t>
            </a:fld>
            <a:endParaRPr lang="pt-BR"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6</a:t>
            </a:fld>
            <a:endParaRPr lang="pt-BR"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7</a:t>
            </a:fld>
            <a:endParaRPr lang="pt-BR" dirty="0"/>
          </a:p>
        </p:txBody>
      </p:sp>
    </p:spTree>
    <p:extLst>
      <p:ext uri="{BB962C8B-B14F-4D97-AF65-F5344CB8AC3E}">
        <p14:creationId xmlns:p14="http://schemas.microsoft.com/office/powerpoint/2010/main" val="63459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8</a:t>
            </a:fld>
            <a:endParaRPr lang="pt-BR" dirty="0"/>
          </a:p>
        </p:txBody>
      </p:sp>
    </p:spTree>
    <p:extLst>
      <p:ext uri="{BB962C8B-B14F-4D97-AF65-F5344CB8AC3E}">
        <p14:creationId xmlns:p14="http://schemas.microsoft.com/office/powerpoint/2010/main" val="247742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A89C7E07-3C67-C64C-8DA0-0404F6303970}" type="slidenum">
              <a:rPr lang="pt-BR" smtClean="0"/>
              <a:t>9</a:t>
            </a:fld>
            <a:endParaRPr lang="pt-BR" dirty="0"/>
          </a:p>
        </p:txBody>
      </p:sp>
    </p:spTree>
    <p:extLst>
      <p:ext uri="{BB962C8B-B14F-4D97-AF65-F5344CB8AC3E}">
        <p14:creationId xmlns:p14="http://schemas.microsoft.com/office/powerpoint/2010/main" val="101120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e tabela do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v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5" name="Forma Liv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7" name="Forma Liv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pt-BR" sz="2000"/>
            </a:lvl1pPr>
            <a:lvl2pPr marL="457200" indent="0">
              <a:spcBef>
                <a:spcPts val="1800"/>
              </a:spcBef>
              <a:buNone/>
              <a:defRPr lang="pt-BR" sz="2000"/>
            </a:lvl2pPr>
            <a:lvl3pPr marL="914400" indent="0">
              <a:spcBef>
                <a:spcPts val="1800"/>
              </a:spcBef>
              <a:buNone/>
              <a:defRPr lang="pt-BR" sz="2000"/>
            </a:lvl3pPr>
            <a:lvl4pPr marL="1371600" indent="0">
              <a:spcBef>
                <a:spcPts val="1800"/>
              </a:spcBef>
              <a:buNone/>
              <a:defRPr lang="pt-BR" sz="2000"/>
            </a:lvl4pPr>
            <a:lvl5pPr marL="1828800" indent="0">
              <a:spcBef>
                <a:spcPts val="1800"/>
              </a:spcBef>
              <a:buNone/>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ço Reservado para Conteú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pt-BR" sz="2000"/>
            </a:lvl1pPr>
            <a:lvl2pPr>
              <a:spcBef>
                <a:spcPts val="6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dirty="0"/>
              <a:t>Clique para adicionar conteúdo</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pt-BR" sz="2000"/>
            </a:lvl1pPr>
            <a:lvl2pPr>
              <a:spcBef>
                <a:spcPts val="1800"/>
              </a:spcBef>
              <a:defRPr lang="pt-BR" sz="2000"/>
            </a:lvl2pPr>
            <a:lvl3pPr>
              <a:spcBef>
                <a:spcPts val="1800"/>
              </a:spcBef>
              <a:defRPr lang="pt-BR" sz="2000"/>
            </a:lvl3pPr>
            <a:lvl4pPr>
              <a:spcBef>
                <a:spcPts val="1800"/>
              </a:spcBef>
              <a:defRPr lang="pt-BR" sz="2000"/>
            </a:lvl4pPr>
            <a:lvl5pPr>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9" name="Espaço Reservado para Tabe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pt-BR"/>
            </a:lvl1pPr>
          </a:lstStyle>
          <a:p>
            <a:pPr rtl="0"/>
            <a:r>
              <a:rPr lang="pt-BR"/>
              <a:t>Clique no ícone para adicionar tabela</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4" name="Conector Re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8" name="Forma Liv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9" name="Forma Liv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0" name="Forma Liv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pt-BR" sz="4400" b="1" i="0" spc="50" baseline="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pt-BR" sz="2400" b="1" i="0" kern="1200" dirty="0">
                <a:solidFill>
                  <a:schemeClr val="tx2">
                    <a:lumMod val="75000"/>
                  </a:schemeClr>
                </a:solidFill>
                <a:latin typeface="+mn-lt"/>
                <a:ea typeface="+mn-ea"/>
                <a:cs typeface="+mn-cs"/>
              </a:defRPr>
            </a:lvl1pPr>
            <a:lvl2pPr indent="-283464">
              <a:spcBef>
                <a:spcPts val="6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3" name="Espaço Reservado para o Número do Slid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42" name="Espaço Reservado para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a seção">
    <p:bg>
      <p:bgPr>
        <a:solidFill>
          <a:schemeClr val="accent3"/>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pt-BR" sz="2000">
                <a:solidFill>
                  <a:schemeClr val="tx1"/>
                </a:solidFill>
              </a:defRPr>
            </a:lvl1pPr>
          </a:lstStyle>
          <a:p>
            <a:pPr rtl="0"/>
            <a:r>
              <a:rPr lang="pt-BR"/>
              <a:t>Clique no ícone para adicionar uma imagem</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pt-BR" sz="6000" b="1" i="0" baseline="0">
                <a:solidFill>
                  <a:schemeClr val="tx1"/>
                </a:solidFill>
                <a:latin typeface="+mj-lt"/>
              </a:defRPr>
            </a:lvl1pPr>
          </a:lstStyle>
          <a:p>
            <a:pPr rtl="0"/>
            <a:r>
              <a:rPr lang="pt-BR"/>
              <a:t>Clique para adicionar um título </a:t>
            </a:r>
          </a:p>
        </p:txBody>
      </p:sp>
      <p:sp>
        <p:nvSpPr>
          <p:cNvPr id="7" name="Retâ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sp>
        <p:nvSpPr>
          <p:cNvPr id="6" name="Espaço Reservado para Imagem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pt-BR" sz="2000"/>
            </a:lvl1pPr>
          </a:lstStyle>
          <a:p>
            <a:pPr rtl="0"/>
            <a:r>
              <a:rPr lang="pt-BR"/>
              <a:t>Clique no ícone para adicionar uma imagem</a:t>
            </a:r>
          </a:p>
        </p:txBody>
      </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cxnSp>
        <p:nvCxnSpPr>
          <p:cNvPr id="7" name="Conector Re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o 2">
    <p:bg>
      <p:bgPr>
        <a:solidFill>
          <a:schemeClr val="tx1"/>
        </a:solidFill>
        <a:effectLst/>
      </p:bgPr>
    </p:bg>
    <p:spTree>
      <p:nvGrpSpPr>
        <p:cNvPr id="1" name=""/>
        <p:cNvGrpSpPr/>
        <p:nvPr/>
      </p:nvGrpSpPr>
      <p:grpSpPr>
        <a:xfrm>
          <a:off x="0" y="0"/>
          <a:ext cx="0" cy="0"/>
          <a:chOff x="0" y="0"/>
          <a:chExt cx="0" cy="0"/>
        </a:xfrm>
      </p:grpSpPr>
      <p:cxnSp>
        <p:nvCxnSpPr>
          <p:cNvPr id="9" name="Conector Re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v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pt-BR" sz="4400" b="1" i="0">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o Número do Slid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5" name="Espaço Reservado para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pt-BR" sz="6000" b="1" i="0" spc="100" baseline="0">
                <a:solidFill>
                  <a:schemeClr val="bg1"/>
                </a:solidFill>
                <a:latin typeface="+mj-lt"/>
              </a:defRPr>
            </a:lvl1pPr>
          </a:lstStyle>
          <a:p>
            <a:pPr rtl="0"/>
            <a:r>
              <a:rPr lang="pt-BR"/>
              <a:t>Clique para adicionar um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cxnSp>
        <p:nvCxnSpPr>
          <p:cNvPr id="13" name="Conector Re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pt-BR" sz="2400" b="1" i="0">
                <a:solidFill>
                  <a:schemeClr val="tx2">
                    <a:lumMod val="75000"/>
                  </a:schemeClr>
                </a:solidFill>
                <a:latin typeface="+mn-lt"/>
              </a:defRPr>
            </a:lvl1pPr>
            <a:lvl2pPr>
              <a:defRPr lang="pt-BR" sz="4000"/>
            </a:lvl2pPr>
            <a:lvl3pPr>
              <a:defRPr lang="pt-BR" sz="4000"/>
            </a:lvl3pPr>
            <a:lvl4pPr>
              <a:defRPr lang="pt-BR" sz="4000"/>
            </a:lvl4pPr>
            <a:lvl5pPr>
              <a:defRPr lang="pt-BR" sz="4000"/>
            </a:lvl5pPr>
          </a:lstStyle>
          <a:p>
            <a:pPr lvl="0" rtl="0"/>
            <a:r>
              <a:rPr lang="pt-BR"/>
              <a:t>Clique para adicionar o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Dois Conteú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v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2" name="Espaço Reservado para Conteú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9436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3" name="Espaço Reservado para Conteú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e Conteú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3" name="Forma Liv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4" name="Forma Liv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18" name="Forma Liv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pt-BR"/>
              </a:defPPr>
            </a:lstStyle>
            <a:p>
              <a:pPr rtl="0"/>
              <a:endParaRPr lang="pt-BR" dirty="0"/>
            </a:p>
          </p:txBody>
        </p:sp>
        <p:sp>
          <p:nvSpPr>
            <p:cNvPr id="19" name="Forma Liv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ço Reservado para Conteú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pt-BR" sz="2000"/>
            </a:lvl1pPr>
            <a:lvl2pPr marL="914400" indent="-457200">
              <a:spcBef>
                <a:spcPts val="1800"/>
              </a:spcBef>
              <a:buFont typeface="+mj-lt"/>
              <a:buAutoNum type="alphaLcPeriod"/>
              <a:defRPr lang="pt-BR" sz="2000"/>
            </a:lvl2pPr>
            <a:lvl3pPr marL="1371600" indent="-457200">
              <a:spcBef>
                <a:spcPts val="1800"/>
              </a:spcBef>
              <a:buFont typeface="+mj-lt"/>
              <a:buAutoNum type="arabicParenR"/>
              <a:defRPr lang="pt-BR" sz="2000"/>
            </a:lvl3pPr>
            <a:lvl4pPr marL="1371600" indent="0">
              <a:spcBef>
                <a:spcPts val="1800"/>
              </a:spcBef>
              <a:buFont typeface="+mj-lt"/>
              <a:buNone/>
              <a:defRPr lang="pt-BR" sz="2000"/>
            </a:lvl4pPr>
            <a:lvl5pPr marL="2286000" indent="-457200">
              <a:spcBef>
                <a:spcPts val="1800"/>
              </a:spcBef>
              <a:buFont typeface="+mj-lt"/>
              <a:buAutoNum type="arabicPeriod"/>
              <a:defRPr lang="pt-BR" sz="2000"/>
            </a:lvl5pPr>
          </a:lstStyle>
          <a:p>
            <a:pPr lvl="0" rtl="0"/>
            <a:r>
              <a:rPr lang="pt-BR"/>
              <a:t>Clique para adicionar conteúdo</a:t>
            </a:r>
          </a:p>
          <a:p>
            <a:pPr lvl="1" rtl="0"/>
            <a:r>
              <a:rPr lang="pt-BR"/>
              <a:t>Segundo nível</a:t>
            </a:r>
          </a:p>
          <a:p>
            <a:pPr lvl="2" rtl="0"/>
            <a:r>
              <a:rPr lang="pt-BR"/>
              <a:t>Terceiro nível</a:t>
            </a:r>
          </a:p>
          <a:p>
            <a:pPr lvl="3" rtl="0"/>
            <a:endParaRPr lang="pt-BR" dirty="0"/>
          </a:p>
        </p:txBody>
      </p:sp>
      <p:sp>
        <p:nvSpPr>
          <p:cNvPr id="2" name="Espaço Reservado para Conteú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pt-BR" sz="2000"/>
            </a:lvl1pPr>
            <a:lvl2pPr marL="283464" indent="-283464">
              <a:spcBef>
                <a:spcPts val="1800"/>
              </a:spcBef>
              <a:defRPr lang="pt-BR" sz="2000"/>
            </a:lvl2pPr>
            <a:lvl3pPr marL="548640" indent="-283464">
              <a:spcBef>
                <a:spcPts val="1800"/>
              </a:spcBef>
              <a:defRPr lang="pt-BR" sz="2000"/>
            </a:lvl3pPr>
            <a:lvl4pPr marL="822960" indent="-283464">
              <a:spcBef>
                <a:spcPts val="1800"/>
              </a:spcBef>
              <a:defRPr lang="pt-BR" sz="2000"/>
            </a:lvl4pPr>
            <a:lvl5pPr marL="1005840"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e imagem do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pt-BR" sz="4400" b="1" i="0">
                <a:solidFill>
                  <a:schemeClr val="bg1"/>
                </a:solidFill>
                <a:latin typeface="+mj-lt"/>
              </a:defRPr>
            </a:lvl1pPr>
          </a:lstStyle>
          <a:p>
            <a:pPr rtl="0"/>
            <a:r>
              <a:rPr lang="pt-BR"/>
              <a:t>Clique para adicionar um título </a:t>
            </a:r>
          </a:p>
        </p:txBody>
      </p:sp>
      <p:sp>
        <p:nvSpPr>
          <p:cNvPr id="3" name="Espaço Reservado para Conteú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pt-BR" sz="2000"/>
            </a:lvl1pPr>
            <a:lvl2pPr indent="-283464">
              <a:spcBef>
                <a:spcPts val="1800"/>
              </a:spcBef>
              <a:defRPr lang="pt-BR" sz="2000"/>
            </a:lvl2pPr>
            <a:lvl3pPr indent="-283464">
              <a:spcBef>
                <a:spcPts val="1800"/>
              </a:spcBef>
              <a:defRPr lang="pt-BR" sz="2000"/>
            </a:lvl3pPr>
            <a:lvl4pPr indent="-283464">
              <a:spcBef>
                <a:spcPts val="1800"/>
              </a:spcBef>
              <a:defRPr lang="pt-BR" sz="2000"/>
            </a:lvl4pPr>
            <a:lvl5pPr indent="-283464">
              <a:spcBef>
                <a:spcPts val="1800"/>
              </a:spcBef>
              <a:defRPr lang="pt-BR" sz="20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4" name="Conector Re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ço Reservado para Imagem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pt-BR" sz="2000">
                <a:solidFill>
                  <a:schemeClr val="bg1"/>
                </a:solidFill>
              </a:defRPr>
            </a:lvl1pPr>
          </a:lstStyle>
          <a:p>
            <a:pPr rtl="0"/>
            <a:r>
              <a:rPr lang="pt-BR"/>
              <a:t>Clique no ícone para adicionar uma imagem</a:t>
            </a:r>
          </a:p>
        </p:txBody>
      </p:sp>
      <p:sp>
        <p:nvSpPr>
          <p:cNvPr id="10" name="Espaço Reservado para o Número do Slid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pt-BR"/>
            </a:defPPr>
          </a:lstStyle>
          <a:p>
            <a:pPr rtl="0"/>
            <a:fld id="{294A09A9-5501-47C1-A89A-A340965A2BE2}" type="slidenum">
              <a:rPr lang="pt-BR" smtClean="0"/>
              <a:pPr rtl="0"/>
              <a:t>‹nº›</a:t>
            </a:fld>
            <a:endParaRPr lang="pt-BR" dirty="0">
              <a:latin typeface="+mn-lt"/>
            </a:endParaRPr>
          </a:p>
        </p:txBody>
      </p:sp>
      <p:sp>
        <p:nvSpPr>
          <p:cNvPr id="8" name="Espaço Reservado para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pt-BR"/>
            </a:defPPr>
          </a:lstStyle>
          <a:p>
            <a:pPr rtl="0"/>
            <a:endParaRPr lang="pt-B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0" name="Espaço Reservado para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pt-BR" sz="1100" b="0" i="0">
                <a:solidFill>
                  <a:schemeClr val="bg1"/>
                </a:solidFill>
                <a:latin typeface="+mn-lt"/>
              </a:defRPr>
            </a:lvl1pPr>
          </a:lstStyle>
          <a:p>
            <a:pPr rtl="0"/>
            <a:endParaRPr lang="pt-BR" dirty="0">
              <a:latin typeface="+mn-lt"/>
            </a:endParaRPr>
          </a:p>
        </p:txBody>
      </p:sp>
      <p:sp>
        <p:nvSpPr>
          <p:cNvPr id="32" name="Espaço Reservado para o Número do Slid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pt-BR" sz="1100" b="1" i="0">
                <a:solidFill>
                  <a:schemeClr val="bg1"/>
                </a:solidFill>
                <a:latin typeface="+mn-lt"/>
              </a:defRPr>
            </a:lvl1pPr>
          </a:lstStyle>
          <a:p>
            <a:pPr rtl="0"/>
            <a:fld id="{294A09A9-5501-47C1-A89A-A340965A2BE2}" type="slidenum">
              <a:rPr lang="pt-BR" smtClean="0"/>
              <a:pPr rtl="0"/>
              <a:t>‹nº›</a:t>
            </a:fld>
            <a:endParaRPr lang="pt-B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pt-BR" sz="4400" b="1" i="0" kern="1200" spc="100" baseline="0">
          <a:solidFill>
            <a:schemeClr val="bg1"/>
          </a:solidFill>
          <a:latin typeface="+mj-lt"/>
          <a:ea typeface="+mj-ea"/>
          <a:cs typeface="+mj-cs"/>
        </a:defRPr>
      </a:lvl1pPr>
      <a:lvl2pPr eaLnBrk="1" hangingPunct="1">
        <a:defRPr lang="pt-BR">
          <a:solidFill>
            <a:schemeClr val="tx2"/>
          </a:solidFill>
        </a:defRPr>
      </a:lvl2pPr>
      <a:lvl3pPr eaLnBrk="1" hangingPunct="1">
        <a:defRPr lang="pt-BR">
          <a:solidFill>
            <a:schemeClr val="tx2"/>
          </a:solidFill>
        </a:defRPr>
      </a:lvl3pPr>
      <a:lvl4pPr eaLnBrk="1" hangingPunct="1">
        <a:defRPr lang="pt-BR">
          <a:solidFill>
            <a:schemeClr val="tx2"/>
          </a:solidFill>
        </a:defRPr>
      </a:lvl4pPr>
      <a:lvl5pPr eaLnBrk="1" hangingPunct="1">
        <a:defRPr lang="pt-BR">
          <a:solidFill>
            <a:schemeClr val="tx2"/>
          </a:solidFill>
        </a:defRPr>
      </a:lvl5pPr>
      <a:lvl6pPr eaLnBrk="1" hangingPunct="1">
        <a:defRPr lang="pt-BR">
          <a:solidFill>
            <a:schemeClr val="tx2"/>
          </a:solidFill>
        </a:defRPr>
      </a:lvl6pPr>
      <a:lvl7pPr eaLnBrk="1" hangingPunct="1">
        <a:defRPr lang="pt-BR">
          <a:solidFill>
            <a:schemeClr val="tx2"/>
          </a:solidFill>
        </a:defRPr>
      </a:lvl7pPr>
      <a:lvl8pPr eaLnBrk="1" hangingPunct="1">
        <a:defRPr lang="pt-BR">
          <a:solidFill>
            <a:schemeClr val="tx2"/>
          </a:solidFill>
        </a:defRPr>
      </a:lvl8pPr>
      <a:lvl9pPr eaLnBrk="1" hangingPunct="1">
        <a:defRPr lang="pt-B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pt-B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pt-B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pt-B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pt-B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pt-BR"/>
            </a:defPPr>
          </a:lstStyle>
          <a:p>
            <a:pPr rtl="0">
              <a:lnSpc>
                <a:spcPct val="100000"/>
              </a:lnSpc>
            </a:pPr>
            <a:r>
              <a:rPr lang="pt-BR" dirty="0"/>
              <a:t>Marketing</a:t>
            </a:r>
            <a:br>
              <a:rPr lang="pt-BR" dirty="0"/>
            </a:br>
            <a:r>
              <a:rPr lang="pt-BR" dirty="0"/>
              <a:t>digital</a:t>
            </a:r>
          </a:p>
        </p:txBody>
      </p:sp>
      <p:sp>
        <p:nvSpPr>
          <p:cNvPr id="4" name="CaixaDeTexto 3">
            <a:extLst>
              <a:ext uri="{FF2B5EF4-FFF2-40B4-BE49-F238E27FC236}">
                <a16:creationId xmlns:a16="http://schemas.microsoft.com/office/drawing/2014/main" id="{F3BFE97F-831D-668A-3F71-63539CD24D9F}"/>
              </a:ext>
            </a:extLst>
          </p:cNvPr>
          <p:cNvSpPr txBox="1"/>
          <p:nvPr/>
        </p:nvSpPr>
        <p:spPr>
          <a:xfrm>
            <a:off x="6266949" y="4055785"/>
            <a:ext cx="6097002" cy="369332"/>
          </a:xfrm>
          <a:prstGeom prst="rect">
            <a:avLst/>
          </a:prstGeom>
          <a:noFill/>
        </p:spPr>
        <p:txBody>
          <a:bodyPr wrap="square">
            <a:spAutoFit/>
          </a:bodyPr>
          <a:lstStyle/>
          <a:p>
            <a:r>
              <a:rPr lang="pt-BR" dirty="0">
                <a:solidFill>
                  <a:schemeClr val="bg1"/>
                </a:solidFill>
              </a:rPr>
              <a:t>Felipe Gasparetto Ohara Sato</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pt-BR"/>
            </a:defPPr>
          </a:lstStyle>
          <a:p>
            <a:pPr rtl="0"/>
            <a:r>
              <a:rPr lang="pt-BR" dirty="0"/>
              <a:t>Painel de Controle</a:t>
            </a:r>
          </a:p>
        </p:txBody>
      </p:sp>
      <p:sp>
        <p:nvSpPr>
          <p:cNvPr id="3" name="Espaço Reservado para Conteúdo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rtlCol="0"/>
          <a:lstStyle>
            <a:defPPr>
              <a:defRPr lang="pt-BR"/>
            </a:defPPr>
          </a:lstStyle>
          <a:p>
            <a:pPr rtl="0"/>
            <a:r>
              <a:rPr lang="pt-BR" b="1" dirty="0"/>
              <a:t>Dashboard para Anunciantes:</a:t>
            </a:r>
            <a:r>
              <a:rPr lang="pt-BR" dirty="0"/>
              <a:t> Um painel onde os anunciantes podem visualizar métricas importantes, como vendas e tráfego, para que possam tomar decisões baseadas em dados. Principalmente para os analista de </a:t>
            </a:r>
            <a:r>
              <a:rPr lang="pt-BR" dirty="0" err="1"/>
              <a:t>paid</a:t>
            </a:r>
            <a:r>
              <a:rPr lang="pt-BR" dirty="0"/>
              <a:t> para entender o </a:t>
            </a:r>
            <a:r>
              <a:rPr lang="pt-BR" dirty="0" err="1"/>
              <a:t>funnel</a:t>
            </a:r>
            <a:r>
              <a:rPr lang="pt-BR" dirty="0"/>
              <a:t> de vendas e o engajamento</a:t>
            </a:r>
          </a:p>
        </p:txBody>
      </p:sp>
      <p:sp>
        <p:nvSpPr>
          <p:cNvPr id="4" name="Espaço Reservado para Conteúdo 3">
            <a:extLst>
              <a:ext uri="{FF2B5EF4-FFF2-40B4-BE49-F238E27FC236}">
                <a16:creationId xmlns:a16="http://schemas.microsoft.com/office/drawing/2014/main" id="{43E198AA-251D-4446-30C4-8F2FA7F6A72C}"/>
              </a:ext>
            </a:extLst>
          </p:cNvPr>
          <p:cNvSpPr>
            <a:spLocks noGrp="1"/>
          </p:cNvSpPr>
          <p:nvPr>
            <p:ph sz="quarter" idx="14"/>
          </p:nvPr>
        </p:nvSpPr>
        <p:spPr>
          <a:xfrm>
            <a:off x="7006389" y="2676525"/>
            <a:ext cx="3947160" cy="3597470"/>
          </a:xfrm>
        </p:spPr>
        <p:txBody>
          <a:bodyPr rtlCol="0"/>
          <a:lstStyle>
            <a:defPPr>
              <a:defRPr lang="pt-BR"/>
            </a:defPPr>
          </a:lstStyle>
          <a:p>
            <a:pPr marL="0" indent="0" rtl="0">
              <a:buNone/>
            </a:pPr>
            <a:r>
              <a:rPr lang="pt-BR" b="1" dirty="0"/>
              <a:t>Relatórios Personalizados:</a:t>
            </a:r>
            <a:r>
              <a:rPr lang="pt-BR" dirty="0"/>
              <a:t> A capacidade de gerar relatórios sobre vendas e performance, ajudando os anunciantes a entenderem melhor seus negócios.</a:t>
            </a:r>
          </a:p>
        </p:txBody>
      </p:sp>
    </p:spTree>
    <p:extLst>
      <p:ext uri="{BB962C8B-B14F-4D97-AF65-F5344CB8AC3E}">
        <p14:creationId xmlns:p14="http://schemas.microsoft.com/office/powerpoint/2010/main" val="358293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pt-BR"/>
            </a:defPPr>
          </a:lstStyle>
          <a:p>
            <a:pPr rtl="0"/>
            <a:r>
              <a:rPr lang="pt-BR" dirty="0"/>
              <a:t>Segurança</a:t>
            </a:r>
          </a:p>
        </p:txBody>
      </p:sp>
      <p:sp>
        <p:nvSpPr>
          <p:cNvPr id="3" name="Espaço Reservado para Conteúdo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rtlCol="0"/>
          <a:lstStyle>
            <a:defPPr>
              <a:defRPr lang="pt-BR"/>
            </a:defPPr>
          </a:lstStyle>
          <a:p>
            <a:pPr rtl="0"/>
            <a:r>
              <a:rPr lang="pt-BR" b="1" dirty="0"/>
              <a:t>Proteção de Dados:</a:t>
            </a:r>
            <a:r>
              <a:rPr lang="pt-BR" dirty="0"/>
              <a:t> Implementação de medidas de segurança robustas para proteger as informações dos usuários.</a:t>
            </a:r>
          </a:p>
        </p:txBody>
      </p:sp>
      <p:sp>
        <p:nvSpPr>
          <p:cNvPr id="4" name="Espaço Reservado para Conteúdo 3">
            <a:extLst>
              <a:ext uri="{FF2B5EF4-FFF2-40B4-BE49-F238E27FC236}">
                <a16:creationId xmlns:a16="http://schemas.microsoft.com/office/drawing/2014/main" id="{43E198AA-251D-4446-30C4-8F2FA7F6A72C}"/>
              </a:ext>
            </a:extLst>
          </p:cNvPr>
          <p:cNvSpPr>
            <a:spLocks noGrp="1"/>
          </p:cNvSpPr>
          <p:nvPr>
            <p:ph sz="quarter" idx="14"/>
          </p:nvPr>
        </p:nvSpPr>
        <p:spPr>
          <a:xfrm>
            <a:off x="7006389" y="2676525"/>
            <a:ext cx="3947160" cy="3597470"/>
          </a:xfrm>
        </p:spPr>
        <p:txBody>
          <a:bodyPr rtlCol="0"/>
          <a:lstStyle>
            <a:defPPr>
              <a:defRPr lang="pt-BR"/>
            </a:defPPr>
          </a:lstStyle>
          <a:p>
            <a:pPr marL="0" indent="0">
              <a:buNone/>
            </a:pPr>
            <a:r>
              <a:rPr lang="pt-BR" b="1" dirty="0"/>
              <a:t>Autenticação em Dois Fatores:</a:t>
            </a:r>
            <a:r>
              <a:rPr lang="pt-BR" dirty="0"/>
              <a:t> Uma camada extra de segurança para garantir que as contas dos usuários estejam sempre protegidas. Como fazem as grandes empresas como Meta, </a:t>
            </a:r>
            <a:r>
              <a:rPr lang="pt-BR" dirty="0" err="1"/>
              <a:t>Salesforce</a:t>
            </a:r>
            <a:r>
              <a:rPr lang="pt-BR" dirty="0"/>
              <a:t> e </a:t>
            </a:r>
            <a:r>
              <a:rPr lang="pt-BR" dirty="0" err="1"/>
              <a:t>etc</a:t>
            </a:r>
            <a:endParaRPr lang="pt-BR" dirty="0"/>
          </a:p>
        </p:txBody>
      </p:sp>
    </p:spTree>
    <p:extLst>
      <p:ext uri="{BB962C8B-B14F-4D97-AF65-F5344CB8AC3E}">
        <p14:creationId xmlns:p14="http://schemas.microsoft.com/office/powerpoint/2010/main" val="142640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pt-BR"/>
            </a:defPPr>
          </a:lstStyle>
          <a:p>
            <a:pPr rtl="0"/>
            <a:r>
              <a:rPr lang="pt-BR" dirty="0" err="1"/>
              <a:t>Conclusao</a:t>
            </a:r>
            <a:endParaRPr lang="pt-BR" dirty="0"/>
          </a:p>
        </p:txBody>
      </p:sp>
      <p:sp>
        <p:nvSpPr>
          <p:cNvPr id="3" name="Espaço Reservado para Tex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7244214" cy="1645920"/>
          </a:xfrm>
        </p:spPr>
        <p:txBody>
          <a:bodyPr rtlCol="0"/>
          <a:lstStyle>
            <a:defPPr>
              <a:defRPr lang="pt-BR"/>
            </a:defPPr>
          </a:lstStyle>
          <a:p>
            <a:pPr rtl="0"/>
            <a:r>
              <a:rPr lang="pt-BR" dirty="0"/>
              <a:t>Com essa lista de funcionalidades, queremos criar uma plataforma que não apenas atenda, mas supere as expectativas da </a:t>
            </a:r>
            <a:r>
              <a:rPr lang="pt-BR" dirty="0" err="1"/>
              <a:t>Digibuybr</a:t>
            </a:r>
            <a:r>
              <a:rPr lang="pt-BR" dirty="0"/>
              <a:t>. Estamos empolgados com a possibilidade de desenvolver um sistema que seja intuitivo e eficaz para todos os usuários.</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pt-BR"/>
            </a:defPPr>
          </a:lstStyle>
          <a:p>
            <a:pPr rtl="0"/>
            <a:r>
              <a:rPr lang="pt-BR" dirty="0"/>
              <a:t>Agenda</a:t>
            </a:r>
          </a:p>
        </p:txBody>
      </p:sp>
      <p:sp>
        <p:nvSpPr>
          <p:cNvPr id="3" name="Espaço Reservado para Tex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lstStyle>
            <a:defPPr>
              <a:defRPr lang="pt-BR"/>
            </a:defPPr>
          </a:lstStyle>
          <a:p>
            <a:pPr rtl="0"/>
            <a:r>
              <a:rPr lang="pt-BR" dirty="0"/>
              <a:t>Introdução</a:t>
            </a:r>
          </a:p>
          <a:p>
            <a:pPr rtl="0"/>
            <a:r>
              <a:rPr lang="pt-BR" dirty="0"/>
              <a:t>Recursos e funcionalidade</a:t>
            </a:r>
          </a:p>
          <a:p>
            <a:pPr rtl="0"/>
            <a:r>
              <a:rPr lang="pt-BR" dirty="0"/>
              <a:t>Conclusão</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pt-BR"/>
            </a:defPPr>
          </a:lstStyle>
          <a:p>
            <a:pPr rtl="0"/>
            <a:r>
              <a:rPr lang="pt-BR" dirty="0"/>
              <a:t>Introdução</a:t>
            </a:r>
          </a:p>
        </p:txBody>
      </p:sp>
      <p:sp>
        <p:nvSpPr>
          <p:cNvPr id="7" name="Espaço Reservado para Texto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fontScale="92500" lnSpcReduction="10000"/>
          </a:bodyPr>
          <a:lstStyle>
            <a:defPPr>
              <a:defRPr lang="pt-BR"/>
            </a:defPPr>
          </a:lstStyle>
          <a:p>
            <a:pPr rtl="0"/>
            <a:r>
              <a:rPr lang="pt-BR" dirty="0"/>
              <a:t>Trabalho em uma startup voltado ao marketing digital, consigo perceber no meu dia a dia esses requisitos </a:t>
            </a:r>
            <a:r>
              <a:rPr lang="pt-BR" dirty="0" err="1"/>
              <a:t>nescessarios</a:t>
            </a:r>
            <a:r>
              <a:rPr lang="pt-BR" dirty="0"/>
              <a:t> para o comercio digital.</a:t>
            </a:r>
          </a:p>
          <a:p>
            <a:pPr rtl="0"/>
            <a:r>
              <a:rPr lang="pt-BR" dirty="0"/>
              <a:t>Seja como topo, meio ou final do </a:t>
            </a:r>
            <a:r>
              <a:rPr lang="pt-BR" dirty="0" err="1"/>
              <a:t>funnel</a:t>
            </a:r>
            <a:r>
              <a:rPr lang="pt-BR" dirty="0"/>
              <a:t>. Todas as áreas trabalham juntas voltado a aquisição de assinantes e vendas no e-commerce.</a:t>
            </a:r>
          </a:p>
          <a:p>
            <a:pPr rtl="0"/>
            <a:r>
              <a:rPr lang="pt-BR" dirty="0"/>
              <a:t>A área de </a:t>
            </a:r>
            <a:r>
              <a:rPr lang="pt-BR" dirty="0" err="1"/>
              <a:t>Ghrow</a:t>
            </a:r>
            <a:r>
              <a:rPr lang="pt-BR" dirty="0"/>
              <a:t> cuida da parte de crescimento da empresa, onde tem CRM que lida com o cadastro e a gestão da empresa com o cliente, social e </a:t>
            </a:r>
            <a:r>
              <a:rPr lang="pt-BR" dirty="0" err="1"/>
              <a:t>paid</a:t>
            </a:r>
            <a:r>
              <a:rPr lang="pt-BR" dirty="0"/>
              <a:t> que engajam as redes sociais e analisam o que esta performando ou não. </a:t>
            </a:r>
          </a:p>
          <a:p>
            <a:pPr rtl="0"/>
            <a:r>
              <a:rPr lang="pt-BR" dirty="0"/>
              <a:t>Por outro lado, os </a:t>
            </a:r>
            <a:r>
              <a:rPr lang="pt-BR" dirty="0" err="1"/>
              <a:t>tecs</a:t>
            </a:r>
            <a:r>
              <a:rPr lang="pt-BR" dirty="0"/>
              <a:t> de It </a:t>
            </a:r>
            <a:r>
              <a:rPr lang="pt-BR" dirty="0" err="1"/>
              <a:t>Ops</a:t>
            </a:r>
            <a:r>
              <a:rPr lang="pt-BR" dirty="0"/>
              <a:t> fazem o pagamento estornos e ante fraude, somado com a equipe de SAC cuidando da imagem da empresa e reportando erros</a:t>
            </a:r>
          </a:p>
          <a:p>
            <a:pPr rtl="0"/>
            <a:endParaRPr lang="pt-BR" dirty="0"/>
          </a:p>
          <a:p>
            <a:pPr rtl="0"/>
            <a:endParaRPr lang="pt-BR"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v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1" name="Forma Liv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sp>
          <p:nvSpPr>
            <p:cNvPr id="22" name="Forma Liv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pt-BR"/>
              </a:defPPr>
            </a:lstStyle>
            <a:p>
              <a:pPr rtl="0"/>
              <a:endParaRPr lang="pt-BR"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5AB6D40A-2A0A-AF3D-8CF7-3ECD37765637}"/>
              </a:ext>
            </a:extLst>
          </p:cNvPr>
          <p:cNvSpPr>
            <a:spLocks noGrp="1"/>
          </p:cNvSpPr>
          <p:nvPr>
            <p:ph type="ctrTitle"/>
          </p:nvPr>
        </p:nvSpPr>
        <p:spPr>
          <a:xfrm>
            <a:off x="6015789" y="411479"/>
            <a:ext cx="5780515" cy="3291840"/>
          </a:xfrm>
        </p:spPr>
        <p:txBody>
          <a:bodyPr rtlCol="0"/>
          <a:lstStyle>
            <a:defPPr>
              <a:defRPr lang="pt-BR"/>
            </a:defPPr>
          </a:lstStyle>
          <a:p>
            <a:pPr rtl="0"/>
            <a:r>
              <a:rPr lang="pt-BR" dirty="0"/>
              <a:t>Funcionalidades</a:t>
            </a:r>
          </a:p>
        </p:txBody>
      </p:sp>
    </p:spTree>
    <p:extLst>
      <p:ext uri="{BB962C8B-B14F-4D97-AF65-F5344CB8AC3E}">
        <p14:creationId xmlns:p14="http://schemas.microsoft.com/office/powerpoint/2010/main" val="20390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pt-BR"/>
            </a:defPPr>
          </a:lstStyle>
          <a:p>
            <a:pPr rtl="0"/>
            <a:r>
              <a:rPr lang="pt-BR" dirty="0"/>
              <a:t>Cadastro de Usuários</a:t>
            </a:r>
          </a:p>
        </p:txBody>
      </p:sp>
      <p:sp>
        <p:nvSpPr>
          <p:cNvPr id="3" name="Espaço Reservado para Conteúdo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rtlCol="0"/>
          <a:lstStyle>
            <a:defPPr>
              <a:defRPr lang="pt-BR"/>
            </a:defPPr>
          </a:lstStyle>
          <a:p>
            <a:pPr rtl="0"/>
            <a:r>
              <a:rPr lang="pt-BR" b="1" dirty="0"/>
              <a:t>Para Anunciantes:</a:t>
            </a:r>
            <a:r>
              <a:rPr lang="pt-BR" dirty="0"/>
              <a:t> Um processo simples para que empresas se cadastrem, incluindo informações básicas como nome, CNPJ e contato</a:t>
            </a:r>
          </a:p>
        </p:txBody>
      </p:sp>
      <p:sp>
        <p:nvSpPr>
          <p:cNvPr id="4" name="Espaço Reservado para Conteúdo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rtlCol="0"/>
          <a:lstStyle>
            <a:defPPr>
              <a:defRPr lang="pt-BR"/>
            </a:defPPr>
          </a:lstStyle>
          <a:p>
            <a:pPr rtl="0"/>
            <a:r>
              <a:rPr lang="pt-BR" b="1" dirty="0"/>
              <a:t>Para Clientes:</a:t>
            </a:r>
            <a:r>
              <a:rPr lang="pt-BR" dirty="0"/>
              <a:t> Um cadastro simplificado, com a opção de se inscrever usando redes sociais, tornando tudo mais ágil.</a:t>
            </a:r>
          </a:p>
        </p:txBody>
      </p:sp>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D29B5-1B58-809F-FEA7-B82105E94664}"/>
              </a:ext>
            </a:extLst>
          </p:cNvPr>
          <p:cNvSpPr>
            <a:spLocks noGrp="1"/>
          </p:cNvSpPr>
          <p:nvPr>
            <p:ph type="title"/>
          </p:nvPr>
        </p:nvSpPr>
        <p:spPr>
          <a:xfrm>
            <a:off x="381300" y="0"/>
            <a:ext cx="6193958" cy="2542810"/>
          </a:xfrm>
        </p:spPr>
        <p:txBody>
          <a:bodyPr rtlCol="0"/>
          <a:lstStyle>
            <a:defPPr>
              <a:defRPr lang="pt-BR"/>
            </a:defPPr>
          </a:lstStyle>
          <a:p>
            <a:pPr rtl="0">
              <a:lnSpc>
                <a:spcPct val="100000"/>
              </a:lnSpc>
            </a:pPr>
            <a:r>
              <a:rPr lang="pt-BR" dirty="0"/>
              <a:t>Gestão de Produtos</a:t>
            </a:r>
          </a:p>
        </p:txBody>
      </p:sp>
      <p:sp>
        <p:nvSpPr>
          <p:cNvPr id="4" name="Espaço Reservado para Conteúdo 3">
            <a:extLst>
              <a:ext uri="{FF2B5EF4-FFF2-40B4-BE49-F238E27FC236}">
                <a16:creationId xmlns:a16="http://schemas.microsoft.com/office/drawing/2014/main" id="{07C3632C-2D2E-7026-33B8-EE42DA4BDB5C}"/>
              </a:ext>
            </a:extLst>
          </p:cNvPr>
          <p:cNvSpPr>
            <a:spLocks noGrp="1"/>
          </p:cNvSpPr>
          <p:nvPr>
            <p:ph sz="quarter" idx="14"/>
          </p:nvPr>
        </p:nvSpPr>
        <p:spPr>
          <a:xfrm>
            <a:off x="6318886" y="3429000"/>
            <a:ext cx="5198269" cy="2305050"/>
          </a:xfrm>
        </p:spPr>
        <p:txBody>
          <a:bodyPr rtlCol="0"/>
          <a:lstStyle>
            <a:defPPr>
              <a:defRPr lang="pt-BR"/>
            </a:defPPr>
          </a:lstStyle>
          <a:p>
            <a:pPr marL="0" indent="0" rtl="0">
              <a:buNone/>
            </a:pPr>
            <a:r>
              <a:rPr lang="pt-BR" b="1" dirty="0"/>
              <a:t>Adicionar Produtos:</a:t>
            </a:r>
            <a:r>
              <a:rPr lang="pt-BR" dirty="0"/>
              <a:t> Uma interface fácil de usar onde os anunciantes possam cadastrar produtos com fotos atraentes, descrições envolventes e informações sobre preços e estoque.</a:t>
            </a:r>
          </a:p>
        </p:txBody>
      </p:sp>
      <p:sp>
        <p:nvSpPr>
          <p:cNvPr id="3" name="Espaço Reservado para Conteúdo 2">
            <a:extLst>
              <a:ext uri="{FF2B5EF4-FFF2-40B4-BE49-F238E27FC236}">
                <a16:creationId xmlns:a16="http://schemas.microsoft.com/office/drawing/2014/main" id="{8B599B60-BF79-A832-6AD4-6C6FC6CE4317}"/>
              </a:ext>
            </a:extLst>
          </p:cNvPr>
          <p:cNvSpPr>
            <a:spLocks noGrp="1"/>
          </p:cNvSpPr>
          <p:nvPr>
            <p:ph sz="quarter" idx="15"/>
          </p:nvPr>
        </p:nvSpPr>
        <p:spPr>
          <a:xfrm>
            <a:off x="381300" y="3646790"/>
            <a:ext cx="5278756" cy="3319513"/>
          </a:xfrm>
        </p:spPr>
        <p:txBody>
          <a:bodyPr rtlCol="0">
            <a:normAutofit/>
          </a:bodyPr>
          <a:lstStyle>
            <a:defPPr>
              <a:defRPr lang="pt-BR"/>
            </a:defPPr>
          </a:lstStyle>
          <a:p>
            <a:pPr rtl="0"/>
            <a:r>
              <a:rPr lang="pt-BR" b="1" dirty="0"/>
              <a:t>Busca Eficiente:</a:t>
            </a:r>
            <a:r>
              <a:rPr lang="pt-BR" dirty="0"/>
              <a:t> Filtros intuitivos para que os clientes possam encontrar exatamente o que procuram, seja pelo preço, categoria ou avaliações.</a:t>
            </a:r>
          </a:p>
        </p:txBody>
      </p:sp>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pt-BR"/>
            </a:defPPr>
          </a:lstStyle>
          <a:p>
            <a:pPr rtl="0"/>
            <a:r>
              <a:rPr lang="pt-BR" dirty="0"/>
              <a:t>Sistema de Pagamento</a:t>
            </a:r>
          </a:p>
        </p:txBody>
      </p:sp>
      <p:sp>
        <p:nvSpPr>
          <p:cNvPr id="3" name="Espaço Reservado para Conteúdo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rtlCol="0"/>
          <a:lstStyle>
            <a:defPPr>
              <a:defRPr lang="pt-BR"/>
            </a:defPPr>
          </a:lstStyle>
          <a:p>
            <a:pPr rtl="0"/>
            <a:r>
              <a:rPr lang="pt-BR" b="1" dirty="0"/>
              <a:t>Várias Opções de Pagamento:</a:t>
            </a:r>
            <a:r>
              <a:rPr lang="pt-BR" dirty="0"/>
              <a:t> Integração com diversos métodos, como cartão de crédito, boleto e PayPal, para oferecer flexibilidade e segurança nas transações.</a:t>
            </a:r>
          </a:p>
        </p:txBody>
      </p:sp>
      <p:sp>
        <p:nvSpPr>
          <p:cNvPr id="4" name="Espaço Reservado para Conteúdo 3">
            <a:extLst>
              <a:ext uri="{FF2B5EF4-FFF2-40B4-BE49-F238E27FC236}">
                <a16:creationId xmlns:a16="http://schemas.microsoft.com/office/drawing/2014/main" id="{43E198AA-251D-4446-30C4-8F2FA7F6A72C}"/>
              </a:ext>
            </a:extLst>
          </p:cNvPr>
          <p:cNvSpPr>
            <a:spLocks noGrp="1"/>
          </p:cNvSpPr>
          <p:nvPr>
            <p:ph sz="quarter" idx="14"/>
          </p:nvPr>
        </p:nvSpPr>
        <p:spPr>
          <a:xfrm>
            <a:off x="7006389" y="2676525"/>
            <a:ext cx="3947160" cy="3597470"/>
          </a:xfrm>
        </p:spPr>
        <p:txBody>
          <a:bodyPr rtlCol="0"/>
          <a:lstStyle>
            <a:defPPr>
              <a:defRPr lang="pt-BR"/>
            </a:defPPr>
          </a:lstStyle>
          <a:p>
            <a:pPr marL="0" indent="0" rtl="0">
              <a:buNone/>
            </a:pPr>
            <a:r>
              <a:rPr lang="pt-BR" b="1" dirty="0"/>
              <a:t>Controle de Transações:</a:t>
            </a:r>
            <a:r>
              <a:rPr lang="pt-BR" dirty="0"/>
              <a:t> Uma área onde os anunciantes podem acompanhar todas as vendas realizadas de forma clara e organizada.</a:t>
            </a:r>
          </a:p>
        </p:txBody>
      </p:sp>
    </p:spTree>
    <p:extLst>
      <p:ext uri="{BB962C8B-B14F-4D97-AF65-F5344CB8AC3E}">
        <p14:creationId xmlns:p14="http://schemas.microsoft.com/office/powerpoint/2010/main" val="185076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pt-BR"/>
            </a:defPPr>
          </a:lstStyle>
          <a:p>
            <a:pPr rtl="0"/>
            <a:r>
              <a:rPr lang="pt-BR" dirty="0"/>
              <a:t>Logística e Entrega</a:t>
            </a:r>
          </a:p>
        </p:txBody>
      </p:sp>
      <p:sp>
        <p:nvSpPr>
          <p:cNvPr id="3" name="Espaço Reservado para Conteúdo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rtlCol="0"/>
          <a:lstStyle>
            <a:defPPr>
              <a:defRPr lang="pt-BR"/>
            </a:defPPr>
          </a:lstStyle>
          <a:p>
            <a:pPr rtl="0"/>
            <a:r>
              <a:rPr lang="pt-BR" b="1" dirty="0"/>
              <a:t>Gerenciamento de Envio:</a:t>
            </a:r>
            <a:r>
              <a:rPr lang="pt-BR" dirty="0"/>
              <a:t> Ferramentas para que os anunciantes planejem como seus produtos serão enviados, escolhendo transportadoras e monitorando pedidos facilmente.</a:t>
            </a:r>
          </a:p>
        </p:txBody>
      </p:sp>
      <p:sp>
        <p:nvSpPr>
          <p:cNvPr id="4" name="Espaço Reservado para Conteúdo 3">
            <a:extLst>
              <a:ext uri="{FF2B5EF4-FFF2-40B4-BE49-F238E27FC236}">
                <a16:creationId xmlns:a16="http://schemas.microsoft.com/office/drawing/2014/main" id="{43E198AA-251D-4446-30C4-8F2FA7F6A72C}"/>
              </a:ext>
            </a:extLst>
          </p:cNvPr>
          <p:cNvSpPr>
            <a:spLocks noGrp="1"/>
          </p:cNvSpPr>
          <p:nvPr>
            <p:ph sz="quarter" idx="14"/>
          </p:nvPr>
        </p:nvSpPr>
        <p:spPr>
          <a:xfrm>
            <a:off x="7006389" y="2676525"/>
            <a:ext cx="3947160" cy="3597470"/>
          </a:xfrm>
        </p:spPr>
        <p:txBody>
          <a:bodyPr rtlCol="0"/>
          <a:lstStyle>
            <a:defPPr>
              <a:defRPr lang="pt-BR"/>
            </a:defPPr>
          </a:lstStyle>
          <a:p>
            <a:pPr marL="0" indent="0" rtl="0">
              <a:buNone/>
            </a:pPr>
            <a:r>
              <a:rPr lang="pt-BR" b="1" dirty="0"/>
              <a:t>Cálculo de Frete Automatizado:</a:t>
            </a:r>
            <a:r>
              <a:rPr lang="pt-BR" dirty="0"/>
              <a:t> Um sistema que calcula automaticamente o frete, ajudando os clientes a entenderem os custos de entrega.</a:t>
            </a:r>
          </a:p>
        </p:txBody>
      </p:sp>
    </p:spTree>
    <p:extLst>
      <p:ext uri="{BB962C8B-B14F-4D97-AF65-F5344CB8AC3E}">
        <p14:creationId xmlns:p14="http://schemas.microsoft.com/office/powerpoint/2010/main" val="141496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pt-BR"/>
            </a:defPPr>
          </a:lstStyle>
          <a:p>
            <a:pPr rtl="0"/>
            <a:r>
              <a:rPr lang="pt-BR" dirty="0"/>
              <a:t>Suporte ao Cliente</a:t>
            </a:r>
          </a:p>
        </p:txBody>
      </p:sp>
      <p:sp>
        <p:nvSpPr>
          <p:cNvPr id="3" name="Espaço Reservado para Conteúdo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rtlCol="0"/>
          <a:lstStyle>
            <a:defPPr>
              <a:defRPr lang="pt-BR"/>
            </a:defPPr>
          </a:lstStyle>
          <a:p>
            <a:pPr rtl="0"/>
            <a:r>
              <a:rPr lang="pt-BR" b="1" dirty="0"/>
              <a:t>Chat em Tempo Real:</a:t>
            </a:r>
            <a:r>
              <a:rPr lang="pt-BR" dirty="0"/>
              <a:t> Um recurso de chat que permite que os clientes conversem com os anunciantes ou com nossa equipe de suporte, tirando dúvidas na hora. Ou podemos implementar uma inteligência artificial para atender os clientes 7 por 1 que se aperfeiçoaria durante o uso</a:t>
            </a:r>
          </a:p>
        </p:txBody>
      </p:sp>
      <p:sp>
        <p:nvSpPr>
          <p:cNvPr id="4" name="Espaço Reservado para Conteúdo 3">
            <a:extLst>
              <a:ext uri="{FF2B5EF4-FFF2-40B4-BE49-F238E27FC236}">
                <a16:creationId xmlns:a16="http://schemas.microsoft.com/office/drawing/2014/main" id="{43E198AA-251D-4446-30C4-8F2FA7F6A72C}"/>
              </a:ext>
            </a:extLst>
          </p:cNvPr>
          <p:cNvSpPr>
            <a:spLocks noGrp="1"/>
          </p:cNvSpPr>
          <p:nvPr>
            <p:ph sz="quarter" idx="14"/>
          </p:nvPr>
        </p:nvSpPr>
        <p:spPr>
          <a:xfrm>
            <a:off x="7006389" y="2676525"/>
            <a:ext cx="3947160" cy="3597470"/>
          </a:xfrm>
        </p:spPr>
        <p:txBody>
          <a:bodyPr rtlCol="0"/>
          <a:lstStyle>
            <a:defPPr>
              <a:defRPr lang="pt-BR"/>
            </a:defPPr>
          </a:lstStyle>
          <a:p>
            <a:pPr marL="0" indent="0" rtl="0">
              <a:buNone/>
            </a:pPr>
            <a:r>
              <a:rPr lang="pt-BR" b="1" dirty="0"/>
              <a:t>Ajuda e Suporte por Email:</a:t>
            </a:r>
            <a:r>
              <a:rPr lang="pt-BR" dirty="0"/>
              <a:t> Uma seção de perguntas frequentes e um canal de suporte via </a:t>
            </a:r>
            <a:r>
              <a:rPr lang="pt-BR" dirty="0" err="1"/>
              <a:t>email</a:t>
            </a:r>
            <a:r>
              <a:rPr lang="pt-BR" dirty="0"/>
              <a:t> para resolver questões que possam surgir.</a:t>
            </a:r>
          </a:p>
        </p:txBody>
      </p:sp>
    </p:spTree>
    <p:extLst>
      <p:ext uri="{BB962C8B-B14F-4D97-AF65-F5344CB8AC3E}">
        <p14:creationId xmlns:p14="http://schemas.microsoft.com/office/powerpoint/2010/main" val="1336107575"/>
      </p:ext>
    </p:extLst>
  </p:cSld>
  <p:clrMapOvr>
    <a:masterClrMapping/>
  </p:clrMapOvr>
</p:sld>
</file>

<file path=ppt/theme/theme1.xml><?xml version="1.0" encoding="utf-8"?>
<a:theme xmlns:a="http://schemas.openxmlformats.org/drawingml/2006/main" name="Personalizado">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89_TF78853419_Win32" id="{854A30D2-9E34-488C-9C98-B452D2CBAD89}" vid="{DA39436B-3821-44D5-9B65-C78155AED97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{EEDF6B76-0656-4E1F-9681-00227D44DA9B}tf78853419_win32</Template>
  <TotalTime>23</TotalTime>
  <Words>590</Words>
  <Application>Microsoft Office PowerPoint</Application>
  <PresentationFormat>Widescreen</PresentationFormat>
  <Paragraphs>47</Paragraphs>
  <Slides>12</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Franklin Gothic Book</vt:lpstr>
      <vt:lpstr>Franklin Gothic Demi</vt:lpstr>
      <vt:lpstr>Personalizado</vt:lpstr>
      <vt:lpstr>Marketing digital</vt:lpstr>
      <vt:lpstr>Agenda</vt:lpstr>
      <vt:lpstr>Introdução</vt:lpstr>
      <vt:lpstr>Funcionalidades</vt:lpstr>
      <vt:lpstr>Cadastro de Usuários</vt:lpstr>
      <vt:lpstr>Gestão de Produtos</vt:lpstr>
      <vt:lpstr>Sistema de Pagamento</vt:lpstr>
      <vt:lpstr>Logística e Entrega</vt:lpstr>
      <vt:lpstr>Suporte ao Cliente</vt:lpstr>
      <vt:lpstr>Painel de Controle</vt:lpstr>
      <vt:lpstr>Segurança</vt:lpstr>
      <vt:lpstr>Conclusao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Felipe Gasparetto Ohara Sato</dc:creator>
  <cp:lastModifiedBy>Felipe Gasparetto Ohara Sato</cp:lastModifiedBy>
  <cp:revision>1</cp:revision>
  <dcterms:created xsi:type="dcterms:W3CDTF">2024-10-04T00:39:44Z</dcterms:created>
  <dcterms:modified xsi:type="dcterms:W3CDTF">2024-10-04T01:03:17Z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