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6368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3454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9194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8656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5738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4570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688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4590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4886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84026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948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11/25/2021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20577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guma-rs/n%C3%A3o-confunda-dod-com-crit%C3%A9rios-de-aceite-d030b9a812d9" TargetMode="External"/><Relationship Id="rId2" Type="http://schemas.openxmlformats.org/officeDocument/2006/relationships/hyperlink" Target="https://youtu.be/zCpzR60fR3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2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170080F-A8D5-489F-8CCD-9E350F6F9CC9}"/>
              </a:ext>
            </a:extLst>
          </p:cNvPr>
          <p:cNvSpPr>
            <a:spLocks noGrp="1"/>
          </p:cNvSpPr>
          <p:nvPr>
            <p:ph type="ctrTitle"/>
          </p:nvPr>
        </p:nvSpPr>
        <p:spPr>
          <a:xfrm>
            <a:off x="638620" y="863695"/>
            <a:ext cx="3511233" cy="3779995"/>
          </a:xfrm>
        </p:spPr>
        <p:txBody>
          <a:bodyPr anchor="ctr">
            <a:normAutofit/>
          </a:bodyPr>
          <a:lstStyle/>
          <a:p>
            <a:r>
              <a:rPr lang="pt-BR" b="1" dirty="0">
                <a:solidFill>
                  <a:schemeClr val="tx1"/>
                </a:solidFill>
              </a:rPr>
              <a:t>Scrum</a:t>
            </a:r>
          </a:p>
        </p:txBody>
      </p:sp>
      <p:sp>
        <p:nvSpPr>
          <p:cNvPr id="23" name="Rectangle 2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descr="Web of wires showing connections between groups and singles">
            <a:extLst>
              <a:ext uri="{FF2B5EF4-FFF2-40B4-BE49-F238E27FC236}">
                <a16:creationId xmlns:a16="http://schemas.microsoft.com/office/drawing/2014/main" id="{6A021B63-26EC-43F4-8A94-87F8EAB6BBFB}"/>
              </a:ext>
            </a:extLst>
          </p:cNvPr>
          <p:cNvPicPr>
            <a:picLocks noChangeAspect="1"/>
          </p:cNvPicPr>
          <p:nvPr/>
        </p:nvPicPr>
        <p:blipFill rotWithShape="1">
          <a:blip r:embed="rId2"/>
          <a:srcRect l="13317" r="13316" b="-1"/>
          <a:stretch/>
        </p:blipFill>
        <p:spPr>
          <a:xfrm>
            <a:off x="4654295" y="10"/>
            <a:ext cx="7537705" cy="6857990"/>
          </a:xfrm>
          <a:prstGeom prst="rect">
            <a:avLst/>
          </a:prstGeom>
        </p:spPr>
      </p:pic>
      <p:pic>
        <p:nvPicPr>
          <p:cNvPr id="9" name="Imagem 8" descr="Ícone&#10;&#10;Descrição gerada automaticamente">
            <a:extLst>
              <a:ext uri="{FF2B5EF4-FFF2-40B4-BE49-F238E27FC236}">
                <a16:creationId xmlns:a16="http://schemas.microsoft.com/office/drawing/2014/main" id="{D025388F-D08F-4565-9B21-8CB68A7A8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32" y="1989406"/>
            <a:ext cx="1439594" cy="1439594"/>
          </a:xfrm>
          <a:prstGeom prst="rect">
            <a:avLst/>
          </a:prstGeom>
        </p:spPr>
      </p:pic>
    </p:spTree>
    <p:extLst>
      <p:ext uri="{BB962C8B-B14F-4D97-AF65-F5344CB8AC3E}">
        <p14:creationId xmlns:p14="http://schemas.microsoft.com/office/powerpoint/2010/main" val="27886928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8DB57-0BE3-402F-9D96-A7D8966A4CA1}"/>
              </a:ext>
            </a:extLst>
          </p:cNvPr>
          <p:cNvSpPr>
            <a:spLocks noGrp="1"/>
          </p:cNvSpPr>
          <p:nvPr>
            <p:ph type="title"/>
          </p:nvPr>
        </p:nvSpPr>
        <p:spPr/>
        <p:txBody>
          <a:bodyPr/>
          <a:lstStyle/>
          <a:p>
            <a:r>
              <a:rPr lang="pt-BR" dirty="0"/>
              <a:t>O que é?</a:t>
            </a:r>
          </a:p>
        </p:txBody>
      </p:sp>
      <p:sp>
        <p:nvSpPr>
          <p:cNvPr id="3" name="Espaço Reservado para Conteúdo 2">
            <a:extLst>
              <a:ext uri="{FF2B5EF4-FFF2-40B4-BE49-F238E27FC236}">
                <a16:creationId xmlns:a16="http://schemas.microsoft.com/office/drawing/2014/main" id="{B73376E2-4E7E-4A66-9E58-757D627FE9A7}"/>
              </a:ext>
            </a:extLst>
          </p:cNvPr>
          <p:cNvSpPr>
            <a:spLocks noGrp="1"/>
          </p:cNvSpPr>
          <p:nvPr>
            <p:ph idx="1"/>
          </p:nvPr>
        </p:nvSpPr>
        <p:spPr>
          <a:xfrm>
            <a:off x="581192" y="2382982"/>
            <a:ext cx="11029615" cy="3772862"/>
          </a:xfrm>
        </p:spPr>
        <p:txBody>
          <a:bodyPr>
            <a:normAutofit fontScale="85000" lnSpcReduction="20000"/>
          </a:bodyPr>
          <a:lstStyle/>
          <a:p>
            <a:r>
              <a:rPr lang="pt-BR" sz="1800" dirty="0"/>
              <a:t>Scrum é um framework de metodologia ágil para desenvolvimento ,entrega com foco no valor a ser entregue.</a:t>
            </a:r>
          </a:p>
          <a:p>
            <a:r>
              <a:rPr lang="pt-BR" sz="1800" dirty="0"/>
              <a:t>Com foco no que foi definido como Product Goal no inicio do projeto o objetivo é através de pequenos incrementos entregar valores úteis ao produto</a:t>
            </a:r>
          </a:p>
          <a:p>
            <a:endParaRPr lang="pt-BR" dirty="0"/>
          </a:p>
          <a:p>
            <a:pPr marL="0" indent="0">
              <a:lnSpc>
                <a:spcPct val="90000"/>
              </a:lnSpc>
              <a:spcBef>
                <a:spcPct val="0"/>
              </a:spcBef>
              <a:buNone/>
            </a:pPr>
            <a:r>
              <a:rPr lang="pt-BR" sz="4400" cap="all" dirty="0">
                <a:latin typeface="+mj-lt"/>
                <a:ea typeface="+mj-ea"/>
                <a:cs typeface="+mj-cs"/>
              </a:rPr>
              <a:t>Artefatos (documentos)</a:t>
            </a:r>
          </a:p>
          <a:p>
            <a:r>
              <a:rPr lang="pt-BR" sz="1800" b="1" dirty="0"/>
              <a:t>Product Backlog </a:t>
            </a:r>
            <a:r>
              <a:rPr lang="pt-BR" sz="1800" dirty="0"/>
              <a:t>– fonte oficial de trabalho do Scrum Team composto por itens que envolvem uma nova \alteração de um comportamento do produto, ou itens que venham a gastar tempo dos Developers</a:t>
            </a:r>
          </a:p>
          <a:p>
            <a:r>
              <a:rPr lang="pt-BR" sz="1800" b="1" dirty="0"/>
              <a:t>Sprint Backlog </a:t>
            </a:r>
            <a:r>
              <a:rPr lang="pt-BR" sz="1800" dirty="0"/>
              <a:t>– conjunto de itens priorizados dentro do Product backlog  para serem desenvolvidos na Sprint que se enquadram no critério de DoR (Definition of Ready) ou seja, que estejam claros, suficientemente bem descritos e compreendidos pelo Dev Team</a:t>
            </a:r>
          </a:p>
          <a:p>
            <a:r>
              <a:rPr lang="pt-BR" sz="1800" b="1" dirty="0"/>
              <a:t>Increment</a:t>
            </a:r>
            <a:r>
              <a:rPr lang="pt-BR" sz="1800" dirty="0"/>
              <a:t> – documento contendo a soma dos itens que foram entregues durante a sprint atual + todos os incrementos entregues nas sprints anteriores</a:t>
            </a:r>
          </a:p>
          <a:p>
            <a:pPr marL="0" indent="0">
              <a:lnSpc>
                <a:spcPct val="90000"/>
              </a:lnSpc>
              <a:spcBef>
                <a:spcPct val="0"/>
              </a:spcBef>
              <a:buNone/>
            </a:pPr>
            <a:endParaRPr lang="pt-BR" sz="4400" cap="all" dirty="0">
              <a:latin typeface="+mj-lt"/>
              <a:ea typeface="+mj-ea"/>
              <a:cs typeface="+mj-cs"/>
            </a:endParaRPr>
          </a:p>
          <a:p>
            <a:pPr marL="0" indent="0">
              <a:lnSpc>
                <a:spcPct val="90000"/>
              </a:lnSpc>
              <a:spcBef>
                <a:spcPct val="0"/>
              </a:spcBef>
              <a:buNone/>
            </a:pPr>
            <a:endParaRPr lang="pt-BR" sz="4400" cap="all" dirty="0">
              <a:latin typeface="+mj-lt"/>
              <a:ea typeface="+mj-ea"/>
              <a:cs typeface="+mj-cs"/>
            </a:endParaRPr>
          </a:p>
        </p:txBody>
      </p:sp>
    </p:spTree>
    <p:extLst>
      <p:ext uri="{BB962C8B-B14F-4D97-AF65-F5344CB8AC3E}">
        <p14:creationId xmlns:p14="http://schemas.microsoft.com/office/powerpoint/2010/main" val="76751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49A57-DAC1-45B7-B451-E8732FA6EC8C}"/>
              </a:ext>
            </a:extLst>
          </p:cNvPr>
          <p:cNvSpPr>
            <a:spLocks noGrp="1"/>
          </p:cNvSpPr>
          <p:nvPr>
            <p:ph type="title"/>
          </p:nvPr>
        </p:nvSpPr>
        <p:spPr/>
        <p:txBody>
          <a:bodyPr/>
          <a:lstStyle/>
          <a:p>
            <a:r>
              <a:rPr lang="pt-BR" dirty="0"/>
              <a:t>Pilares e valores do scrum</a:t>
            </a:r>
          </a:p>
        </p:txBody>
      </p:sp>
      <p:sp>
        <p:nvSpPr>
          <p:cNvPr id="3" name="Espaço Reservado para Conteúdo 2">
            <a:extLst>
              <a:ext uri="{FF2B5EF4-FFF2-40B4-BE49-F238E27FC236}">
                <a16:creationId xmlns:a16="http://schemas.microsoft.com/office/drawing/2014/main" id="{384CCCBE-8D95-4CB2-84AC-20076509D627}"/>
              </a:ext>
            </a:extLst>
          </p:cNvPr>
          <p:cNvSpPr>
            <a:spLocks noGrp="1"/>
          </p:cNvSpPr>
          <p:nvPr>
            <p:ph idx="1"/>
          </p:nvPr>
        </p:nvSpPr>
        <p:spPr>
          <a:xfrm>
            <a:off x="581192" y="1890876"/>
            <a:ext cx="11029615" cy="4264968"/>
          </a:xfrm>
        </p:spPr>
        <p:txBody>
          <a:bodyPr>
            <a:noAutofit/>
          </a:bodyPr>
          <a:lstStyle/>
          <a:p>
            <a:pPr marL="0" indent="0">
              <a:buNone/>
            </a:pPr>
            <a:r>
              <a:rPr lang="pt-BR" sz="1400" b="1" dirty="0"/>
              <a:t>Pilares </a:t>
            </a:r>
          </a:p>
          <a:p>
            <a:r>
              <a:rPr lang="pt-BR" sz="1400" b="1" dirty="0"/>
              <a:t>Transparência</a:t>
            </a:r>
            <a:r>
              <a:rPr lang="pt-BR" sz="1400" dirty="0"/>
              <a:t> – Visibilidade para todos os envolvidos no projeto e processo produtivo</a:t>
            </a:r>
          </a:p>
          <a:p>
            <a:r>
              <a:rPr lang="pt-BR" sz="1400" b="1" dirty="0"/>
              <a:t>Inspeção</a:t>
            </a:r>
            <a:r>
              <a:rPr lang="pt-BR" sz="1400" dirty="0"/>
              <a:t> – Constante acompanhamento sobre o que está acontecendo</a:t>
            </a:r>
          </a:p>
          <a:p>
            <a:r>
              <a:rPr lang="pt-BR" sz="1400" b="1" dirty="0"/>
              <a:t>Adaptação</a:t>
            </a:r>
            <a:r>
              <a:rPr lang="pt-BR" sz="1400" dirty="0"/>
              <a:t>  - Refletir sobre o que está acontecendo e melhorar em cima disso</a:t>
            </a:r>
          </a:p>
          <a:p>
            <a:endParaRPr lang="pt-BR" sz="1400" dirty="0"/>
          </a:p>
          <a:p>
            <a:pPr marL="0" indent="0">
              <a:buNone/>
            </a:pPr>
            <a:r>
              <a:rPr lang="pt-BR" sz="1400" b="1" dirty="0"/>
              <a:t>Valores do Scrum</a:t>
            </a:r>
          </a:p>
          <a:p>
            <a:pPr>
              <a:lnSpc>
                <a:spcPct val="130000"/>
              </a:lnSpc>
            </a:pPr>
            <a:r>
              <a:rPr lang="pt-BR" sz="1400" b="1" dirty="0"/>
              <a:t>Coragem</a:t>
            </a:r>
            <a:r>
              <a:rPr lang="pt-BR" sz="1400" dirty="0"/>
              <a:t> – habilidade de se fazer algo que demanda lutar contra o medo</a:t>
            </a:r>
          </a:p>
          <a:p>
            <a:pPr>
              <a:lnSpc>
                <a:spcPct val="140000"/>
              </a:lnSpc>
            </a:pPr>
            <a:r>
              <a:rPr lang="pt-BR" sz="1400" b="1" dirty="0"/>
              <a:t>Comprometimento</a:t>
            </a:r>
            <a:r>
              <a:rPr lang="pt-BR" sz="1400" dirty="0"/>
              <a:t> – ser dedicado, comprometido com o objetivo</a:t>
            </a:r>
          </a:p>
          <a:p>
            <a:pPr>
              <a:lnSpc>
                <a:spcPct val="140000"/>
              </a:lnSpc>
            </a:pPr>
            <a:r>
              <a:rPr lang="pt-BR" sz="1400" b="1" dirty="0"/>
              <a:t>Franqueza (Abertura</a:t>
            </a:r>
            <a:r>
              <a:rPr lang="pt-BR" sz="1400" dirty="0"/>
              <a:t>) – habilidade de falar de forma franca, sincera</a:t>
            </a:r>
          </a:p>
          <a:p>
            <a:pPr>
              <a:lnSpc>
                <a:spcPct val="140000"/>
              </a:lnSpc>
            </a:pPr>
            <a:r>
              <a:rPr lang="pt-BR" sz="1400" b="1" dirty="0"/>
              <a:t>Respeito</a:t>
            </a:r>
            <a:r>
              <a:rPr lang="pt-BR" sz="1400" dirty="0"/>
              <a:t> – ser capaz  de admirar aspectos bons e positivos em outras pessoas</a:t>
            </a:r>
          </a:p>
          <a:p>
            <a:pPr>
              <a:lnSpc>
                <a:spcPct val="140000"/>
              </a:lnSpc>
            </a:pPr>
            <a:r>
              <a:rPr lang="pt-BR" sz="1400" b="1" dirty="0"/>
              <a:t>Foco</a:t>
            </a:r>
            <a:r>
              <a:rPr lang="pt-BR" sz="1400" dirty="0"/>
              <a:t> – centrar seus interesses e atividade s em uma coisa apenas</a:t>
            </a:r>
          </a:p>
        </p:txBody>
      </p:sp>
    </p:spTree>
    <p:extLst>
      <p:ext uri="{BB962C8B-B14F-4D97-AF65-F5344CB8AC3E}">
        <p14:creationId xmlns:p14="http://schemas.microsoft.com/office/powerpoint/2010/main" val="319567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3E17C-EAFD-4C34-A43C-AC80892AEDED}"/>
              </a:ext>
            </a:extLst>
          </p:cNvPr>
          <p:cNvSpPr>
            <a:spLocks noGrp="1"/>
          </p:cNvSpPr>
          <p:nvPr>
            <p:ph type="title"/>
          </p:nvPr>
        </p:nvSpPr>
        <p:spPr>
          <a:xfrm>
            <a:off x="581192" y="491067"/>
            <a:ext cx="11029616" cy="1399809"/>
          </a:xfrm>
        </p:spPr>
        <p:txBody>
          <a:bodyPr/>
          <a:lstStyle/>
          <a:p>
            <a:r>
              <a:rPr lang="pt-BR" dirty="0"/>
              <a:t>Eventos Scrum</a:t>
            </a:r>
          </a:p>
        </p:txBody>
      </p:sp>
      <p:sp>
        <p:nvSpPr>
          <p:cNvPr id="3" name="Espaço Reservado para Conteúdo 2">
            <a:extLst>
              <a:ext uri="{FF2B5EF4-FFF2-40B4-BE49-F238E27FC236}">
                <a16:creationId xmlns:a16="http://schemas.microsoft.com/office/drawing/2014/main" id="{1B1C4C28-1A7E-461B-8BDA-1BA1934C390F}"/>
              </a:ext>
            </a:extLst>
          </p:cNvPr>
          <p:cNvSpPr>
            <a:spLocks noGrp="1"/>
          </p:cNvSpPr>
          <p:nvPr>
            <p:ph idx="1"/>
          </p:nvPr>
        </p:nvSpPr>
        <p:spPr>
          <a:xfrm>
            <a:off x="581192" y="1890875"/>
            <a:ext cx="11029615" cy="4476057"/>
          </a:xfrm>
        </p:spPr>
        <p:txBody>
          <a:bodyPr>
            <a:normAutofit/>
          </a:bodyPr>
          <a:lstStyle/>
          <a:p>
            <a:pPr marL="0" indent="0">
              <a:buNone/>
            </a:pPr>
            <a:r>
              <a:rPr lang="pt-BR" sz="1400" dirty="0"/>
              <a:t>O framework Scrum oficialmente é composto de 5 eventos oficiais</a:t>
            </a:r>
          </a:p>
          <a:p>
            <a:r>
              <a:rPr lang="pt-BR" sz="1400" b="1" dirty="0"/>
              <a:t>Sprint</a:t>
            </a:r>
            <a:r>
              <a:rPr lang="pt-BR" sz="1400" dirty="0"/>
              <a:t> – duração máxima de até 1 mês de acordo com os itens priorizados a na Sprint Planning (</a:t>
            </a:r>
            <a:r>
              <a:rPr lang="pt-BR" sz="1400" b="1" dirty="0"/>
              <a:t>*</a:t>
            </a:r>
            <a:r>
              <a:rPr lang="pt-BR" sz="1400" dirty="0"/>
              <a:t> todos os eventos abaixo ocorrem dentro da Sprint)</a:t>
            </a:r>
          </a:p>
          <a:p>
            <a:r>
              <a:rPr lang="pt-BR" sz="1400" b="1" dirty="0"/>
              <a:t>Sprint Planning </a:t>
            </a:r>
            <a:r>
              <a:rPr lang="pt-BR" sz="1400" dirty="0"/>
              <a:t>– Reunião para definição e estimativa dos itens que estão priorizados e que serão desenvolvidos conforme listado no Product Backlog</a:t>
            </a:r>
          </a:p>
          <a:p>
            <a:r>
              <a:rPr lang="pt-BR" sz="1400" b="1" dirty="0"/>
              <a:t>Daily Scrum </a:t>
            </a:r>
            <a:r>
              <a:rPr lang="pt-BR" sz="1400" dirty="0"/>
              <a:t>– reuniões diárias de até 15min entre o Dev Team e Scrum Master onde é respondido as seguintes questões pelos membros do Dev Team ( O que fez ontem? O que vai fazer hoje? Algum impedimento para realizar a tarefa? )</a:t>
            </a:r>
          </a:p>
          <a:p>
            <a:r>
              <a:rPr lang="pt-BR" sz="1400" b="1" dirty="0"/>
              <a:t>Sprint Review </a:t>
            </a:r>
            <a:r>
              <a:rPr lang="pt-BR" sz="1400" dirty="0"/>
              <a:t>– realizada ao final da Sprint onde é apresentado o que foi feito e entregue durante a Sprint (Dev Team, Scrum Master, P.O e Cliente/Stakeholder) </a:t>
            </a:r>
          </a:p>
          <a:p>
            <a:r>
              <a:rPr lang="pt-BR" sz="1400" b="1" dirty="0"/>
              <a:t>Sprint Retrospective </a:t>
            </a:r>
            <a:r>
              <a:rPr lang="pt-BR" sz="1400" dirty="0"/>
              <a:t>– realizada de preferência no mesmo dia da Sprint Review, por todo o time (P.O, Dev Team e S.M) onde é alinhado o que foi feito bem durante a Sprint, o que precisa ser melhorado e planos de ação para serem executados na próxima Sprint.</a:t>
            </a:r>
          </a:p>
          <a:p>
            <a:endParaRPr lang="pt-BR" dirty="0"/>
          </a:p>
        </p:txBody>
      </p:sp>
    </p:spTree>
    <p:extLst>
      <p:ext uri="{BB962C8B-B14F-4D97-AF65-F5344CB8AC3E}">
        <p14:creationId xmlns:p14="http://schemas.microsoft.com/office/powerpoint/2010/main" val="291336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7FA2F-E6D8-4A7D-BF37-A2E74B38DFF9}"/>
              </a:ext>
            </a:extLst>
          </p:cNvPr>
          <p:cNvSpPr>
            <a:spLocks noGrp="1"/>
          </p:cNvSpPr>
          <p:nvPr>
            <p:ph type="title"/>
          </p:nvPr>
        </p:nvSpPr>
        <p:spPr/>
        <p:txBody>
          <a:bodyPr/>
          <a:lstStyle/>
          <a:p>
            <a:r>
              <a:rPr lang="pt-BR" dirty="0"/>
              <a:t>Papéis no Scrum</a:t>
            </a:r>
          </a:p>
        </p:txBody>
      </p:sp>
      <p:sp>
        <p:nvSpPr>
          <p:cNvPr id="3" name="Espaço Reservado para Conteúdo 2">
            <a:extLst>
              <a:ext uri="{FF2B5EF4-FFF2-40B4-BE49-F238E27FC236}">
                <a16:creationId xmlns:a16="http://schemas.microsoft.com/office/drawing/2014/main" id="{ADF8BBCB-A75B-4312-B061-3C3A2A2F8574}"/>
              </a:ext>
            </a:extLst>
          </p:cNvPr>
          <p:cNvSpPr>
            <a:spLocks noGrp="1"/>
          </p:cNvSpPr>
          <p:nvPr>
            <p:ph idx="1"/>
          </p:nvPr>
        </p:nvSpPr>
        <p:spPr>
          <a:xfrm>
            <a:off x="581192" y="1233055"/>
            <a:ext cx="11029615" cy="4742295"/>
          </a:xfrm>
        </p:spPr>
        <p:txBody>
          <a:bodyPr>
            <a:normAutofit/>
          </a:bodyPr>
          <a:lstStyle/>
          <a:p>
            <a:r>
              <a:rPr lang="pt-BR" sz="1400" b="1" dirty="0"/>
              <a:t>Product Owner (P.O) </a:t>
            </a:r>
            <a:r>
              <a:rPr lang="pt-BR" sz="1400" dirty="0"/>
              <a:t>– uma pessoa e não um comitê, responsável por gerenciar o Product Backlog, desenvolver e comunicar o Product Goal (meta do produto), criar e comunicar os itens do Product Backlog, ordenar os itens conforme priorização</a:t>
            </a:r>
          </a:p>
          <a:p>
            <a:r>
              <a:rPr lang="pt-BR" sz="1400" b="1" dirty="0"/>
              <a:t>Dev Team (Developers) </a:t>
            </a:r>
            <a:r>
              <a:rPr lang="pt-BR" sz="1400" dirty="0"/>
              <a:t>– grupo pequeno de 3 a 9 membros, equipe multidisciplinar responsáveis pela construção do incremento(entrega) composto por desenvolvedores, QA\</a:t>
            </a:r>
            <a:r>
              <a:rPr lang="pt-BR" sz="1400" dirty="0" err="1"/>
              <a:t>Tester</a:t>
            </a:r>
            <a:r>
              <a:rPr lang="pt-BR" sz="1400" dirty="0"/>
              <a:t>, banco de dados. Definem o esforço para entrega dos itens priorizados</a:t>
            </a:r>
          </a:p>
          <a:p>
            <a:r>
              <a:rPr lang="pt-BR" sz="1400" b="1" dirty="0"/>
              <a:t>Scrum Master </a:t>
            </a:r>
            <a:r>
              <a:rPr lang="pt-BR" sz="1400" dirty="0"/>
              <a:t>– responsável por remover impedimentos envolvendo os Developers, por cumprir os eventos e agendamentos relacionados ao Scrum, deve compartilhar e ajudar a equipe a entender a importância de todos cumprirem seu papel dentro do framework. Ajuda e instrui o time de desenvolvimento e o P.O, por exemplo com técnicas para refinamento e melhor detalhamento do Product Backlog</a:t>
            </a:r>
          </a:p>
        </p:txBody>
      </p:sp>
    </p:spTree>
    <p:extLst>
      <p:ext uri="{BB962C8B-B14F-4D97-AF65-F5344CB8AC3E}">
        <p14:creationId xmlns:p14="http://schemas.microsoft.com/office/powerpoint/2010/main" val="225859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1FBDE6-998F-49C6-A2FE-DAFC9DF71528}"/>
              </a:ext>
            </a:extLst>
          </p:cNvPr>
          <p:cNvSpPr>
            <a:spLocks noGrp="1"/>
          </p:cNvSpPr>
          <p:nvPr>
            <p:ph type="title"/>
          </p:nvPr>
        </p:nvSpPr>
        <p:spPr>
          <a:xfrm>
            <a:off x="478302" y="661182"/>
            <a:ext cx="11132506" cy="689316"/>
          </a:xfrm>
        </p:spPr>
        <p:txBody>
          <a:bodyPr>
            <a:normAutofit fontScale="90000"/>
          </a:bodyPr>
          <a:lstStyle/>
          <a:p>
            <a:r>
              <a:rPr lang="pt-BR" dirty="0"/>
              <a:t>Scrum framework</a:t>
            </a:r>
          </a:p>
        </p:txBody>
      </p:sp>
      <p:pic>
        <p:nvPicPr>
          <p:cNvPr id="5" name="Espaço Reservado para Conteúdo 4">
            <a:extLst>
              <a:ext uri="{FF2B5EF4-FFF2-40B4-BE49-F238E27FC236}">
                <a16:creationId xmlns:a16="http://schemas.microsoft.com/office/drawing/2014/main" id="{3F098F63-EDB2-4208-B6C8-69119B1516F7}"/>
              </a:ext>
            </a:extLst>
          </p:cNvPr>
          <p:cNvPicPr>
            <a:picLocks noGrp="1" noChangeAspect="1"/>
          </p:cNvPicPr>
          <p:nvPr>
            <p:ph idx="1"/>
          </p:nvPr>
        </p:nvPicPr>
        <p:blipFill>
          <a:blip r:embed="rId2"/>
          <a:stretch>
            <a:fillRect/>
          </a:stretch>
        </p:blipFill>
        <p:spPr>
          <a:xfrm>
            <a:off x="581192" y="1350498"/>
            <a:ext cx="11029615" cy="5301809"/>
          </a:xfrm>
        </p:spPr>
      </p:pic>
    </p:spTree>
    <p:extLst>
      <p:ext uri="{BB962C8B-B14F-4D97-AF65-F5344CB8AC3E}">
        <p14:creationId xmlns:p14="http://schemas.microsoft.com/office/powerpoint/2010/main" val="261999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7B0B2-9D05-4AC8-9ACE-D2F41AF46950}"/>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5219D65-85D0-42BA-8FB3-32E68666C9D4}"/>
              </a:ext>
            </a:extLst>
          </p:cNvPr>
          <p:cNvSpPr>
            <a:spLocks noGrp="1"/>
          </p:cNvSpPr>
          <p:nvPr>
            <p:ph idx="1"/>
          </p:nvPr>
        </p:nvSpPr>
        <p:spPr/>
        <p:txBody>
          <a:bodyPr/>
          <a:lstStyle/>
          <a:p>
            <a:r>
              <a:rPr lang="pt-BR" b="0" i="0" dirty="0">
                <a:solidFill>
                  <a:srgbClr val="444444"/>
                </a:solidFill>
                <a:effectLst/>
                <a:latin typeface="open sans" panose="020B0604020202020204" pitchFamily="34" charset="0"/>
              </a:rPr>
              <a:t>Hummel, </a:t>
            </a:r>
            <a:r>
              <a:rPr lang="pt-BR" sz="1800" b="0" i="0" u="none" strike="noStrike" baseline="0" dirty="0">
                <a:latin typeface="CIDFont+F1"/>
              </a:rPr>
              <a:t>Anderson.</a:t>
            </a:r>
            <a:r>
              <a:rPr lang="pt-BR" sz="1800" b="0" i="0" u="none" strike="noStrike" baseline="0" dirty="0">
                <a:solidFill>
                  <a:srgbClr val="0070C1"/>
                </a:solidFill>
                <a:latin typeface="CIDFont+F2"/>
              </a:rPr>
              <a:t> </a:t>
            </a:r>
            <a:r>
              <a:rPr lang="pt-BR" sz="1800" dirty="0">
                <a:latin typeface="CIDFont+F1"/>
              </a:rPr>
              <a:t>Certified Scrum Master Guide V1.5.</a:t>
            </a:r>
            <a:r>
              <a:rPr lang="pt-BR" sz="1800" b="0" i="0" u="none" strike="noStrike" baseline="0" dirty="0">
                <a:latin typeface="CIDFont+F1"/>
              </a:rPr>
              <a:t>Curso de Certified Scrum Master, São Paulo</a:t>
            </a:r>
            <a:r>
              <a:rPr lang="pt-BR" b="0" i="0" dirty="0">
                <a:solidFill>
                  <a:srgbClr val="444444"/>
                </a:solidFill>
                <a:effectLst/>
                <a:latin typeface="open sans" panose="020B0604020202020204" pitchFamily="34" charset="0"/>
              </a:rPr>
              <a:t>, Outubro 2021.</a:t>
            </a:r>
          </a:p>
          <a:p>
            <a:r>
              <a:rPr lang="pt-BR" b="0" i="0" dirty="0">
                <a:solidFill>
                  <a:srgbClr val="444444"/>
                </a:solidFill>
                <a:effectLst/>
                <a:latin typeface="open sans" panose="020B0606030504020204" pitchFamily="34" charset="0"/>
              </a:rPr>
              <a:t>Roriz, Heitor. Scrum Alliance Webinar em Português 'Os Fundamentos do Scrum'. São Paulo, 20 de dez. de 2018. Disponível em: &lt;</a:t>
            </a:r>
            <a:r>
              <a:rPr lang="pt-BR" b="0" i="0" u="sng" dirty="0">
                <a:solidFill>
                  <a:srgbClr val="247FA3"/>
                </a:solidFill>
                <a:effectLst/>
                <a:latin typeface="open sans" panose="020B0606030504020204" pitchFamily="34" charset="0"/>
              </a:rPr>
              <a:t> </a:t>
            </a:r>
            <a:r>
              <a:rPr lang="pt-BR" b="0" i="0" u="sng" dirty="0">
                <a:solidFill>
                  <a:srgbClr val="247FA3"/>
                </a:solidFill>
                <a:effectLst/>
                <a:latin typeface="open sans" panose="020B0606030504020204" pitchFamily="34" charset="0"/>
                <a:hlinkClick r:id="rId2"/>
              </a:rPr>
              <a:t>https://youtu.be/zCpzR60fR30</a:t>
            </a:r>
            <a:r>
              <a:rPr lang="pt-BR" b="0" i="0" u="sng" dirty="0">
                <a:solidFill>
                  <a:srgbClr val="247FA3"/>
                </a:solidFill>
                <a:effectLst/>
                <a:latin typeface="open sans" panose="020B0606030504020204" pitchFamily="34" charset="0"/>
              </a:rPr>
              <a:t>&gt;</a:t>
            </a:r>
          </a:p>
          <a:p>
            <a:r>
              <a:rPr lang="pt-BR" b="0" i="0" dirty="0">
                <a:solidFill>
                  <a:srgbClr val="444444"/>
                </a:solidFill>
                <a:effectLst/>
                <a:latin typeface="open sans" panose="020B0606030504020204" pitchFamily="34" charset="0"/>
              </a:rPr>
              <a:t>Aguirre, Carine. Não confunda DoR, DoD e Critérios de Aceite. São Paulo, 09 de mar. de 2019. Disponível em: </a:t>
            </a:r>
          </a:p>
          <a:p>
            <a:pPr marL="0" indent="0">
              <a:buNone/>
            </a:pPr>
            <a:r>
              <a:rPr lang="pt-BR" dirty="0">
                <a:solidFill>
                  <a:srgbClr val="444444"/>
                </a:solidFill>
                <a:latin typeface="open sans" panose="020B0606030504020204" pitchFamily="34" charset="0"/>
              </a:rPr>
              <a:t>&lt; </a:t>
            </a:r>
            <a:r>
              <a:rPr lang="pt-BR" dirty="0">
                <a:solidFill>
                  <a:srgbClr val="444444"/>
                </a:solidFill>
                <a:latin typeface="open sans" panose="020B0606030504020204" pitchFamily="34" charset="0"/>
                <a:hlinkClick r:id="rId3"/>
              </a:rPr>
              <a:t>https://medium.com/guma-rs/n%C3%A3o-confunda-dod-com-crit%C3%A9rios-de-aceite-d030b9a812d9</a:t>
            </a:r>
            <a:r>
              <a:rPr lang="pt-BR" dirty="0">
                <a:solidFill>
                  <a:srgbClr val="444444"/>
                </a:solidFill>
                <a:latin typeface="open sans" panose="020B0606030504020204" pitchFamily="34" charset="0"/>
              </a:rPr>
              <a:t>&gt;</a:t>
            </a:r>
          </a:p>
          <a:p>
            <a:r>
              <a:rPr lang="pt-BR" dirty="0">
                <a:solidFill>
                  <a:srgbClr val="444444"/>
                </a:solidFill>
                <a:latin typeface="open sans" panose="020B0606030504020204" pitchFamily="34" charset="0"/>
              </a:rPr>
              <a:t>Scrum Alliance.</a:t>
            </a:r>
            <a:r>
              <a:rPr lang="en-US" dirty="0">
                <a:solidFill>
                  <a:srgbClr val="444444"/>
                </a:solidFill>
                <a:latin typeface="open sans" panose="020B0606030504020204" pitchFamily="34" charset="0"/>
              </a:rPr>
              <a:t>An Overview of the Scrum Framework</a:t>
            </a:r>
            <a:r>
              <a:rPr lang="pt-BR" dirty="0">
                <a:solidFill>
                  <a:srgbClr val="444444"/>
                </a:solidFill>
                <a:latin typeface="open sans" panose="020B0606030504020204" pitchFamily="34" charset="0"/>
              </a:rPr>
              <a:t>. Disponível em:  </a:t>
            </a:r>
          </a:p>
          <a:p>
            <a:pPr marL="0" indent="0">
              <a:buNone/>
            </a:pPr>
            <a:r>
              <a:rPr lang="pt-BR" dirty="0">
                <a:solidFill>
                  <a:srgbClr val="444444"/>
                </a:solidFill>
                <a:latin typeface="open sans" panose="020B0606030504020204" pitchFamily="34" charset="0"/>
              </a:rPr>
              <a:t>&lt; https://resources.scrumalliance.org/</a:t>
            </a:r>
            <a:r>
              <a:rPr lang="pt-BR" dirty="0" err="1">
                <a:solidFill>
                  <a:srgbClr val="444444"/>
                </a:solidFill>
                <a:latin typeface="open sans" panose="020B0606030504020204" pitchFamily="34" charset="0"/>
              </a:rPr>
              <a:t>Article</a:t>
            </a:r>
            <a:r>
              <a:rPr lang="pt-BR" dirty="0">
                <a:solidFill>
                  <a:srgbClr val="444444"/>
                </a:solidFill>
                <a:latin typeface="open sans" panose="020B0606030504020204" pitchFamily="34" charset="0"/>
              </a:rPr>
              <a:t>/overview-scrum-framework&gt;</a:t>
            </a:r>
          </a:p>
          <a:p>
            <a:pPr marL="0" indent="0">
              <a:buNone/>
            </a:pPr>
            <a:endParaRPr lang="pt-BR" dirty="0">
              <a:solidFill>
                <a:srgbClr val="444444"/>
              </a:solidFill>
              <a:latin typeface="open sans" panose="020B0606030504020204" pitchFamily="34" charset="0"/>
            </a:endParaRPr>
          </a:p>
          <a:p>
            <a:pPr marL="0" indent="0">
              <a:buNone/>
            </a:pPr>
            <a:endParaRPr lang="pt-BR" dirty="0">
              <a:solidFill>
                <a:srgbClr val="444444"/>
              </a:solidFill>
              <a:latin typeface="open sans" panose="020B0606030504020204" pitchFamily="34" charset="0"/>
            </a:endParaRPr>
          </a:p>
          <a:p>
            <a:endParaRPr lang="pt-BR" b="0" i="0" dirty="0">
              <a:solidFill>
                <a:srgbClr val="444444"/>
              </a:solidFill>
              <a:effectLst/>
              <a:latin typeface="open sans" panose="020B0604020202020204" pitchFamily="34" charset="0"/>
            </a:endParaRPr>
          </a:p>
          <a:p>
            <a:endParaRPr lang="pt-BR" dirty="0"/>
          </a:p>
        </p:txBody>
      </p:sp>
    </p:spTree>
    <p:extLst>
      <p:ext uri="{BB962C8B-B14F-4D97-AF65-F5344CB8AC3E}">
        <p14:creationId xmlns:p14="http://schemas.microsoft.com/office/powerpoint/2010/main" val="233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0292E32-0D34-4802-8553-1A0BC29EA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08" y="1819275"/>
            <a:ext cx="48577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97121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181</TotalTime>
  <Words>748</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8</vt:i4>
      </vt:variant>
    </vt:vector>
  </HeadingPairs>
  <TitlesOfParts>
    <vt:vector size="17" baseType="lpstr">
      <vt:lpstr>Arial</vt:lpstr>
      <vt:lpstr>CIDFont+F1</vt:lpstr>
      <vt:lpstr>CIDFont+F2</vt:lpstr>
      <vt:lpstr>Gill Sans MT</vt:lpstr>
      <vt:lpstr>open sans</vt:lpstr>
      <vt:lpstr>Univers</vt:lpstr>
      <vt:lpstr>Univers Condensed</vt:lpstr>
      <vt:lpstr>Wingdings 2</vt:lpstr>
      <vt:lpstr>DividendVTI</vt:lpstr>
      <vt:lpstr>Scrum</vt:lpstr>
      <vt:lpstr>O que é?</vt:lpstr>
      <vt:lpstr>Pilares e valores do scrum</vt:lpstr>
      <vt:lpstr>Eventos Scrum</vt:lpstr>
      <vt:lpstr>Papéis no Scrum</vt:lpstr>
      <vt:lpstr>Scrum framework</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Felipe Rodrigues</dc:creator>
  <cp:lastModifiedBy>Felipe Rodrigues</cp:lastModifiedBy>
  <cp:revision>2</cp:revision>
  <dcterms:created xsi:type="dcterms:W3CDTF">2021-11-25T13:20:11Z</dcterms:created>
  <dcterms:modified xsi:type="dcterms:W3CDTF">2021-11-25T16:22:00Z</dcterms:modified>
</cp:coreProperties>
</file>