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256" r:id="rId3"/>
    <p:sldId id="282" r:id="rId4"/>
    <p:sldId id="257" r:id="rId5"/>
    <p:sldId id="258" r:id="rId6"/>
    <p:sldId id="260" r:id="rId7"/>
    <p:sldId id="261" r:id="rId8"/>
    <p:sldId id="259" r:id="rId9"/>
    <p:sldId id="262" r:id="rId10"/>
    <p:sldId id="263" r:id="rId11"/>
    <p:sldId id="264" r:id="rId12"/>
    <p:sldId id="265" r:id="rId13"/>
    <p:sldId id="267" r:id="rId14"/>
    <p:sldId id="266" r:id="rId15"/>
    <p:sldId id="269" r:id="rId16"/>
    <p:sldId id="271" r:id="rId17"/>
    <p:sldId id="270" r:id="rId18"/>
    <p:sldId id="274" r:id="rId19"/>
    <p:sldId id="268" r:id="rId20"/>
    <p:sldId id="272" r:id="rId21"/>
    <p:sldId id="273" r:id="rId22"/>
    <p:sldId id="279" r:id="rId23"/>
    <p:sldId id="280" r:id="rId24"/>
    <p:sldId id="275" r:id="rId25"/>
    <p:sldId id="276" r:id="rId26"/>
    <p:sldId id="277"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4"/>
    <p:restoredTop sz="94675"/>
  </p:normalViewPr>
  <p:slideViewPr>
    <p:cSldViewPr snapToGrid="0" snapToObjects="1">
      <p:cViewPr varScale="1">
        <p:scale>
          <a:sx n="111" d="100"/>
          <a:sy n="111" d="100"/>
        </p:scale>
        <p:origin x="8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860DF2-F18C-4AE4-98A1-8AF50943AA2D}"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359F7B39-CA2B-43FB-A724-6C120094E266}">
      <dgm:prSet/>
      <dgm:spPr/>
      <dgm:t>
        <a:bodyPr/>
        <a:lstStyle/>
        <a:p>
          <a:r>
            <a:rPr lang="pt-BR" b="1"/>
            <a:t>SELECT * FROM CLIENTE WHERE ID=1 ORDER BY ID</a:t>
          </a:r>
          <a:endParaRPr lang="en-US"/>
        </a:p>
      </dgm:t>
    </dgm:pt>
    <dgm:pt modelId="{18838A72-AB98-4D22-A568-DAD7A1580925}" type="parTrans" cxnId="{0CA1D36B-BC90-4205-ADB5-C38A8D8FF2D7}">
      <dgm:prSet/>
      <dgm:spPr/>
      <dgm:t>
        <a:bodyPr/>
        <a:lstStyle/>
        <a:p>
          <a:endParaRPr lang="en-US"/>
        </a:p>
      </dgm:t>
    </dgm:pt>
    <dgm:pt modelId="{2AD8D688-CB59-4C7E-BF81-4E7D2060BF85}" type="sibTrans" cxnId="{0CA1D36B-BC90-4205-ADB5-C38A8D8FF2D7}">
      <dgm:prSet phldrT="1" phldr="0"/>
      <dgm:spPr/>
      <dgm:t>
        <a:bodyPr/>
        <a:lstStyle/>
        <a:p>
          <a:r>
            <a:rPr lang="en-US"/>
            <a:t>1</a:t>
          </a:r>
        </a:p>
      </dgm:t>
    </dgm:pt>
    <dgm:pt modelId="{15A95AB6-92A2-4116-88E8-5E1F31AC95E3}">
      <dgm:prSet/>
      <dgm:spPr/>
      <dgm:t>
        <a:bodyPr/>
        <a:lstStyle/>
        <a:p>
          <a:r>
            <a:rPr lang="pt-BR" b="1"/>
            <a:t>UPDATE CLIENTE SET NOME='MARIA MATOS' WHERE ID=1</a:t>
          </a:r>
          <a:endParaRPr lang="en-US"/>
        </a:p>
      </dgm:t>
    </dgm:pt>
    <dgm:pt modelId="{3DE3B5C4-E638-402A-BDBF-1C9630889E8E}" type="parTrans" cxnId="{A228A70A-4E7D-4803-AB5C-0EC95C879D3A}">
      <dgm:prSet/>
      <dgm:spPr/>
      <dgm:t>
        <a:bodyPr/>
        <a:lstStyle/>
        <a:p>
          <a:endParaRPr lang="en-US"/>
        </a:p>
      </dgm:t>
    </dgm:pt>
    <dgm:pt modelId="{5DEB200A-A638-4683-8593-466D1F90D46E}" type="sibTrans" cxnId="{A228A70A-4E7D-4803-AB5C-0EC95C879D3A}">
      <dgm:prSet phldrT="2" phldr="0"/>
      <dgm:spPr/>
      <dgm:t>
        <a:bodyPr/>
        <a:lstStyle/>
        <a:p>
          <a:r>
            <a:rPr lang="en-US"/>
            <a:t>2</a:t>
          </a:r>
        </a:p>
      </dgm:t>
    </dgm:pt>
    <dgm:pt modelId="{296B94F2-0E27-4444-BE95-F1BD6D729A0D}">
      <dgm:prSet/>
      <dgm:spPr/>
      <dgm:t>
        <a:bodyPr/>
        <a:lstStyle/>
        <a:p>
          <a:r>
            <a:rPr lang="pt-BR" b="1"/>
            <a:t>DELETE</a:t>
          </a:r>
          <a:r>
            <a:rPr lang="pt-BR"/>
            <a:t> </a:t>
          </a:r>
          <a:r>
            <a:rPr lang="pt-BR" b="1"/>
            <a:t>FROM</a:t>
          </a:r>
          <a:r>
            <a:rPr lang="pt-BR"/>
            <a:t> CLIENTE </a:t>
          </a:r>
          <a:r>
            <a:rPr lang="pt-BR" b="1"/>
            <a:t>WHERE</a:t>
          </a:r>
          <a:r>
            <a:rPr lang="pt-BR"/>
            <a:t> ID=5</a:t>
          </a:r>
          <a:endParaRPr lang="en-US"/>
        </a:p>
      </dgm:t>
    </dgm:pt>
    <dgm:pt modelId="{6908B566-DF7D-45BE-9427-ED14BF4C9E4F}" type="parTrans" cxnId="{719E6F94-0269-434B-B7D3-BAD2F505F007}">
      <dgm:prSet/>
      <dgm:spPr/>
      <dgm:t>
        <a:bodyPr/>
        <a:lstStyle/>
        <a:p>
          <a:endParaRPr lang="en-US"/>
        </a:p>
      </dgm:t>
    </dgm:pt>
    <dgm:pt modelId="{BD97B963-D576-4DEC-84CA-8F01121A2A9F}" type="sibTrans" cxnId="{719E6F94-0269-434B-B7D3-BAD2F505F007}">
      <dgm:prSet phldrT="3" phldr="0"/>
      <dgm:spPr/>
      <dgm:t>
        <a:bodyPr/>
        <a:lstStyle/>
        <a:p>
          <a:r>
            <a:rPr lang="en-US"/>
            <a:t>3</a:t>
          </a:r>
        </a:p>
      </dgm:t>
    </dgm:pt>
    <dgm:pt modelId="{2DA07AEB-6720-5644-BD3B-0B8898399B78}" type="pres">
      <dgm:prSet presAssocID="{58860DF2-F18C-4AE4-98A1-8AF50943AA2D}" presName="Name0" presStyleCnt="0">
        <dgm:presLayoutVars>
          <dgm:animLvl val="lvl"/>
          <dgm:resizeHandles val="exact"/>
        </dgm:presLayoutVars>
      </dgm:prSet>
      <dgm:spPr/>
    </dgm:pt>
    <dgm:pt modelId="{C2DCF903-40F0-AF41-BFA4-B9DC600CE256}" type="pres">
      <dgm:prSet presAssocID="{359F7B39-CA2B-43FB-A724-6C120094E266}" presName="compositeNode" presStyleCnt="0">
        <dgm:presLayoutVars>
          <dgm:bulletEnabled val="1"/>
        </dgm:presLayoutVars>
      </dgm:prSet>
      <dgm:spPr/>
    </dgm:pt>
    <dgm:pt modelId="{804FF447-E533-2346-91DA-1D2BE819C08C}" type="pres">
      <dgm:prSet presAssocID="{359F7B39-CA2B-43FB-A724-6C120094E266}" presName="bgRect" presStyleLbl="bgAccFollowNode1" presStyleIdx="0" presStyleCnt="3"/>
      <dgm:spPr/>
    </dgm:pt>
    <dgm:pt modelId="{F62E3B31-CD89-734F-864B-9193A40150A9}" type="pres">
      <dgm:prSet presAssocID="{2AD8D688-CB59-4C7E-BF81-4E7D2060BF85}" presName="sibTransNodeCircle" presStyleLbl="alignNode1" presStyleIdx="0" presStyleCnt="6">
        <dgm:presLayoutVars>
          <dgm:chMax val="0"/>
          <dgm:bulletEnabled/>
        </dgm:presLayoutVars>
      </dgm:prSet>
      <dgm:spPr/>
    </dgm:pt>
    <dgm:pt modelId="{EF458C8C-FA46-6340-89F3-879218EE71FC}" type="pres">
      <dgm:prSet presAssocID="{359F7B39-CA2B-43FB-A724-6C120094E266}" presName="bottomLine" presStyleLbl="alignNode1" presStyleIdx="1" presStyleCnt="6">
        <dgm:presLayoutVars/>
      </dgm:prSet>
      <dgm:spPr/>
    </dgm:pt>
    <dgm:pt modelId="{A5801F7D-6F58-654E-9CBE-ADFC9A4A78E3}" type="pres">
      <dgm:prSet presAssocID="{359F7B39-CA2B-43FB-A724-6C120094E266}" presName="nodeText" presStyleLbl="bgAccFollowNode1" presStyleIdx="0" presStyleCnt="3">
        <dgm:presLayoutVars>
          <dgm:bulletEnabled val="1"/>
        </dgm:presLayoutVars>
      </dgm:prSet>
      <dgm:spPr/>
    </dgm:pt>
    <dgm:pt modelId="{1B895395-6C4B-5747-BA03-179FC9BBDF90}" type="pres">
      <dgm:prSet presAssocID="{2AD8D688-CB59-4C7E-BF81-4E7D2060BF85}" presName="sibTrans" presStyleCnt="0"/>
      <dgm:spPr/>
    </dgm:pt>
    <dgm:pt modelId="{3B7012D0-E12F-AD42-BB6A-29747E0DD4FA}" type="pres">
      <dgm:prSet presAssocID="{15A95AB6-92A2-4116-88E8-5E1F31AC95E3}" presName="compositeNode" presStyleCnt="0">
        <dgm:presLayoutVars>
          <dgm:bulletEnabled val="1"/>
        </dgm:presLayoutVars>
      </dgm:prSet>
      <dgm:spPr/>
    </dgm:pt>
    <dgm:pt modelId="{0E3391FA-FF18-C546-AECD-4FEA0B71593C}" type="pres">
      <dgm:prSet presAssocID="{15A95AB6-92A2-4116-88E8-5E1F31AC95E3}" presName="bgRect" presStyleLbl="bgAccFollowNode1" presStyleIdx="1" presStyleCnt="3"/>
      <dgm:spPr/>
    </dgm:pt>
    <dgm:pt modelId="{014124C3-722E-304D-B698-65E4AA925C22}" type="pres">
      <dgm:prSet presAssocID="{5DEB200A-A638-4683-8593-466D1F90D46E}" presName="sibTransNodeCircle" presStyleLbl="alignNode1" presStyleIdx="2" presStyleCnt="6">
        <dgm:presLayoutVars>
          <dgm:chMax val="0"/>
          <dgm:bulletEnabled/>
        </dgm:presLayoutVars>
      </dgm:prSet>
      <dgm:spPr/>
    </dgm:pt>
    <dgm:pt modelId="{BB7D1AD6-752D-CE4A-BB9D-E2100ED8FFEB}" type="pres">
      <dgm:prSet presAssocID="{15A95AB6-92A2-4116-88E8-5E1F31AC95E3}" presName="bottomLine" presStyleLbl="alignNode1" presStyleIdx="3" presStyleCnt="6">
        <dgm:presLayoutVars/>
      </dgm:prSet>
      <dgm:spPr/>
    </dgm:pt>
    <dgm:pt modelId="{47E33D42-2AE9-0646-9FC5-0BE792DF1F32}" type="pres">
      <dgm:prSet presAssocID="{15A95AB6-92A2-4116-88E8-5E1F31AC95E3}" presName="nodeText" presStyleLbl="bgAccFollowNode1" presStyleIdx="1" presStyleCnt="3">
        <dgm:presLayoutVars>
          <dgm:bulletEnabled val="1"/>
        </dgm:presLayoutVars>
      </dgm:prSet>
      <dgm:spPr/>
    </dgm:pt>
    <dgm:pt modelId="{8428A262-BB6A-A949-BA7A-706DE3372738}" type="pres">
      <dgm:prSet presAssocID="{5DEB200A-A638-4683-8593-466D1F90D46E}" presName="sibTrans" presStyleCnt="0"/>
      <dgm:spPr/>
    </dgm:pt>
    <dgm:pt modelId="{93A65AA3-5C34-794F-928F-D5FEAD1073F0}" type="pres">
      <dgm:prSet presAssocID="{296B94F2-0E27-4444-BE95-F1BD6D729A0D}" presName="compositeNode" presStyleCnt="0">
        <dgm:presLayoutVars>
          <dgm:bulletEnabled val="1"/>
        </dgm:presLayoutVars>
      </dgm:prSet>
      <dgm:spPr/>
    </dgm:pt>
    <dgm:pt modelId="{C997DFC3-7C6A-B841-A8CE-B5F09B22593D}" type="pres">
      <dgm:prSet presAssocID="{296B94F2-0E27-4444-BE95-F1BD6D729A0D}" presName="bgRect" presStyleLbl="bgAccFollowNode1" presStyleIdx="2" presStyleCnt="3"/>
      <dgm:spPr/>
    </dgm:pt>
    <dgm:pt modelId="{B2A2F41D-0E25-0E41-8697-FBAC8B670DC4}" type="pres">
      <dgm:prSet presAssocID="{BD97B963-D576-4DEC-84CA-8F01121A2A9F}" presName="sibTransNodeCircle" presStyleLbl="alignNode1" presStyleIdx="4" presStyleCnt="6">
        <dgm:presLayoutVars>
          <dgm:chMax val="0"/>
          <dgm:bulletEnabled/>
        </dgm:presLayoutVars>
      </dgm:prSet>
      <dgm:spPr/>
    </dgm:pt>
    <dgm:pt modelId="{C10E611D-9385-7E4A-8E49-74FACDEEB07A}" type="pres">
      <dgm:prSet presAssocID="{296B94F2-0E27-4444-BE95-F1BD6D729A0D}" presName="bottomLine" presStyleLbl="alignNode1" presStyleIdx="5" presStyleCnt="6">
        <dgm:presLayoutVars/>
      </dgm:prSet>
      <dgm:spPr/>
    </dgm:pt>
    <dgm:pt modelId="{825C8DDF-428D-AA46-9227-6E8AC83D39DA}" type="pres">
      <dgm:prSet presAssocID="{296B94F2-0E27-4444-BE95-F1BD6D729A0D}" presName="nodeText" presStyleLbl="bgAccFollowNode1" presStyleIdx="2" presStyleCnt="3">
        <dgm:presLayoutVars>
          <dgm:bulletEnabled val="1"/>
        </dgm:presLayoutVars>
      </dgm:prSet>
      <dgm:spPr/>
    </dgm:pt>
  </dgm:ptLst>
  <dgm:cxnLst>
    <dgm:cxn modelId="{A228A70A-4E7D-4803-AB5C-0EC95C879D3A}" srcId="{58860DF2-F18C-4AE4-98A1-8AF50943AA2D}" destId="{15A95AB6-92A2-4116-88E8-5E1F31AC95E3}" srcOrd="1" destOrd="0" parTransId="{3DE3B5C4-E638-402A-BDBF-1C9630889E8E}" sibTransId="{5DEB200A-A638-4683-8593-466D1F90D46E}"/>
    <dgm:cxn modelId="{57A05C64-4DB6-C44F-BA61-A3CCDA7FEB33}" type="presOf" srcId="{58860DF2-F18C-4AE4-98A1-8AF50943AA2D}" destId="{2DA07AEB-6720-5644-BD3B-0B8898399B78}" srcOrd="0" destOrd="0" presId="urn:microsoft.com/office/officeart/2016/7/layout/BasicLinearProcessNumbered"/>
    <dgm:cxn modelId="{0CA1D36B-BC90-4205-ADB5-C38A8D8FF2D7}" srcId="{58860DF2-F18C-4AE4-98A1-8AF50943AA2D}" destId="{359F7B39-CA2B-43FB-A724-6C120094E266}" srcOrd="0" destOrd="0" parTransId="{18838A72-AB98-4D22-A568-DAD7A1580925}" sibTransId="{2AD8D688-CB59-4C7E-BF81-4E7D2060BF85}"/>
    <dgm:cxn modelId="{D8A54673-C9CC-134A-A5AB-BD67E62CB256}" type="presOf" srcId="{359F7B39-CA2B-43FB-A724-6C120094E266}" destId="{A5801F7D-6F58-654E-9CBE-ADFC9A4A78E3}" srcOrd="1" destOrd="0" presId="urn:microsoft.com/office/officeart/2016/7/layout/BasicLinearProcessNumbered"/>
    <dgm:cxn modelId="{AF1AEF7B-4149-5D43-9BA5-A98AA8E9ED44}" type="presOf" srcId="{BD97B963-D576-4DEC-84CA-8F01121A2A9F}" destId="{B2A2F41D-0E25-0E41-8697-FBAC8B670DC4}" srcOrd="0" destOrd="0" presId="urn:microsoft.com/office/officeart/2016/7/layout/BasicLinearProcessNumbered"/>
    <dgm:cxn modelId="{6E1B5B7C-436D-2944-97D2-5487FEEC84A1}" type="presOf" srcId="{296B94F2-0E27-4444-BE95-F1BD6D729A0D}" destId="{825C8DDF-428D-AA46-9227-6E8AC83D39DA}" srcOrd="1" destOrd="0" presId="urn:microsoft.com/office/officeart/2016/7/layout/BasicLinearProcessNumbered"/>
    <dgm:cxn modelId="{719E6F94-0269-434B-B7D3-BAD2F505F007}" srcId="{58860DF2-F18C-4AE4-98A1-8AF50943AA2D}" destId="{296B94F2-0E27-4444-BE95-F1BD6D729A0D}" srcOrd="2" destOrd="0" parTransId="{6908B566-DF7D-45BE-9427-ED14BF4C9E4F}" sibTransId="{BD97B963-D576-4DEC-84CA-8F01121A2A9F}"/>
    <dgm:cxn modelId="{C91AEDA2-BB41-9C4C-B1E8-0EE7E6BCC5C6}" type="presOf" srcId="{5DEB200A-A638-4683-8593-466D1F90D46E}" destId="{014124C3-722E-304D-B698-65E4AA925C22}" srcOrd="0" destOrd="0" presId="urn:microsoft.com/office/officeart/2016/7/layout/BasicLinearProcessNumbered"/>
    <dgm:cxn modelId="{7A5095AC-BF29-9E44-8C48-4020E21C7285}" type="presOf" srcId="{359F7B39-CA2B-43FB-A724-6C120094E266}" destId="{804FF447-E533-2346-91DA-1D2BE819C08C}" srcOrd="0" destOrd="0" presId="urn:microsoft.com/office/officeart/2016/7/layout/BasicLinearProcessNumbered"/>
    <dgm:cxn modelId="{C7286AD6-CD1A-BB4F-A231-24DBA5BE4E8E}" type="presOf" srcId="{296B94F2-0E27-4444-BE95-F1BD6D729A0D}" destId="{C997DFC3-7C6A-B841-A8CE-B5F09B22593D}" srcOrd="0" destOrd="0" presId="urn:microsoft.com/office/officeart/2016/7/layout/BasicLinearProcessNumbered"/>
    <dgm:cxn modelId="{5D81FFDD-FFF1-3445-BB77-7E0AB1564EC7}" type="presOf" srcId="{15A95AB6-92A2-4116-88E8-5E1F31AC95E3}" destId="{0E3391FA-FF18-C546-AECD-4FEA0B71593C}" srcOrd="0" destOrd="0" presId="urn:microsoft.com/office/officeart/2016/7/layout/BasicLinearProcessNumbered"/>
    <dgm:cxn modelId="{2EA64CE4-4E78-B74C-90BF-4A612CBD0DD3}" type="presOf" srcId="{15A95AB6-92A2-4116-88E8-5E1F31AC95E3}" destId="{47E33D42-2AE9-0646-9FC5-0BE792DF1F32}" srcOrd="1" destOrd="0" presId="urn:microsoft.com/office/officeart/2016/7/layout/BasicLinearProcessNumbered"/>
    <dgm:cxn modelId="{F5185EE7-054F-944E-B92E-CD04BADC0216}" type="presOf" srcId="{2AD8D688-CB59-4C7E-BF81-4E7D2060BF85}" destId="{F62E3B31-CD89-734F-864B-9193A40150A9}" srcOrd="0" destOrd="0" presId="urn:microsoft.com/office/officeart/2016/7/layout/BasicLinearProcessNumbered"/>
    <dgm:cxn modelId="{4ACEE008-F170-FA40-9CC1-59A8B821D8D8}" type="presParOf" srcId="{2DA07AEB-6720-5644-BD3B-0B8898399B78}" destId="{C2DCF903-40F0-AF41-BFA4-B9DC600CE256}" srcOrd="0" destOrd="0" presId="urn:microsoft.com/office/officeart/2016/7/layout/BasicLinearProcessNumbered"/>
    <dgm:cxn modelId="{FB2BA335-E92D-084F-8FF3-036F97FDD294}" type="presParOf" srcId="{C2DCF903-40F0-AF41-BFA4-B9DC600CE256}" destId="{804FF447-E533-2346-91DA-1D2BE819C08C}" srcOrd="0" destOrd="0" presId="urn:microsoft.com/office/officeart/2016/7/layout/BasicLinearProcessNumbered"/>
    <dgm:cxn modelId="{89B0527E-D70F-404F-BB0F-6156C4BC9EE5}" type="presParOf" srcId="{C2DCF903-40F0-AF41-BFA4-B9DC600CE256}" destId="{F62E3B31-CD89-734F-864B-9193A40150A9}" srcOrd="1" destOrd="0" presId="urn:microsoft.com/office/officeart/2016/7/layout/BasicLinearProcessNumbered"/>
    <dgm:cxn modelId="{6ED1BBCA-AB58-1145-9501-00719BDE8221}" type="presParOf" srcId="{C2DCF903-40F0-AF41-BFA4-B9DC600CE256}" destId="{EF458C8C-FA46-6340-89F3-879218EE71FC}" srcOrd="2" destOrd="0" presId="urn:microsoft.com/office/officeart/2016/7/layout/BasicLinearProcessNumbered"/>
    <dgm:cxn modelId="{26325E6D-1042-C049-AFA2-52BEB35E8011}" type="presParOf" srcId="{C2DCF903-40F0-AF41-BFA4-B9DC600CE256}" destId="{A5801F7D-6F58-654E-9CBE-ADFC9A4A78E3}" srcOrd="3" destOrd="0" presId="urn:microsoft.com/office/officeart/2016/7/layout/BasicLinearProcessNumbered"/>
    <dgm:cxn modelId="{737FC44A-3FC3-9C43-82EA-CFAB3CB00877}" type="presParOf" srcId="{2DA07AEB-6720-5644-BD3B-0B8898399B78}" destId="{1B895395-6C4B-5747-BA03-179FC9BBDF90}" srcOrd="1" destOrd="0" presId="urn:microsoft.com/office/officeart/2016/7/layout/BasicLinearProcessNumbered"/>
    <dgm:cxn modelId="{91D5E78E-7693-3544-BA06-F7E357EFFAEF}" type="presParOf" srcId="{2DA07AEB-6720-5644-BD3B-0B8898399B78}" destId="{3B7012D0-E12F-AD42-BB6A-29747E0DD4FA}" srcOrd="2" destOrd="0" presId="urn:microsoft.com/office/officeart/2016/7/layout/BasicLinearProcessNumbered"/>
    <dgm:cxn modelId="{2372DACA-4C9C-A545-9750-6EE8249493B4}" type="presParOf" srcId="{3B7012D0-E12F-AD42-BB6A-29747E0DD4FA}" destId="{0E3391FA-FF18-C546-AECD-4FEA0B71593C}" srcOrd="0" destOrd="0" presId="urn:microsoft.com/office/officeart/2016/7/layout/BasicLinearProcessNumbered"/>
    <dgm:cxn modelId="{781A46D7-EFBE-8740-AF6C-11F88DA1CD07}" type="presParOf" srcId="{3B7012D0-E12F-AD42-BB6A-29747E0DD4FA}" destId="{014124C3-722E-304D-B698-65E4AA925C22}" srcOrd="1" destOrd="0" presId="urn:microsoft.com/office/officeart/2016/7/layout/BasicLinearProcessNumbered"/>
    <dgm:cxn modelId="{B99E1542-2284-1D4E-9C3F-F00B2D8C1A4D}" type="presParOf" srcId="{3B7012D0-E12F-AD42-BB6A-29747E0DD4FA}" destId="{BB7D1AD6-752D-CE4A-BB9D-E2100ED8FFEB}" srcOrd="2" destOrd="0" presId="urn:microsoft.com/office/officeart/2016/7/layout/BasicLinearProcessNumbered"/>
    <dgm:cxn modelId="{7DF6BCE4-72A6-CE4A-AE1B-299EA79F9DA3}" type="presParOf" srcId="{3B7012D0-E12F-AD42-BB6A-29747E0DD4FA}" destId="{47E33D42-2AE9-0646-9FC5-0BE792DF1F32}" srcOrd="3" destOrd="0" presId="urn:microsoft.com/office/officeart/2016/7/layout/BasicLinearProcessNumbered"/>
    <dgm:cxn modelId="{4A08A5DA-6F9E-F047-BE3C-AA655A116AF3}" type="presParOf" srcId="{2DA07AEB-6720-5644-BD3B-0B8898399B78}" destId="{8428A262-BB6A-A949-BA7A-706DE3372738}" srcOrd="3" destOrd="0" presId="urn:microsoft.com/office/officeart/2016/7/layout/BasicLinearProcessNumbered"/>
    <dgm:cxn modelId="{809BA313-1D3D-1845-82DA-F61C2569BB07}" type="presParOf" srcId="{2DA07AEB-6720-5644-BD3B-0B8898399B78}" destId="{93A65AA3-5C34-794F-928F-D5FEAD1073F0}" srcOrd="4" destOrd="0" presId="urn:microsoft.com/office/officeart/2016/7/layout/BasicLinearProcessNumbered"/>
    <dgm:cxn modelId="{C16212BB-7D06-5142-B961-0516169C61A5}" type="presParOf" srcId="{93A65AA3-5C34-794F-928F-D5FEAD1073F0}" destId="{C997DFC3-7C6A-B841-A8CE-B5F09B22593D}" srcOrd="0" destOrd="0" presId="urn:microsoft.com/office/officeart/2016/7/layout/BasicLinearProcessNumbered"/>
    <dgm:cxn modelId="{8FA3BBE2-2BE6-F44A-AC65-F70029DDA639}" type="presParOf" srcId="{93A65AA3-5C34-794F-928F-D5FEAD1073F0}" destId="{B2A2F41D-0E25-0E41-8697-FBAC8B670DC4}" srcOrd="1" destOrd="0" presId="urn:microsoft.com/office/officeart/2016/7/layout/BasicLinearProcessNumbered"/>
    <dgm:cxn modelId="{8D6BFFCC-6D91-7C4C-979C-0F2732ABDA81}" type="presParOf" srcId="{93A65AA3-5C34-794F-928F-D5FEAD1073F0}" destId="{C10E611D-9385-7E4A-8E49-74FACDEEB07A}" srcOrd="2" destOrd="0" presId="urn:microsoft.com/office/officeart/2016/7/layout/BasicLinearProcessNumbered"/>
    <dgm:cxn modelId="{EA9EE7D5-0AD0-C544-B63E-EEB30DF5CF48}" type="presParOf" srcId="{93A65AA3-5C34-794F-928F-D5FEAD1073F0}" destId="{825C8DDF-428D-AA46-9227-6E8AC83D39D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447-E533-2346-91DA-1D2BE819C08C}">
      <dsp:nvSpPr>
        <dsp:cNvPr id="0" name=""/>
        <dsp:cNvSpPr/>
      </dsp:nvSpPr>
      <dsp:spPr>
        <a:xfrm>
          <a:off x="0" y="0"/>
          <a:ext cx="3414946" cy="41928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243" tIns="330200" rIns="266243" bIns="330200" numCol="1" spcCol="1270" anchor="t" anchorCtr="0">
          <a:noAutofit/>
        </a:bodyPr>
        <a:lstStyle/>
        <a:p>
          <a:pPr marL="0" lvl="0" indent="0" algn="l" defTabSz="1155700">
            <a:lnSpc>
              <a:spcPct val="90000"/>
            </a:lnSpc>
            <a:spcBef>
              <a:spcPct val="0"/>
            </a:spcBef>
            <a:spcAft>
              <a:spcPct val="35000"/>
            </a:spcAft>
            <a:buNone/>
          </a:pPr>
          <a:r>
            <a:rPr lang="pt-BR" sz="2600" b="1" kern="1200"/>
            <a:t>SELECT * FROM CLIENTE WHERE ID=1 ORDER BY ID</a:t>
          </a:r>
          <a:endParaRPr lang="en-US" sz="2600" kern="1200"/>
        </a:p>
      </dsp:txBody>
      <dsp:txXfrm>
        <a:off x="0" y="1593265"/>
        <a:ext cx="3414946" cy="2515683"/>
      </dsp:txXfrm>
    </dsp:sp>
    <dsp:sp modelId="{F62E3B31-CD89-734F-864B-9193A40150A9}">
      <dsp:nvSpPr>
        <dsp:cNvPr id="0" name=""/>
        <dsp:cNvSpPr/>
      </dsp:nvSpPr>
      <dsp:spPr>
        <a:xfrm>
          <a:off x="1078552" y="419280"/>
          <a:ext cx="1257841" cy="125784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66" tIns="12700" rIns="9806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62759" y="603487"/>
        <a:ext cx="889427" cy="889427"/>
      </dsp:txXfrm>
    </dsp:sp>
    <dsp:sp modelId="{EF458C8C-FA46-6340-89F3-879218EE71FC}">
      <dsp:nvSpPr>
        <dsp:cNvPr id="0" name=""/>
        <dsp:cNvSpPr/>
      </dsp:nvSpPr>
      <dsp:spPr>
        <a:xfrm>
          <a:off x="0" y="4192733"/>
          <a:ext cx="3414946"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3391FA-FF18-C546-AECD-4FEA0B71593C}">
      <dsp:nvSpPr>
        <dsp:cNvPr id="0" name=""/>
        <dsp:cNvSpPr/>
      </dsp:nvSpPr>
      <dsp:spPr>
        <a:xfrm>
          <a:off x="3756441" y="0"/>
          <a:ext cx="3414946" cy="419280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243" tIns="330200" rIns="266243" bIns="330200" numCol="1" spcCol="1270" anchor="t" anchorCtr="0">
          <a:noAutofit/>
        </a:bodyPr>
        <a:lstStyle/>
        <a:p>
          <a:pPr marL="0" lvl="0" indent="0" algn="l" defTabSz="1155700">
            <a:lnSpc>
              <a:spcPct val="90000"/>
            </a:lnSpc>
            <a:spcBef>
              <a:spcPct val="0"/>
            </a:spcBef>
            <a:spcAft>
              <a:spcPct val="35000"/>
            </a:spcAft>
            <a:buNone/>
          </a:pPr>
          <a:r>
            <a:rPr lang="pt-BR" sz="2600" b="1" kern="1200"/>
            <a:t>UPDATE CLIENTE SET NOME='MARIA MATOS' WHERE ID=1</a:t>
          </a:r>
          <a:endParaRPr lang="en-US" sz="2600" kern="1200"/>
        </a:p>
      </dsp:txBody>
      <dsp:txXfrm>
        <a:off x="3756441" y="1593265"/>
        <a:ext cx="3414946" cy="2515683"/>
      </dsp:txXfrm>
    </dsp:sp>
    <dsp:sp modelId="{014124C3-722E-304D-B698-65E4AA925C22}">
      <dsp:nvSpPr>
        <dsp:cNvPr id="0" name=""/>
        <dsp:cNvSpPr/>
      </dsp:nvSpPr>
      <dsp:spPr>
        <a:xfrm>
          <a:off x="4834993" y="419280"/>
          <a:ext cx="1257841" cy="1257841"/>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66" tIns="12700" rIns="9806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19200" y="603487"/>
        <a:ext cx="889427" cy="889427"/>
      </dsp:txXfrm>
    </dsp:sp>
    <dsp:sp modelId="{BB7D1AD6-752D-CE4A-BB9D-E2100ED8FFEB}">
      <dsp:nvSpPr>
        <dsp:cNvPr id="0" name=""/>
        <dsp:cNvSpPr/>
      </dsp:nvSpPr>
      <dsp:spPr>
        <a:xfrm>
          <a:off x="3756441" y="4192733"/>
          <a:ext cx="3414946"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97DFC3-7C6A-B841-A8CE-B5F09B22593D}">
      <dsp:nvSpPr>
        <dsp:cNvPr id="0" name=""/>
        <dsp:cNvSpPr/>
      </dsp:nvSpPr>
      <dsp:spPr>
        <a:xfrm>
          <a:off x="7512882" y="0"/>
          <a:ext cx="3414946" cy="419280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243" tIns="330200" rIns="266243" bIns="330200" numCol="1" spcCol="1270" anchor="t" anchorCtr="0">
          <a:noAutofit/>
        </a:bodyPr>
        <a:lstStyle/>
        <a:p>
          <a:pPr marL="0" lvl="0" indent="0" algn="l" defTabSz="1155700">
            <a:lnSpc>
              <a:spcPct val="90000"/>
            </a:lnSpc>
            <a:spcBef>
              <a:spcPct val="0"/>
            </a:spcBef>
            <a:spcAft>
              <a:spcPct val="35000"/>
            </a:spcAft>
            <a:buNone/>
          </a:pPr>
          <a:r>
            <a:rPr lang="pt-BR" sz="2600" b="1" kern="1200"/>
            <a:t>DELETE</a:t>
          </a:r>
          <a:r>
            <a:rPr lang="pt-BR" sz="2600" kern="1200"/>
            <a:t> </a:t>
          </a:r>
          <a:r>
            <a:rPr lang="pt-BR" sz="2600" b="1" kern="1200"/>
            <a:t>FROM</a:t>
          </a:r>
          <a:r>
            <a:rPr lang="pt-BR" sz="2600" kern="1200"/>
            <a:t> CLIENTE </a:t>
          </a:r>
          <a:r>
            <a:rPr lang="pt-BR" sz="2600" b="1" kern="1200"/>
            <a:t>WHERE</a:t>
          </a:r>
          <a:r>
            <a:rPr lang="pt-BR" sz="2600" kern="1200"/>
            <a:t> ID=5</a:t>
          </a:r>
          <a:endParaRPr lang="en-US" sz="2600" kern="1200"/>
        </a:p>
      </dsp:txBody>
      <dsp:txXfrm>
        <a:off x="7512882" y="1593265"/>
        <a:ext cx="3414946" cy="2515683"/>
      </dsp:txXfrm>
    </dsp:sp>
    <dsp:sp modelId="{B2A2F41D-0E25-0E41-8697-FBAC8B670DC4}">
      <dsp:nvSpPr>
        <dsp:cNvPr id="0" name=""/>
        <dsp:cNvSpPr/>
      </dsp:nvSpPr>
      <dsp:spPr>
        <a:xfrm>
          <a:off x="8591434" y="419280"/>
          <a:ext cx="1257841" cy="1257841"/>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66" tIns="12700" rIns="9806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75641" y="603487"/>
        <a:ext cx="889427" cy="889427"/>
      </dsp:txXfrm>
    </dsp:sp>
    <dsp:sp modelId="{C10E611D-9385-7E4A-8E49-74FACDEEB07A}">
      <dsp:nvSpPr>
        <dsp:cNvPr id="0" name=""/>
        <dsp:cNvSpPr/>
      </dsp:nvSpPr>
      <dsp:spPr>
        <a:xfrm>
          <a:off x="7512882" y="4192733"/>
          <a:ext cx="341494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5C92C-4DA8-EB4E-93AA-AE84FCC555E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272A169-1268-EB48-BCCC-C9BF828A5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7A2346E-4B8D-4E48-BCA2-54A3DEC81767}"/>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5" name="Espaço Reservado para Rodapé 4">
            <a:extLst>
              <a:ext uri="{FF2B5EF4-FFF2-40B4-BE49-F238E27FC236}">
                <a16:creationId xmlns:a16="http://schemas.microsoft.com/office/drawing/2014/main" id="{3E796350-31F1-7D46-BDE7-5295061B770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E1EBBD-2212-5A49-BED8-6A4FB9011432}"/>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21405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82289-D7B3-264C-93E2-3A4129AD980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63186B8-C74B-B14A-8DE4-C4827710075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24CF2A7-C758-2D47-A890-BE003FAC1FE2}"/>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5" name="Espaço Reservado para Rodapé 4">
            <a:extLst>
              <a:ext uri="{FF2B5EF4-FFF2-40B4-BE49-F238E27FC236}">
                <a16:creationId xmlns:a16="http://schemas.microsoft.com/office/drawing/2014/main" id="{8BA06193-BDF3-8749-ACF7-B7E15CC1D1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BD8B0AA-F949-AD4B-B34E-6FA34433C7B6}"/>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4185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27C378A-698E-C84B-BF92-10410CA9BCE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223D8FF-6991-9644-A62F-A76CB4544E9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A6C6701-B8AE-5840-9EA1-F6B7BF72B842}"/>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5" name="Espaço Reservado para Rodapé 4">
            <a:extLst>
              <a:ext uri="{FF2B5EF4-FFF2-40B4-BE49-F238E27FC236}">
                <a16:creationId xmlns:a16="http://schemas.microsoft.com/office/drawing/2014/main" id="{C71AE6E4-6E3B-6649-88FD-F50299CF2E6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54A5D1A-EC84-7B4E-8019-DB0377C78044}"/>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193048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D6BE0-BB59-E64D-AA62-656C5C7CF02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9FE8B72-736D-C747-B933-D0F05E2367D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E52760C-66D9-FE47-A840-000480E6CC37}"/>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5" name="Espaço Reservado para Rodapé 4">
            <a:extLst>
              <a:ext uri="{FF2B5EF4-FFF2-40B4-BE49-F238E27FC236}">
                <a16:creationId xmlns:a16="http://schemas.microsoft.com/office/drawing/2014/main" id="{90DA812B-2460-D54C-B1E1-EFADDF2FFD3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CA63020-308B-C24C-8F29-2E52ECB7F56B}"/>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150654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F0408-9B55-4C45-8E03-0148E4EEBE6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35EB0D1-BEC8-214A-9020-AC0F76F41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1E88D18-EF4C-5840-97D1-FD1BBD47E7C1}"/>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5" name="Espaço Reservado para Rodapé 4">
            <a:extLst>
              <a:ext uri="{FF2B5EF4-FFF2-40B4-BE49-F238E27FC236}">
                <a16:creationId xmlns:a16="http://schemas.microsoft.com/office/drawing/2014/main" id="{92AE4D15-CBA7-4544-98C8-F76B69506F3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58D9A6D-4DB8-E442-B861-A80BCB95E663}"/>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371476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42271-0F7E-1E44-972D-1A5E0794774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9381F5A-02D6-A44D-9DC6-3D96C398CAD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22665C7-01BD-CD41-B0C5-72BA5D27513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932E2AF-E842-8441-ABD0-B779DF4198A3}"/>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6" name="Espaço Reservado para Rodapé 5">
            <a:extLst>
              <a:ext uri="{FF2B5EF4-FFF2-40B4-BE49-F238E27FC236}">
                <a16:creationId xmlns:a16="http://schemas.microsoft.com/office/drawing/2014/main" id="{DB107720-E81E-A64F-AE58-A1440C9D72A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BACF8CC-FB59-0745-9E76-E84CEA9A6F8A}"/>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152526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99201-5106-C941-97BB-BE9FB7E4778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33F7371-7C4C-8844-82EF-57F22AF189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A48C752-DEDB-5A4D-9F7B-B806426780D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B1A7DA8-45EB-E04D-B2A8-E6A267789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7AB85FB-BD03-CC4B-949C-D257598EF7D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A9941D1-E866-594E-A4E5-158CD913D868}"/>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8" name="Espaço Reservado para Rodapé 7">
            <a:extLst>
              <a:ext uri="{FF2B5EF4-FFF2-40B4-BE49-F238E27FC236}">
                <a16:creationId xmlns:a16="http://schemas.microsoft.com/office/drawing/2014/main" id="{7141B1E7-FF9E-6444-8CA8-DA18400B2B3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F86C9C6-273D-084F-A833-910B4BEFC175}"/>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203307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3E822-3E4A-2644-93B4-8013166880F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A6B8134-B053-6149-BA75-0234C4A5D831}"/>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4" name="Espaço Reservado para Rodapé 3">
            <a:extLst>
              <a:ext uri="{FF2B5EF4-FFF2-40B4-BE49-F238E27FC236}">
                <a16:creationId xmlns:a16="http://schemas.microsoft.com/office/drawing/2014/main" id="{F2FA105F-6F65-F749-8A10-D6DCE7099F9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9196D7D-2714-2247-93E1-BEBBCD115484}"/>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193273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704033A-6CB9-6049-AC29-45CF49B63F0D}"/>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3" name="Espaço Reservado para Rodapé 2">
            <a:extLst>
              <a:ext uri="{FF2B5EF4-FFF2-40B4-BE49-F238E27FC236}">
                <a16:creationId xmlns:a16="http://schemas.microsoft.com/office/drawing/2014/main" id="{4EA45FA3-762F-D94F-96C1-BC033F031E6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BDF8A2D-1A83-4143-9A4D-2BA94D7557C1}"/>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286754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7FA23-1550-4B40-A7B0-56C4AA8556E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FC8F266-1635-0846-87C5-683B873178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1E59260-7A3B-4D43-9FF3-CAD94DCC5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06E965E-5E0B-2B43-86C2-717FE544BFC6}"/>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6" name="Espaço Reservado para Rodapé 5">
            <a:extLst>
              <a:ext uri="{FF2B5EF4-FFF2-40B4-BE49-F238E27FC236}">
                <a16:creationId xmlns:a16="http://schemas.microsoft.com/office/drawing/2014/main" id="{EDCE6AE6-827C-224B-B814-044F0563ECF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1E37C7E-DB04-D347-8813-097EF0E42C2D}"/>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107960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8F45CA-43FC-AD4C-920F-5A662D4207E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57AD801-D14A-E947-B6FE-DFC35A033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145CA91-7828-9742-83D4-8F0786C84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BD0DD09-3968-E843-B3D7-3F676A0EBB9A}"/>
              </a:ext>
            </a:extLst>
          </p:cNvPr>
          <p:cNvSpPr>
            <a:spLocks noGrp="1"/>
          </p:cNvSpPr>
          <p:nvPr>
            <p:ph type="dt" sz="half" idx="10"/>
          </p:nvPr>
        </p:nvSpPr>
        <p:spPr/>
        <p:txBody>
          <a:bodyPr/>
          <a:lstStyle/>
          <a:p>
            <a:fld id="{0773BBEE-F2F4-544D-856E-C975FCED3945}" type="datetimeFigureOut">
              <a:rPr lang="pt-BR" smtClean="0"/>
              <a:t>21/07/2021</a:t>
            </a:fld>
            <a:endParaRPr lang="pt-BR"/>
          </a:p>
        </p:txBody>
      </p:sp>
      <p:sp>
        <p:nvSpPr>
          <p:cNvPr id="6" name="Espaço Reservado para Rodapé 5">
            <a:extLst>
              <a:ext uri="{FF2B5EF4-FFF2-40B4-BE49-F238E27FC236}">
                <a16:creationId xmlns:a16="http://schemas.microsoft.com/office/drawing/2014/main" id="{59F44C3B-7B9E-AB43-A5AA-C6E6855D159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104DEC8-C3E8-FE43-AF98-F5ECACD2DDE1}"/>
              </a:ext>
            </a:extLst>
          </p:cNvPr>
          <p:cNvSpPr>
            <a:spLocks noGrp="1"/>
          </p:cNvSpPr>
          <p:nvPr>
            <p:ph type="sldNum" sz="quarter" idx="12"/>
          </p:nvPr>
        </p:nvSpPr>
        <p:spPr/>
        <p:txBody>
          <a:bodyPr/>
          <a:lstStyle/>
          <a:p>
            <a:fld id="{43F8673D-8275-694C-B580-4F6D336A697A}" type="slidenum">
              <a:rPr lang="pt-BR" smtClean="0"/>
              <a:t>‹nº›</a:t>
            </a:fld>
            <a:endParaRPr lang="pt-BR"/>
          </a:p>
        </p:txBody>
      </p:sp>
    </p:spTree>
    <p:extLst>
      <p:ext uri="{BB962C8B-B14F-4D97-AF65-F5344CB8AC3E}">
        <p14:creationId xmlns:p14="http://schemas.microsoft.com/office/powerpoint/2010/main" val="12297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84531F7-E8DA-6042-A26A-AA16602CD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5B3A2F9-4446-6842-AF12-2D0971D1B5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7030BAA-A5FF-3349-8291-B7EF5C6A6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3BBEE-F2F4-544D-856E-C975FCED3945}" type="datetimeFigureOut">
              <a:rPr lang="pt-BR" smtClean="0"/>
              <a:t>21/07/2021</a:t>
            </a:fld>
            <a:endParaRPr lang="pt-BR"/>
          </a:p>
        </p:txBody>
      </p:sp>
      <p:sp>
        <p:nvSpPr>
          <p:cNvPr id="5" name="Espaço Reservado para Rodapé 4">
            <a:extLst>
              <a:ext uri="{FF2B5EF4-FFF2-40B4-BE49-F238E27FC236}">
                <a16:creationId xmlns:a16="http://schemas.microsoft.com/office/drawing/2014/main" id="{5C47509D-5300-9F4E-803B-F4A70E5025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3A45EFE-DD98-5E40-A0E0-C459179B7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8673D-8275-694C-B580-4F6D336A697A}" type="slidenum">
              <a:rPr lang="pt-BR" smtClean="0"/>
              <a:t>‹nº›</a:t>
            </a:fld>
            <a:endParaRPr lang="pt-BR"/>
          </a:p>
        </p:txBody>
      </p:sp>
    </p:spTree>
    <p:extLst>
      <p:ext uri="{BB962C8B-B14F-4D97-AF65-F5344CB8AC3E}">
        <p14:creationId xmlns:p14="http://schemas.microsoft.com/office/powerpoint/2010/main" val="216459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t.wikipedia.org/wiki/Organiza%C3%A7%C3%A3o_Internacional_para_Padroniza%C3%A7%C3%A3o" TargetMode="External"/><Relationship Id="rId2" Type="http://schemas.openxmlformats.org/officeDocument/2006/relationships/hyperlink" Target="http://pt.wikipedia.org/wiki/American_National_Standards_Institu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AA6C3-A4F8-4943-8553-695E5552AE03}"/>
              </a:ext>
            </a:extLst>
          </p:cNvPr>
          <p:cNvSpPr>
            <a:spLocks noGrp="1"/>
          </p:cNvSpPr>
          <p:nvPr>
            <p:ph type="title"/>
          </p:nvPr>
        </p:nvSpPr>
        <p:spPr>
          <a:xfrm>
            <a:off x="5080934" y="2666413"/>
            <a:ext cx="6586491" cy="1286160"/>
          </a:xfrm>
        </p:spPr>
        <p:txBody>
          <a:bodyPr anchor="b">
            <a:normAutofit fontScale="90000"/>
          </a:bodyPr>
          <a:lstStyle/>
          <a:p>
            <a:pPr algn="ctr"/>
            <a:r>
              <a:rPr lang="pt-BR" sz="6700" b="1" dirty="0"/>
              <a:t>SQL</a:t>
            </a:r>
            <a:br>
              <a:rPr lang="pt-BR" dirty="0"/>
            </a:br>
            <a:endParaRPr lang="pt-BR" dirty="0"/>
          </a:p>
        </p:txBody>
      </p:sp>
      <p:pic>
        <p:nvPicPr>
          <p:cNvPr id="5" name="Picture 4" descr="Script de computador em uma tela">
            <a:extLst>
              <a:ext uri="{FF2B5EF4-FFF2-40B4-BE49-F238E27FC236}">
                <a16:creationId xmlns:a16="http://schemas.microsoft.com/office/drawing/2014/main" id="{14A88C15-1466-4B26-8640-B7DD67286B0E}"/>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72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081D505-4998-C749-980B-257026A92245}"/>
              </a:ext>
            </a:extLst>
          </p:cNvPr>
          <p:cNvSpPr>
            <a:spLocks noGrp="1"/>
          </p:cNvSpPr>
          <p:nvPr>
            <p:ph type="title"/>
          </p:nvPr>
        </p:nvSpPr>
        <p:spPr>
          <a:xfrm>
            <a:off x="1136397" y="502020"/>
            <a:ext cx="5323715" cy="1642970"/>
          </a:xfrm>
        </p:spPr>
        <p:txBody>
          <a:bodyPr anchor="b">
            <a:normAutofit/>
          </a:bodyPr>
          <a:lstStyle/>
          <a:p>
            <a:r>
              <a:rPr lang="pt-BR" sz="3100"/>
              <a:t>Bom... Temos os meios de armazenamento e como os sistemas armazenam os dados?</a:t>
            </a:r>
          </a:p>
        </p:txBody>
      </p:sp>
      <p:sp>
        <p:nvSpPr>
          <p:cNvPr id="3" name="Espaço Reservado para Conteúdo 2">
            <a:extLst>
              <a:ext uri="{FF2B5EF4-FFF2-40B4-BE49-F238E27FC236}">
                <a16:creationId xmlns:a16="http://schemas.microsoft.com/office/drawing/2014/main" id="{C1C2B904-1A0F-5F4C-BDBC-59C95BDB393E}"/>
              </a:ext>
            </a:extLst>
          </p:cNvPr>
          <p:cNvSpPr>
            <a:spLocks noGrp="1"/>
          </p:cNvSpPr>
          <p:nvPr>
            <p:ph idx="1"/>
          </p:nvPr>
        </p:nvSpPr>
        <p:spPr>
          <a:xfrm>
            <a:off x="1144923" y="2405894"/>
            <a:ext cx="5315189" cy="3535083"/>
          </a:xfrm>
        </p:spPr>
        <p:txBody>
          <a:bodyPr anchor="t">
            <a:normAutofit/>
          </a:bodyPr>
          <a:lstStyle/>
          <a:p>
            <a:r>
              <a:rPr lang="pt-BR" sz="1900"/>
              <a:t>No início (Década de 60), cada fornecedor de sistemas fazia a sua maneira, gravando os dados em arquivos. Imagine que todas as informações eram gravadas em arquivos de texto, semelhantes ao que conhecemos hoje com um arquivo do bloco de notas do Windows.</a:t>
            </a:r>
          </a:p>
          <a:p>
            <a:r>
              <a:rPr lang="pt-BR" sz="1900"/>
              <a:t>Isso trazia alguns problemas sérios que prejudicavam a qualidade das informações, performance, durabilidade e disponibilidade.</a:t>
            </a:r>
          </a:p>
          <a:p>
            <a:r>
              <a:rPr lang="pt-BR" sz="1900"/>
              <a:t>Imagina alguém deletando o arquivo com todas as informações?</a:t>
            </a:r>
          </a:p>
        </p:txBody>
      </p:sp>
      <p:sp>
        <p:nvSpPr>
          <p:cNvPr id="35" name="Rectangle 1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m 4" descr="Ícone&#10;&#10;Descrição gerada automaticamente">
            <a:extLst>
              <a:ext uri="{FF2B5EF4-FFF2-40B4-BE49-F238E27FC236}">
                <a16:creationId xmlns:a16="http://schemas.microsoft.com/office/drawing/2014/main" id="{13C3EAD8-BDF8-6743-A4F2-75D7C301E9BD}"/>
              </a:ext>
            </a:extLst>
          </p:cNvPr>
          <p:cNvPicPr>
            <a:picLocks noChangeAspect="1"/>
          </p:cNvPicPr>
          <p:nvPr/>
        </p:nvPicPr>
        <p:blipFill rotWithShape="1">
          <a:blip r:embed="rId2"/>
          <a:srcRect l="788" r="3007"/>
          <a:stretch/>
        </p:blipFill>
        <p:spPr>
          <a:xfrm>
            <a:off x="7075967" y="1277424"/>
            <a:ext cx="4170530" cy="4335044"/>
          </a:xfrm>
          <a:prstGeom prst="rect">
            <a:avLst/>
          </a:prstGeom>
        </p:spPr>
      </p:pic>
    </p:spTree>
    <p:extLst>
      <p:ext uri="{BB962C8B-B14F-4D97-AF65-F5344CB8AC3E}">
        <p14:creationId xmlns:p14="http://schemas.microsoft.com/office/powerpoint/2010/main" val="378298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EE3CB9-6E77-B74B-9866-C514B5FF3F86}"/>
              </a:ext>
            </a:extLst>
          </p:cNvPr>
          <p:cNvSpPr>
            <a:spLocks noGrp="1"/>
          </p:cNvSpPr>
          <p:nvPr>
            <p:ph type="title"/>
          </p:nvPr>
        </p:nvSpPr>
        <p:spPr>
          <a:xfrm>
            <a:off x="686834" y="1153572"/>
            <a:ext cx="3200400" cy="4461163"/>
          </a:xfrm>
        </p:spPr>
        <p:txBody>
          <a:bodyPr>
            <a:normAutofit/>
          </a:bodyPr>
          <a:lstStyle/>
          <a:p>
            <a:r>
              <a:rPr lang="pt-BR">
                <a:solidFill>
                  <a:srgbClr val="FFFFFF"/>
                </a:solidFill>
              </a:rPr>
              <a:t>Assim nasce o conceito de banco SGBD.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24530D25-BD17-4046-AEE8-0C8A79678E29}"/>
              </a:ext>
            </a:extLst>
          </p:cNvPr>
          <p:cNvSpPr>
            <a:spLocks noGrp="1"/>
          </p:cNvSpPr>
          <p:nvPr>
            <p:ph idx="1"/>
          </p:nvPr>
        </p:nvSpPr>
        <p:spPr>
          <a:xfrm>
            <a:off x="4447308" y="591344"/>
            <a:ext cx="6906491" cy="5585619"/>
          </a:xfrm>
        </p:spPr>
        <p:txBody>
          <a:bodyPr anchor="ctr">
            <a:normAutofit/>
          </a:bodyPr>
          <a:lstStyle/>
          <a:p>
            <a:pPr marL="0" indent="0">
              <a:buNone/>
            </a:pPr>
            <a:r>
              <a:rPr lang="pt-BR" dirty="0"/>
              <a:t>Sistema gerenciador de banco de dados.</a:t>
            </a:r>
          </a:p>
          <a:p>
            <a:r>
              <a:rPr lang="pt-BR" dirty="0"/>
              <a:t>O primeiro SGBD foi implementado pela IBM na década de 70.</a:t>
            </a:r>
          </a:p>
          <a:p>
            <a:r>
              <a:rPr lang="pt-BR" dirty="0"/>
              <a:t>O modelo relacional foi proposto por Edgar Frank </a:t>
            </a:r>
            <a:r>
              <a:rPr lang="pt-BR" dirty="0" err="1"/>
              <a:t>Codd</a:t>
            </a:r>
            <a:r>
              <a:rPr lang="pt-BR" dirty="0"/>
              <a:t>.</a:t>
            </a:r>
          </a:p>
          <a:p>
            <a:r>
              <a:rPr lang="pt-BR" dirty="0"/>
              <a:t>Em 1976 Peter Chen propõem o modelo entidade e relacionamento.</a:t>
            </a:r>
          </a:p>
        </p:txBody>
      </p:sp>
    </p:spTree>
    <p:extLst>
      <p:ext uri="{BB962C8B-B14F-4D97-AF65-F5344CB8AC3E}">
        <p14:creationId xmlns:p14="http://schemas.microsoft.com/office/powerpoint/2010/main" val="363708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D6BA785-99B1-A446-9706-FAD5E1495049}"/>
              </a:ext>
            </a:extLst>
          </p:cNvPr>
          <p:cNvSpPr>
            <a:spLocks noGrp="1"/>
          </p:cNvSpPr>
          <p:nvPr>
            <p:ph type="title"/>
          </p:nvPr>
        </p:nvSpPr>
        <p:spPr>
          <a:xfrm>
            <a:off x="686834" y="1153572"/>
            <a:ext cx="3200400" cy="4461163"/>
          </a:xfrm>
        </p:spPr>
        <p:txBody>
          <a:bodyPr>
            <a:normAutofit/>
          </a:bodyPr>
          <a:lstStyle/>
          <a:p>
            <a:r>
              <a:rPr lang="pt-BR">
                <a:solidFill>
                  <a:srgbClr val="FFFFFF"/>
                </a:solidFill>
              </a:rPr>
              <a:t>O SQL nosso de cada dia.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A879E31A-BC75-5344-86B9-75F96A92D64C}"/>
              </a:ext>
            </a:extLst>
          </p:cNvPr>
          <p:cNvSpPr>
            <a:spLocks noGrp="1"/>
          </p:cNvSpPr>
          <p:nvPr>
            <p:ph idx="1"/>
          </p:nvPr>
        </p:nvSpPr>
        <p:spPr>
          <a:xfrm>
            <a:off x="4447308" y="591344"/>
            <a:ext cx="6906491" cy="5585619"/>
          </a:xfrm>
        </p:spPr>
        <p:txBody>
          <a:bodyPr anchor="ctr">
            <a:normAutofit/>
          </a:bodyPr>
          <a:lstStyle/>
          <a:p>
            <a:r>
              <a:rPr lang="pt-BR" dirty="0"/>
              <a:t>O SQL em 1980 tornou-se a linguagem padrão de banco de dados relacionais. (Nessa época já existia o DB2 e o Oracle)</a:t>
            </a:r>
          </a:p>
          <a:p>
            <a:pPr marL="457200" lvl="1" indent="0">
              <a:buNone/>
            </a:pPr>
            <a:endParaRPr lang="pt-BR" dirty="0"/>
          </a:p>
          <a:p>
            <a:r>
              <a:rPr lang="pt-BR" dirty="0"/>
              <a:t>O SQL se tornou um padrão, mas.... cada fornecedor implementava o SQL de uma forma diferente.... Causando problemas de entendimento e compatibilidade....... Ai surge a padronização do SQL SQL – ANSI</a:t>
            </a:r>
          </a:p>
          <a:p>
            <a:endParaRPr lang="pt-BR" dirty="0"/>
          </a:p>
          <a:p>
            <a:r>
              <a:rPr lang="pt-BR" dirty="0"/>
              <a:t>Curiosidade, por que ORACLE?</a:t>
            </a:r>
          </a:p>
          <a:p>
            <a:pPr lvl="1"/>
            <a:r>
              <a:rPr lang="pt-BR" dirty="0"/>
              <a:t>Oraculo, perguntas e respostas (Faça sua consulta e obtenha sua resposta)</a:t>
            </a:r>
          </a:p>
          <a:p>
            <a:endParaRPr lang="pt-BR" dirty="0"/>
          </a:p>
        </p:txBody>
      </p:sp>
    </p:spTree>
    <p:extLst>
      <p:ext uri="{BB962C8B-B14F-4D97-AF65-F5344CB8AC3E}">
        <p14:creationId xmlns:p14="http://schemas.microsoft.com/office/powerpoint/2010/main" val="287284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aixaDeTexto 3">
            <a:extLst>
              <a:ext uri="{FF2B5EF4-FFF2-40B4-BE49-F238E27FC236}">
                <a16:creationId xmlns:a16="http://schemas.microsoft.com/office/drawing/2014/main" id="{57B60F13-34ED-4146-985F-AC0AF17F090E}"/>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100"/>
              <a:t>Com a sua popularização e sucesso, organizações como o </a:t>
            </a:r>
            <a:r>
              <a:rPr lang="en-US" sz="1100" i="1">
                <a:hlinkClick r:id="rId2"/>
              </a:rPr>
              <a:t>Instituto Americano Nacional de Padrões</a:t>
            </a:r>
            <a:r>
              <a:rPr lang="en-US" sz="1100"/>
              <a:t> (ANSI) e a </a:t>
            </a:r>
            <a:r>
              <a:rPr lang="en-US" sz="1100" i="1"/>
              <a:t>Organização Internacional de Padronização</a:t>
            </a:r>
            <a:r>
              <a:rPr lang="en-US" sz="1100"/>
              <a:t> (</a:t>
            </a:r>
            <a:r>
              <a:rPr lang="en-US" sz="1100">
                <a:hlinkClick r:id="rId3"/>
              </a:rPr>
              <a:t>ISO</a:t>
            </a:r>
            <a:r>
              <a:rPr lang="en-US" sz="1100"/>
              <a:t>), resolveram padronizar a linguagem SQL. Em 1986 foi criado um padrão ANSI e em 1987 foi criado um padrão ISO. A partir de então, surgiram várias versões do padrão SQL, onde cada versão acrescenta novos comandos ou funcionalidades. Seguem abaixo alguns detalhes sobre algumas versões do padrão ANSI:</a:t>
            </a:r>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r>
              <a:rPr lang="en-US" sz="1100"/>
              <a:t>          - </a:t>
            </a:r>
            <a:r>
              <a:rPr lang="en-US" sz="1100" u="sng"/>
              <a:t>SQL-86</a:t>
            </a:r>
            <a:r>
              <a:rPr lang="en-US" sz="1100"/>
              <a:t>: </a:t>
            </a:r>
          </a:p>
          <a:p>
            <a:pPr indent="-228600">
              <a:lnSpc>
                <a:spcPct val="90000"/>
              </a:lnSpc>
              <a:spcAft>
                <a:spcPts val="600"/>
              </a:spcAft>
              <a:buFont typeface="Arial" panose="020B0604020202020204" pitchFamily="34" charset="0"/>
              <a:buChar char="•"/>
            </a:pPr>
            <a:r>
              <a:rPr lang="en-US" sz="1100"/>
              <a:t>               - Primeira versão da linguagem, lançada em 1986, consiste basicamente na versão inicial da linguagem criada pela IBM.</a:t>
            </a:r>
          </a:p>
          <a:p>
            <a:pPr indent="-228600">
              <a:lnSpc>
                <a:spcPct val="90000"/>
              </a:lnSpc>
              <a:spcAft>
                <a:spcPts val="600"/>
              </a:spcAft>
              <a:buFont typeface="Arial" panose="020B0604020202020204" pitchFamily="34" charset="0"/>
              <a:buChar char="•"/>
            </a:pPr>
            <a:r>
              <a:rPr lang="en-US" sz="1100"/>
              <a:t>   </a:t>
            </a:r>
          </a:p>
          <a:p>
            <a:pPr indent="-228600">
              <a:lnSpc>
                <a:spcPct val="90000"/>
              </a:lnSpc>
              <a:spcAft>
                <a:spcPts val="600"/>
              </a:spcAft>
              <a:buFont typeface="Arial" panose="020B0604020202020204" pitchFamily="34" charset="0"/>
              <a:buChar char="•"/>
            </a:pPr>
            <a:r>
              <a:rPr lang="en-US" sz="1100"/>
              <a:t>          - </a:t>
            </a:r>
            <a:r>
              <a:rPr lang="en-US" sz="1100" u="sng"/>
              <a:t>SQL-92</a:t>
            </a:r>
            <a:r>
              <a:rPr lang="en-US" sz="1100"/>
              <a:t>: </a:t>
            </a:r>
          </a:p>
          <a:p>
            <a:pPr indent="-228600">
              <a:lnSpc>
                <a:spcPct val="90000"/>
              </a:lnSpc>
              <a:spcAft>
                <a:spcPts val="600"/>
              </a:spcAft>
              <a:buFont typeface="Arial" panose="020B0604020202020204" pitchFamily="34" charset="0"/>
              <a:buChar char="•"/>
            </a:pPr>
            <a:r>
              <a:rPr lang="en-US" sz="1100"/>
              <a:t>              - Lançada em 1992, inclui novos recursos tais como tabelas temporárias, novas funções, expressões nomeadas, valores únicos, instrução CASE etc.</a:t>
            </a:r>
          </a:p>
          <a:p>
            <a:pPr indent="-228600">
              <a:lnSpc>
                <a:spcPct val="90000"/>
              </a:lnSpc>
              <a:spcAft>
                <a:spcPts val="600"/>
              </a:spcAft>
              <a:buFont typeface="Arial" panose="020B0604020202020204" pitchFamily="34" charset="0"/>
              <a:buChar char="•"/>
            </a:pPr>
            <a:br>
              <a:rPr lang="en-US" sz="1100"/>
            </a:br>
            <a:endParaRPr lang="en-US" sz="1100"/>
          </a:p>
          <a:p>
            <a:pPr indent="-228600">
              <a:lnSpc>
                <a:spcPct val="90000"/>
              </a:lnSpc>
              <a:spcAft>
                <a:spcPts val="600"/>
              </a:spcAft>
              <a:buFont typeface="Arial" panose="020B0604020202020204" pitchFamily="34" charset="0"/>
              <a:buChar char="•"/>
            </a:pPr>
            <a:r>
              <a:rPr lang="en-US" sz="1100"/>
              <a:t>          - </a:t>
            </a:r>
            <a:r>
              <a:rPr lang="en-US" sz="1100" u="sng"/>
              <a:t>SQL:1999 (SQL3)</a:t>
            </a:r>
            <a:r>
              <a:rPr lang="en-US" sz="1100"/>
              <a:t>: </a:t>
            </a:r>
          </a:p>
          <a:p>
            <a:pPr indent="-228600">
              <a:lnSpc>
                <a:spcPct val="90000"/>
              </a:lnSpc>
              <a:spcAft>
                <a:spcPts val="600"/>
              </a:spcAft>
              <a:buFont typeface="Arial" panose="020B0604020202020204" pitchFamily="34" charset="0"/>
              <a:buChar char="•"/>
            </a:pPr>
            <a:r>
              <a:rPr lang="en-US" sz="1100"/>
              <a:t>               - Lançada em 1999, foi a versão que teve mais recursos novos significativos, entre eles: a implementação de expressões regulares, recursos de orientação a objetos, queries recursivas, triggers, novos tipos de dados (boolean, LOB, array e outros), novos predicados etc.</a:t>
            </a:r>
          </a:p>
          <a:p>
            <a:pPr indent="-228600">
              <a:lnSpc>
                <a:spcPct val="90000"/>
              </a:lnSpc>
              <a:spcAft>
                <a:spcPts val="600"/>
              </a:spcAft>
              <a:buFont typeface="Arial" panose="020B0604020202020204" pitchFamily="34" charset="0"/>
              <a:buChar char="•"/>
            </a:pPr>
            <a:r>
              <a:rPr lang="en-US" sz="1100"/>
              <a:t>  </a:t>
            </a:r>
          </a:p>
          <a:p>
            <a:pPr indent="-228600">
              <a:lnSpc>
                <a:spcPct val="90000"/>
              </a:lnSpc>
              <a:spcAft>
                <a:spcPts val="600"/>
              </a:spcAft>
              <a:buFont typeface="Arial" panose="020B0604020202020204" pitchFamily="34" charset="0"/>
              <a:buChar char="•"/>
            </a:pPr>
            <a:r>
              <a:rPr lang="en-US" sz="1100"/>
              <a:t>          - </a:t>
            </a:r>
            <a:r>
              <a:rPr lang="en-US" sz="1100" u="sng"/>
              <a:t>SQL:2003</a:t>
            </a:r>
            <a:r>
              <a:rPr lang="en-US" sz="1100"/>
              <a:t>: </a:t>
            </a:r>
          </a:p>
          <a:p>
            <a:pPr indent="-228600">
              <a:lnSpc>
                <a:spcPct val="90000"/>
              </a:lnSpc>
              <a:spcAft>
                <a:spcPts val="600"/>
              </a:spcAft>
              <a:buFont typeface="Arial" panose="020B0604020202020204" pitchFamily="34" charset="0"/>
              <a:buChar char="•"/>
            </a:pPr>
            <a:r>
              <a:rPr lang="en-US" sz="1100"/>
              <a:t>               - Lançada em 2003, inclui suporte básico ao padrão XML, sequências padronizadas, instrução MERGE, colunas com valores auto-incrementais etc.</a:t>
            </a:r>
          </a:p>
          <a:p>
            <a:pPr indent="-228600">
              <a:lnSpc>
                <a:spcPct val="90000"/>
              </a:lnSpc>
              <a:spcAft>
                <a:spcPts val="600"/>
              </a:spcAft>
              <a:buFont typeface="Arial" panose="020B0604020202020204" pitchFamily="34" charset="0"/>
              <a:buChar char="•"/>
            </a:pPr>
            <a:br>
              <a:rPr lang="en-US" sz="1100"/>
            </a:br>
            <a:r>
              <a:rPr lang="en-US" sz="1100"/>
              <a:t>          - </a:t>
            </a:r>
            <a:r>
              <a:rPr lang="en-US" sz="1100" u="sng"/>
              <a:t>SQL:2006</a:t>
            </a:r>
            <a:r>
              <a:rPr lang="en-US" sz="1100"/>
              <a:t>:</a:t>
            </a:r>
            <a:br>
              <a:rPr lang="en-US" sz="1100"/>
            </a:br>
            <a:r>
              <a:rPr lang="en-US" sz="1100"/>
              <a:t>               - Lançada em 2006, não inclui mudanças significativas para as funções e comandos SQL. Contempla basicamente a interação entre SQL e XML</a:t>
            </a:r>
          </a:p>
          <a:p>
            <a:pPr indent="-228600">
              <a:lnSpc>
                <a:spcPct val="90000"/>
              </a:lnSpc>
              <a:spcAft>
                <a:spcPts val="600"/>
              </a:spcAft>
              <a:buFont typeface="Arial" panose="020B0604020202020204" pitchFamily="34" charset="0"/>
              <a:buChar char="•"/>
            </a:pPr>
            <a:endParaRPr lang="en-US" sz="1100"/>
          </a:p>
        </p:txBody>
      </p:sp>
      <p:sp>
        <p:nvSpPr>
          <p:cNvPr id="24"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9658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90B167-0E4F-684D-B7B4-9B68BD57C4CE}"/>
              </a:ext>
            </a:extLst>
          </p:cNvPr>
          <p:cNvSpPr>
            <a:spLocks noGrp="1"/>
          </p:cNvSpPr>
          <p:nvPr>
            <p:ph type="title"/>
          </p:nvPr>
        </p:nvSpPr>
        <p:spPr>
          <a:xfrm>
            <a:off x="686834" y="1153572"/>
            <a:ext cx="3200400" cy="4461163"/>
          </a:xfrm>
        </p:spPr>
        <p:txBody>
          <a:bodyPr>
            <a:normAutofit/>
          </a:bodyPr>
          <a:lstStyle/>
          <a:p>
            <a:r>
              <a:rPr lang="pt-BR">
                <a:solidFill>
                  <a:srgbClr val="FFFFFF"/>
                </a:solidFill>
              </a:rPr>
              <a:t>Chega de história... Bora para prática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38DBFE37-E283-294C-B73F-A6A591E63CE7}"/>
              </a:ext>
            </a:extLst>
          </p:cNvPr>
          <p:cNvSpPr>
            <a:spLocks noGrp="1"/>
          </p:cNvSpPr>
          <p:nvPr>
            <p:ph idx="1"/>
          </p:nvPr>
        </p:nvSpPr>
        <p:spPr>
          <a:xfrm>
            <a:off x="4447308" y="591344"/>
            <a:ext cx="6906491" cy="5585619"/>
          </a:xfrm>
        </p:spPr>
        <p:txBody>
          <a:bodyPr anchor="ctr">
            <a:normAutofit/>
          </a:bodyPr>
          <a:lstStyle/>
          <a:p>
            <a:pPr marL="0" indent="0">
              <a:buNone/>
            </a:pPr>
            <a:r>
              <a:rPr lang="pt-BR" dirty="0"/>
              <a:t>As instrução de banco de dados são dividas em alguns grupos</a:t>
            </a:r>
          </a:p>
          <a:p>
            <a:pPr marL="0" indent="0">
              <a:buNone/>
            </a:pPr>
            <a:endParaRPr lang="pt-BR" dirty="0"/>
          </a:p>
          <a:p>
            <a:pPr marL="0" indent="0">
              <a:buNone/>
            </a:pPr>
            <a:r>
              <a:rPr lang="pt-BR"/>
              <a:t>DDL – data </a:t>
            </a:r>
            <a:r>
              <a:rPr lang="pt-BR" err="1"/>
              <a:t>definion</a:t>
            </a:r>
            <a:r>
              <a:rPr lang="pt-BR"/>
              <a:t> </a:t>
            </a:r>
            <a:r>
              <a:rPr lang="pt-BR" err="1"/>
              <a:t>language</a:t>
            </a:r>
            <a:r>
              <a:rPr lang="pt-BR"/>
              <a:t> (instruções de criação de estruturas)</a:t>
            </a:r>
          </a:p>
          <a:p>
            <a:pPr marL="0" indent="0">
              <a:buNone/>
            </a:pPr>
            <a:endParaRPr lang="pt-BR"/>
          </a:p>
          <a:p>
            <a:pPr marL="0" indent="0">
              <a:buNone/>
            </a:pPr>
            <a:r>
              <a:rPr lang="pt-BR"/>
              <a:t>DML – data </a:t>
            </a:r>
            <a:r>
              <a:rPr lang="pt-BR" err="1"/>
              <a:t>manipulation</a:t>
            </a:r>
            <a:r>
              <a:rPr lang="pt-BR"/>
              <a:t> </a:t>
            </a:r>
            <a:r>
              <a:rPr lang="pt-BR" err="1"/>
              <a:t>language</a:t>
            </a:r>
            <a:r>
              <a:rPr lang="pt-BR"/>
              <a:t> ( instruções de manipulação dos dados) </a:t>
            </a:r>
          </a:p>
          <a:p>
            <a:pPr marL="0" indent="0">
              <a:buNone/>
            </a:pPr>
            <a:endParaRPr lang="pt-BR"/>
          </a:p>
          <a:p>
            <a:pPr marL="0" indent="0">
              <a:buNone/>
            </a:pPr>
            <a:r>
              <a:rPr lang="pt-BR"/>
              <a:t>DCL – data </a:t>
            </a:r>
            <a:r>
              <a:rPr lang="pt-BR" err="1"/>
              <a:t>control</a:t>
            </a:r>
            <a:r>
              <a:rPr lang="pt-BR"/>
              <a:t> </a:t>
            </a:r>
            <a:r>
              <a:rPr lang="pt-BR" err="1"/>
              <a:t>language</a:t>
            </a:r>
            <a:r>
              <a:rPr lang="pt-BR"/>
              <a:t> (instruções de controle)</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274542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749A1A-4762-F24A-A397-4FFB2393D278}"/>
              </a:ext>
            </a:extLst>
          </p:cNvPr>
          <p:cNvSpPr>
            <a:spLocks noGrp="1"/>
          </p:cNvSpPr>
          <p:nvPr>
            <p:ph type="title"/>
          </p:nvPr>
        </p:nvSpPr>
        <p:spPr>
          <a:xfrm>
            <a:off x="686834" y="1153572"/>
            <a:ext cx="3200400" cy="4461163"/>
          </a:xfrm>
        </p:spPr>
        <p:txBody>
          <a:bodyPr>
            <a:normAutofit/>
          </a:bodyPr>
          <a:lstStyle/>
          <a:p>
            <a:r>
              <a:rPr lang="pt-BR" dirty="0">
                <a:solidFill>
                  <a:srgbClr val="FFFFFF"/>
                </a:solidFill>
              </a:rPr>
              <a:t>Comandos básicos - DDL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3FCBA069-2216-6F4D-B08A-20AF58D2B918}"/>
              </a:ext>
            </a:extLst>
          </p:cNvPr>
          <p:cNvSpPr>
            <a:spLocks noGrp="1"/>
          </p:cNvSpPr>
          <p:nvPr>
            <p:ph idx="1"/>
          </p:nvPr>
        </p:nvSpPr>
        <p:spPr>
          <a:xfrm>
            <a:off x="4447308" y="591344"/>
            <a:ext cx="6906491" cy="5585619"/>
          </a:xfrm>
        </p:spPr>
        <p:txBody>
          <a:bodyPr anchor="ctr">
            <a:normAutofit/>
          </a:bodyPr>
          <a:lstStyle/>
          <a:p>
            <a:pPr marL="0" indent="0">
              <a:buNone/>
            </a:pPr>
            <a:r>
              <a:rPr lang="pt-BR" sz="2400" b="1"/>
              <a:t>CREATE</a:t>
            </a:r>
            <a:r>
              <a:rPr lang="pt-BR" sz="2400"/>
              <a:t> TABLE </a:t>
            </a:r>
            <a:r>
              <a:rPr lang="pt-BR" sz="2400" b="1"/>
              <a:t>CLIENTE</a:t>
            </a:r>
            <a:r>
              <a:rPr lang="pt-BR" sz="2400"/>
              <a:t> (</a:t>
            </a:r>
          </a:p>
          <a:p>
            <a:pPr marL="0" indent="0">
              <a:buNone/>
            </a:pPr>
            <a:r>
              <a:rPr lang="pt-BR" sz="2400"/>
              <a:t>ID INT </a:t>
            </a:r>
            <a:r>
              <a:rPr lang="pt-BR" sz="2400" b="1"/>
              <a:t>PRIMARY KEY</a:t>
            </a:r>
            <a:r>
              <a:rPr lang="pt-BR" sz="2400"/>
              <a:t>,</a:t>
            </a:r>
          </a:p>
          <a:p>
            <a:pPr marL="0" indent="0">
              <a:buNone/>
            </a:pPr>
            <a:r>
              <a:rPr lang="pt-BR" sz="2400"/>
              <a:t>NOME </a:t>
            </a:r>
            <a:r>
              <a:rPr lang="pt-BR" sz="2400" b="1"/>
              <a:t>VARCHAR(90) NOT NULL</a:t>
            </a:r>
            <a:r>
              <a:rPr lang="pt-BR" sz="2400"/>
              <a:t>,</a:t>
            </a:r>
          </a:p>
          <a:p>
            <a:pPr marL="0" indent="0">
              <a:buNone/>
            </a:pPr>
            <a:r>
              <a:rPr lang="pt-BR" sz="2400"/>
              <a:t>RG </a:t>
            </a:r>
            <a:r>
              <a:rPr lang="pt-BR" sz="2400" b="1"/>
              <a:t>VARCHAR(10) NOT NULL, </a:t>
            </a:r>
          </a:p>
          <a:p>
            <a:pPr marL="0" indent="0">
              <a:buNone/>
            </a:pPr>
            <a:r>
              <a:rPr lang="pt-BR" sz="2400"/>
              <a:t>SEXO </a:t>
            </a:r>
            <a:r>
              <a:rPr lang="pt-BR" sz="2400" b="1"/>
              <a:t>VARCHAR(1) NOT NULL, </a:t>
            </a:r>
          </a:p>
          <a:p>
            <a:pPr marL="0" indent="0">
              <a:buNone/>
            </a:pPr>
            <a:r>
              <a:rPr lang="pt-BR" sz="2400"/>
              <a:t>RENDA</a:t>
            </a:r>
            <a:r>
              <a:rPr lang="pt-BR" sz="2400" b="1"/>
              <a:t>  DECIMAL (10,2) NOT NULL </a:t>
            </a:r>
            <a:r>
              <a:rPr lang="pt-BR" sz="2400"/>
              <a:t>)</a:t>
            </a:r>
          </a:p>
          <a:p>
            <a:pPr marL="0" indent="0">
              <a:buNone/>
            </a:pPr>
            <a:endParaRPr lang="pt-BR" sz="2400"/>
          </a:p>
          <a:p>
            <a:pPr marL="0" indent="0">
              <a:buNone/>
            </a:pPr>
            <a:r>
              <a:rPr lang="pt-BR" sz="2400"/>
              <a:t>CREATE TABLE TELEFONE (</a:t>
            </a:r>
          </a:p>
          <a:p>
            <a:pPr marL="0" indent="0">
              <a:buNone/>
            </a:pPr>
            <a:r>
              <a:rPr lang="pt-BR" sz="2400"/>
              <a:t>ID INT </a:t>
            </a:r>
            <a:r>
              <a:rPr lang="pt-BR" sz="2400" b="1"/>
              <a:t>PRIMARY KEY</a:t>
            </a:r>
            <a:r>
              <a:rPr lang="pt-BR" sz="2400"/>
              <a:t>,</a:t>
            </a:r>
          </a:p>
          <a:p>
            <a:pPr marL="0" indent="0">
              <a:buNone/>
            </a:pPr>
            <a:r>
              <a:rPr lang="pt-BR" sz="2400"/>
              <a:t>NUMERO </a:t>
            </a:r>
            <a:r>
              <a:rPr lang="pt-BR" sz="2400" b="1"/>
              <a:t>VARCHAR(15) NOT NULL</a:t>
            </a:r>
            <a:r>
              <a:rPr lang="pt-BR" sz="2400"/>
              <a:t>,</a:t>
            </a:r>
          </a:p>
          <a:p>
            <a:pPr marL="0" indent="0">
              <a:buNone/>
            </a:pPr>
            <a:r>
              <a:rPr lang="pt-BR" sz="2400"/>
              <a:t>IDCLIENTE </a:t>
            </a:r>
            <a:r>
              <a:rPr lang="pt-BR" sz="2400" b="1"/>
              <a:t>INT NOT NULL</a:t>
            </a:r>
            <a:r>
              <a:rPr lang="pt-BR" sz="2400"/>
              <a:t>,</a:t>
            </a:r>
          </a:p>
          <a:p>
            <a:pPr marL="0" indent="0">
              <a:buNone/>
            </a:pPr>
            <a:r>
              <a:rPr lang="pt-BR" sz="2400" b="1"/>
              <a:t>FOREIGN KEY </a:t>
            </a:r>
            <a:r>
              <a:rPr lang="pt-BR" sz="2400"/>
              <a:t>(IDCLIENTE) </a:t>
            </a:r>
            <a:r>
              <a:rPr lang="pt-BR" sz="2400" b="1"/>
              <a:t>REFERENCES</a:t>
            </a:r>
            <a:r>
              <a:rPr lang="pt-BR" sz="2400"/>
              <a:t> CLIENTE (ID))</a:t>
            </a:r>
          </a:p>
          <a:p>
            <a:pPr marL="0" indent="0">
              <a:buNone/>
            </a:pPr>
            <a:endParaRPr lang="pt-BR" sz="2400"/>
          </a:p>
          <a:p>
            <a:pPr marL="0" indent="0">
              <a:buNone/>
            </a:pPr>
            <a:endParaRPr lang="pt-BR" sz="2400"/>
          </a:p>
          <a:p>
            <a:pPr marL="0" indent="0">
              <a:buNone/>
            </a:pPr>
            <a:endParaRPr lang="pt-BR" sz="2400"/>
          </a:p>
        </p:txBody>
      </p:sp>
    </p:spTree>
    <p:extLst>
      <p:ext uri="{BB962C8B-B14F-4D97-AF65-F5344CB8AC3E}">
        <p14:creationId xmlns:p14="http://schemas.microsoft.com/office/powerpoint/2010/main" val="1403263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BE089B72-0646-394A-A0CA-EE1E3A6F6B87}"/>
              </a:ext>
            </a:extLst>
          </p:cNvPr>
          <p:cNvSpPr>
            <a:spLocks noGrp="1"/>
          </p:cNvSpPr>
          <p:nvPr>
            <p:ph idx="1"/>
          </p:nvPr>
        </p:nvSpPr>
        <p:spPr>
          <a:xfrm>
            <a:off x="4447308" y="591344"/>
            <a:ext cx="6906491" cy="5585619"/>
          </a:xfrm>
        </p:spPr>
        <p:txBody>
          <a:bodyPr anchor="ctr">
            <a:normAutofit/>
          </a:bodyPr>
          <a:lstStyle/>
          <a:p>
            <a:pPr marL="0" indent="0">
              <a:buNone/>
            </a:pPr>
            <a:r>
              <a:rPr lang="pt-BR" dirty="0"/>
              <a:t>CREATE TABLE EMAIL (</a:t>
            </a:r>
          </a:p>
          <a:p>
            <a:pPr marL="0" indent="0">
              <a:buNone/>
            </a:pPr>
            <a:r>
              <a:rPr lang="pt-BR" dirty="0"/>
              <a:t>ID INT </a:t>
            </a:r>
            <a:r>
              <a:rPr lang="pt-BR" b="1"/>
              <a:t>PRIMARY KEY</a:t>
            </a:r>
            <a:r>
              <a:rPr lang="pt-BR" dirty="0"/>
              <a:t>,</a:t>
            </a:r>
          </a:p>
          <a:p>
            <a:pPr marL="0" indent="0">
              <a:buNone/>
            </a:pPr>
            <a:r>
              <a:rPr lang="pt-BR" dirty="0"/>
              <a:t>EMAIL </a:t>
            </a:r>
            <a:r>
              <a:rPr lang="pt-BR" b="1"/>
              <a:t>VARCHAR(255) NOT NULL</a:t>
            </a:r>
            <a:r>
              <a:rPr lang="pt-BR" dirty="0"/>
              <a:t>,</a:t>
            </a:r>
          </a:p>
          <a:p>
            <a:pPr marL="0" indent="0">
              <a:buNone/>
            </a:pPr>
            <a:r>
              <a:rPr lang="pt-BR" dirty="0"/>
              <a:t>IDCLIENTE </a:t>
            </a:r>
            <a:r>
              <a:rPr lang="pt-BR" b="1"/>
              <a:t>INT NOT NULL</a:t>
            </a:r>
            <a:r>
              <a:rPr lang="pt-BR" dirty="0"/>
              <a:t>,</a:t>
            </a:r>
          </a:p>
          <a:p>
            <a:pPr marL="0" indent="0">
              <a:buNone/>
            </a:pPr>
            <a:r>
              <a:rPr lang="pt-BR" b="1"/>
              <a:t>FOREIGN KEY </a:t>
            </a:r>
            <a:r>
              <a:rPr lang="pt-BR" dirty="0"/>
              <a:t>(IDCLIENTE) </a:t>
            </a:r>
            <a:r>
              <a:rPr lang="pt-BR" b="1"/>
              <a:t>REFERENCES</a:t>
            </a:r>
            <a:r>
              <a:rPr lang="pt-BR" dirty="0"/>
              <a:t> CLIENTE (ID))</a:t>
            </a:r>
          </a:p>
          <a:p>
            <a:endParaRPr lang="pt-BR" dirty="0"/>
          </a:p>
        </p:txBody>
      </p:sp>
      <p:sp>
        <p:nvSpPr>
          <p:cNvPr id="9" name="Título 1">
            <a:extLst>
              <a:ext uri="{FF2B5EF4-FFF2-40B4-BE49-F238E27FC236}">
                <a16:creationId xmlns:a16="http://schemas.microsoft.com/office/drawing/2014/main" id="{E98CF936-5DE1-6E49-88EB-65CA62D1EDD9}"/>
              </a:ext>
            </a:extLst>
          </p:cNvPr>
          <p:cNvSpPr>
            <a:spLocks noGrp="1"/>
          </p:cNvSpPr>
          <p:nvPr>
            <p:ph type="title"/>
          </p:nvPr>
        </p:nvSpPr>
        <p:spPr>
          <a:xfrm>
            <a:off x="686834" y="1153572"/>
            <a:ext cx="3200400" cy="4461163"/>
          </a:xfrm>
        </p:spPr>
        <p:txBody>
          <a:bodyPr>
            <a:normAutofit/>
          </a:bodyPr>
          <a:lstStyle/>
          <a:p>
            <a:r>
              <a:rPr lang="pt-BR" dirty="0">
                <a:solidFill>
                  <a:srgbClr val="FFFFFF"/>
                </a:solidFill>
              </a:rPr>
              <a:t>Comandos básicos - DDL </a:t>
            </a:r>
          </a:p>
        </p:txBody>
      </p:sp>
    </p:spTree>
    <p:extLst>
      <p:ext uri="{BB962C8B-B14F-4D97-AF65-F5344CB8AC3E}">
        <p14:creationId xmlns:p14="http://schemas.microsoft.com/office/powerpoint/2010/main" val="461599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6EFF05C-B6BA-DD45-A78B-F40DF1219FA7}"/>
              </a:ext>
            </a:extLst>
          </p:cNvPr>
          <p:cNvSpPr>
            <a:spLocks noGrp="1"/>
          </p:cNvSpPr>
          <p:nvPr>
            <p:ph type="title"/>
          </p:nvPr>
        </p:nvSpPr>
        <p:spPr>
          <a:xfrm>
            <a:off x="686834" y="1153572"/>
            <a:ext cx="3200400" cy="4461163"/>
          </a:xfrm>
        </p:spPr>
        <p:txBody>
          <a:bodyPr>
            <a:normAutofit/>
          </a:bodyPr>
          <a:lstStyle/>
          <a:p>
            <a:r>
              <a:rPr lang="pt-BR" dirty="0">
                <a:solidFill>
                  <a:srgbClr val="FFFFFF"/>
                </a:solidFill>
              </a:rPr>
              <a:t>Comando básicos - DML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F4963578-380F-5C4E-8D0C-76DB866EBE4E}"/>
              </a:ext>
            </a:extLst>
          </p:cNvPr>
          <p:cNvSpPr>
            <a:spLocks noGrp="1"/>
          </p:cNvSpPr>
          <p:nvPr>
            <p:ph idx="1"/>
          </p:nvPr>
        </p:nvSpPr>
        <p:spPr>
          <a:xfrm>
            <a:off x="4447308" y="591344"/>
            <a:ext cx="6906491" cy="5585619"/>
          </a:xfrm>
        </p:spPr>
        <p:txBody>
          <a:bodyPr anchor="ctr">
            <a:normAutofit lnSpcReduction="10000"/>
          </a:bodyPr>
          <a:lstStyle/>
          <a:p>
            <a:endParaRPr lang="pt-BR" sz="2600" b="1" dirty="0"/>
          </a:p>
          <a:p>
            <a:endParaRPr lang="pt-BR" sz="2600" b="1" dirty="0"/>
          </a:p>
          <a:p>
            <a:endParaRPr lang="pt-BR" sz="2600" b="1" dirty="0"/>
          </a:p>
          <a:p>
            <a:r>
              <a:rPr lang="pt-BR" sz="2600" b="1" dirty="0"/>
              <a:t>INSERT INTO CLIENTE (ID, NOME, RG, RENDA, SEXO) VALUES (1,'MARIA', '4390', 49000, '</a:t>
            </a:r>
            <a:r>
              <a:rPr lang="pt-BR" sz="2600" b="1" dirty="0" err="1"/>
              <a:t>F</a:t>
            </a:r>
            <a:r>
              <a:rPr lang="pt-BR" sz="2600" b="1" dirty="0"/>
              <a:t>');</a:t>
            </a:r>
          </a:p>
          <a:p>
            <a:r>
              <a:rPr lang="pt-BR" sz="2600" b="1" dirty="0"/>
              <a:t>INSERT INTO CLIENTE (ID, NOME, RG, RENDA, SEXO) VALUES (2,'JOANA', ‘4391', 9000, '</a:t>
            </a:r>
            <a:r>
              <a:rPr lang="pt-BR" sz="2600" b="1" dirty="0" err="1"/>
              <a:t>F</a:t>
            </a:r>
            <a:r>
              <a:rPr lang="pt-BR" sz="2600" b="1" dirty="0"/>
              <a:t>');</a:t>
            </a:r>
          </a:p>
          <a:p>
            <a:r>
              <a:rPr lang="pt-BR" sz="2600" b="1" dirty="0"/>
              <a:t>INSERT INTO CLIENTE (ID, NOME, RG, RENDA, SEXO) VALUES (3,'MARCELO', ‘4392', 5000, 'M');</a:t>
            </a:r>
          </a:p>
          <a:p>
            <a:r>
              <a:rPr lang="pt-BR" sz="2600" b="1" dirty="0"/>
              <a:t>INSERT INTO CLIENTE (ID, NOME, RG, RENDA, SEXO) VALUES (4,MATHEUS', ‘4393’, 15000, 'M’);</a:t>
            </a:r>
          </a:p>
          <a:p>
            <a:r>
              <a:rPr lang="pt-BR" sz="2600" b="1" dirty="0"/>
              <a:t>INSERT INTO CLIENTE (ID, NOME, RG, RENDA, SEXO) VALUES (5,'MARCOS', '4393', 1000, 'M');</a:t>
            </a:r>
          </a:p>
          <a:p>
            <a:endParaRPr lang="pt-BR" sz="2600" b="1" dirty="0"/>
          </a:p>
          <a:p>
            <a:endParaRPr lang="pt-BR" sz="2600" b="1" dirty="0"/>
          </a:p>
          <a:p>
            <a:endParaRPr lang="pt-BR" sz="2600" dirty="0"/>
          </a:p>
          <a:p>
            <a:endParaRPr lang="pt-BR" sz="2600" dirty="0"/>
          </a:p>
        </p:txBody>
      </p:sp>
    </p:spTree>
    <p:extLst>
      <p:ext uri="{BB962C8B-B14F-4D97-AF65-F5344CB8AC3E}">
        <p14:creationId xmlns:p14="http://schemas.microsoft.com/office/powerpoint/2010/main" val="279108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B205A347-ED11-A146-91F7-A3939B53C0FB}"/>
              </a:ext>
            </a:extLst>
          </p:cNvPr>
          <p:cNvSpPr>
            <a:spLocks noGrp="1"/>
          </p:cNvSpPr>
          <p:nvPr>
            <p:ph idx="1"/>
          </p:nvPr>
        </p:nvSpPr>
        <p:spPr>
          <a:xfrm>
            <a:off x="4447308" y="591344"/>
            <a:ext cx="6906491" cy="5585619"/>
          </a:xfrm>
        </p:spPr>
        <p:txBody>
          <a:bodyPr anchor="ctr">
            <a:normAutofit/>
          </a:bodyPr>
          <a:lstStyle/>
          <a:p>
            <a:r>
              <a:rPr lang="pt-BR" b="1"/>
              <a:t>INSERT INTO TELEFONE (ID, NUMERO, IDCLIENTE) VALUES (1,'1199998888', 1);</a:t>
            </a:r>
          </a:p>
          <a:p>
            <a:r>
              <a:rPr lang="pt-BR" b="1"/>
              <a:t>INSERT INTO TELEFONE (ID, NUMERO, IDCLIENTE) VALUES (2,'1188928929', 1);</a:t>
            </a:r>
          </a:p>
          <a:p>
            <a:r>
              <a:rPr lang="pt-BR" b="1"/>
              <a:t>INSERT INTO EMAIL (ID, EMAIL, IDCLIENTE) VALUES (1,'FFO_IT@HOTMAIL.COM ', 1);</a:t>
            </a:r>
          </a:p>
          <a:p>
            <a:r>
              <a:rPr lang="pt-BR" b="1"/>
              <a:t>INSERT INTO EMAIL (ID, EMAIL, IDCLIENTE) VALUES (2,'MARCOS@TESTE.COM ', 1);</a:t>
            </a:r>
          </a:p>
          <a:p>
            <a:endParaRPr lang="pt-BR" dirty="0"/>
          </a:p>
        </p:txBody>
      </p:sp>
      <p:sp>
        <p:nvSpPr>
          <p:cNvPr id="7" name="Título 1">
            <a:extLst>
              <a:ext uri="{FF2B5EF4-FFF2-40B4-BE49-F238E27FC236}">
                <a16:creationId xmlns:a16="http://schemas.microsoft.com/office/drawing/2014/main" id="{336F80FF-985F-754A-A2FC-BB0555AD3C6B}"/>
              </a:ext>
            </a:extLst>
          </p:cNvPr>
          <p:cNvSpPr>
            <a:spLocks noGrp="1"/>
          </p:cNvSpPr>
          <p:nvPr>
            <p:ph type="title"/>
          </p:nvPr>
        </p:nvSpPr>
        <p:spPr>
          <a:xfrm>
            <a:off x="686834" y="1153572"/>
            <a:ext cx="3200400" cy="4461163"/>
          </a:xfrm>
        </p:spPr>
        <p:txBody>
          <a:bodyPr>
            <a:normAutofit/>
          </a:bodyPr>
          <a:lstStyle/>
          <a:p>
            <a:r>
              <a:rPr lang="pt-BR" dirty="0">
                <a:solidFill>
                  <a:srgbClr val="FFFFFF"/>
                </a:solidFill>
              </a:rPr>
              <a:t>Comando básicos - DML </a:t>
            </a:r>
          </a:p>
        </p:txBody>
      </p:sp>
    </p:spTree>
    <p:extLst>
      <p:ext uri="{BB962C8B-B14F-4D97-AF65-F5344CB8AC3E}">
        <p14:creationId xmlns:p14="http://schemas.microsoft.com/office/powerpoint/2010/main" val="144576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9608A27-28B8-174C-897F-CB0989AB2D40}"/>
              </a:ext>
            </a:extLst>
          </p:cNvPr>
          <p:cNvSpPr>
            <a:spLocks noGrp="1"/>
          </p:cNvSpPr>
          <p:nvPr>
            <p:ph type="title"/>
          </p:nvPr>
        </p:nvSpPr>
        <p:spPr>
          <a:xfrm>
            <a:off x="1371597" y="348865"/>
            <a:ext cx="10044023" cy="877729"/>
          </a:xfrm>
        </p:spPr>
        <p:txBody>
          <a:bodyPr anchor="ctr">
            <a:normAutofit/>
          </a:bodyPr>
          <a:lstStyle/>
          <a:p>
            <a:r>
              <a:rPr lang="pt-BR" sz="4000">
                <a:solidFill>
                  <a:srgbClr val="FFFFFF"/>
                </a:solidFill>
              </a:rPr>
              <a:t>Comando básicos - DML </a:t>
            </a:r>
          </a:p>
        </p:txBody>
      </p:sp>
      <p:graphicFrame>
        <p:nvGraphicFramePr>
          <p:cNvPr id="12" name="Espaço Reservado para Conteúdo 2">
            <a:extLst>
              <a:ext uri="{FF2B5EF4-FFF2-40B4-BE49-F238E27FC236}">
                <a16:creationId xmlns:a16="http://schemas.microsoft.com/office/drawing/2014/main" id="{B1876C1F-88F8-4A8A-9367-DEFA2D216573}"/>
              </a:ext>
            </a:extLst>
          </p:cNvPr>
          <p:cNvGraphicFramePr>
            <a:graphicFrameLocks noGrp="1"/>
          </p:cNvGraphicFramePr>
          <p:nvPr>
            <p:ph idx="1"/>
            <p:extLst>
              <p:ext uri="{D42A27DB-BD31-4B8C-83A1-F6EECF244321}">
                <p14:modId xmlns:p14="http://schemas.microsoft.com/office/powerpoint/2010/main" val="51464823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95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F8A72E-D677-6145-BD2B-17202A67BE85}"/>
              </a:ext>
            </a:extLst>
          </p:cNvPr>
          <p:cNvSpPr>
            <a:spLocks noGrp="1"/>
          </p:cNvSpPr>
          <p:nvPr>
            <p:ph type="ctrTitle"/>
          </p:nvPr>
        </p:nvSpPr>
        <p:spPr>
          <a:xfrm>
            <a:off x="1166650" y="1332952"/>
            <a:ext cx="3926898" cy="3921176"/>
          </a:xfrm>
        </p:spPr>
        <p:txBody>
          <a:bodyPr vert="horz" lIns="91440" tIns="45720" rIns="91440" bIns="45720" rtlCol="0" anchor="ctr">
            <a:normAutofit/>
          </a:bodyPr>
          <a:lstStyle/>
          <a:p>
            <a:pPr algn="l"/>
            <a:r>
              <a:rPr lang="en-US" sz="5400" b="1" kern="1200" dirty="0">
                <a:solidFill>
                  <a:schemeClr val="tx1"/>
                </a:solidFill>
                <a:latin typeface="+mj-lt"/>
                <a:ea typeface="+mj-ea"/>
                <a:cs typeface="+mj-cs"/>
              </a:rPr>
              <a:t>Antes de </a:t>
            </a:r>
            <a:r>
              <a:rPr lang="en-US" sz="5400" b="1" kern="1200" dirty="0" err="1">
                <a:solidFill>
                  <a:schemeClr val="tx1"/>
                </a:solidFill>
                <a:latin typeface="+mj-lt"/>
                <a:ea typeface="+mj-ea"/>
                <a:cs typeface="+mj-cs"/>
              </a:rPr>
              <a:t>tudo</a:t>
            </a:r>
            <a:r>
              <a:rPr lang="en-US" sz="5400" b="1" kern="1200" dirty="0">
                <a:solidFill>
                  <a:schemeClr val="tx1"/>
                </a:solidFill>
                <a:latin typeface="+mj-lt"/>
                <a:ea typeface="+mj-ea"/>
                <a:cs typeface="+mj-cs"/>
              </a:rPr>
              <a:t>, </a:t>
            </a:r>
            <a:r>
              <a:rPr lang="en-US" sz="5400" b="1" kern="1200" dirty="0" err="1">
                <a:solidFill>
                  <a:schemeClr val="tx1"/>
                </a:solidFill>
                <a:latin typeface="+mj-lt"/>
                <a:ea typeface="+mj-ea"/>
                <a:cs typeface="+mj-cs"/>
              </a:rPr>
              <a:t>vamos</a:t>
            </a:r>
            <a:r>
              <a:rPr lang="en-US" sz="5400" b="1" kern="1200" dirty="0">
                <a:solidFill>
                  <a:schemeClr val="tx1"/>
                </a:solidFill>
                <a:latin typeface="+mj-lt"/>
                <a:ea typeface="+mj-ea"/>
                <a:cs typeface="+mj-cs"/>
              </a:rPr>
              <a:t> </a:t>
            </a:r>
            <a:r>
              <a:rPr lang="en-US" sz="5400" b="1" kern="1200" dirty="0" err="1">
                <a:solidFill>
                  <a:schemeClr val="tx1"/>
                </a:solidFill>
                <a:latin typeface="+mj-lt"/>
                <a:ea typeface="+mj-ea"/>
                <a:cs typeface="+mj-cs"/>
              </a:rPr>
              <a:t>definir</a:t>
            </a:r>
            <a:r>
              <a:rPr lang="en-US" sz="5400" b="1" kern="1200" dirty="0">
                <a:solidFill>
                  <a:schemeClr val="tx1"/>
                </a:solidFill>
                <a:latin typeface="+mj-lt"/>
                <a:ea typeface="+mj-ea"/>
                <a:cs typeface="+mj-cs"/>
              </a:rPr>
              <a:t> </a:t>
            </a:r>
            <a:r>
              <a:rPr lang="en-US" sz="5400" b="1" kern="1200" dirty="0" err="1">
                <a:solidFill>
                  <a:schemeClr val="tx1"/>
                </a:solidFill>
                <a:latin typeface="+mj-lt"/>
                <a:ea typeface="+mj-ea"/>
                <a:cs typeface="+mj-cs"/>
              </a:rPr>
              <a:t>alguns</a:t>
            </a:r>
            <a:r>
              <a:rPr lang="en-US" sz="5400" b="1" kern="1200" dirty="0">
                <a:solidFill>
                  <a:schemeClr val="tx1"/>
                </a:solidFill>
                <a:latin typeface="+mj-lt"/>
                <a:ea typeface="+mj-ea"/>
                <a:cs typeface="+mj-cs"/>
              </a:rPr>
              <a:t> </a:t>
            </a:r>
            <a:r>
              <a:rPr lang="en-US" sz="5400" b="1" kern="1200" dirty="0" err="1">
                <a:solidFill>
                  <a:schemeClr val="tx1"/>
                </a:solidFill>
                <a:latin typeface="+mj-lt"/>
                <a:ea typeface="+mj-ea"/>
                <a:cs typeface="+mj-cs"/>
              </a:rPr>
              <a:t>conceitos</a:t>
            </a:r>
            <a:endParaRPr lang="en-US" sz="5400" b="1" kern="1200" dirty="0">
              <a:solidFill>
                <a:schemeClr val="tx1"/>
              </a:solidFill>
              <a:latin typeface="+mj-lt"/>
              <a:ea typeface="+mj-ea"/>
              <a:cs typeface="+mj-cs"/>
            </a:endParaRP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ítulo 2">
            <a:extLst>
              <a:ext uri="{FF2B5EF4-FFF2-40B4-BE49-F238E27FC236}">
                <a16:creationId xmlns:a16="http://schemas.microsoft.com/office/drawing/2014/main" id="{8A8353F2-4A80-0341-88F9-183FA597E3A1}"/>
              </a:ext>
            </a:extLst>
          </p:cNvPr>
          <p:cNvSpPr>
            <a:spLocks noGrp="1"/>
          </p:cNvSpPr>
          <p:nvPr>
            <p:ph type="subTitle" idx="1"/>
          </p:nvPr>
        </p:nvSpPr>
        <p:spPr>
          <a:xfrm>
            <a:off x="6421120" y="499833"/>
            <a:ext cx="5100320" cy="5581226"/>
          </a:xfrm>
        </p:spPr>
        <p:txBody>
          <a:bodyPr vert="horz" lIns="91440" tIns="45720" rIns="91440" bIns="45720" rtlCol="0" anchor="ctr">
            <a:normAutofit/>
          </a:bodyPr>
          <a:lstStyle/>
          <a:p>
            <a:pPr indent="-228600" algn="l">
              <a:buFont typeface="Arial" panose="020B0604020202020204" pitchFamily="34" charset="0"/>
              <a:buChar char="•"/>
            </a:pPr>
            <a:r>
              <a:rPr lang="en-US" sz="2200" dirty="0"/>
              <a:t>“Dado” </a:t>
            </a:r>
            <a:r>
              <a:rPr lang="en-US" sz="2200" dirty="0" err="1"/>
              <a:t>é</a:t>
            </a:r>
            <a:r>
              <a:rPr lang="en-US" sz="2200" dirty="0"/>
              <a:t> o </a:t>
            </a:r>
            <a:r>
              <a:rPr lang="en-US" sz="2200" dirty="0" err="1"/>
              <a:t>registro</a:t>
            </a:r>
            <a:r>
              <a:rPr lang="en-US" sz="2200" dirty="0"/>
              <a:t> de </a:t>
            </a:r>
            <a:r>
              <a:rPr lang="en-US" sz="2200" dirty="0" err="1"/>
              <a:t>atributos</a:t>
            </a:r>
            <a:r>
              <a:rPr lang="en-US" sz="2200" dirty="0"/>
              <a:t> de um </a:t>
            </a:r>
            <a:r>
              <a:rPr lang="en-US" sz="2200" dirty="0" err="1"/>
              <a:t>objeto</a:t>
            </a:r>
            <a:r>
              <a:rPr lang="en-US" sz="2200" dirty="0"/>
              <a:t> </a:t>
            </a:r>
            <a:r>
              <a:rPr lang="en-US" sz="2200" dirty="0" err="1"/>
              <a:t>ou</a:t>
            </a:r>
            <a:r>
              <a:rPr lang="en-US" sz="2200" dirty="0"/>
              <a:t> </a:t>
            </a:r>
            <a:r>
              <a:rPr lang="en-US" sz="2200" dirty="0" err="1"/>
              <a:t>fenômeno</a:t>
            </a:r>
            <a:r>
              <a:rPr lang="en-US" sz="2200" dirty="0"/>
              <a:t>.</a:t>
            </a:r>
          </a:p>
          <a:p>
            <a:pPr indent="-228600" algn="l">
              <a:buFont typeface="Arial" panose="020B0604020202020204" pitchFamily="34" charset="0"/>
              <a:buChar char="•"/>
            </a:pPr>
            <a:r>
              <a:rPr lang="en-US" sz="2200" dirty="0"/>
              <a:t>“</a:t>
            </a:r>
            <a:r>
              <a:rPr lang="en-US" sz="2200" dirty="0" err="1"/>
              <a:t>Informação</a:t>
            </a:r>
            <a:r>
              <a:rPr lang="en-US" sz="2200" dirty="0"/>
              <a:t>” </a:t>
            </a:r>
            <a:r>
              <a:rPr lang="en-US" sz="2200" dirty="0" err="1"/>
              <a:t>é</a:t>
            </a:r>
            <a:r>
              <a:rPr lang="en-US" sz="2200" dirty="0"/>
              <a:t> o conjunto de dados </a:t>
            </a:r>
            <a:r>
              <a:rPr lang="en-US" sz="2200" dirty="0" err="1"/>
              <a:t>agrupados</a:t>
            </a:r>
            <a:r>
              <a:rPr lang="en-US" sz="2200" dirty="0"/>
              <a:t>, </a:t>
            </a:r>
            <a:r>
              <a:rPr lang="en-US" sz="2200" dirty="0" err="1"/>
              <a:t>processados</a:t>
            </a:r>
            <a:r>
              <a:rPr lang="en-US" sz="2200" dirty="0"/>
              <a:t> e </a:t>
            </a:r>
            <a:r>
              <a:rPr lang="en-US" sz="2200" dirty="0" err="1"/>
              <a:t>transformados</a:t>
            </a:r>
            <a:r>
              <a:rPr lang="en-US" sz="2200" dirty="0"/>
              <a:t>.</a:t>
            </a:r>
          </a:p>
          <a:p>
            <a:pPr indent="-228600" algn="l">
              <a:buFont typeface="Arial" panose="020B0604020202020204" pitchFamily="34" charset="0"/>
              <a:buChar char="•"/>
            </a:pPr>
            <a:endParaRPr lang="en-US" sz="2200" u="sng" dirty="0"/>
          </a:p>
          <a:p>
            <a:pPr indent="-228600" algn="l">
              <a:buFont typeface="Arial" panose="020B0604020202020204" pitchFamily="34" charset="0"/>
              <a:buChar char="•"/>
            </a:pPr>
            <a:r>
              <a:rPr lang="en-US" sz="2200" u="sng" dirty="0"/>
              <a:t>Dado != </a:t>
            </a:r>
            <a:r>
              <a:rPr lang="en-US" sz="2200" u="sng" dirty="0" err="1"/>
              <a:t>Informação</a:t>
            </a:r>
            <a:endParaRPr lang="en-US" sz="2200" u="sng" dirty="0"/>
          </a:p>
          <a:p>
            <a:pPr indent="-228600" algn="l">
              <a:buFont typeface="Arial" panose="020B0604020202020204" pitchFamily="34" charset="0"/>
              <a:buChar char="•"/>
            </a:pPr>
            <a:endParaRPr lang="en-US" sz="2200" u="sng" dirty="0"/>
          </a:p>
          <a:p>
            <a:pPr indent="-228600" algn="l">
              <a:buFont typeface="Arial" panose="020B0604020202020204" pitchFamily="34" charset="0"/>
              <a:buChar char="•"/>
            </a:pPr>
            <a:endParaRPr lang="en-US" sz="2200" u="sng" dirty="0"/>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501989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80" name="Freeform: Shape 7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22C89E65-8C76-384B-AD61-A5CBF744F58D}"/>
              </a:ext>
            </a:extLst>
          </p:cNvPr>
          <p:cNvSpPr>
            <a:spLocks noGrp="1"/>
          </p:cNvSpPr>
          <p:nvPr>
            <p:ph type="title"/>
          </p:nvPr>
        </p:nvSpPr>
        <p:spPr>
          <a:xfrm>
            <a:off x="765051" y="662400"/>
            <a:ext cx="3384000" cy="1492132"/>
          </a:xfrm>
        </p:spPr>
        <p:txBody>
          <a:bodyPr anchor="t">
            <a:normAutofit/>
          </a:bodyPr>
          <a:lstStyle/>
          <a:p>
            <a:r>
              <a:rPr lang="pt-BR" sz="2400">
                <a:solidFill>
                  <a:schemeClr val="bg1"/>
                </a:solidFill>
              </a:rPr>
              <a:t>E SE..... PRECISARMOS LISTAR TODOS OS </a:t>
            </a:r>
            <a:r>
              <a:rPr lang="pt-BR" sz="2400" b="1">
                <a:solidFill>
                  <a:schemeClr val="bg1"/>
                </a:solidFill>
              </a:rPr>
              <a:t>TELEFONES DO CLIENTE?</a:t>
            </a:r>
            <a:endParaRPr lang="pt-BR" sz="2400">
              <a:solidFill>
                <a:schemeClr val="bg1"/>
              </a:solidFill>
            </a:endParaRPr>
          </a:p>
        </p:txBody>
      </p:sp>
      <p:sp>
        <p:nvSpPr>
          <p:cNvPr id="3" name="Espaço Reservado para Conteúdo 2">
            <a:extLst>
              <a:ext uri="{FF2B5EF4-FFF2-40B4-BE49-F238E27FC236}">
                <a16:creationId xmlns:a16="http://schemas.microsoft.com/office/drawing/2014/main" id="{F200DCB1-41C0-0340-B71D-8BADD35B5DB7}"/>
              </a:ext>
            </a:extLst>
          </p:cNvPr>
          <p:cNvSpPr>
            <a:spLocks noGrp="1"/>
          </p:cNvSpPr>
          <p:nvPr>
            <p:ph idx="1"/>
          </p:nvPr>
        </p:nvSpPr>
        <p:spPr>
          <a:xfrm>
            <a:off x="765051" y="2286000"/>
            <a:ext cx="3384000" cy="3844800"/>
          </a:xfrm>
        </p:spPr>
        <p:txBody>
          <a:bodyPr>
            <a:normAutofit/>
          </a:bodyPr>
          <a:lstStyle/>
          <a:p>
            <a:r>
              <a:rPr lang="pt-BR" sz="2000">
                <a:solidFill>
                  <a:schemeClr val="bg1">
                    <a:alpha val="60000"/>
                  </a:schemeClr>
                </a:solidFill>
              </a:rPr>
              <a:t>Lembra da teoria dos conjuntos? Ela se aplica aqui.</a:t>
            </a:r>
          </a:p>
          <a:p>
            <a:endParaRPr lang="pt-BR" sz="2000">
              <a:solidFill>
                <a:schemeClr val="bg1">
                  <a:alpha val="60000"/>
                </a:schemeClr>
              </a:solidFill>
            </a:endParaRPr>
          </a:p>
        </p:txBody>
      </p:sp>
      <p:pic>
        <p:nvPicPr>
          <p:cNvPr id="1026" name="Picture 2" descr="Lê M.D.: SQL Joins versusTeoria dos Conjuntos/Set Theory">
            <a:extLst>
              <a:ext uri="{FF2B5EF4-FFF2-40B4-BE49-F238E27FC236}">
                <a16:creationId xmlns:a16="http://schemas.microsoft.com/office/drawing/2014/main" id="{C8E610A6-142B-D746-A420-97EC29FAF4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1053" y="1060915"/>
            <a:ext cx="6014185" cy="4736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38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is telefones se comunicando">
            <a:extLst>
              <a:ext uri="{FF2B5EF4-FFF2-40B4-BE49-F238E27FC236}">
                <a16:creationId xmlns:a16="http://schemas.microsoft.com/office/drawing/2014/main" id="{A428C055-2EA0-44EC-8104-9B3D7C86AD61}"/>
              </a:ext>
            </a:extLst>
          </p:cNvPr>
          <p:cNvPicPr>
            <a:picLocks noChangeAspect="1"/>
          </p:cNvPicPr>
          <p:nvPr/>
        </p:nvPicPr>
        <p:blipFill rotWithShape="1">
          <a:blip r:embed="rId2"/>
          <a:srcRect l="11700" r="21409"/>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Espaço Reservado para Conteúdo 2">
            <a:extLst>
              <a:ext uri="{FF2B5EF4-FFF2-40B4-BE49-F238E27FC236}">
                <a16:creationId xmlns:a16="http://schemas.microsoft.com/office/drawing/2014/main" id="{AB786FDE-146F-E846-B16B-33D4650E9627}"/>
              </a:ext>
            </a:extLst>
          </p:cNvPr>
          <p:cNvSpPr>
            <a:spLocks noGrp="1"/>
          </p:cNvSpPr>
          <p:nvPr>
            <p:ph idx="1"/>
          </p:nvPr>
        </p:nvSpPr>
        <p:spPr>
          <a:xfrm>
            <a:off x="6513788" y="2333297"/>
            <a:ext cx="4840010" cy="3843666"/>
          </a:xfrm>
        </p:spPr>
        <p:txBody>
          <a:bodyPr>
            <a:normAutofit/>
          </a:bodyPr>
          <a:lstStyle/>
          <a:p>
            <a:r>
              <a:rPr lang="pt-BR" sz="2000"/>
              <a:t>SELECT * FROM CLIENTE </a:t>
            </a:r>
          </a:p>
          <a:p>
            <a:pPr marL="0" indent="0">
              <a:buNone/>
            </a:pPr>
            <a:r>
              <a:rPr lang="pt-BR" sz="2000"/>
              <a:t>INNER JOIN TELEFONE ON TELEFONE.IDCLIENTE = CLIENTE.ID</a:t>
            </a:r>
          </a:p>
          <a:p>
            <a:pPr marL="0" indent="0">
              <a:buNone/>
            </a:pPr>
            <a:endParaRPr lang="pt-BR" sz="2000"/>
          </a:p>
          <a:p>
            <a:pPr marL="0" indent="0">
              <a:buNone/>
            </a:pPr>
            <a:r>
              <a:rPr lang="pt-BR" sz="2000"/>
              <a:t>(AQUI É O FAMOSO CONCEITO DE AMARRAÇÃO, O CL</a:t>
            </a:r>
            <a:r>
              <a:rPr lang="pt-BR" sz="2000" b="1"/>
              <a:t>IENTE </a:t>
            </a:r>
            <a:r>
              <a:rPr lang="pt-BR" sz="2000"/>
              <a:t>ESTÁ AMARRADO COM O TELEFONE) </a:t>
            </a:r>
          </a:p>
        </p:txBody>
      </p:sp>
    </p:spTree>
    <p:extLst>
      <p:ext uri="{BB962C8B-B14F-4D97-AF65-F5344CB8AC3E}">
        <p14:creationId xmlns:p14="http://schemas.microsoft.com/office/powerpoint/2010/main" val="3760986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0" name="Rectangle 79">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1221BD7C-4F15-994C-850F-4C1F13A64E28}"/>
              </a:ext>
            </a:extLst>
          </p:cNvPr>
          <p:cNvSpPr/>
          <p:nvPr/>
        </p:nvSpPr>
        <p:spPr>
          <a:xfrm>
            <a:off x="958850" y="2916238"/>
            <a:ext cx="10279063" cy="1001713"/>
          </a:xfrm>
          <a:prstGeom prst="rect">
            <a:avLst/>
          </a:prstGeom>
        </p:spPr>
        <p:txBody>
          <a:bodyPr wrap="square" anchor="t">
            <a:normAutofit/>
          </a:bodyPr>
          <a:lstStyle/>
          <a:p>
            <a:pPr>
              <a:spcAft>
                <a:spcPts val="600"/>
              </a:spcAft>
            </a:pPr>
            <a:r>
              <a:rPr lang="pt-BR" sz="2800"/>
              <a:t>Para isso serve o </a:t>
            </a:r>
            <a:r>
              <a:rPr lang="pt-BR" sz="2800" err="1"/>
              <a:t>group</a:t>
            </a:r>
            <a:r>
              <a:rPr lang="pt-BR" sz="2800"/>
              <a:t> </a:t>
            </a:r>
            <a:r>
              <a:rPr lang="pt-BR" sz="2800" err="1"/>
              <a:t>by</a:t>
            </a:r>
            <a:endParaRPr lang="pt-BR" sz="2800"/>
          </a:p>
        </p:txBody>
      </p:sp>
      <p:sp>
        <p:nvSpPr>
          <p:cNvPr id="5" name="Retângulo 4">
            <a:extLst>
              <a:ext uri="{FF2B5EF4-FFF2-40B4-BE49-F238E27FC236}">
                <a16:creationId xmlns:a16="http://schemas.microsoft.com/office/drawing/2014/main" id="{CB9B11BA-318E-7949-B0B9-2595116C2F7B}"/>
              </a:ext>
            </a:extLst>
          </p:cNvPr>
          <p:cNvSpPr/>
          <p:nvPr/>
        </p:nvSpPr>
        <p:spPr>
          <a:xfrm>
            <a:off x="958850" y="3954463"/>
            <a:ext cx="10279063" cy="1947863"/>
          </a:xfrm>
          <a:prstGeom prst="rect">
            <a:avLst/>
          </a:prstGeom>
        </p:spPr>
        <p:txBody>
          <a:bodyPr wrap="square" anchor="t">
            <a:normAutofit/>
          </a:bodyPr>
          <a:lstStyle/>
          <a:p>
            <a:pPr>
              <a:spcAft>
                <a:spcPts val="600"/>
              </a:spcAft>
            </a:pPr>
            <a:r>
              <a:rPr lang="pt-BR" sz="2800"/>
              <a:t>SELECT SEXO, AVG(RENDA) FROM CLIENTE </a:t>
            </a:r>
            <a:r>
              <a:rPr lang="pt-BR" sz="2800" err="1"/>
              <a:t>group</a:t>
            </a:r>
            <a:r>
              <a:rPr lang="pt-BR" sz="2800"/>
              <a:t> </a:t>
            </a:r>
            <a:r>
              <a:rPr lang="pt-BR" sz="2800" err="1"/>
              <a:t>by</a:t>
            </a:r>
            <a:r>
              <a:rPr lang="pt-BR" sz="2800"/>
              <a:t> SEXO</a:t>
            </a:r>
          </a:p>
        </p:txBody>
      </p:sp>
      <p:sp>
        <p:nvSpPr>
          <p:cNvPr id="2" name="Título 1">
            <a:extLst>
              <a:ext uri="{FF2B5EF4-FFF2-40B4-BE49-F238E27FC236}">
                <a16:creationId xmlns:a16="http://schemas.microsoft.com/office/drawing/2014/main" id="{22C89E65-8C76-384B-AD61-A5CBF744F58D}"/>
              </a:ext>
            </a:extLst>
          </p:cNvPr>
          <p:cNvSpPr>
            <a:spLocks noGrp="1"/>
          </p:cNvSpPr>
          <p:nvPr>
            <p:ph type="title"/>
          </p:nvPr>
        </p:nvSpPr>
        <p:spPr>
          <a:xfrm>
            <a:off x="960120" y="434101"/>
            <a:ext cx="10279971" cy="1362042"/>
          </a:xfrm>
        </p:spPr>
        <p:txBody>
          <a:bodyPr vert="horz" lIns="91440" tIns="45720" rIns="91440" bIns="45720" rtlCol="0" anchor="b">
            <a:normAutofit/>
          </a:bodyPr>
          <a:lstStyle/>
          <a:p>
            <a:r>
              <a:rPr lang="en-US" dirty="0">
                <a:solidFill>
                  <a:schemeClr val="bg1"/>
                </a:solidFill>
              </a:rPr>
              <a:t>E</a:t>
            </a:r>
            <a:r>
              <a:rPr lang="en-US" kern="1200" dirty="0">
                <a:solidFill>
                  <a:schemeClr val="bg1"/>
                </a:solidFill>
                <a:latin typeface="+mj-lt"/>
                <a:ea typeface="+mj-ea"/>
                <a:cs typeface="+mj-cs"/>
              </a:rPr>
              <a:t> se..... </a:t>
            </a:r>
            <a:r>
              <a:rPr lang="en-US" kern="1200" dirty="0" err="1">
                <a:solidFill>
                  <a:schemeClr val="bg1"/>
                </a:solidFill>
                <a:latin typeface="+mj-lt"/>
                <a:ea typeface="+mj-ea"/>
                <a:cs typeface="+mj-cs"/>
              </a:rPr>
              <a:t>precisarmos</a:t>
            </a:r>
            <a:r>
              <a:rPr lang="en-US" kern="1200" dirty="0">
                <a:solidFill>
                  <a:schemeClr val="bg1"/>
                </a:solidFill>
                <a:latin typeface="+mj-lt"/>
                <a:ea typeface="+mj-ea"/>
                <a:cs typeface="+mj-cs"/>
              </a:rPr>
              <a:t> </a:t>
            </a:r>
            <a:r>
              <a:rPr lang="en-US" kern="1200" dirty="0" err="1">
                <a:solidFill>
                  <a:schemeClr val="bg1"/>
                </a:solidFill>
                <a:latin typeface="+mj-lt"/>
                <a:ea typeface="+mj-ea"/>
                <a:cs typeface="+mj-cs"/>
              </a:rPr>
              <a:t>listar</a:t>
            </a:r>
            <a:r>
              <a:rPr lang="en-US" kern="1200" dirty="0">
                <a:solidFill>
                  <a:schemeClr val="bg1"/>
                </a:solidFill>
                <a:latin typeface="+mj-lt"/>
                <a:ea typeface="+mj-ea"/>
                <a:cs typeface="+mj-cs"/>
              </a:rPr>
              <a:t> a </a:t>
            </a:r>
            <a:r>
              <a:rPr lang="en-US" kern="1200" dirty="0" err="1">
                <a:solidFill>
                  <a:schemeClr val="bg1"/>
                </a:solidFill>
                <a:latin typeface="+mj-lt"/>
                <a:ea typeface="+mj-ea"/>
                <a:cs typeface="+mj-cs"/>
              </a:rPr>
              <a:t>média</a:t>
            </a:r>
            <a:r>
              <a:rPr lang="en-US" kern="1200" dirty="0">
                <a:solidFill>
                  <a:schemeClr val="bg1"/>
                </a:solidFill>
                <a:latin typeface="+mj-lt"/>
                <a:ea typeface="+mj-ea"/>
                <a:cs typeface="+mj-cs"/>
              </a:rPr>
              <a:t> da </a:t>
            </a:r>
            <a:r>
              <a:rPr lang="en-US" kern="1200" dirty="0" err="1">
                <a:solidFill>
                  <a:schemeClr val="bg1"/>
                </a:solidFill>
                <a:latin typeface="+mj-lt"/>
                <a:ea typeface="+mj-ea"/>
                <a:cs typeface="+mj-cs"/>
              </a:rPr>
              <a:t>renda</a:t>
            </a:r>
            <a:r>
              <a:rPr lang="en-US" kern="1200" dirty="0">
                <a:solidFill>
                  <a:schemeClr val="bg1"/>
                </a:solidFill>
                <a:latin typeface="+mj-lt"/>
                <a:ea typeface="+mj-ea"/>
                <a:cs typeface="+mj-cs"/>
              </a:rPr>
              <a:t> </a:t>
            </a:r>
            <a:r>
              <a:rPr lang="en-US" kern="1200" dirty="0" err="1">
                <a:solidFill>
                  <a:schemeClr val="bg1"/>
                </a:solidFill>
                <a:latin typeface="+mj-lt"/>
                <a:ea typeface="+mj-ea"/>
                <a:cs typeface="+mj-cs"/>
              </a:rPr>
              <a:t>agrupado</a:t>
            </a:r>
            <a:r>
              <a:rPr lang="en-US" kern="1200" dirty="0">
                <a:solidFill>
                  <a:schemeClr val="bg1"/>
                </a:solidFill>
                <a:latin typeface="+mj-lt"/>
                <a:ea typeface="+mj-ea"/>
                <a:cs typeface="+mj-cs"/>
              </a:rPr>
              <a:t> por </a:t>
            </a:r>
            <a:r>
              <a:rPr lang="en-US" kern="1200" dirty="0" err="1">
                <a:solidFill>
                  <a:schemeClr val="bg1"/>
                </a:solidFill>
                <a:latin typeface="+mj-lt"/>
                <a:ea typeface="+mj-ea"/>
                <a:cs typeface="+mj-cs"/>
              </a:rPr>
              <a:t>sexo</a:t>
            </a:r>
            <a:r>
              <a:rPr lang="en-US" kern="1200" dirty="0">
                <a:solidFill>
                  <a:schemeClr val="bg1"/>
                </a:solidFill>
                <a:latin typeface="+mj-lt"/>
                <a:ea typeface="+mj-ea"/>
                <a:cs typeface="+mj-cs"/>
              </a:rPr>
              <a:t>?</a:t>
            </a:r>
          </a:p>
        </p:txBody>
      </p:sp>
    </p:spTree>
    <p:extLst>
      <p:ext uri="{BB962C8B-B14F-4D97-AF65-F5344CB8AC3E}">
        <p14:creationId xmlns:p14="http://schemas.microsoft.com/office/powerpoint/2010/main" val="1745813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8FB4EB-3998-354F-8EF9-F92BCD8916C7}"/>
              </a:ext>
            </a:extLst>
          </p:cNvPr>
          <p:cNvSpPr>
            <a:spLocks noGrp="1"/>
          </p:cNvSpPr>
          <p:nvPr>
            <p:ph type="title"/>
          </p:nvPr>
        </p:nvSpPr>
        <p:spPr>
          <a:xfrm>
            <a:off x="686834" y="1153572"/>
            <a:ext cx="3200400" cy="4461163"/>
          </a:xfrm>
        </p:spPr>
        <p:txBody>
          <a:bodyPr>
            <a:normAutofit/>
          </a:bodyPr>
          <a:lstStyle/>
          <a:p>
            <a:r>
              <a:rPr lang="pt-BR">
                <a:solidFill>
                  <a:srgbClr val="FFFFFF"/>
                </a:solidFill>
              </a:rPr>
              <a:t>E O QUE É UMA 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735F2479-8AAE-1745-B422-81ED00A8DE1D}"/>
              </a:ext>
            </a:extLst>
          </p:cNvPr>
          <p:cNvSpPr>
            <a:spLocks noGrp="1"/>
          </p:cNvSpPr>
          <p:nvPr>
            <p:ph idx="1"/>
          </p:nvPr>
        </p:nvSpPr>
        <p:spPr>
          <a:xfrm>
            <a:off x="4447308" y="591344"/>
            <a:ext cx="6906491" cy="5585619"/>
          </a:xfrm>
        </p:spPr>
        <p:txBody>
          <a:bodyPr anchor="ctr">
            <a:normAutofit/>
          </a:bodyPr>
          <a:lstStyle/>
          <a:p>
            <a:r>
              <a:rPr lang="pt-BR" dirty="0"/>
              <a:t>Nada mais é que um comando SQL de </a:t>
            </a:r>
            <a:r>
              <a:rPr lang="pt-BR" dirty="0" err="1"/>
              <a:t>select</a:t>
            </a:r>
            <a:r>
              <a:rPr lang="pt-BR" dirty="0"/>
              <a:t> armazenado no SGBD, é um atalho para o comando</a:t>
            </a:r>
          </a:p>
          <a:p>
            <a:r>
              <a:rPr lang="pt-BR" dirty="0"/>
              <a:t>EX: </a:t>
            </a:r>
            <a:r>
              <a:rPr lang="pt-BR" dirty="0" err="1"/>
              <a:t>create</a:t>
            </a:r>
            <a:r>
              <a:rPr lang="pt-BR" dirty="0"/>
              <a:t> </a:t>
            </a:r>
            <a:r>
              <a:rPr lang="pt-BR" dirty="0" err="1"/>
              <a:t>view</a:t>
            </a:r>
            <a:r>
              <a:rPr lang="pt-BR" dirty="0"/>
              <a:t> </a:t>
            </a:r>
            <a:r>
              <a:rPr lang="pt-BR" dirty="0" err="1"/>
              <a:t>teste_cliente</a:t>
            </a:r>
            <a:r>
              <a:rPr lang="pt-BR" dirty="0"/>
              <a:t> as </a:t>
            </a:r>
            <a:r>
              <a:rPr lang="pt-BR" dirty="0" err="1"/>
              <a:t>select</a:t>
            </a:r>
            <a:r>
              <a:rPr lang="pt-BR" dirty="0"/>
              <a:t> </a:t>
            </a:r>
            <a:r>
              <a:rPr lang="pt-BR" dirty="0" err="1"/>
              <a:t>nome,renda</a:t>
            </a:r>
            <a:r>
              <a:rPr lang="pt-BR" dirty="0"/>
              <a:t> </a:t>
            </a:r>
            <a:r>
              <a:rPr lang="pt-BR" dirty="0" err="1"/>
              <a:t>from</a:t>
            </a:r>
            <a:r>
              <a:rPr lang="pt-BR" dirty="0"/>
              <a:t> cliente.</a:t>
            </a:r>
          </a:p>
          <a:p>
            <a:endParaRPr lang="pt-BR" dirty="0"/>
          </a:p>
          <a:p>
            <a:r>
              <a:rPr lang="pt-BR" dirty="0"/>
              <a:t>Agora seria possível fazer </a:t>
            </a:r>
            <a:r>
              <a:rPr lang="pt-BR" dirty="0" err="1"/>
              <a:t>select</a:t>
            </a:r>
            <a:r>
              <a:rPr lang="pt-BR" dirty="0"/>
              <a:t> * </a:t>
            </a:r>
            <a:r>
              <a:rPr lang="pt-BR" dirty="0" err="1"/>
              <a:t>from</a:t>
            </a:r>
            <a:r>
              <a:rPr lang="pt-BR" dirty="0"/>
              <a:t> </a:t>
            </a:r>
            <a:r>
              <a:rPr lang="pt-BR" dirty="0" err="1"/>
              <a:t>teste_cliente</a:t>
            </a:r>
            <a:endParaRPr lang="pt-BR" dirty="0"/>
          </a:p>
        </p:txBody>
      </p:sp>
    </p:spTree>
    <p:extLst>
      <p:ext uri="{BB962C8B-B14F-4D97-AF65-F5344CB8AC3E}">
        <p14:creationId xmlns:p14="http://schemas.microsoft.com/office/powerpoint/2010/main" val="2487198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42BFAB-32EF-2B45-AF7A-A99ECA14C5D9}"/>
              </a:ext>
            </a:extLst>
          </p:cNvPr>
          <p:cNvSpPr>
            <a:spLocks noGrp="1"/>
          </p:cNvSpPr>
          <p:nvPr>
            <p:ph type="title"/>
          </p:nvPr>
        </p:nvSpPr>
        <p:spPr>
          <a:xfrm>
            <a:off x="686834" y="1153572"/>
            <a:ext cx="3200400" cy="4461163"/>
          </a:xfrm>
        </p:spPr>
        <p:txBody>
          <a:bodyPr>
            <a:normAutofit/>
          </a:bodyPr>
          <a:lstStyle/>
          <a:p>
            <a:r>
              <a:rPr lang="pt-BR">
                <a:solidFill>
                  <a:srgbClr val="FFFFFF"/>
                </a:solidFill>
              </a:rPr>
              <a:t>FUNÇÕES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47621881-6CC8-C44B-B5CE-08C18B248B4E}"/>
              </a:ext>
            </a:extLst>
          </p:cNvPr>
          <p:cNvSpPr>
            <a:spLocks noGrp="1"/>
          </p:cNvSpPr>
          <p:nvPr>
            <p:ph idx="1"/>
          </p:nvPr>
        </p:nvSpPr>
        <p:spPr>
          <a:xfrm>
            <a:off x="4447308" y="591344"/>
            <a:ext cx="6906491" cy="5585619"/>
          </a:xfrm>
        </p:spPr>
        <p:txBody>
          <a:bodyPr anchor="ctr">
            <a:normAutofit/>
          </a:bodyPr>
          <a:lstStyle/>
          <a:p>
            <a:r>
              <a:rPr lang="pt-BR" sz="2400"/>
              <a:t>As funções são funcionalidades do SGBD implementadas para nos ajudar quando precisamos fazer algum processamento com os dados, </a:t>
            </a:r>
            <a:r>
              <a:rPr lang="pt-BR" sz="2400" err="1"/>
              <a:t>Ex</a:t>
            </a:r>
            <a:r>
              <a:rPr lang="pt-BR" sz="2400"/>
              <a:t>: Converter um dado, contar a quantidade de caracteres de uma palavra, obter a diferença entre duas datas... E por vai...</a:t>
            </a:r>
          </a:p>
          <a:p>
            <a:endParaRPr lang="pt-BR" sz="2400"/>
          </a:p>
          <a:p>
            <a:r>
              <a:rPr lang="pt-BR" sz="2400" err="1"/>
              <a:t>Ex</a:t>
            </a:r>
            <a:r>
              <a:rPr lang="pt-BR" sz="2400"/>
              <a:t>: </a:t>
            </a:r>
            <a:r>
              <a:rPr lang="pt-BR" sz="2400" err="1"/>
              <a:t>Select</a:t>
            </a:r>
            <a:r>
              <a:rPr lang="pt-BR" sz="2400"/>
              <a:t> </a:t>
            </a:r>
            <a:r>
              <a:rPr lang="pt-BR" sz="2400" err="1"/>
              <a:t>getdate</a:t>
            </a:r>
            <a:r>
              <a:rPr lang="pt-BR" sz="2400"/>
              <a:t>() – Retorna a data atual;</a:t>
            </a:r>
          </a:p>
          <a:p>
            <a:r>
              <a:rPr lang="pt-BR" sz="2400" err="1"/>
              <a:t>Select</a:t>
            </a:r>
            <a:r>
              <a:rPr lang="pt-BR" sz="2400"/>
              <a:t> sum(renda) </a:t>
            </a:r>
            <a:r>
              <a:rPr lang="pt-BR" sz="2400" err="1"/>
              <a:t>from</a:t>
            </a:r>
            <a:r>
              <a:rPr lang="pt-BR" sz="2400"/>
              <a:t> cliente – Retorna a soma de renda de todos os clientes</a:t>
            </a:r>
          </a:p>
          <a:p>
            <a:r>
              <a:rPr lang="pt-BR" sz="2400" err="1"/>
              <a:t>Select</a:t>
            </a:r>
            <a:r>
              <a:rPr lang="pt-BR" sz="2400"/>
              <a:t> </a:t>
            </a:r>
            <a:r>
              <a:rPr lang="pt-BR" sz="2400" err="1"/>
              <a:t>avg</a:t>
            </a:r>
            <a:r>
              <a:rPr lang="pt-BR" sz="2400"/>
              <a:t>(renda) </a:t>
            </a:r>
            <a:r>
              <a:rPr lang="pt-BR" sz="2400" err="1"/>
              <a:t>from</a:t>
            </a:r>
            <a:r>
              <a:rPr lang="pt-BR" sz="2400"/>
              <a:t> cliente – Retorna a media de renda dos clientes</a:t>
            </a:r>
          </a:p>
          <a:p>
            <a:r>
              <a:rPr lang="pt-BR" sz="2400" err="1"/>
              <a:t>Select</a:t>
            </a:r>
            <a:r>
              <a:rPr lang="pt-BR" sz="2400"/>
              <a:t> </a:t>
            </a:r>
            <a:r>
              <a:rPr lang="pt-BR" sz="2400" err="1"/>
              <a:t>count</a:t>
            </a:r>
            <a:r>
              <a:rPr lang="pt-BR" sz="2400"/>
              <a:t>(*) </a:t>
            </a:r>
            <a:r>
              <a:rPr lang="pt-BR" sz="2400" err="1"/>
              <a:t>from</a:t>
            </a:r>
            <a:r>
              <a:rPr lang="pt-BR" sz="2400"/>
              <a:t> cliente – Retorna a quantidade de clientes</a:t>
            </a:r>
          </a:p>
        </p:txBody>
      </p:sp>
    </p:spTree>
    <p:extLst>
      <p:ext uri="{BB962C8B-B14F-4D97-AF65-F5344CB8AC3E}">
        <p14:creationId xmlns:p14="http://schemas.microsoft.com/office/powerpoint/2010/main" val="281263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50B6D8-33AB-2440-BD06-B5CE9D5486E9}"/>
              </a:ext>
            </a:extLst>
          </p:cNvPr>
          <p:cNvSpPr>
            <a:spLocks noGrp="1"/>
          </p:cNvSpPr>
          <p:nvPr>
            <p:ph type="title"/>
          </p:nvPr>
        </p:nvSpPr>
        <p:spPr>
          <a:xfrm>
            <a:off x="686834" y="1153572"/>
            <a:ext cx="3200400" cy="4461163"/>
          </a:xfrm>
        </p:spPr>
        <p:txBody>
          <a:bodyPr>
            <a:normAutofit/>
          </a:bodyPr>
          <a:lstStyle/>
          <a:p>
            <a:r>
              <a:rPr lang="pt-BR" dirty="0">
                <a:solidFill>
                  <a:srgbClr val="FFFFFF"/>
                </a:solidFill>
              </a:rPr>
              <a:t>Apêndice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A44E96F9-B106-7F46-AA78-B65175D789C1}"/>
              </a:ext>
            </a:extLst>
          </p:cNvPr>
          <p:cNvSpPr>
            <a:spLocks noGrp="1"/>
          </p:cNvSpPr>
          <p:nvPr>
            <p:ph idx="1"/>
          </p:nvPr>
        </p:nvSpPr>
        <p:spPr>
          <a:xfrm>
            <a:off x="4447308" y="591344"/>
            <a:ext cx="6906491" cy="5585619"/>
          </a:xfrm>
        </p:spPr>
        <p:txBody>
          <a:bodyPr anchor="ctr">
            <a:normAutofit/>
          </a:bodyPr>
          <a:lstStyle/>
          <a:p>
            <a:r>
              <a:rPr lang="pt-BR" sz="1300" b="1"/>
              <a:t>ABS(</a:t>
            </a:r>
            <a:r>
              <a:rPr lang="pt-BR" sz="1300" b="1" err="1"/>
              <a:t>n</a:t>
            </a:r>
            <a:r>
              <a:rPr lang="pt-BR" sz="1300" b="1"/>
              <a:t>)</a:t>
            </a:r>
            <a:r>
              <a:rPr lang="pt-BR" sz="1300"/>
              <a:t>: Devolve o valor absoluto de (</a:t>
            </a:r>
            <a:r>
              <a:rPr lang="pt-BR" sz="1300" err="1"/>
              <a:t>n</a:t>
            </a:r>
            <a:r>
              <a:rPr lang="pt-BR" sz="1300"/>
              <a:t>).</a:t>
            </a:r>
          </a:p>
          <a:p>
            <a:r>
              <a:rPr lang="pt-BR" sz="1300" b="1"/>
              <a:t>CEIL(</a:t>
            </a:r>
            <a:r>
              <a:rPr lang="pt-BR" sz="1300" b="1" err="1"/>
              <a:t>n</a:t>
            </a:r>
            <a:r>
              <a:rPr lang="pt-BR" sz="1300" b="1"/>
              <a:t>)</a:t>
            </a:r>
            <a:r>
              <a:rPr lang="pt-BR" sz="1300"/>
              <a:t>: Obtém o valor inteiro imediatamente superior ou igual a "</a:t>
            </a:r>
            <a:r>
              <a:rPr lang="pt-BR" sz="1300" err="1"/>
              <a:t>n</a:t>
            </a:r>
            <a:r>
              <a:rPr lang="pt-BR" sz="1300"/>
              <a:t>"</a:t>
            </a:r>
          </a:p>
          <a:p>
            <a:r>
              <a:rPr lang="pt-BR" sz="1300" b="1"/>
              <a:t>FLOOT(</a:t>
            </a:r>
            <a:r>
              <a:rPr lang="pt-BR" sz="1300" b="1" err="1"/>
              <a:t>n</a:t>
            </a:r>
            <a:r>
              <a:rPr lang="pt-BR" sz="1300" b="1"/>
              <a:t>)</a:t>
            </a:r>
            <a:r>
              <a:rPr lang="pt-BR" sz="1300"/>
              <a:t>: Devolve o valor inteiro imediatamente inferior ou igual a "</a:t>
            </a:r>
            <a:r>
              <a:rPr lang="pt-BR" sz="1300" err="1"/>
              <a:t>n</a:t>
            </a:r>
            <a:r>
              <a:rPr lang="pt-BR" sz="1300"/>
              <a:t>".</a:t>
            </a:r>
          </a:p>
          <a:p>
            <a:r>
              <a:rPr lang="pt-BR" sz="1300" b="1"/>
              <a:t>MOD (m, </a:t>
            </a:r>
            <a:r>
              <a:rPr lang="pt-BR" sz="1300" b="1" err="1"/>
              <a:t>n</a:t>
            </a:r>
            <a:r>
              <a:rPr lang="pt-BR" sz="1300" b="1"/>
              <a:t>)</a:t>
            </a:r>
            <a:r>
              <a:rPr lang="pt-BR" sz="1300"/>
              <a:t>: Devolve o resto resultante de dividir "m" entre "</a:t>
            </a:r>
            <a:r>
              <a:rPr lang="pt-BR" sz="1300" err="1"/>
              <a:t>n</a:t>
            </a:r>
            <a:r>
              <a:rPr lang="pt-BR" sz="1300"/>
              <a:t>".</a:t>
            </a:r>
          </a:p>
          <a:p>
            <a:r>
              <a:rPr lang="pt-BR" sz="1300" b="1"/>
              <a:t>NVL (valor, expressão)</a:t>
            </a:r>
            <a:r>
              <a:rPr lang="pt-BR" sz="1300"/>
              <a:t>: Substitui um valor nulo por outro valor.</a:t>
            </a:r>
          </a:p>
          <a:p>
            <a:r>
              <a:rPr lang="pt-BR" sz="1300" b="1"/>
              <a:t>POWER (m, exponente)</a:t>
            </a:r>
            <a:r>
              <a:rPr lang="pt-BR" sz="1300"/>
              <a:t>: Calcula a potência de um número.</a:t>
            </a:r>
          </a:p>
          <a:p>
            <a:r>
              <a:rPr lang="pt-BR" sz="1300" b="1"/>
              <a:t>ROUND (numero [, m])</a:t>
            </a:r>
            <a:r>
              <a:rPr lang="pt-BR" sz="1300"/>
              <a:t>: Arredonda números com o número de dígitos de precisão indicados.</a:t>
            </a:r>
          </a:p>
          <a:p>
            <a:r>
              <a:rPr lang="pt-BR" sz="1300" b="1"/>
              <a:t>SIGN (valor)</a:t>
            </a:r>
            <a:r>
              <a:rPr lang="pt-BR" sz="1300"/>
              <a:t>: Indica o signo do "valor".</a:t>
            </a:r>
          </a:p>
          <a:p>
            <a:r>
              <a:rPr lang="pt-BR" sz="1300" b="1"/>
              <a:t>SQRT(</a:t>
            </a:r>
            <a:r>
              <a:rPr lang="pt-BR" sz="1300" b="1" err="1"/>
              <a:t>n</a:t>
            </a:r>
            <a:r>
              <a:rPr lang="pt-BR" sz="1300" b="1"/>
              <a:t>)</a:t>
            </a:r>
            <a:r>
              <a:rPr lang="pt-BR" sz="1300"/>
              <a:t>: Devolve a raiz quadrada de "</a:t>
            </a:r>
            <a:r>
              <a:rPr lang="pt-BR" sz="1300" err="1"/>
              <a:t>n</a:t>
            </a:r>
            <a:r>
              <a:rPr lang="pt-BR" sz="1300"/>
              <a:t>".</a:t>
            </a:r>
          </a:p>
          <a:p>
            <a:r>
              <a:rPr lang="pt-BR" sz="1300" b="1"/>
              <a:t>TRUNC (numero, [m])</a:t>
            </a:r>
            <a:r>
              <a:rPr lang="pt-BR" sz="1300"/>
              <a:t>: Trunca números para que tenham uma certa quantidade de dígitos de precisão.</a:t>
            </a:r>
          </a:p>
          <a:p>
            <a:r>
              <a:rPr lang="pt-BR" sz="1300" b="1"/>
              <a:t>VAIRANCE (valor)</a:t>
            </a:r>
            <a:r>
              <a:rPr lang="pt-BR" sz="1300"/>
              <a:t>: Devolve a média de um conjunto de valores.</a:t>
            </a:r>
          </a:p>
          <a:p>
            <a:r>
              <a:rPr lang="pt-BR" sz="1300" b="1"/>
              <a:t>Funções de grupos de valores:</a:t>
            </a:r>
          </a:p>
          <a:p>
            <a:r>
              <a:rPr lang="pt-BR" sz="1300" b="1"/>
              <a:t>AVG(</a:t>
            </a:r>
            <a:r>
              <a:rPr lang="pt-BR" sz="1300" b="1" err="1"/>
              <a:t>n</a:t>
            </a:r>
            <a:r>
              <a:rPr lang="pt-BR" sz="1300" b="1"/>
              <a:t>)</a:t>
            </a:r>
            <a:r>
              <a:rPr lang="pt-BR" sz="1300"/>
              <a:t>: Calcula o valor médio de "</a:t>
            </a:r>
            <a:r>
              <a:rPr lang="pt-BR" sz="1300" err="1"/>
              <a:t>n</a:t>
            </a:r>
            <a:r>
              <a:rPr lang="pt-BR" sz="1300"/>
              <a:t>" ignorando os valores nulos.</a:t>
            </a:r>
          </a:p>
          <a:p>
            <a:r>
              <a:rPr lang="pt-BR" sz="1300" b="1"/>
              <a:t>COUNT (* | Expressão)</a:t>
            </a:r>
            <a:r>
              <a:rPr lang="pt-BR" sz="1300"/>
              <a:t>: Conta o número de vezes que a expressão avalia algum dado com valor não nulo. A opção "*" conta todas as filas selecionadas.</a:t>
            </a:r>
          </a:p>
          <a:p>
            <a:r>
              <a:rPr lang="pt-BR" sz="1300" b="1"/>
              <a:t>MAX (expressão)</a:t>
            </a:r>
            <a:r>
              <a:rPr lang="pt-BR" sz="1300"/>
              <a:t>: Calcula o máximo.</a:t>
            </a:r>
          </a:p>
          <a:p>
            <a:r>
              <a:rPr lang="pt-BR" sz="1300" b="1"/>
              <a:t>MIN (expressão)</a:t>
            </a:r>
            <a:r>
              <a:rPr lang="pt-BR" sz="1300"/>
              <a:t>: Calcula o mínimo.</a:t>
            </a:r>
          </a:p>
          <a:p>
            <a:endParaRPr lang="pt-BR" sz="1300"/>
          </a:p>
        </p:txBody>
      </p:sp>
    </p:spTree>
    <p:extLst>
      <p:ext uri="{BB962C8B-B14F-4D97-AF65-F5344CB8AC3E}">
        <p14:creationId xmlns:p14="http://schemas.microsoft.com/office/powerpoint/2010/main" val="566080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88B85D41-8882-4A4D-B816-30E82BB2F1EC}"/>
              </a:ext>
            </a:extLst>
          </p:cNvPr>
          <p:cNvSpPr>
            <a:spLocks noGrp="1"/>
          </p:cNvSpPr>
          <p:nvPr>
            <p:ph idx="1"/>
          </p:nvPr>
        </p:nvSpPr>
        <p:spPr>
          <a:xfrm>
            <a:off x="4447308" y="591344"/>
            <a:ext cx="6906491" cy="5585619"/>
          </a:xfrm>
        </p:spPr>
        <p:txBody>
          <a:bodyPr anchor="ctr">
            <a:normAutofit/>
          </a:bodyPr>
          <a:lstStyle/>
          <a:p>
            <a:r>
              <a:rPr lang="pt-BR" sz="900" b="1"/>
              <a:t>SUM (expressão)</a:t>
            </a:r>
            <a:r>
              <a:rPr lang="pt-BR" sz="900"/>
              <a:t>: Obtém a soma dos valores da expressão.</a:t>
            </a:r>
          </a:p>
          <a:p>
            <a:r>
              <a:rPr lang="pt-BR" sz="900" b="1"/>
              <a:t>GREATEST (valor1, valor2…)</a:t>
            </a:r>
            <a:r>
              <a:rPr lang="pt-BR" sz="900"/>
              <a:t>: Obtém o maior valor da lista.</a:t>
            </a:r>
          </a:p>
          <a:p>
            <a:r>
              <a:rPr lang="pt-BR" sz="900" b="1"/>
              <a:t>LEAST (valor1, valor2…)</a:t>
            </a:r>
            <a:r>
              <a:rPr lang="pt-BR" sz="900"/>
              <a:t>: Obtém o menor valor da lista.</a:t>
            </a:r>
          </a:p>
          <a:p>
            <a:r>
              <a:rPr lang="pt-BR" sz="900" b="1"/>
              <a:t>Funções que devolvem valores de caracteres:</a:t>
            </a:r>
          </a:p>
          <a:p>
            <a:r>
              <a:rPr lang="pt-BR" sz="900" b="1"/>
              <a:t>CHR(</a:t>
            </a:r>
            <a:r>
              <a:rPr lang="pt-BR" sz="900" b="1" err="1"/>
              <a:t>n</a:t>
            </a:r>
            <a:r>
              <a:rPr lang="pt-BR" sz="900" b="1"/>
              <a:t>)</a:t>
            </a:r>
            <a:r>
              <a:rPr lang="pt-BR" sz="900"/>
              <a:t>: Devolve o caractere cujo valor em binário é equivalente a "</a:t>
            </a:r>
            <a:r>
              <a:rPr lang="pt-BR" sz="900" err="1"/>
              <a:t>n</a:t>
            </a:r>
            <a:r>
              <a:rPr lang="pt-BR" sz="900"/>
              <a:t>".</a:t>
            </a:r>
          </a:p>
          <a:p>
            <a:r>
              <a:rPr lang="pt-BR" sz="900" b="1"/>
              <a:t>CONCAT (cad1, cad2)</a:t>
            </a:r>
            <a:r>
              <a:rPr lang="pt-BR" sz="900"/>
              <a:t>: Devolve "cad1" concatenada com "cad2".</a:t>
            </a:r>
          </a:p>
          <a:p>
            <a:r>
              <a:rPr lang="pt-BR" sz="900" b="1"/>
              <a:t>LOWER (</a:t>
            </a:r>
            <a:r>
              <a:rPr lang="pt-BR" sz="900" b="1" err="1"/>
              <a:t>cad</a:t>
            </a:r>
            <a:r>
              <a:rPr lang="pt-BR" sz="900" b="1"/>
              <a:t>)</a:t>
            </a:r>
            <a:r>
              <a:rPr lang="pt-BR" sz="900"/>
              <a:t>: Devolve a cadeia "</a:t>
            </a:r>
            <a:r>
              <a:rPr lang="pt-BR" sz="900" err="1"/>
              <a:t>cad</a:t>
            </a:r>
            <a:r>
              <a:rPr lang="pt-BR" sz="900"/>
              <a:t>" em minúsculas.</a:t>
            </a:r>
          </a:p>
          <a:p>
            <a:r>
              <a:rPr lang="pt-BR" sz="900" b="1"/>
              <a:t>UPPER (</a:t>
            </a:r>
            <a:r>
              <a:rPr lang="pt-BR" sz="900" b="1" err="1"/>
              <a:t>cad</a:t>
            </a:r>
            <a:r>
              <a:rPr lang="pt-BR" sz="900" b="1"/>
              <a:t>)</a:t>
            </a:r>
            <a:r>
              <a:rPr lang="pt-BR" sz="900"/>
              <a:t>: Devolve a cadeia "</a:t>
            </a:r>
            <a:r>
              <a:rPr lang="pt-BR" sz="900" err="1"/>
              <a:t>cad</a:t>
            </a:r>
            <a:r>
              <a:rPr lang="pt-BR" sz="900"/>
              <a:t>" em maiúsculas.</a:t>
            </a:r>
          </a:p>
          <a:p>
            <a:r>
              <a:rPr lang="pt-BR" sz="900" b="1"/>
              <a:t>INITCAP (</a:t>
            </a:r>
            <a:r>
              <a:rPr lang="pt-BR" sz="900" b="1" err="1"/>
              <a:t>cad</a:t>
            </a:r>
            <a:r>
              <a:rPr lang="pt-BR" sz="900" b="1"/>
              <a:t>)</a:t>
            </a:r>
            <a:r>
              <a:rPr lang="pt-BR" sz="900"/>
              <a:t>: Converte a cadeia "</a:t>
            </a:r>
            <a:r>
              <a:rPr lang="pt-BR" sz="900" err="1"/>
              <a:t>cad</a:t>
            </a:r>
            <a:r>
              <a:rPr lang="pt-BR" sz="900"/>
              <a:t>" a tipo título.</a:t>
            </a:r>
          </a:p>
          <a:p>
            <a:r>
              <a:rPr lang="pt-BR" sz="900" b="1"/>
              <a:t>LPAD (cad1, </a:t>
            </a:r>
            <a:r>
              <a:rPr lang="pt-BR" sz="900" b="1" err="1"/>
              <a:t>n</a:t>
            </a:r>
            <a:r>
              <a:rPr lang="pt-BR" sz="900" b="1"/>
              <a:t>[,cad2])</a:t>
            </a:r>
            <a:r>
              <a:rPr lang="pt-BR" sz="900"/>
              <a:t>: Adiciona caracteres à esquerda da cadeia até que tenha uma certa longitude.</a:t>
            </a:r>
          </a:p>
          <a:p>
            <a:r>
              <a:rPr lang="pt-BR" sz="900" b="1"/>
              <a:t>RPAD (cad1, </a:t>
            </a:r>
            <a:r>
              <a:rPr lang="pt-BR" sz="900" b="1" err="1"/>
              <a:t>n</a:t>
            </a:r>
            <a:r>
              <a:rPr lang="pt-BR" sz="900" b="1"/>
              <a:t>[,cad2])</a:t>
            </a:r>
            <a:r>
              <a:rPr lang="pt-BR" sz="900"/>
              <a:t>: Adiciona caracteres à direita até que tenha uma certa longitude.</a:t>
            </a:r>
          </a:p>
          <a:p>
            <a:r>
              <a:rPr lang="pt-BR" sz="900" b="1"/>
              <a:t>LTRIM (</a:t>
            </a:r>
            <a:r>
              <a:rPr lang="pt-BR" sz="900" b="1" err="1"/>
              <a:t>cad</a:t>
            </a:r>
            <a:r>
              <a:rPr lang="pt-BR" sz="900" b="1"/>
              <a:t> [,set])</a:t>
            </a:r>
            <a:r>
              <a:rPr lang="pt-BR" sz="900"/>
              <a:t>: Suprime um conjunto de caracteres à esquerda da cadeia.</a:t>
            </a:r>
          </a:p>
          <a:p>
            <a:r>
              <a:rPr lang="pt-BR" sz="900" b="1"/>
              <a:t>RTRIM (</a:t>
            </a:r>
            <a:r>
              <a:rPr lang="pt-BR" sz="900" b="1" err="1"/>
              <a:t>cad</a:t>
            </a:r>
            <a:r>
              <a:rPr lang="pt-BR" sz="900" b="1"/>
              <a:t> [,set])</a:t>
            </a:r>
            <a:r>
              <a:rPr lang="pt-BR" sz="900"/>
              <a:t>: Suprime um conjunto de caracteres à direita da cadeia.</a:t>
            </a:r>
          </a:p>
          <a:p>
            <a:r>
              <a:rPr lang="pt-BR" sz="900" b="1"/>
              <a:t>REPLACE (</a:t>
            </a:r>
            <a:r>
              <a:rPr lang="pt-BR" sz="900" b="1" err="1"/>
              <a:t>cad</a:t>
            </a:r>
            <a:r>
              <a:rPr lang="pt-BR" sz="900" b="1"/>
              <a:t>, </a:t>
            </a:r>
            <a:r>
              <a:rPr lang="pt-BR" sz="900" b="1" err="1"/>
              <a:t>cadeia_busca</a:t>
            </a:r>
            <a:r>
              <a:rPr lang="pt-BR" sz="900" b="1"/>
              <a:t> [, </a:t>
            </a:r>
            <a:r>
              <a:rPr lang="pt-BR" sz="900" b="1" err="1"/>
              <a:t>cadeia_substitucao</a:t>
            </a:r>
            <a:r>
              <a:rPr lang="pt-BR" sz="900" b="1"/>
              <a:t>])</a:t>
            </a:r>
            <a:r>
              <a:rPr lang="pt-BR" sz="900"/>
              <a:t>: Substitui um caractere ou caracteres de uma cadeia com 0 ou mais caracteres.</a:t>
            </a:r>
          </a:p>
          <a:p>
            <a:r>
              <a:rPr lang="pt-BR" sz="900" b="1"/>
              <a:t>SUBSTR (</a:t>
            </a:r>
            <a:r>
              <a:rPr lang="pt-BR" sz="900" b="1" err="1"/>
              <a:t>cad</a:t>
            </a:r>
            <a:r>
              <a:rPr lang="pt-BR" sz="900" b="1"/>
              <a:t>, m [,</a:t>
            </a:r>
            <a:r>
              <a:rPr lang="pt-BR" sz="900" b="1" err="1"/>
              <a:t>n</a:t>
            </a:r>
            <a:r>
              <a:rPr lang="pt-BR" sz="900" b="1"/>
              <a:t>])</a:t>
            </a:r>
            <a:r>
              <a:rPr lang="pt-BR" sz="900"/>
              <a:t>: Obtém parte de uma cadeia.</a:t>
            </a:r>
          </a:p>
          <a:p>
            <a:r>
              <a:rPr lang="pt-BR" sz="900" b="1"/>
              <a:t>TRANSLATE (cad1, cad2, cad3)</a:t>
            </a:r>
            <a:r>
              <a:rPr lang="pt-BR" sz="900"/>
              <a:t>: Converte caracteres de uma cadeia em caracteres diferentes, segundo um plano de substituição marcado pelo usuário.</a:t>
            </a:r>
          </a:p>
          <a:p>
            <a:r>
              <a:rPr lang="pt-BR" sz="900" b="1"/>
              <a:t>Funções que devolvem valores numéricos:</a:t>
            </a:r>
          </a:p>
          <a:p>
            <a:r>
              <a:rPr lang="pt-BR" sz="900" b="1"/>
              <a:t>ASCII(</a:t>
            </a:r>
            <a:r>
              <a:rPr lang="pt-BR" sz="900" b="1" err="1"/>
              <a:t>cad</a:t>
            </a:r>
            <a:r>
              <a:rPr lang="pt-BR" sz="900" b="1"/>
              <a:t>)</a:t>
            </a:r>
            <a:r>
              <a:rPr lang="pt-BR" sz="900"/>
              <a:t>: Devolve o valor ASCII da primeira letra da cadeia "</a:t>
            </a:r>
            <a:r>
              <a:rPr lang="pt-BR" sz="900" err="1"/>
              <a:t>cad</a:t>
            </a:r>
            <a:r>
              <a:rPr lang="pt-BR" sz="900"/>
              <a:t>".</a:t>
            </a:r>
          </a:p>
          <a:p>
            <a:r>
              <a:rPr lang="pt-BR" sz="900" b="1"/>
              <a:t>INSTR (cad1, cad2 [, </a:t>
            </a:r>
            <a:r>
              <a:rPr lang="pt-BR" sz="900" b="1" err="1"/>
              <a:t>comeco</a:t>
            </a:r>
            <a:r>
              <a:rPr lang="pt-BR" sz="900" b="1"/>
              <a:t> [,m]])</a:t>
            </a:r>
            <a:r>
              <a:rPr lang="pt-BR" sz="900"/>
              <a:t>: Permite uma busca de um conjunto de caracteres em uma cadeia, mas não suprime nenhum caractere depois.</a:t>
            </a:r>
          </a:p>
          <a:p>
            <a:r>
              <a:rPr lang="pt-BR" sz="900" b="1"/>
              <a:t>LENGTH (</a:t>
            </a:r>
            <a:r>
              <a:rPr lang="pt-BR" sz="900" b="1" err="1"/>
              <a:t>cad</a:t>
            </a:r>
            <a:r>
              <a:rPr lang="pt-BR" sz="900" b="1"/>
              <a:t>)</a:t>
            </a:r>
            <a:r>
              <a:rPr lang="pt-BR" sz="900"/>
              <a:t>: Devolve o número de caracteres de cad.</a:t>
            </a:r>
          </a:p>
          <a:p>
            <a:pPr marL="0" indent="0">
              <a:buNone/>
            </a:pPr>
            <a:endParaRPr lang="pt-BR" sz="900"/>
          </a:p>
        </p:txBody>
      </p:sp>
      <p:sp>
        <p:nvSpPr>
          <p:cNvPr id="9" name="Título 1">
            <a:extLst>
              <a:ext uri="{FF2B5EF4-FFF2-40B4-BE49-F238E27FC236}">
                <a16:creationId xmlns:a16="http://schemas.microsoft.com/office/drawing/2014/main" id="{ACAF6BD4-5F92-CB49-8A05-53EC7E64B238}"/>
              </a:ext>
            </a:extLst>
          </p:cNvPr>
          <p:cNvSpPr>
            <a:spLocks noGrp="1"/>
          </p:cNvSpPr>
          <p:nvPr>
            <p:ph type="title"/>
          </p:nvPr>
        </p:nvSpPr>
        <p:spPr>
          <a:xfrm>
            <a:off x="686834" y="1153572"/>
            <a:ext cx="3200400" cy="4461163"/>
          </a:xfrm>
        </p:spPr>
        <p:txBody>
          <a:bodyPr>
            <a:normAutofit/>
          </a:bodyPr>
          <a:lstStyle/>
          <a:p>
            <a:r>
              <a:rPr lang="pt-BR" dirty="0">
                <a:solidFill>
                  <a:srgbClr val="FFFFFF"/>
                </a:solidFill>
              </a:rPr>
              <a:t>Apêndice </a:t>
            </a:r>
          </a:p>
        </p:txBody>
      </p:sp>
    </p:spTree>
    <p:extLst>
      <p:ext uri="{BB962C8B-B14F-4D97-AF65-F5344CB8AC3E}">
        <p14:creationId xmlns:p14="http://schemas.microsoft.com/office/powerpoint/2010/main" val="158458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F8A72E-D677-6145-BD2B-17202A67BE85}"/>
              </a:ext>
            </a:extLst>
          </p:cNvPr>
          <p:cNvSpPr>
            <a:spLocks noGrp="1"/>
          </p:cNvSpPr>
          <p:nvPr>
            <p:ph type="ctrTitle"/>
          </p:nvPr>
        </p:nvSpPr>
        <p:spPr>
          <a:xfrm>
            <a:off x="1162690" y="1616993"/>
            <a:ext cx="3926898" cy="3921176"/>
          </a:xfrm>
        </p:spPr>
        <p:txBody>
          <a:bodyPr vert="horz" lIns="91440" tIns="45720" rIns="91440" bIns="45720" rtlCol="0" anchor="ctr">
            <a:normAutofit fontScale="90000"/>
          </a:bodyPr>
          <a:lstStyle/>
          <a:p>
            <a:pPr algn="l"/>
            <a:r>
              <a:rPr lang="en-US" sz="5400" b="1" kern="1200" dirty="0">
                <a:solidFill>
                  <a:schemeClr val="tx1"/>
                </a:solidFill>
                <a:latin typeface="+mn-lt"/>
                <a:ea typeface="+mj-ea"/>
                <a:cs typeface="+mj-cs"/>
              </a:rPr>
              <a:t>MÁXIMA: </a:t>
            </a:r>
            <a:br>
              <a:rPr lang="en-US" sz="5400" b="1" kern="1200" dirty="0">
                <a:solidFill>
                  <a:schemeClr val="tx1"/>
                </a:solidFill>
                <a:latin typeface="+mn-lt"/>
                <a:ea typeface="+mj-ea"/>
                <a:cs typeface="+mj-cs"/>
              </a:rPr>
            </a:br>
            <a:br>
              <a:rPr lang="en-US" sz="5400" b="1" kern="1200" dirty="0">
                <a:solidFill>
                  <a:schemeClr val="tx1"/>
                </a:solidFill>
                <a:latin typeface="+mn-lt"/>
                <a:ea typeface="+mj-ea"/>
                <a:cs typeface="+mj-cs"/>
              </a:rPr>
            </a:br>
            <a:r>
              <a:rPr lang="en-US" sz="5400" b="1" kern="1200" dirty="0">
                <a:solidFill>
                  <a:schemeClr val="tx1"/>
                </a:solidFill>
                <a:latin typeface="+mn-lt"/>
                <a:ea typeface="+mj-ea"/>
                <a:cs typeface="+mj-cs"/>
              </a:rPr>
              <a:t>SE A INFORMAÇÃO </a:t>
            </a:r>
            <a:r>
              <a:rPr lang="en-US" sz="5400" b="1" dirty="0">
                <a:latin typeface="+mn-lt"/>
              </a:rPr>
              <a:t>ESTÁ</a:t>
            </a:r>
            <a:r>
              <a:rPr lang="en-US" sz="5400" b="1" kern="1200" dirty="0">
                <a:solidFill>
                  <a:schemeClr val="tx1"/>
                </a:solidFill>
                <a:latin typeface="+mn-lt"/>
                <a:ea typeface="+mj-ea"/>
                <a:cs typeface="+mj-cs"/>
              </a:rPr>
              <a:t> ERRADA </a:t>
            </a:r>
            <a:r>
              <a:rPr lang="en-US" sz="5400" b="1" kern="1200" dirty="0" err="1">
                <a:solidFill>
                  <a:schemeClr val="tx1"/>
                </a:solidFill>
                <a:latin typeface="+mn-lt"/>
                <a:ea typeface="+mj-ea"/>
                <a:cs typeface="+mj-cs"/>
              </a:rPr>
              <a:t>É</a:t>
            </a:r>
            <a:r>
              <a:rPr lang="en-US" sz="5400" b="1" kern="1200" dirty="0">
                <a:solidFill>
                  <a:schemeClr val="tx1"/>
                </a:solidFill>
                <a:latin typeface="+mn-lt"/>
                <a:ea typeface="+mj-ea"/>
                <a:cs typeface="+mj-cs"/>
              </a:rPr>
              <a:t> MELHOR NÃO TÊ-LA.</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ítulo 2">
            <a:extLst>
              <a:ext uri="{FF2B5EF4-FFF2-40B4-BE49-F238E27FC236}">
                <a16:creationId xmlns:a16="http://schemas.microsoft.com/office/drawing/2014/main" id="{8A8353F2-4A80-0341-88F9-183FA597E3A1}"/>
              </a:ext>
            </a:extLst>
          </p:cNvPr>
          <p:cNvSpPr>
            <a:spLocks noGrp="1"/>
          </p:cNvSpPr>
          <p:nvPr>
            <p:ph type="subTitle" idx="1"/>
          </p:nvPr>
        </p:nvSpPr>
        <p:spPr>
          <a:xfrm>
            <a:off x="6421120" y="499833"/>
            <a:ext cx="5100320" cy="5581226"/>
          </a:xfrm>
        </p:spPr>
        <p:txBody>
          <a:bodyPr vert="horz" lIns="91440" tIns="45720" rIns="91440" bIns="45720" rtlCol="0" anchor="ctr">
            <a:normAutofit/>
          </a:bodyPr>
          <a:lstStyle/>
          <a:p>
            <a:pPr indent="-228600" algn="l">
              <a:buFont typeface="Arial" panose="020B0604020202020204" pitchFamily="34" charset="0"/>
              <a:buChar char="•"/>
            </a:pPr>
            <a:r>
              <a:rPr lang="en-US" sz="2200" dirty="0" err="1"/>
              <a:t>Usamos</a:t>
            </a:r>
            <a:r>
              <a:rPr lang="en-US" sz="2200" dirty="0"/>
              <a:t> </a:t>
            </a:r>
            <a:r>
              <a:rPr lang="en-US" sz="2200" dirty="0" err="1"/>
              <a:t>informações</a:t>
            </a:r>
            <a:r>
              <a:rPr lang="en-US" sz="2200" dirty="0"/>
              <a:t> para </a:t>
            </a:r>
            <a:r>
              <a:rPr lang="en-US" sz="2200" dirty="0" err="1"/>
              <a:t>tomar</a:t>
            </a:r>
            <a:r>
              <a:rPr lang="en-US" sz="2200" dirty="0"/>
              <a:t> </a:t>
            </a:r>
            <a:r>
              <a:rPr lang="en-US" sz="2200" dirty="0" err="1"/>
              <a:t>decisões</a:t>
            </a:r>
            <a:r>
              <a:rPr lang="en-US" sz="2200" dirty="0"/>
              <a:t>, logo </a:t>
            </a:r>
            <a:r>
              <a:rPr lang="en-US" sz="2200" dirty="0" err="1"/>
              <a:t>uma</a:t>
            </a:r>
            <a:r>
              <a:rPr lang="en-US" sz="2200" dirty="0"/>
              <a:t> </a:t>
            </a:r>
            <a:r>
              <a:rPr lang="en-US" sz="2200" dirty="0" err="1"/>
              <a:t>informação</a:t>
            </a:r>
            <a:r>
              <a:rPr lang="en-US" sz="2200" dirty="0"/>
              <a:t> </a:t>
            </a:r>
            <a:r>
              <a:rPr lang="en-US" sz="2200" dirty="0" err="1"/>
              <a:t>errada</a:t>
            </a:r>
            <a:r>
              <a:rPr lang="en-US" sz="2200" dirty="0"/>
              <a:t>, </a:t>
            </a:r>
            <a:r>
              <a:rPr lang="en-US" sz="2200" dirty="0" err="1"/>
              <a:t>pode</a:t>
            </a:r>
            <a:r>
              <a:rPr lang="en-US" sz="2200" dirty="0"/>
              <a:t> </a:t>
            </a:r>
            <a:r>
              <a:rPr lang="en-US" sz="2200" dirty="0" err="1"/>
              <a:t>ocasionar</a:t>
            </a:r>
            <a:r>
              <a:rPr lang="en-US" sz="2200" dirty="0"/>
              <a:t> </a:t>
            </a:r>
            <a:r>
              <a:rPr lang="en-US" sz="2200" dirty="0" err="1"/>
              <a:t>em</a:t>
            </a:r>
            <a:r>
              <a:rPr lang="en-US" sz="2200" dirty="0"/>
              <a:t> </a:t>
            </a:r>
            <a:r>
              <a:rPr lang="en-US" sz="2200" dirty="0" err="1"/>
              <a:t>decisões</a:t>
            </a:r>
            <a:r>
              <a:rPr lang="en-US" sz="2200" dirty="0"/>
              <a:t> </a:t>
            </a:r>
            <a:r>
              <a:rPr lang="en-US" sz="2200" dirty="0" err="1"/>
              <a:t>erradas</a:t>
            </a:r>
            <a:r>
              <a:rPr lang="en-US" sz="2200" dirty="0"/>
              <a:t>.</a:t>
            </a:r>
            <a:endParaRPr lang="en-US" sz="2200" u="sng" dirty="0"/>
          </a:p>
          <a:p>
            <a:pPr indent="-228600" algn="l">
              <a:buFont typeface="Arial" panose="020B0604020202020204" pitchFamily="34" charset="0"/>
              <a:buChar char="•"/>
            </a:pPr>
            <a:endParaRPr lang="en-US" sz="2200" u="sng" dirty="0"/>
          </a:p>
          <a:p>
            <a:pPr indent="-228600" algn="l">
              <a:buFont typeface="Arial" panose="020B0604020202020204" pitchFamily="34" charset="0"/>
              <a:buChar char="•"/>
            </a:pPr>
            <a:endParaRPr lang="en-US" sz="2200" u="sng" dirty="0"/>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75048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FEF5CF-A64E-2E4E-9FB4-C2553D03ACDA}"/>
              </a:ext>
            </a:extLst>
          </p:cNvPr>
          <p:cNvSpPr>
            <a:spLocks noGrp="1"/>
          </p:cNvSpPr>
          <p:nvPr>
            <p:ph type="title"/>
          </p:nvPr>
        </p:nvSpPr>
        <p:spPr>
          <a:xfrm>
            <a:off x="1349531" y="4233675"/>
            <a:ext cx="4424430" cy="2015774"/>
          </a:xfrm>
        </p:spPr>
        <p:txBody>
          <a:bodyPr vert="horz" lIns="91440" tIns="45720" rIns="91440" bIns="45720" rtlCol="0" anchor="ctr">
            <a:normAutofit/>
          </a:bodyPr>
          <a:lstStyle/>
          <a:p>
            <a:r>
              <a:rPr lang="en-US" sz="4000" kern="1200">
                <a:solidFill>
                  <a:schemeClr val="tx1"/>
                </a:solidFill>
                <a:latin typeface="+mj-lt"/>
                <a:ea typeface="+mj-ea"/>
                <a:cs typeface="+mj-cs"/>
              </a:rPr>
              <a:t>Exemplo</a:t>
            </a:r>
          </a:p>
        </p:txBody>
      </p:sp>
      <p:sp>
        <p:nvSpPr>
          <p:cNvPr id="12" name="Rectangle 11">
            <a:extLst>
              <a:ext uri="{FF2B5EF4-FFF2-40B4-BE49-F238E27FC236}">
                <a16:creationId xmlns:a16="http://schemas.microsoft.com/office/drawing/2014/main" id="{C70C3B59-DE2C-4611-8148-812575C5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ço Reservado para Conteúdo 3">
            <a:extLst>
              <a:ext uri="{FF2B5EF4-FFF2-40B4-BE49-F238E27FC236}">
                <a16:creationId xmlns:a16="http://schemas.microsoft.com/office/drawing/2014/main" id="{C97356E9-C85D-9E45-BF06-DAAF060EE13C}"/>
              </a:ext>
            </a:extLst>
          </p:cNvPr>
          <p:cNvPicPr>
            <a:picLocks noGrp="1" noChangeAspect="1"/>
          </p:cNvPicPr>
          <p:nvPr>
            <p:ph idx="1"/>
          </p:nvPr>
        </p:nvPicPr>
        <p:blipFill>
          <a:blip r:embed="rId2"/>
          <a:stretch>
            <a:fillRect/>
          </a:stretch>
        </p:blipFill>
        <p:spPr>
          <a:xfrm>
            <a:off x="1349531" y="1595579"/>
            <a:ext cx="10228659" cy="1662157"/>
          </a:xfrm>
          <a:prstGeom prst="rect">
            <a:avLst/>
          </a:prstGeom>
          <a:effectLst>
            <a:outerShdw blurRad="406400" dist="317500" dir="5400000" sx="89000" sy="89000" rotWithShape="0">
              <a:prstClr val="black">
                <a:alpha val="15000"/>
              </a:prstClr>
            </a:outerShdw>
          </a:effectLst>
        </p:spPr>
      </p:pic>
      <p:sp>
        <p:nvSpPr>
          <p:cNvPr id="5" name="CaixaDeTexto 4">
            <a:extLst>
              <a:ext uri="{FF2B5EF4-FFF2-40B4-BE49-F238E27FC236}">
                <a16:creationId xmlns:a16="http://schemas.microsoft.com/office/drawing/2014/main" id="{76DD84CC-8832-BA42-93DB-BBCDBB98EECB}"/>
              </a:ext>
            </a:extLst>
          </p:cNvPr>
          <p:cNvSpPr txBox="1"/>
          <p:nvPr/>
        </p:nvSpPr>
        <p:spPr>
          <a:xfrm>
            <a:off x="6417733" y="4212709"/>
            <a:ext cx="5160457" cy="203674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a:t>25,7°C – não significa muita coisa... O mesmo vale para os outros atributos.</a:t>
            </a:r>
          </a:p>
          <a:p>
            <a:pPr indent="-228600">
              <a:lnSpc>
                <a:spcPct val="90000"/>
              </a:lnSpc>
              <a:spcAft>
                <a:spcPts val="600"/>
              </a:spcAft>
              <a:buFont typeface="Arial" panose="020B0604020202020204" pitchFamily="34" charset="0"/>
              <a:buChar char="•"/>
            </a:pPr>
            <a:r>
              <a:rPr lang="en-US" sz="1600"/>
              <a:t>Fazendo a leitura de todos os </a:t>
            </a:r>
            <a:r>
              <a:rPr lang="en-US" sz="1600" b="1"/>
              <a:t>dados</a:t>
            </a:r>
            <a:r>
              <a:rPr lang="en-US" sz="1600"/>
              <a:t>, temos a </a:t>
            </a:r>
            <a:r>
              <a:rPr lang="en-US" sz="1600" b="1"/>
              <a:t>informação</a:t>
            </a:r>
            <a:r>
              <a:rPr lang="en-US" sz="1600"/>
              <a:t> que em Brasília, no distrito federal no dia </a:t>
            </a:r>
          </a:p>
          <a:p>
            <a:pPr indent="-228600">
              <a:lnSpc>
                <a:spcPct val="90000"/>
              </a:lnSpc>
              <a:spcAft>
                <a:spcPts val="600"/>
              </a:spcAft>
              <a:buFont typeface="Arial" panose="020B0604020202020204" pitchFamily="34" charset="0"/>
              <a:buChar char="•"/>
            </a:pPr>
            <a:r>
              <a:rPr lang="en-US" sz="1600"/>
              <a:t>18/08/21 está previsto a temperatura de 25,7 °C  com 32% de umidade relativa e um dia sem chuvas.</a:t>
            </a:r>
          </a:p>
          <a:p>
            <a:pPr indent="-228600">
              <a:lnSpc>
                <a:spcPct val="90000"/>
              </a:lnSpc>
              <a:spcAft>
                <a:spcPts val="600"/>
              </a:spcAft>
              <a:buFont typeface="Arial" panose="020B0604020202020204" pitchFamily="34" charset="0"/>
              <a:buChar char="•"/>
            </a:pPr>
            <a:r>
              <a:rPr lang="en-US" sz="1600" b="1"/>
              <a:t>A informação quando bem trabalhada é muito valiosa.</a:t>
            </a:r>
          </a:p>
        </p:txBody>
      </p:sp>
    </p:spTree>
    <p:extLst>
      <p:ext uri="{BB962C8B-B14F-4D97-AF65-F5344CB8AC3E}">
        <p14:creationId xmlns:p14="http://schemas.microsoft.com/office/powerpoint/2010/main" val="140877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8A54CF41-DA04-5749-818B-0F4891883C9E}"/>
              </a:ext>
            </a:extLst>
          </p:cNvPr>
          <p:cNvSpPr>
            <a:spLocks noGrp="1"/>
          </p:cNvSpPr>
          <p:nvPr>
            <p:ph type="title"/>
          </p:nvPr>
        </p:nvSpPr>
        <p:spPr>
          <a:xfrm>
            <a:off x="767290" y="1166932"/>
            <a:ext cx="3582073" cy="4279709"/>
          </a:xfrm>
        </p:spPr>
        <p:txBody>
          <a:bodyPr anchor="ctr">
            <a:normAutofit/>
          </a:bodyPr>
          <a:lstStyle/>
          <a:p>
            <a:r>
              <a:rPr lang="pt-BR" sz="4800">
                <a:solidFill>
                  <a:schemeClr val="bg1"/>
                </a:solidFill>
              </a:rPr>
              <a:t>E como os sistemas trabalham com os dados?</a:t>
            </a:r>
          </a:p>
        </p:txBody>
      </p:sp>
      <p:sp>
        <p:nvSpPr>
          <p:cNvPr id="3" name="Espaço Reservado para Conteúdo 2">
            <a:extLst>
              <a:ext uri="{FF2B5EF4-FFF2-40B4-BE49-F238E27FC236}">
                <a16:creationId xmlns:a16="http://schemas.microsoft.com/office/drawing/2014/main" id="{9064D4B2-99AA-7048-B80B-3BBC8B61FDEC}"/>
              </a:ext>
            </a:extLst>
          </p:cNvPr>
          <p:cNvSpPr>
            <a:spLocks noGrp="1"/>
          </p:cNvSpPr>
          <p:nvPr>
            <p:ph idx="1"/>
          </p:nvPr>
        </p:nvSpPr>
        <p:spPr>
          <a:xfrm>
            <a:off x="5573864" y="1166933"/>
            <a:ext cx="5716988" cy="4279709"/>
          </a:xfrm>
        </p:spPr>
        <p:txBody>
          <a:bodyPr anchor="ctr">
            <a:normAutofit/>
          </a:bodyPr>
          <a:lstStyle/>
          <a:p>
            <a:r>
              <a:rPr lang="pt-BR" sz="2400" dirty="0"/>
              <a:t>A medida que os sistemas foram sendo desenvolvidos, houve a necessidade de armazenar os dados e transforma-los em informação... E como fazer isso? </a:t>
            </a:r>
          </a:p>
          <a:p>
            <a:endParaRPr lang="pt-BR" sz="2400" dirty="0"/>
          </a:p>
        </p:txBody>
      </p:sp>
    </p:spTree>
    <p:extLst>
      <p:ext uri="{BB962C8B-B14F-4D97-AF65-F5344CB8AC3E}">
        <p14:creationId xmlns:p14="http://schemas.microsoft.com/office/powerpoint/2010/main" val="321469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ca de Viagem: conheça as pinturas rupestres da Serra da Capivara">
            <a:extLst>
              <a:ext uri="{FF2B5EF4-FFF2-40B4-BE49-F238E27FC236}">
                <a16:creationId xmlns:a16="http://schemas.microsoft.com/office/drawing/2014/main" id="{95C937CC-7C74-CB41-9CA7-0A80BDAFCC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4" t="512" r="20751" b="-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2DE6969-66A0-A040-A5C2-DD7273186252}"/>
              </a:ext>
            </a:extLst>
          </p:cNvPr>
          <p:cNvSpPr>
            <a:spLocks noGrp="1"/>
          </p:cNvSpPr>
          <p:nvPr>
            <p:ph type="title"/>
          </p:nvPr>
        </p:nvSpPr>
        <p:spPr>
          <a:xfrm>
            <a:off x="371094" y="1161288"/>
            <a:ext cx="3438144" cy="1124712"/>
          </a:xfrm>
        </p:spPr>
        <p:txBody>
          <a:bodyPr anchor="b">
            <a:normAutofit/>
          </a:bodyPr>
          <a:lstStyle/>
          <a:p>
            <a:r>
              <a:rPr lang="pt-BR" sz="2800"/>
              <a:t>Pinturas rupestres</a:t>
            </a: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CBDC8A2A-A176-6E4E-813A-9ABF9A46D22C}"/>
              </a:ext>
            </a:extLst>
          </p:cNvPr>
          <p:cNvSpPr>
            <a:spLocks noGrp="1"/>
          </p:cNvSpPr>
          <p:nvPr>
            <p:ph idx="1"/>
          </p:nvPr>
        </p:nvSpPr>
        <p:spPr>
          <a:xfrm>
            <a:off x="371094" y="2718054"/>
            <a:ext cx="3438906" cy="3207258"/>
          </a:xfrm>
        </p:spPr>
        <p:txBody>
          <a:bodyPr anchor="t">
            <a:normAutofit/>
          </a:bodyPr>
          <a:lstStyle/>
          <a:p>
            <a:r>
              <a:rPr lang="pt-BR" sz="1700"/>
              <a:t>Maneira utilizada sistematizar os dados.</a:t>
            </a:r>
          </a:p>
          <a:p>
            <a:r>
              <a:rPr lang="pt-BR" sz="1700"/>
              <a:t>A junção de vários desenhos é a informação </a:t>
            </a:r>
          </a:p>
        </p:txBody>
      </p:sp>
    </p:spTree>
    <p:extLst>
      <p:ext uri="{BB962C8B-B14F-4D97-AF65-F5344CB8AC3E}">
        <p14:creationId xmlns:p14="http://schemas.microsoft.com/office/powerpoint/2010/main" val="3960357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DE6969-66A0-A040-A5C2-DD7273186252}"/>
              </a:ext>
            </a:extLst>
          </p:cNvPr>
          <p:cNvSpPr>
            <a:spLocks noGrp="1"/>
          </p:cNvSpPr>
          <p:nvPr>
            <p:ph type="title"/>
          </p:nvPr>
        </p:nvSpPr>
        <p:spPr>
          <a:xfrm>
            <a:off x="640080" y="325369"/>
            <a:ext cx="4368602" cy="1956841"/>
          </a:xfrm>
        </p:spPr>
        <p:txBody>
          <a:bodyPr anchor="b">
            <a:normAutofit/>
          </a:bodyPr>
          <a:lstStyle/>
          <a:p>
            <a:r>
              <a:rPr lang="pt-BR" sz="5400"/>
              <a:t>Escrita</a:t>
            </a:r>
          </a:p>
        </p:txBody>
      </p:sp>
      <p:sp>
        <p:nvSpPr>
          <p:cNvPr id="7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BDC8A2A-A176-6E4E-813A-9ABF9A46D22C}"/>
              </a:ext>
            </a:extLst>
          </p:cNvPr>
          <p:cNvSpPr>
            <a:spLocks noGrp="1"/>
          </p:cNvSpPr>
          <p:nvPr>
            <p:ph idx="1"/>
          </p:nvPr>
        </p:nvSpPr>
        <p:spPr>
          <a:xfrm>
            <a:off x="640080" y="2872899"/>
            <a:ext cx="4243589" cy="3320668"/>
          </a:xfrm>
        </p:spPr>
        <p:txBody>
          <a:bodyPr>
            <a:normAutofit/>
          </a:bodyPr>
          <a:lstStyle/>
          <a:p>
            <a:r>
              <a:rPr lang="pt-BR" sz="2200"/>
              <a:t>Maneira utilizada sistematizar os dados.</a:t>
            </a:r>
          </a:p>
          <a:p>
            <a:endParaRPr lang="pt-BR" sz="2200"/>
          </a:p>
          <a:p>
            <a:r>
              <a:rPr lang="pt-BR" sz="2200"/>
              <a:t>A junção de vários símbolos é a informação.</a:t>
            </a:r>
          </a:p>
        </p:txBody>
      </p:sp>
      <p:pic>
        <p:nvPicPr>
          <p:cNvPr id="2052" name="Picture 4" descr="História da Escrita – Do Papiro ao Computador (Video) |  artigosecronicas.com.br">
            <a:extLst>
              <a:ext uri="{FF2B5EF4-FFF2-40B4-BE49-F238E27FC236}">
                <a16:creationId xmlns:a16="http://schemas.microsoft.com/office/drawing/2014/main" id="{78D8D8A0-1D1E-BB47-9F5D-4C3344876E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41" r="2323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76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E6969-66A0-A040-A5C2-DD7273186252}"/>
              </a:ext>
            </a:extLst>
          </p:cNvPr>
          <p:cNvSpPr>
            <a:spLocks noGrp="1"/>
          </p:cNvSpPr>
          <p:nvPr>
            <p:ph type="title"/>
          </p:nvPr>
        </p:nvSpPr>
        <p:spPr>
          <a:xfrm>
            <a:off x="481013" y="3752849"/>
            <a:ext cx="3290887" cy="2452687"/>
          </a:xfrm>
        </p:spPr>
        <p:txBody>
          <a:bodyPr anchor="ctr">
            <a:normAutofit/>
          </a:bodyPr>
          <a:lstStyle/>
          <a:p>
            <a:r>
              <a:rPr lang="pt-BR" sz="3600" dirty="0"/>
              <a:t>O Cartão perfurado</a:t>
            </a:r>
          </a:p>
        </p:txBody>
      </p:sp>
      <p:pic>
        <p:nvPicPr>
          <p:cNvPr id="6" name="Imagem 5">
            <a:extLst>
              <a:ext uri="{FF2B5EF4-FFF2-40B4-BE49-F238E27FC236}">
                <a16:creationId xmlns:a16="http://schemas.microsoft.com/office/drawing/2014/main" id="{DF72C78B-BE03-4842-989A-E4D4F09BC8A8}"/>
              </a:ext>
            </a:extLst>
          </p:cNvPr>
          <p:cNvPicPr>
            <a:picLocks noChangeAspect="1"/>
          </p:cNvPicPr>
          <p:nvPr/>
        </p:nvPicPr>
        <p:blipFill rotWithShape="1">
          <a:blip r:embed="rId2"/>
          <a:srcRect t="13010" b="1821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Espaço Reservado para Conteúdo 2">
            <a:extLst>
              <a:ext uri="{FF2B5EF4-FFF2-40B4-BE49-F238E27FC236}">
                <a16:creationId xmlns:a16="http://schemas.microsoft.com/office/drawing/2014/main" id="{CBDC8A2A-A176-6E4E-813A-9ABF9A46D22C}"/>
              </a:ext>
            </a:extLst>
          </p:cNvPr>
          <p:cNvSpPr>
            <a:spLocks noGrp="1"/>
          </p:cNvSpPr>
          <p:nvPr>
            <p:ph idx="1"/>
          </p:nvPr>
        </p:nvSpPr>
        <p:spPr>
          <a:xfrm>
            <a:off x="4223982" y="3752850"/>
            <a:ext cx="7485413" cy="2452687"/>
          </a:xfrm>
        </p:spPr>
        <p:txBody>
          <a:bodyPr anchor="ctr">
            <a:normAutofit/>
          </a:bodyPr>
          <a:lstStyle/>
          <a:p>
            <a:r>
              <a:rPr lang="pt-BR" sz="1800"/>
              <a:t>O cartão perfurado foi uma forma de trabalhar com dados processados por maquinas, basicamente o mesmo é colunado e cada posição representa um caractere.</a:t>
            </a:r>
          </a:p>
          <a:p>
            <a:r>
              <a:rPr lang="pt-BR" sz="1800"/>
              <a:t>A cada junção de cada item perfurado no cartão representa a informação. </a:t>
            </a:r>
          </a:p>
        </p:txBody>
      </p:sp>
    </p:spTree>
    <p:extLst>
      <p:ext uri="{BB962C8B-B14F-4D97-AF65-F5344CB8AC3E}">
        <p14:creationId xmlns:p14="http://schemas.microsoft.com/office/powerpoint/2010/main" val="11978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74F3D58A-DFD7-5943-BB14-78A7797AC7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6950" y="2166938"/>
            <a:ext cx="2882900" cy="1454150"/>
          </a:xfrm>
          <a:prstGeom prst="rect">
            <a:avLst/>
          </a:prstGeom>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71B28C8-9D8B-B64E-AB99-44F732051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3690938"/>
            <a:ext cx="2882900" cy="1935163"/>
          </a:xfrm>
          <a:prstGeom prst="rect">
            <a:avLst/>
          </a:prstGeom>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BECEDB1-14A8-2B42-A900-A92B383A6B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9700" y="2166938"/>
            <a:ext cx="2493963" cy="1685925"/>
          </a:xfrm>
          <a:prstGeom prst="rect">
            <a:avLst/>
          </a:prstGeom>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83F7A021-A097-6A45-90C1-51C982DE8D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9700" y="3922713"/>
            <a:ext cx="2493963" cy="1701800"/>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1844C45-86D3-104D-A4E4-7B214156B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1925" y="2166938"/>
            <a:ext cx="2894013" cy="1924050"/>
          </a:xfrm>
          <a:prstGeom prst="rect">
            <a:avLst/>
          </a:prstGeom>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BA2F7BF-23D1-954F-A10D-EE76D533C5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1925" y="4160838"/>
            <a:ext cx="2894013" cy="1463675"/>
          </a:xfrm>
          <a:prstGeom prst="rect">
            <a:avLst/>
          </a:prstGeom>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DC1BADA3-B08D-0B44-96D4-344AE8F6B9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5788" y="2166938"/>
            <a:ext cx="1719263" cy="800100"/>
          </a:xfrm>
          <a:prstGeom prst="rect">
            <a:avLst/>
          </a:prstGeom>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EEC9492-9664-484A-A4DD-F6897B608A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75788" y="3038475"/>
            <a:ext cx="1719263" cy="1085850"/>
          </a:xfrm>
          <a:prstGeom prst="rect">
            <a:avLst/>
          </a:prstGeom>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8021C83D-2030-9F4B-B10D-F05EEB017F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5788" y="4192588"/>
            <a:ext cx="1719263" cy="1431925"/>
          </a:xfrm>
          <a:prstGeom prst="rect">
            <a:avLst/>
          </a:prstGeom>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D4B2384-6746-4545-B642-CCD620AAD5F3}"/>
              </a:ext>
            </a:extLst>
          </p:cNvPr>
          <p:cNvSpPr>
            <a:spLocks noGrp="1"/>
          </p:cNvSpPr>
          <p:nvPr>
            <p:ph type="title"/>
          </p:nvPr>
        </p:nvSpPr>
        <p:spPr>
          <a:xfrm>
            <a:off x="838200" y="672747"/>
            <a:ext cx="10515600" cy="715556"/>
          </a:xfrm>
        </p:spPr>
        <p:txBody>
          <a:bodyPr>
            <a:normAutofit/>
          </a:bodyPr>
          <a:lstStyle/>
          <a:p>
            <a:pPr algn="ctr"/>
            <a:r>
              <a:rPr lang="pt-BR" sz="3200">
                <a:solidFill>
                  <a:schemeClr val="bg1"/>
                </a:solidFill>
              </a:rPr>
              <a:t>Meios de armazenamento...</a:t>
            </a:r>
          </a:p>
        </p:txBody>
      </p:sp>
    </p:spTree>
    <p:extLst>
      <p:ext uri="{BB962C8B-B14F-4D97-AF65-F5344CB8AC3E}">
        <p14:creationId xmlns:p14="http://schemas.microsoft.com/office/powerpoint/2010/main" val="344541086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3257</TotalTime>
  <Words>2076</Words>
  <Application>Microsoft Macintosh PowerPoint</Application>
  <PresentationFormat>Widescreen</PresentationFormat>
  <Paragraphs>168</Paragraphs>
  <Slides>26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26</vt:i4>
      </vt:variant>
    </vt:vector>
  </HeadingPairs>
  <TitlesOfParts>
    <vt:vector size="30" baseType="lpstr">
      <vt:lpstr>Arial</vt:lpstr>
      <vt:lpstr>Calibri</vt:lpstr>
      <vt:lpstr>Calibri Light</vt:lpstr>
      <vt:lpstr>Tema do Office</vt:lpstr>
      <vt:lpstr>SQL </vt:lpstr>
      <vt:lpstr>Antes de tudo, vamos definir alguns conceitos</vt:lpstr>
      <vt:lpstr>MÁXIMA:   SE A INFORMAÇÃO ESTÁ ERRADA É MELHOR NÃO TÊ-LA.</vt:lpstr>
      <vt:lpstr>Exemplo</vt:lpstr>
      <vt:lpstr>E como os sistemas trabalham com os dados?</vt:lpstr>
      <vt:lpstr>Pinturas rupestres</vt:lpstr>
      <vt:lpstr>Escrita</vt:lpstr>
      <vt:lpstr>O Cartão perfurado</vt:lpstr>
      <vt:lpstr>Meios de armazenamento...</vt:lpstr>
      <vt:lpstr>Bom... Temos os meios de armazenamento e como os sistemas armazenam os dados?</vt:lpstr>
      <vt:lpstr>Assim nasce o conceito de banco SGBD.</vt:lpstr>
      <vt:lpstr>O SQL nosso de cada dia.</vt:lpstr>
      <vt:lpstr>Apresentação do PowerPoint</vt:lpstr>
      <vt:lpstr>Chega de história... Bora para prática</vt:lpstr>
      <vt:lpstr>Comandos básicos - DDL </vt:lpstr>
      <vt:lpstr>Comandos básicos - DDL </vt:lpstr>
      <vt:lpstr>Comando básicos - DML </vt:lpstr>
      <vt:lpstr>Comando básicos - DML </vt:lpstr>
      <vt:lpstr>Comando básicos - DML </vt:lpstr>
      <vt:lpstr>E SE..... PRECISARMOS LISTAR TODOS OS TELEFONES DO CLIENTE?</vt:lpstr>
      <vt:lpstr>Apresentação do PowerPoint</vt:lpstr>
      <vt:lpstr>E se..... precisarmos listar a média da renda agrupado por sexo?</vt:lpstr>
      <vt:lpstr>E O QUE É UMA VIEW?</vt:lpstr>
      <vt:lpstr>FUNÇÕES</vt:lpstr>
      <vt:lpstr>Apêndice </vt:lpstr>
      <vt:lpstr>Apêndice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Antes de tudo, vamos definir os conceitos</dc:title>
  <dc:creator>Felipe Firmino de Oliveira</dc:creator>
  <cp:lastModifiedBy>Felipe Firmino de Oliveira</cp:lastModifiedBy>
  <cp:revision>21</cp:revision>
  <dcterms:created xsi:type="dcterms:W3CDTF">2021-07-18T14:36:18Z</dcterms:created>
  <dcterms:modified xsi:type="dcterms:W3CDTF">2021-07-21T22:25:14Z</dcterms:modified>
</cp:coreProperties>
</file>