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C4"/>
    <a:srgbClr val="FFFD54"/>
    <a:srgbClr val="7DE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3E951-95B7-493C-B5DA-D0DF2314F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6C55AD-EA4B-453E-89DE-89AA04CFC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270AA6-6D68-4339-8EEF-DE8CC783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E48-1390-474D-90DB-19AEF2B6F6C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B386DE-9CFC-4CA6-85D0-1C8187C3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DB8FFB-BD2D-49B5-932C-323AA340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EAC-F34B-42B1-95AF-ACFAED38C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10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ECFBD-D341-447D-94A5-FA6C472E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5588D1-0CDA-4441-87AE-FDAA67125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CDE597-31BB-4F33-BA29-74253316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E48-1390-474D-90DB-19AEF2B6F6C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39647E-3793-4B39-B8C5-558998A8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7AC9C8-ADBD-490E-8E3D-97AE12C6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EAC-F34B-42B1-95AF-ACFAED38C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69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8806F1-0376-4AF0-9C49-1B1B3CD74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535B9A-3313-4A4C-9152-6FAAB2A08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FB1C45-C233-4A02-929A-A38F29FA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E48-1390-474D-90DB-19AEF2B6F6C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E4241C-50BB-477C-B03E-2CC39034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C7AC98-4030-42D3-8746-CBAC1072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EAC-F34B-42B1-95AF-ACFAED38C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9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F8693-A283-4983-AC0C-D04B53CC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22524-4F99-464D-81A4-C3F6125D7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089EBC-34EB-4054-B892-FE8FEFB8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E48-1390-474D-90DB-19AEF2B6F6C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B054A4-C0D9-4BD4-AE1F-AA751B6D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BE0F7F-F215-4B55-9FDF-FA7ED764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EAC-F34B-42B1-95AF-ACFAED38C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8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68675-51F0-4F33-868F-E63532DC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4449C-B081-458B-9F90-79CB63D06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CF14FD-E498-4B94-B878-CBE5FE42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E48-1390-474D-90DB-19AEF2B6F6C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B73605-082A-49AD-987A-184E1F85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F7EB03-ACE3-4ECF-B54D-5AC91C6C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EAC-F34B-42B1-95AF-ACFAED38C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78A90-1096-41C5-AE83-F0AE9F00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570F9F-E204-4673-B531-40CC88532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7AC084-A6C8-469C-BC82-942C659AE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B9B18B-2067-4FBF-92E4-705B4FFF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E48-1390-474D-90DB-19AEF2B6F6C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749EB6-D4E9-4DFB-985B-7CF548F5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5273C9-01E0-49FF-9197-DB21E6B0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EAC-F34B-42B1-95AF-ACFAED38C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4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9E74D-8B24-4E61-963E-8AE91815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304D09-E718-443D-81D9-557EBC9C3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D6400D-88B7-4511-B8F3-254D33222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5B3C42-442D-47CD-917A-52158654A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DC4BD9-6A7B-4D97-8065-6F5F82557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E1CC0C-5DB8-4F5E-9999-87E7B587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E48-1390-474D-90DB-19AEF2B6F6C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3D19899-32D9-472C-97E6-645A1C7C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75C6EA-E23C-463A-BAED-F6C02373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EAC-F34B-42B1-95AF-ACFAED38C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69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EFCA6-3380-4866-B351-3CE289C7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B3835F-5296-4731-A5CD-827BCE62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E48-1390-474D-90DB-19AEF2B6F6C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175545-C048-4CE2-B669-F4ECC2ED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ADB3CE-9E3A-46E5-BE83-35AE8C7F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EAC-F34B-42B1-95AF-ACFAED38C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36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7F994E-E1B5-4515-A3D7-B55BBDB1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E48-1390-474D-90DB-19AEF2B6F6C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437E80-1C67-4E9C-B7BE-8BC8FE01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8AA477-7FAB-48D2-9509-B692863D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EAC-F34B-42B1-95AF-ACFAED38C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20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D8B34-D5D6-43D1-89E7-3B8094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068E5C-FA02-4865-B32B-4D8083017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12C1FA-B688-4CE3-9D3B-00C26B72E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044D1E-1D15-4993-9091-E41ADCD4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E48-1390-474D-90DB-19AEF2B6F6C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4231B2-48C4-42F2-8A6E-1779C67B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0989FF-B6A7-4D83-80B6-62280073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EAC-F34B-42B1-95AF-ACFAED38C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65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DF9CB-347F-4ED1-8995-66A7E7AF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75EA8E-1D00-47AF-BB3E-7569F9179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0F8A95-F7CB-429E-B5BB-253C45C6D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A6EEC-17F5-47A1-B49E-1839A96A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E48-1390-474D-90DB-19AEF2B6F6C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D173A8-8793-4F5B-A607-58229F0A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FB6B3D-0B4D-435B-805F-25485F81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EAC-F34B-42B1-95AF-ACFAED38C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6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638AA67-A716-45C3-8C66-3B03C66B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CE646A-853C-4781-847C-D4EC61558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9FC796-A826-460E-AEAD-AA0939AAA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FDE48-1390-474D-90DB-19AEF2B6F6C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2D0E4-BCD8-4336-948F-7B913A801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C255B9-B533-4B05-91FD-18994FB85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25EAC-F34B-42B1-95AF-ACFAED38C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91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E1E0694-B9B5-4047-BC6D-B62BDB816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94" y="803827"/>
            <a:ext cx="7105236" cy="520074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AAC49DB-238A-4560-B73A-ED3FB327D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653" y="4455719"/>
            <a:ext cx="5458970" cy="309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C4A04B-6033-4F5D-AF1E-1106D4A71E61}"/>
              </a:ext>
            </a:extLst>
          </p:cNvPr>
          <p:cNvSpPr/>
          <p:nvPr/>
        </p:nvSpPr>
        <p:spPr>
          <a:xfrm>
            <a:off x="-1009650" y="-330931"/>
            <a:ext cx="16173450" cy="833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Retângulo: Cantos Arredondados 120">
            <a:extLst>
              <a:ext uri="{FF2B5EF4-FFF2-40B4-BE49-F238E27FC236}">
                <a16:creationId xmlns:a16="http://schemas.microsoft.com/office/drawing/2014/main" id="{4D04BBCC-69A3-4C60-B4A5-99CDA680B21B}"/>
              </a:ext>
            </a:extLst>
          </p:cNvPr>
          <p:cNvSpPr/>
          <p:nvPr/>
        </p:nvSpPr>
        <p:spPr>
          <a:xfrm>
            <a:off x="2614608" y="681648"/>
            <a:ext cx="7437723" cy="6674488"/>
          </a:xfrm>
          <a:prstGeom prst="roundRect">
            <a:avLst/>
          </a:prstGeom>
          <a:noFill/>
          <a:ln w="762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580B8C9A-9C79-4AEF-922B-86E9E96E01C2}"/>
              </a:ext>
            </a:extLst>
          </p:cNvPr>
          <p:cNvSpPr/>
          <p:nvPr/>
        </p:nvSpPr>
        <p:spPr>
          <a:xfrm>
            <a:off x="1937982" y="277770"/>
            <a:ext cx="2978800" cy="2820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3ADBCDD-8B77-4210-BC11-96071EF4F951}"/>
              </a:ext>
            </a:extLst>
          </p:cNvPr>
          <p:cNvSpPr/>
          <p:nvPr/>
        </p:nvSpPr>
        <p:spPr>
          <a:xfrm>
            <a:off x="4218123" y="1185583"/>
            <a:ext cx="1219198" cy="665909"/>
          </a:xfrm>
          <a:prstGeom prst="roundRect">
            <a:avLst>
              <a:gd name="adj" fmla="val 5039"/>
            </a:avLst>
          </a:prstGeom>
          <a:solidFill>
            <a:srgbClr val="7DE77B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ROUTES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D98AEAD-0684-4F5E-A417-B80E261F0074}"/>
              </a:ext>
            </a:extLst>
          </p:cNvPr>
          <p:cNvSpPr/>
          <p:nvPr/>
        </p:nvSpPr>
        <p:spPr>
          <a:xfrm>
            <a:off x="-741030" y="1165645"/>
            <a:ext cx="2663687" cy="665922"/>
          </a:xfrm>
          <a:prstGeom prst="roundRect">
            <a:avLst>
              <a:gd name="adj" fmla="val 503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 CLIENT</a:t>
            </a:r>
            <a:br>
              <a:rPr lang="pt-B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</a:t>
            </a:r>
            <a:r>
              <a:rPr lang="pt-B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postman</a:t>
            </a:r>
            <a:r>
              <a:rPr lang="pt-B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3A2F310-8B89-4589-B384-F4FB7EF71F64}"/>
              </a:ext>
            </a:extLst>
          </p:cNvPr>
          <p:cNvCxnSpPr>
            <a:cxnSpLocks/>
          </p:cNvCxnSpPr>
          <p:nvPr/>
        </p:nvCxnSpPr>
        <p:spPr>
          <a:xfrm>
            <a:off x="2139669" y="1411952"/>
            <a:ext cx="1959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142E10A-8BBF-43EB-8366-310D66711DCA}"/>
              </a:ext>
            </a:extLst>
          </p:cNvPr>
          <p:cNvCxnSpPr>
            <a:cxnSpLocks/>
          </p:cNvCxnSpPr>
          <p:nvPr/>
        </p:nvCxnSpPr>
        <p:spPr>
          <a:xfrm flipH="1">
            <a:off x="2057400" y="1723378"/>
            <a:ext cx="2041451" cy="11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CB700D-FE53-4BBE-B8B8-BC6C99B8D45B}"/>
              </a:ext>
            </a:extLst>
          </p:cNvPr>
          <p:cNvSpPr txBox="1"/>
          <p:nvPr/>
        </p:nvSpPr>
        <p:spPr>
          <a:xfrm>
            <a:off x="2298715" y="1101807"/>
            <a:ext cx="16167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REQUEST</a:t>
            </a:r>
            <a:endParaRPr lang="pt-BR" sz="1400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4891F70-3CF0-42C6-A6F1-0877DF22A372}"/>
              </a:ext>
            </a:extLst>
          </p:cNvPr>
          <p:cNvSpPr txBox="1"/>
          <p:nvPr/>
        </p:nvSpPr>
        <p:spPr>
          <a:xfrm>
            <a:off x="2298715" y="1732366"/>
            <a:ext cx="16167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RESPONSE</a:t>
            </a:r>
            <a:endParaRPr lang="pt-BR" sz="1400" b="1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9B2E731-7ABC-4E5F-8CA2-2DB72BECDFEE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 flipV="1">
            <a:off x="5437321" y="1515398"/>
            <a:ext cx="1573964" cy="3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C4B54D5-45F2-49C7-8B1B-3727F67E9AD9}"/>
              </a:ext>
            </a:extLst>
          </p:cNvPr>
          <p:cNvSpPr txBox="1"/>
          <p:nvPr/>
        </p:nvSpPr>
        <p:spPr>
          <a:xfrm>
            <a:off x="5551289" y="1059413"/>
            <a:ext cx="13871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Aponta para</a:t>
            </a:r>
            <a:endParaRPr lang="pt-BR" sz="1600" b="1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883A926-9EB4-4192-9F14-165B0724F99E}"/>
              </a:ext>
            </a:extLst>
          </p:cNvPr>
          <p:cNvSpPr/>
          <p:nvPr/>
        </p:nvSpPr>
        <p:spPr>
          <a:xfrm>
            <a:off x="7011285" y="1182443"/>
            <a:ext cx="1453655" cy="665909"/>
          </a:xfrm>
          <a:prstGeom prst="roundRect">
            <a:avLst>
              <a:gd name="adj" fmla="val 5039"/>
            </a:avLst>
          </a:prstGeom>
          <a:solidFill>
            <a:srgbClr val="7DE77B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Controller</a:t>
            </a:r>
            <a:endParaRPr lang="pt-BR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31307CF-A796-4FAE-B2E9-8B6AEAE23BE2}"/>
              </a:ext>
            </a:extLst>
          </p:cNvPr>
          <p:cNvSpPr/>
          <p:nvPr/>
        </p:nvSpPr>
        <p:spPr>
          <a:xfrm>
            <a:off x="7011286" y="2665941"/>
            <a:ext cx="1432766" cy="665909"/>
          </a:xfrm>
          <a:prstGeom prst="roundRect">
            <a:avLst>
              <a:gd name="adj" fmla="val 5039"/>
            </a:avLst>
          </a:prstGeom>
          <a:solidFill>
            <a:srgbClr val="7DE77B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2D444DC9-7281-4C97-88BD-6D9B9D6C231C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7727669" y="1848352"/>
            <a:ext cx="10444" cy="817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CA29C23-268F-41C4-ACB7-4C998E3DF628}"/>
              </a:ext>
            </a:extLst>
          </p:cNvPr>
          <p:cNvSpPr txBox="1"/>
          <p:nvPr/>
        </p:nvSpPr>
        <p:spPr>
          <a:xfrm>
            <a:off x="8074036" y="1912830"/>
            <a:ext cx="19544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Leva inputs para serem processados em</a:t>
            </a:r>
            <a:endParaRPr lang="pt-BR" sz="1400" b="1" dirty="0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53608D38-C561-4F8A-BED9-E780C683ACA1}"/>
              </a:ext>
            </a:extLst>
          </p:cNvPr>
          <p:cNvSpPr/>
          <p:nvPr/>
        </p:nvSpPr>
        <p:spPr>
          <a:xfrm>
            <a:off x="6991986" y="3986629"/>
            <a:ext cx="1471366" cy="665909"/>
          </a:xfrm>
          <a:prstGeom prst="roundRect">
            <a:avLst>
              <a:gd name="adj" fmla="val 5039"/>
            </a:avLst>
          </a:prstGeom>
          <a:solidFill>
            <a:srgbClr val="7DE77B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Repositories</a:t>
            </a:r>
            <a:endParaRPr lang="pt-BR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AA8CAFC-BA23-447E-976F-0FC1AF501B0F}"/>
              </a:ext>
            </a:extLst>
          </p:cNvPr>
          <p:cNvSpPr txBox="1"/>
          <p:nvPr/>
        </p:nvSpPr>
        <p:spPr>
          <a:xfrm>
            <a:off x="8042187" y="3406111"/>
            <a:ext cx="16956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Solicita dados ao banco</a:t>
            </a:r>
            <a:endParaRPr lang="pt-BR" sz="1400" b="1" dirty="0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E97C32C9-DDEF-46D1-BD1B-45DAB5BFB71B}"/>
              </a:ext>
            </a:extLst>
          </p:cNvPr>
          <p:cNvSpPr/>
          <p:nvPr/>
        </p:nvSpPr>
        <p:spPr>
          <a:xfrm>
            <a:off x="3372910" y="5298263"/>
            <a:ext cx="2122597" cy="531031"/>
          </a:xfrm>
          <a:prstGeom prst="roundRect">
            <a:avLst>
              <a:gd name="adj" fmla="val 5039"/>
            </a:avLst>
          </a:prstGeom>
          <a:solidFill>
            <a:srgbClr val="FFFD54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TYPEORM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9F80F5C9-6EFF-4D60-A2A8-C476B6A9A91F}"/>
              </a:ext>
            </a:extLst>
          </p:cNvPr>
          <p:cNvSpPr/>
          <p:nvPr/>
        </p:nvSpPr>
        <p:spPr>
          <a:xfrm>
            <a:off x="2236594" y="2562949"/>
            <a:ext cx="1953237" cy="365649"/>
          </a:xfrm>
          <a:prstGeom prst="roundRect">
            <a:avLst>
              <a:gd name="adj" fmla="val 3087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📃 { </a:t>
            </a:r>
            <a:r>
              <a:rPr lang="pt-BR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r>
              <a:rPr lang="pt-B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}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A661B119-C2A5-414A-9402-8DB56964F929}"/>
              </a:ext>
            </a:extLst>
          </p:cNvPr>
          <p:cNvSpPr/>
          <p:nvPr/>
        </p:nvSpPr>
        <p:spPr>
          <a:xfrm>
            <a:off x="3372910" y="4044402"/>
            <a:ext cx="2109177" cy="531031"/>
          </a:xfrm>
          <a:prstGeom prst="roundRect">
            <a:avLst>
              <a:gd name="adj" fmla="val 5039"/>
            </a:avLst>
          </a:prstGeom>
          <a:solidFill>
            <a:srgbClr val="FFFD54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Entities</a:t>
            </a:r>
            <a:endParaRPr lang="pt-BR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08250F14-59DC-4446-8F6B-08CFC1C8B65C}"/>
              </a:ext>
            </a:extLst>
          </p:cNvPr>
          <p:cNvSpPr txBox="1"/>
          <p:nvPr/>
        </p:nvSpPr>
        <p:spPr>
          <a:xfrm>
            <a:off x="4627807" y="4721260"/>
            <a:ext cx="2003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Faz abstração do acesso ao banco</a:t>
            </a:r>
            <a:endParaRPr lang="pt-BR" sz="1400" b="1" dirty="0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DAC39678-4EEB-4E4E-9877-7BA164AAF7A0}"/>
              </a:ext>
            </a:extLst>
          </p:cNvPr>
          <p:cNvSpPr txBox="1"/>
          <p:nvPr/>
        </p:nvSpPr>
        <p:spPr>
          <a:xfrm>
            <a:off x="5482087" y="3600987"/>
            <a:ext cx="14327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Usa representação</a:t>
            </a:r>
          </a:p>
          <a:p>
            <a:r>
              <a:rPr lang="pt-B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de entidade</a:t>
            </a:r>
            <a:endParaRPr lang="pt-BR" sz="1200" b="1" dirty="0"/>
          </a:p>
        </p:txBody>
      </p:sp>
      <p:sp>
        <p:nvSpPr>
          <p:cNvPr id="70" name="Fluxograma: Disco Magnético 69">
            <a:extLst>
              <a:ext uri="{FF2B5EF4-FFF2-40B4-BE49-F238E27FC236}">
                <a16:creationId xmlns:a16="http://schemas.microsoft.com/office/drawing/2014/main" id="{4316E849-70B2-41E5-AE70-59C82D4A9D9D}"/>
              </a:ext>
            </a:extLst>
          </p:cNvPr>
          <p:cNvSpPr/>
          <p:nvPr/>
        </p:nvSpPr>
        <p:spPr>
          <a:xfrm>
            <a:off x="3238748" y="6640388"/>
            <a:ext cx="2390919" cy="1043360"/>
          </a:xfrm>
          <a:prstGeom prst="flowChartMagneticDisk">
            <a:avLst/>
          </a:prstGeom>
          <a:solidFill>
            <a:srgbClr val="FF7EC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SQLITE</a:t>
            </a:r>
          </a:p>
        </p:txBody>
      </p: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9F81956F-0D2D-4844-BAB1-19EE7D05BDBC}"/>
              </a:ext>
            </a:extLst>
          </p:cNvPr>
          <p:cNvCxnSpPr>
            <a:cxnSpLocks/>
            <a:stCxn id="44" idx="2"/>
            <a:endCxn id="70" idx="1"/>
          </p:cNvCxnSpPr>
          <p:nvPr/>
        </p:nvCxnSpPr>
        <p:spPr>
          <a:xfrm flipH="1">
            <a:off x="4434208" y="5829294"/>
            <a:ext cx="1" cy="81109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E4984ECF-FA64-4E46-9255-C5040A438786}"/>
              </a:ext>
            </a:extLst>
          </p:cNvPr>
          <p:cNvCxnSpPr>
            <a:cxnSpLocks/>
            <a:stCxn id="57" idx="2"/>
            <a:endCxn id="44" idx="0"/>
          </p:cNvCxnSpPr>
          <p:nvPr/>
        </p:nvCxnSpPr>
        <p:spPr>
          <a:xfrm>
            <a:off x="4427499" y="4575433"/>
            <a:ext cx="6710" cy="7228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770C2582-20EE-4999-A7B4-CF9D9676B0F1}"/>
              </a:ext>
            </a:extLst>
          </p:cNvPr>
          <p:cNvCxnSpPr>
            <a:cxnSpLocks/>
            <a:stCxn id="33" idx="1"/>
            <a:endCxn id="57" idx="3"/>
          </p:cNvCxnSpPr>
          <p:nvPr/>
        </p:nvCxnSpPr>
        <p:spPr>
          <a:xfrm flipH="1" flipV="1">
            <a:off x="5482087" y="4309918"/>
            <a:ext cx="1509899" cy="966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de Seta Reta 113">
            <a:extLst>
              <a:ext uri="{FF2B5EF4-FFF2-40B4-BE49-F238E27FC236}">
                <a16:creationId xmlns:a16="http://schemas.microsoft.com/office/drawing/2014/main" id="{A2940139-77CB-4E5F-8C1E-C42139F23C79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>
            <a:off x="7727669" y="3331850"/>
            <a:ext cx="0" cy="65477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de Seta Reta 116">
            <a:extLst>
              <a:ext uri="{FF2B5EF4-FFF2-40B4-BE49-F238E27FC236}">
                <a16:creationId xmlns:a16="http://schemas.microsoft.com/office/drawing/2014/main" id="{AD723228-7E74-4C55-8809-C6F678981977}"/>
              </a:ext>
            </a:extLst>
          </p:cNvPr>
          <p:cNvCxnSpPr>
            <a:cxnSpLocks/>
            <a:stCxn id="18" idx="2"/>
            <a:endCxn id="56" idx="3"/>
          </p:cNvCxnSpPr>
          <p:nvPr/>
        </p:nvCxnSpPr>
        <p:spPr>
          <a:xfrm flipH="1">
            <a:off x="4189831" y="1848352"/>
            <a:ext cx="3548282" cy="897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7ABEE602-EE89-4F88-A902-859BF45AAE9A}"/>
              </a:ext>
            </a:extLst>
          </p:cNvPr>
          <p:cNvSpPr txBox="1"/>
          <p:nvPr/>
        </p:nvSpPr>
        <p:spPr>
          <a:xfrm rot="20772402">
            <a:off x="4497651" y="2056754"/>
            <a:ext cx="16514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Devolve </a:t>
            </a:r>
            <a:endParaRPr lang="pt-BR" sz="1600" b="1" dirty="0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id="{A43417F4-996A-4802-B82C-CA52B4985851}"/>
              </a:ext>
            </a:extLst>
          </p:cNvPr>
          <p:cNvSpPr/>
          <p:nvPr/>
        </p:nvSpPr>
        <p:spPr>
          <a:xfrm>
            <a:off x="-380385" y="-330931"/>
            <a:ext cx="10432716" cy="665909"/>
          </a:xfrm>
          <a:prstGeom prst="roundRect">
            <a:avLst>
              <a:gd name="adj" fmla="val 5039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b="1" dirty="0">
                <a:solidFill>
                  <a:schemeClr val="tx1"/>
                </a:solidFill>
                <a:latin typeface="Cooper Black" panose="0208090404030B020404" pitchFamily="18" charset="0"/>
                <a:cs typeface="Segoe UI" panose="020B0502040204020203" pitchFamily="34" charset="0"/>
              </a:rPr>
              <a:t>ARQUITETURA DA APLICAÇÃO</a:t>
            </a:r>
          </a:p>
        </p:txBody>
      </p:sp>
      <p:sp>
        <p:nvSpPr>
          <p:cNvPr id="144" name="Retângulo: Cantos Arredondados 143">
            <a:extLst>
              <a:ext uri="{FF2B5EF4-FFF2-40B4-BE49-F238E27FC236}">
                <a16:creationId xmlns:a16="http://schemas.microsoft.com/office/drawing/2014/main" id="{83B57C14-B028-4135-98FA-D6C632EAC4BB}"/>
              </a:ext>
            </a:extLst>
          </p:cNvPr>
          <p:cNvSpPr/>
          <p:nvPr/>
        </p:nvSpPr>
        <p:spPr>
          <a:xfrm>
            <a:off x="10383637" y="1377481"/>
            <a:ext cx="4438650" cy="5147646"/>
          </a:xfrm>
          <a:prstGeom prst="roundRect">
            <a:avLst>
              <a:gd name="adj" fmla="val 7225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dirty="0">
              <a:solidFill>
                <a:sysClr val="windowText" lastClr="000000"/>
              </a:solidFill>
            </a:endParaRPr>
          </a:p>
          <a:p>
            <a:endParaRPr lang="pt-BR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ysClr val="windowText" lastClr="000000"/>
                </a:solidFill>
              </a:rPr>
              <a:t>Routes</a:t>
            </a:r>
            <a:r>
              <a:rPr lang="pt-BR" dirty="0">
                <a:solidFill>
                  <a:sysClr val="windowText" lastClr="000000"/>
                </a:solidFill>
              </a:rPr>
              <a:t>: apontamentos para </a:t>
            </a:r>
            <a:r>
              <a:rPr lang="pt-BR" dirty="0" err="1">
                <a:solidFill>
                  <a:sysClr val="windowText" lastClr="000000"/>
                </a:solidFill>
              </a:rPr>
              <a:t>controllers</a:t>
            </a:r>
            <a:endParaRPr lang="pt-BR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ysClr val="windowText" lastClr="000000"/>
                </a:solidFill>
              </a:rPr>
              <a:t>Controllers</a:t>
            </a:r>
            <a:r>
              <a:rPr lang="pt-BR" dirty="0">
                <a:solidFill>
                  <a:sysClr val="windowText" lastClr="000000"/>
                </a:solidFill>
              </a:rPr>
              <a:t>: intercepta inputs do </a:t>
            </a:r>
            <a:r>
              <a:rPr lang="pt-BR" dirty="0" err="1">
                <a:solidFill>
                  <a:sysClr val="windowText" lastClr="000000"/>
                </a:solidFill>
              </a:rPr>
              <a:t>request</a:t>
            </a:r>
            <a:endParaRPr lang="pt-BR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ysClr val="windowText" lastClr="000000"/>
                </a:solidFill>
              </a:rPr>
              <a:t>Services</a:t>
            </a:r>
            <a:r>
              <a:rPr lang="pt-BR" dirty="0">
                <a:solidFill>
                  <a:sysClr val="windowText" lastClr="000000"/>
                </a:solidFill>
              </a:rPr>
              <a:t>: regras de negócio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ysClr val="windowText" lastClr="000000"/>
                </a:solidFill>
              </a:rPr>
              <a:t>Repositories</a:t>
            </a:r>
            <a:r>
              <a:rPr lang="pt-BR" dirty="0">
                <a:solidFill>
                  <a:sysClr val="windowText" lastClr="000000"/>
                </a:solidFill>
              </a:rPr>
              <a:t>: serve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ysClr val="windowText" lastClr="000000"/>
                </a:solidFill>
              </a:rPr>
              <a:t>Entities</a:t>
            </a:r>
            <a:r>
              <a:rPr lang="pt-BR" dirty="0">
                <a:solidFill>
                  <a:sysClr val="windowText" lastClr="000000"/>
                </a:solidFill>
              </a:rPr>
              <a:t>: representação das entidades do banco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ysClr val="windowText" lastClr="000000"/>
                </a:solidFill>
              </a:rPr>
              <a:t>Typeorm</a:t>
            </a:r>
            <a:r>
              <a:rPr lang="pt-BR" dirty="0">
                <a:solidFill>
                  <a:sysClr val="windowText" lastClr="000000"/>
                </a:solidFill>
              </a:rPr>
              <a:t>: faz abstração de acesso ao banco</a:t>
            </a:r>
          </a:p>
          <a:p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1C15EBE8-AFBC-467F-B7DA-C3D24BDFCCE9}"/>
              </a:ext>
            </a:extLst>
          </p:cNvPr>
          <p:cNvSpPr txBox="1"/>
          <p:nvPr/>
        </p:nvSpPr>
        <p:spPr>
          <a:xfrm>
            <a:off x="4641096" y="6019756"/>
            <a:ext cx="14327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Solicita dados ao banco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1380076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88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Cooper Black</vt:lpstr>
      <vt:lpstr>Segoe UI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Aguiar</dc:creator>
  <cp:lastModifiedBy>Felipe Aguiar</cp:lastModifiedBy>
  <cp:revision>8</cp:revision>
  <dcterms:created xsi:type="dcterms:W3CDTF">2021-04-22T01:23:59Z</dcterms:created>
  <dcterms:modified xsi:type="dcterms:W3CDTF">2021-04-22T02:24:26Z</dcterms:modified>
</cp:coreProperties>
</file>