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1123" r:id="rId3"/>
    <p:sldId id="1221" r:id="rId4"/>
    <p:sldId id="1241" r:id="rId5"/>
    <p:sldId id="1242" r:id="rId6"/>
    <p:sldId id="1232" r:id="rId7"/>
    <p:sldId id="1220" r:id="rId8"/>
    <p:sldId id="1233" r:id="rId9"/>
    <p:sldId id="1234" r:id="rId10"/>
    <p:sldId id="1235" r:id="rId11"/>
    <p:sldId id="325" r:id="rId12"/>
    <p:sldId id="1229" r:id="rId13"/>
    <p:sldId id="1217" r:id="rId14"/>
    <p:sldId id="1218" r:id="rId15"/>
    <p:sldId id="1225" r:id="rId16"/>
    <p:sldId id="1219" r:id="rId17"/>
    <p:sldId id="1236" r:id="rId18"/>
    <p:sldId id="1237" r:id="rId19"/>
    <p:sldId id="1222" r:id="rId20"/>
    <p:sldId id="1239" r:id="rId21"/>
    <p:sldId id="1204" r:id="rId22"/>
    <p:sldId id="1215" r:id="rId23"/>
    <p:sldId id="1206" r:id="rId24"/>
    <p:sldId id="1213" r:id="rId25"/>
    <p:sldId id="1207" r:id="rId26"/>
    <p:sldId id="1240" r:id="rId27"/>
    <p:sldId id="1199" r:id="rId28"/>
    <p:sldId id="1200" r:id="rId29"/>
    <p:sldId id="12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D861C-6121-9A45-84C0-EEA420583DA2}" v="3" dt="2023-01-18T18:25:51.484"/>
    <p1510:client id="{9C8510A0-AE2B-15C1-05E1-155B468A2310}" v="5" dt="2023-01-18T18:55:4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5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A5A1-03F5-43FC-86D0-0EA39E9FF708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9437-5E2C-4546-9B13-B9B4063C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6469"/>
            <a:ext cx="9144000" cy="1881188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7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6469"/>
            <a:ext cx="9144000" cy="1881188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55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38200" y="6342613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838200" y="1005144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0446329" y="64014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23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38200" y="6342613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838200" y="1005144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446329" y="64014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9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4287"/>
            <a:ext cx="5181600" cy="489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4287"/>
            <a:ext cx="5181600" cy="489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38200" y="6342613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38200" y="1005144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446329" y="64014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8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446329" y="64014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47137"/>
            <a:ext cx="10515600" cy="7397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69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7137"/>
            <a:ext cx="10515600" cy="7397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446329" y="64014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43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2095"/>
            <a:ext cx="10515600" cy="500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0" r:id="rId4"/>
    <p:sldLayoutId id="2147483652" r:id="rId5"/>
    <p:sldLayoutId id="2147483659" r:id="rId6"/>
    <p:sldLayoutId id="2147483660" r:id="rId7"/>
    <p:sldLayoutId id="214748365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45.jpeg"/><Relationship Id="rId7" Type="http://schemas.openxmlformats.org/officeDocument/2006/relationships/image" Target="../media/image4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46.jpeg"/><Relationship Id="rId9" Type="http://schemas.openxmlformats.org/officeDocument/2006/relationships/image" Target="../media/image3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00.png"/><Relationship Id="rId7" Type="http://schemas.openxmlformats.org/officeDocument/2006/relationships/hyperlink" Target="https://www.sciencedirect.com/science/article/pii/S0021999120307257" TargetMode="External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hyperlink" Target="https://proceedings.neurips.cc/paper/2021/file/df438e5206f31600e6ae4af72f2725f1-Paper.pdf" TargetMode="External"/><Relationship Id="rId9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pubs.siam.org/doi/pdf/10.1137/20M1318043" TargetMode="External"/><Relationship Id="rId4" Type="http://schemas.openxmlformats.org/officeDocument/2006/relationships/hyperlink" Target="http://proceedings.mlr.press/v9/glorot10a/glorot10a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pubs.siam.org/doi/pdf/10.1137/20M1318043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/2021/file/df438e5206f31600e6ae4af72f2725f1-Paper.pdf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8D278-F74A-E040-839E-8F66D89D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028" y="1886469"/>
            <a:ext cx="9961944" cy="1881188"/>
          </a:xfrm>
        </p:spPr>
        <p:txBody>
          <a:bodyPr>
            <a:normAutofit/>
          </a:bodyPr>
          <a:lstStyle/>
          <a:p>
            <a:r>
              <a:rPr lang="en-US" dirty="0"/>
              <a:t>PINN</a:t>
            </a:r>
          </a:p>
        </p:txBody>
      </p:sp>
    </p:spTree>
    <p:extLst>
      <p:ext uri="{BB962C8B-B14F-4D97-AF65-F5344CB8AC3E}">
        <p14:creationId xmlns:p14="http://schemas.microsoft.com/office/powerpoint/2010/main" val="2175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184C-1462-F142-AE65-C7E2D73C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 for dissemination/publication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A9937-DFDB-174E-AA7D-7B6C0E49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7778"/>
            <a:ext cx="4978275" cy="4873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E5E5B-DEE1-4548-BAB0-B47A8588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55" y="1187778"/>
            <a:ext cx="5092045" cy="3909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047AF-47DB-364B-BC39-12EAA29331B1}"/>
              </a:ext>
            </a:extLst>
          </p:cNvPr>
          <p:cNvSpPr txBox="1"/>
          <p:nvPr/>
        </p:nvSpPr>
        <p:spPr>
          <a:xfrm>
            <a:off x="6261755" y="5300890"/>
            <a:ext cx="273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144 citations according to </a:t>
            </a:r>
            <a:r>
              <a:rPr lang="en-US" sz="1200" err="1"/>
              <a:t>GoogleScholar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18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0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6755-07D3-4948-A5B1-88311AB0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 from Accelerate to Lightning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A9DDF-232F-E349-BD19-5F65FCF0107B}"/>
              </a:ext>
            </a:extLst>
          </p:cNvPr>
          <p:cNvSpPr txBox="1"/>
          <p:nvPr/>
        </p:nvSpPr>
        <p:spPr>
          <a:xfrm>
            <a:off x="838200" y="1461154"/>
            <a:ext cx="5037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Accelerate</a:t>
            </a:r>
          </a:p>
          <a:p>
            <a:endParaRPr lang="en-US"/>
          </a:p>
          <a:p>
            <a:r>
              <a:rPr lang="en-US"/>
              <a:t>Thin wrapper for distributed environments</a:t>
            </a:r>
          </a:p>
          <a:p>
            <a:endParaRPr lang="en-US" b="1"/>
          </a:p>
          <a:p>
            <a:r>
              <a:rPr lang="en-US" b="1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Enables </a:t>
            </a:r>
            <a:r>
              <a:rPr lang="en-US" err="1"/>
              <a:t>PyTorch</a:t>
            </a:r>
            <a:r>
              <a:rPr lang="en-US"/>
              <a:t> code to run across multiple distributed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integrate (minimal code changes)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Supports only CPUs, GPUs, and TPUs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Requires a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BBBB0-90BE-F84F-853E-B618F119CC11}"/>
              </a:ext>
            </a:extLst>
          </p:cNvPr>
          <p:cNvSpPr txBox="1"/>
          <p:nvPr/>
        </p:nvSpPr>
        <p:spPr>
          <a:xfrm>
            <a:off x="6315958" y="1461154"/>
            <a:ext cx="5037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Lightning</a:t>
            </a:r>
          </a:p>
          <a:p>
            <a:endParaRPr lang="en-US"/>
          </a:p>
          <a:p>
            <a:r>
              <a:rPr lang="en-US"/>
              <a:t>Complete research framework</a:t>
            </a:r>
          </a:p>
          <a:p>
            <a:endParaRPr lang="en-US" b="1"/>
          </a:p>
          <a:p>
            <a:r>
              <a:rPr lang="en-US" b="1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Models become hardware 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Runs distributed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Engineering code is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Handles logging, metrics, and other non-essential research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Supports CPUs, GPUs, TPUs, IPUs, and HPUs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Implementation of custom training loops requires more work than Accelerate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86A038-B8F5-9C44-B1EB-753B4005D15F}"/>
              </a:ext>
            </a:extLst>
          </p:cNvPr>
          <p:cNvCxnSpPr>
            <a:cxnSpLocks/>
          </p:cNvCxnSpPr>
          <p:nvPr/>
        </p:nvCxnSpPr>
        <p:spPr>
          <a:xfrm>
            <a:off x="6096000" y="1306805"/>
            <a:ext cx="0" cy="4846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9B4929-E88E-458E-B169-A67EBBE0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909" y="1449997"/>
            <a:ext cx="1803982" cy="3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etune Transformers Models with PyTorch Lightning — PyTorch Lightning  1.8.3.post1 documentation">
            <a:extLst>
              <a:ext uri="{FF2B5EF4-FFF2-40B4-BE49-F238E27FC236}">
                <a16:creationId xmlns:a16="http://schemas.microsoft.com/office/drawing/2014/main" id="{CBF7E83F-C7D8-452C-9BE4-FCBF656A7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73" y="1399105"/>
            <a:ext cx="2394525" cy="4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0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F4917B-F8F5-4082-81D8-5B804461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36" y="1374069"/>
            <a:ext cx="5045364" cy="482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5C477-1586-6943-848B-90E2BFC9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Sycamore: GitHub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20F2E-4B2F-453F-B9B8-5811ED96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4069"/>
            <a:ext cx="2207058" cy="4477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51C8F-0CDD-4978-867E-9ADD0CB83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64"/>
          <a:stretch/>
        </p:blipFill>
        <p:spPr>
          <a:xfrm>
            <a:off x="3573318" y="1374069"/>
            <a:ext cx="2207058" cy="4258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4D5DA1-1273-4008-B222-E35F0642E592}"/>
              </a:ext>
            </a:extLst>
          </p:cNvPr>
          <p:cNvSpPr txBox="1"/>
          <p:nvPr/>
        </p:nvSpPr>
        <p:spPr>
          <a:xfrm>
            <a:off x="6308436" y="1004737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 </a:t>
            </a:r>
            <a:r>
              <a:rPr lang="en-US" err="1"/>
              <a:t>config.json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259A-3A2A-40FA-93F2-35FE939C434F}"/>
              </a:ext>
            </a:extLst>
          </p:cNvPr>
          <p:cNvSpPr txBox="1"/>
          <p:nvPr/>
        </p:nvSpPr>
        <p:spPr>
          <a:xfrm>
            <a:off x="838200" y="100473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 Repo structure</a:t>
            </a:r>
          </a:p>
        </p:txBody>
      </p:sp>
    </p:spTree>
    <p:extLst>
      <p:ext uri="{BB962C8B-B14F-4D97-AF65-F5344CB8AC3E}">
        <p14:creationId xmlns:p14="http://schemas.microsoft.com/office/powerpoint/2010/main" val="5886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C477-1586-6943-848B-90E2BFC9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Sycamore: preprocessing routine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B54E-7909-CC4E-BD28-881B113690BC}"/>
              </a:ext>
            </a:extLst>
          </p:cNvPr>
          <p:cNvSpPr txBox="1"/>
          <p:nvPr/>
        </p:nvSpPr>
        <p:spPr>
          <a:xfrm>
            <a:off x="6167935" y="1223192"/>
            <a:ext cx="284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(a) Example available in the GitHub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B015-7D4D-4BD8-BB2A-C0D42D75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20" y="3610305"/>
            <a:ext cx="4127096" cy="1834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1DB98-5009-4C38-86E9-08F8FDADE691}"/>
              </a:ext>
            </a:extLst>
          </p:cNvPr>
          <p:cNvSpPr txBox="1"/>
          <p:nvPr/>
        </p:nvSpPr>
        <p:spPr>
          <a:xfrm>
            <a:off x="838200" y="3240973"/>
            <a:ext cx="479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(b) Using preprocessing.py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0DC4F-335F-7149-BA8E-CE570572E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64" b="50654"/>
          <a:stretch/>
        </p:blipFill>
        <p:spPr>
          <a:xfrm>
            <a:off x="9142969" y="1223192"/>
            <a:ext cx="2207058" cy="2101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F0522-674B-2346-B7C9-9560EFF052B2}"/>
              </a:ext>
            </a:extLst>
          </p:cNvPr>
          <p:cNvSpPr txBox="1"/>
          <p:nvPr/>
        </p:nvSpPr>
        <p:spPr>
          <a:xfrm>
            <a:off x="838200" y="1488728"/>
            <a:ext cx="5072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be used/modified by user if needed or (later on) turned into a CLI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group collocation points using a second coarser reference mesh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34DC6-998D-F242-9026-02345E6EEB4B}"/>
              </a:ext>
            </a:extLst>
          </p:cNvPr>
          <p:cNvSpPr/>
          <p:nvPr/>
        </p:nvSpPr>
        <p:spPr>
          <a:xfrm>
            <a:off x="9822730" y="3139126"/>
            <a:ext cx="1432874" cy="2450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F05B4-F2BD-4223-ADDE-E50A8643F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10305"/>
            <a:ext cx="2044394" cy="155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1864FF-613A-472D-8535-2DEECB89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742" y="3610305"/>
            <a:ext cx="2203285" cy="25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4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8544A-308D-4BEB-A189-F93413D0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3" y="1870648"/>
            <a:ext cx="5086432" cy="3648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37CD4-9E5D-4A4F-A892-7BF0D447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Sycamore: using coarser reference mesh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40F4D-D925-4CF3-8331-8FEA2E42263D}"/>
              </a:ext>
            </a:extLst>
          </p:cNvPr>
          <p:cNvSpPr txBox="1"/>
          <p:nvPr/>
        </p:nvSpPr>
        <p:spPr>
          <a:xfrm>
            <a:off x="1388883" y="1501316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 </a:t>
            </a:r>
            <a:r>
              <a:rPr lang="en-US" err="1"/>
              <a:t>config.json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2BE6B-D1B4-476E-9E24-2B68B1D4E28D}"/>
              </a:ext>
            </a:extLst>
          </p:cNvPr>
          <p:cNvSpPr txBox="1"/>
          <p:nvPr/>
        </p:nvSpPr>
        <p:spPr>
          <a:xfrm>
            <a:off x="7351081" y="15013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 </a:t>
            </a:r>
            <a:r>
              <a:rPr lang="en-US" err="1"/>
              <a:t>cylinder_split.msh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0B7F4-762D-448B-9EF8-79272C32C6C5}"/>
              </a:ext>
            </a:extLst>
          </p:cNvPr>
          <p:cNvSpPr txBox="1"/>
          <p:nvPr/>
        </p:nvSpPr>
        <p:spPr>
          <a:xfrm>
            <a:off x="7351081" y="3783872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(c) </a:t>
            </a:r>
            <a:r>
              <a:rPr lang="en-US" err="1"/>
              <a:t>cylinder.msh</a:t>
            </a:r>
            <a:endParaRPr lang="en-US"/>
          </a:p>
        </p:txBody>
      </p:sp>
      <p:pic>
        <p:nvPicPr>
          <p:cNvPr id="5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B5FEC0D-DBA4-AEC7-AF5D-C275CCB47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2"/>
          <a:stretch/>
        </p:blipFill>
        <p:spPr>
          <a:xfrm>
            <a:off x="7351081" y="4153204"/>
            <a:ext cx="3452036" cy="1365464"/>
          </a:xfrm>
          <a:prstGeom prst="rect">
            <a:avLst/>
          </a:prstGeom>
        </p:spPr>
      </p:pic>
      <p:pic>
        <p:nvPicPr>
          <p:cNvPr id="7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A895F480-0218-0B01-A7AA-90BC2784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81" y="1870648"/>
            <a:ext cx="3452036" cy="13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C477-1586-6943-848B-90E2BFC9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Sycamore: running solver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4B608-AFA3-4492-BB6D-3306E984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36" y="1200428"/>
            <a:ext cx="5418290" cy="3543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3E30E-A121-45D0-AD46-6C60C3E85E96}"/>
              </a:ext>
            </a:extLst>
          </p:cNvPr>
          <p:cNvSpPr txBox="1"/>
          <p:nvPr/>
        </p:nvSpPr>
        <p:spPr>
          <a:xfrm>
            <a:off x="838200" y="4744035"/>
            <a:ext cx="3139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What we already save: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/>
              <a:t>Model weights</a:t>
            </a:r>
          </a:p>
          <a:p>
            <a:r>
              <a:rPr lang="en-US" sz="1600"/>
              <a:t>Work in 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Checkpoints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A2053-F6CD-6046-8C5A-08316B113971}"/>
              </a:ext>
            </a:extLst>
          </p:cNvPr>
          <p:cNvSpPr txBox="1"/>
          <p:nvPr/>
        </p:nvSpPr>
        <p:spPr>
          <a:xfrm>
            <a:off x="4602638" y="5534812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etc</a:t>
            </a:r>
            <a:r>
              <a:rPr lang="en-US" sz="1600"/>
              <a:t>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F7A58-C84C-4E1E-856A-D7EB98DC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0428"/>
            <a:ext cx="1906689" cy="171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FDE4F-4ED2-4519-9966-3FC54B73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074" y="1195148"/>
            <a:ext cx="1853726" cy="21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3759-3488-E549-8A69-1B972D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Sycamore: post-processing routines (work in progress)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999045-2E2E-F62D-2F56-D602FC6B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43" y="1182440"/>
            <a:ext cx="7988173" cy="449109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D1000C1-ECA0-B93F-56D1-E34183EFD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34"/>
          <a:stretch/>
        </p:blipFill>
        <p:spPr>
          <a:xfrm>
            <a:off x="838200" y="1994649"/>
            <a:ext cx="1931244" cy="28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C05-BD24-6C48-9195-31A5A781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Navier-Stokes in the stress tensor (ST) form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3BE40A6-FAC0-4FD6-BBF0-A6D4EC129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42" y="1103586"/>
            <a:ext cx="3826167" cy="1607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424207-559A-484F-8774-569234C0D08E}"/>
                  </a:ext>
                </a:extLst>
              </p:cNvPr>
              <p:cNvSpPr txBox="1"/>
              <p:nvPr/>
            </p:nvSpPr>
            <p:spPr>
              <a:xfrm>
                <a:off x="838200" y="1103586"/>
                <a:ext cx="5601070" cy="523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432FF"/>
                    </a:solidFill>
                  </a:rPr>
                  <a:t>Equilibrium: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 b="1">
                    <a:solidFill>
                      <a:srgbClr val="0432FF"/>
                    </a:solidFill>
                  </a:rPr>
                  <a:t>Initial and boundary conditions:</a:t>
                </a:r>
              </a:p>
              <a:p>
                <a:r>
                  <a:rPr lang="en-US"/>
                  <a:t>Initial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r>
                  <a:rPr lang="en-US"/>
                  <a:t>Inlet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Wall velocities: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r>
                  <a:rPr lang="en-US"/>
                  <a:t>Outlet pressure: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Side 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424207-559A-484F-8774-569234C0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03586"/>
                <a:ext cx="5601070" cy="5238614"/>
              </a:xfrm>
              <a:prstGeom prst="rect">
                <a:avLst/>
              </a:prstGeom>
              <a:blipFill>
                <a:blip r:embed="rId3"/>
                <a:stretch>
                  <a:fillRect l="-980" t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4" descr="Table&#10;&#10;Description automatically generated">
            <a:extLst>
              <a:ext uri="{FF2B5EF4-FFF2-40B4-BE49-F238E27FC236}">
                <a16:creationId xmlns:a16="http://schemas.microsoft.com/office/drawing/2014/main" id="{14628305-FC2B-2B44-9F79-C3AA0FAA0C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873" b="33317"/>
          <a:stretch/>
        </p:blipFill>
        <p:spPr>
          <a:xfrm>
            <a:off x="6566311" y="2959034"/>
            <a:ext cx="4787489" cy="32045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AE8F46-8BE0-7148-B890-91648001CA1E}"/>
              </a:ext>
            </a:extLst>
          </p:cNvPr>
          <p:cNvSpPr/>
          <p:nvPr/>
        </p:nvSpPr>
        <p:spPr>
          <a:xfrm>
            <a:off x="6676714" y="4101483"/>
            <a:ext cx="4658591" cy="545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4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C05-BD24-6C48-9195-31A5A781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MLP architectures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DA23E05-DB2F-3190-E336-9FA0C938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2759473"/>
            <a:ext cx="2447216" cy="2773499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279602-C832-4C3E-926E-5FC71DBB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94" y="2759473"/>
            <a:ext cx="1974902" cy="2885225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4306E3B-F83F-D4E0-A28C-0F2415BF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484077"/>
            <a:ext cx="2743200" cy="2648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B6AC8-C217-530F-8A27-D7F2809E0C38}"/>
              </a:ext>
            </a:extLst>
          </p:cNvPr>
          <p:cNvSpPr txBox="1"/>
          <p:nvPr/>
        </p:nvSpPr>
        <p:spPr>
          <a:xfrm>
            <a:off x="818677" y="1006749"/>
            <a:ext cx="35375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432FF"/>
                </a:solidFill>
                <a:cs typeface="Calibri"/>
              </a:rPr>
              <a:t>(a) Simple fully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8 hidden layers (40 neurons each)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5 neuron output layer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13,445 trainable parameters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521FF-8A92-4105-30C0-93A21814A4C5}"/>
              </a:ext>
            </a:extLst>
          </p:cNvPr>
          <p:cNvSpPr txBox="1"/>
          <p:nvPr/>
        </p:nvSpPr>
        <p:spPr>
          <a:xfrm>
            <a:off x="4112905" y="1005147"/>
            <a:ext cx="37132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432FF"/>
                </a:solidFill>
                <a:ea typeface="+mn-lt"/>
                <a:cs typeface="+mn-lt"/>
              </a:rPr>
              <a:t>(b) MLP with 5 heads: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Shared encoder: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4 layers: 64 / 64 / 32 / 32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Individual encoders: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6 Layers: 32 / 16/ 8 / 4 / 4 / 1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12,529  trainable parameters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D8C08-1E10-635B-D24C-6D66BCCAF433}"/>
              </a:ext>
            </a:extLst>
          </p:cNvPr>
          <p:cNvSpPr txBox="1"/>
          <p:nvPr/>
        </p:nvSpPr>
        <p:spPr>
          <a:xfrm>
            <a:off x="7826204" y="1005147"/>
            <a:ext cx="36555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432FF"/>
                </a:solidFill>
                <a:ea typeface="+mn-lt"/>
                <a:cs typeface="+mn-lt"/>
              </a:rPr>
              <a:t>(c) MLP with 4 heads: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Shared encoder: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4 layers: 32 / 32 / 16 / 8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Individual encoders: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6 Layers: 8 / 4/ 4 / 2 / 2 / 1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2,756  trainable</a:t>
            </a:r>
            <a:r>
              <a:rPr lang="en-US">
                <a:cs typeface="Calibri"/>
              </a:rPr>
              <a:t> parameters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71688-27BD-FE45-B387-980D80310F6D}"/>
              </a:ext>
            </a:extLst>
          </p:cNvPr>
          <p:cNvSpPr txBox="1"/>
          <p:nvPr/>
        </p:nvSpPr>
        <p:spPr>
          <a:xfrm>
            <a:off x="818677" y="5132916"/>
            <a:ext cx="35375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 now follow the exact same architecture from </a:t>
            </a:r>
            <a:r>
              <a:rPr lang="en-US" sz="1800"/>
              <a:t>Rao et al. (2020) as opposed to a smaller MLP based on other papers.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23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6B3-0675-4ADD-4BE9-70E4DCA1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Proposed workflow</a:t>
            </a:r>
            <a:endParaRPr lang="en-US" b="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0D547-81EB-C54A-9C3F-B37379324988}"/>
              </a:ext>
            </a:extLst>
          </p:cNvPr>
          <p:cNvSpPr/>
          <p:nvPr/>
        </p:nvSpPr>
        <p:spPr>
          <a:xfrm>
            <a:off x="7274564" y="5821589"/>
            <a:ext cx="1600200" cy="3657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6) Run solver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8DAC98-0125-7A42-A53F-B006AB9E839E}"/>
              </a:ext>
            </a:extLst>
          </p:cNvPr>
          <p:cNvGrpSpPr/>
          <p:nvPr/>
        </p:nvGrpSpPr>
        <p:grpSpPr>
          <a:xfrm>
            <a:off x="6373488" y="1105428"/>
            <a:ext cx="2875682" cy="818400"/>
            <a:chOff x="7957190" y="1172144"/>
            <a:chExt cx="2875682" cy="818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6EBD2-2ADA-E240-BDCB-B24703DFF176}"/>
                </a:ext>
              </a:extLst>
            </p:cNvPr>
            <p:cNvSpPr/>
            <p:nvPr/>
          </p:nvSpPr>
          <p:spPr>
            <a:xfrm>
              <a:off x="7957190" y="1404762"/>
              <a:ext cx="1610298" cy="35658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1) Generate geometry</a:t>
              </a:r>
            </a:p>
          </p:txBody>
        </p:sp>
        <p:pic>
          <p:nvPicPr>
            <p:cNvPr id="6" name="Picture 5" descr="A picture containing text, knife, screenshot&#10;&#10;Description automatically generated">
              <a:extLst>
                <a:ext uri="{FF2B5EF4-FFF2-40B4-BE49-F238E27FC236}">
                  <a16:creationId xmlns:a16="http://schemas.microsoft.com/office/drawing/2014/main" id="{06C7B7A9-C74F-4C47-B21D-559D52C96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9239" y="1172144"/>
              <a:ext cx="1203633" cy="818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4C99F7-D0EC-9641-AEB5-6C47561D4AEB}"/>
              </a:ext>
            </a:extLst>
          </p:cNvPr>
          <p:cNvSpPr/>
          <p:nvPr/>
        </p:nvSpPr>
        <p:spPr>
          <a:xfrm>
            <a:off x="6372166" y="2224257"/>
            <a:ext cx="1610298" cy="8006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ea typeface="+mn-lt"/>
                <a:cs typeface="+mn-lt"/>
              </a:rPr>
              <a:t>Annotate equilibrium, BC, and material and</a:t>
            </a:r>
            <a:r>
              <a:rPr lang="en-US" sz="1100"/>
              <a:t> generate baseline mesh </a:t>
            </a:r>
            <a:endParaRPr lang="en-US" sz="110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9F10A-FA5D-8D47-ABA0-0D093101ADDA}"/>
              </a:ext>
            </a:extLst>
          </p:cNvPr>
          <p:cNvSpPr/>
          <p:nvPr/>
        </p:nvSpPr>
        <p:spPr>
          <a:xfrm>
            <a:off x="6373487" y="3658326"/>
            <a:ext cx="1610298" cy="3565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3) Generate file with collocation points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3BD6CF-5706-5047-9E39-508E084D76C1}"/>
              </a:ext>
            </a:extLst>
          </p:cNvPr>
          <p:cNvGrpSpPr/>
          <p:nvPr/>
        </p:nvGrpSpPr>
        <p:grpSpPr>
          <a:xfrm>
            <a:off x="6372166" y="4533351"/>
            <a:ext cx="3397931" cy="833645"/>
            <a:chOff x="7955868" y="4423525"/>
            <a:chExt cx="3397931" cy="8336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BE61A5-FB14-C04A-A456-AA3BAA5C881B}"/>
                </a:ext>
              </a:extLst>
            </p:cNvPr>
            <p:cNvSpPr/>
            <p:nvPr/>
          </p:nvSpPr>
          <p:spPr>
            <a:xfrm>
              <a:off x="7955868" y="4432706"/>
              <a:ext cx="1610298" cy="8244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/>
                <a:t>4) Customize (template) Python code for equilibrium, BC, and material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B30AD5-C19F-4D44-AE82-66B32106ED8D}"/>
                </a:ext>
              </a:extLst>
            </p:cNvPr>
            <p:cNvSpPr/>
            <p:nvPr/>
          </p:nvSpPr>
          <p:spPr>
            <a:xfrm>
              <a:off x="9744455" y="4423525"/>
              <a:ext cx="1609344" cy="83364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5) Generate solver setup files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638DB-72C5-8B42-B428-FF32CD3F0314}"/>
              </a:ext>
            </a:extLst>
          </p:cNvPr>
          <p:cNvCxnSpPr>
            <a:cxnSpLocks/>
          </p:cNvCxnSpPr>
          <p:nvPr/>
        </p:nvCxnSpPr>
        <p:spPr>
          <a:xfrm flipH="1">
            <a:off x="7177315" y="4014906"/>
            <a:ext cx="1321" cy="52762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431A889-303E-264E-BFA8-991706026A00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8292748" y="5148911"/>
            <a:ext cx="454595" cy="890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158B5BC-0DF0-CF4C-9256-E834B6804B9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7398693" y="5145617"/>
            <a:ext cx="454593" cy="897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745FE1-1159-7548-83F0-99F22E37614B}"/>
              </a:ext>
            </a:extLst>
          </p:cNvPr>
          <p:cNvCxnSpPr>
            <a:cxnSpLocks/>
          </p:cNvCxnSpPr>
          <p:nvPr/>
        </p:nvCxnSpPr>
        <p:spPr>
          <a:xfrm flipH="1">
            <a:off x="7177315" y="1694626"/>
            <a:ext cx="1322" cy="52963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1B2742-EFC0-3F42-8631-3E00EDBD82AE}"/>
              </a:ext>
            </a:extLst>
          </p:cNvPr>
          <p:cNvCxnSpPr>
            <a:cxnSpLocks/>
          </p:cNvCxnSpPr>
          <p:nvPr/>
        </p:nvCxnSpPr>
        <p:spPr>
          <a:xfrm>
            <a:off x="7177315" y="3024951"/>
            <a:ext cx="1321" cy="6333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8F554A-616E-E641-97ED-A2F7855DA287}"/>
              </a:ext>
            </a:extLst>
          </p:cNvPr>
          <p:cNvSpPr txBox="1"/>
          <p:nvPr/>
        </p:nvSpPr>
        <p:spPr>
          <a:xfrm>
            <a:off x="838200" y="1581344"/>
            <a:ext cx="52125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432FF"/>
                </a:solidFill>
                <a:ea typeface="+mn-lt"/>
                <a:cs typeface="+mn-lt"/>
              </a:rPr>
              <a:t>Major hypothesis tested: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From geometry to collocation points: use engineering software (</a:t>
            </a:r>
            <a:r>
              <a:rPr lang="en-US" sz="2000" err="1">
                <a:ea typeface="+mn-lt"/>
                <a:cs typeface="+mn-lt"/>
              </a:rPr>
              <a:t>FreeCAD</a:t>
            </a:r>
            <a:r>
              <a:rPr lang="en-US" sz="2000">
                <a:ea typeface="+mn-lt"/>
                <a:cs typeface="+mn-lt"/>
              </a:rPr>
              <a:t>) and get baseline mesh, which defines problem through annotation. Densification can be applied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Split domain with specialized loss functions (equilibrium, initial condition, boundary conditions).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DDP implementation and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Parametric modeling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F2C282-2883-7F43-9DB4-AC92CF6834D6}"/>
              </a:ext>
            </a:extLst>
          </p:cNvPr>
          <p:cNvGrpSpPr/>
          <p:nvPr/>
        </p:nvGrpSpPr>
        <p:grpSpPr>
          <a:xfrm>
            <a:off x="10116070" y="1105428"/>
            <a:ext cx="1218143" cy="869372"/>
            <a:chOff x="6243819" y="5257168"/>
            <a:chExt cx="1218143" cy="86937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DC127A-75F5-674A-BB3F-045176B6FB2E}"/>
                </a:ext>
              </a:extLst>
            </p:cNvPr>
            <p:cNvSpPr/>
            <p:nvPr/>
          </p:nvSpPr>
          <p:spPr>
            <a:xfrm>
              <a:off x="6243819" y="5257168"/>
              <a:ext cx="1199783" cy="18288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Third party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FF8AE8-3CD3-8B47-84CB-D6620218B20A}"/>
                </a:ext>
              </a:extLst>
            </p:cNvPr>
            <p:cNvSpPr/>
            <p:nvPr/>
          </p:nvSpPr>
          <p:spPr>
            <a:xfrm>
              <a:off x="6243819" y="5504201"/>
              <a:ext cx="1199783" cy="2743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Potential interface with other packages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42BEB4D-BD1A-A946-82C7-181666D8DFE9}"/>
                </a:ext>
              </a:extLst>
            </p:cNvPr>
            <p:cNvSpPr/>
            <p:nvPr/>
          </p:nvSpPr>
          <p:spPr>
            <a:xfrm>
              <a:off x="6243819" y="5842673"/>
              <a:ext cx="1218143" cy="28386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 b="1"/>
                <a:t>Bulk of parallelization</a:t>
              </a:r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D542516-FA7E-EC46-99BF-D55F0B63E1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21765" r="8303" b="22089"/>
          <a:stretch/>
        </p:blipFill>
        <p:spPr>
          <a:xfrm>
            <a:off x="9599494" y="3435705"/>
            <a:ext cx="1199674" cy="801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CD182C-8A0A-7441-9FD3-C15E281ABA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t="19289" r="7386" b="21289"/>
          <a:stretch/>
        </p:blipFill>
        <p:spPr>
          <a:xfrm>
            <a:off x="8074664" y="2167475"/>
            <a:ext cx="1234568" cy="8574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C5C25D-C9CB-F242-9981-EFA0745FD5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28" t="19797" r="7183" b="20451"/>
          <a:stretch/>
        </p:blipFill>
        <p:spPr>
          <a:xfrm>
            <a:off x="8072360" y="3414384"/>
            <a:ext cx="1233247" cy="85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6591E-FA4D-FB45-9EFB-5333E3DFAC19}"/>
              </a:ext>
            </a:extLst>
          </p:cNvPr>
          <p:cNvSpPr txBox="1"/>
          <p:nvPr/>
        </p:nvSpPr>
        <p:spPr>
          <a:xfrm>
            <a:off x="8072360" y="3223830"/>
            <a:ext cx="123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from mesh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5CCA5-1753-284B-BD1C-8F80BDEDBECC}"/>
              </a:ext>
            </a:extLst>
          </p:cNvPr>
          <p:cNvSpPr txBox="1"/>
          <p:nvPr/>
        </p:nvSpPr>
        <p:spPr>
          <a:xfrm>
            <a:off x="9598172" y="3223830"/>
            <a:ext cx="119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densified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34BB1F53-9815-F548-B2DF-8100D0E097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1737" y="1129257"/>
            <a:ext cx="385371" cy="38537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D0983533-2375-2642-B480-6231E1FA7E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1737" y="1997986"/>
            <a:ext cx="385371" cy="385371"/>
          </a:xfrm>
          <a:prstGeom prst="rect">
            <a:avLst/>
          </a:prstGeom>
        </p:spPr>
      </p:pic>
      <p:pic>
        <p:nvPicPr>
          <p:cNvPr id="15" name="Graphic 14" descr="Target with solid fill">
            <a:extLst>
              <a:ext uri="{FF2B5EF4-FFF2-40B4-BE49-F238E27FC236}">
                <a16:creationId xmlns:a16="http://schemas.microsoft.com/office/drawing/2014/main" id="{D3ABAB3C-7293-F24E-9E43-775F3C596B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9480" y="4338356"/>
            <a:ext cx="385371" cy="385371"/>
          </a:xfrm>
          <a:prstGeom prst="rect">
            <a:avLst/>
          </a:prstGeom>
        </p:spPr>
      </p:pic>
      <p:pic>
        <p:nvPicPr>
          <p:cNvPr id="38" name="Graphic 37" descr="Target with solid fill">
            <a:extLst>
              <a:ext uri="{FF2B5EF4-FFF2-40B4-BE49-F238E27FC236}">
                <a16:creationId xmlns:a16="http://schemas.microsoft.com/office/drawing/2014/main" id="{88E527EF-1324-C749-BC47-C4EE0C37B5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006" y="4349846"/>
            <a:ext cx="385371" cy="3853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C332D0-E8DB-5F4C-9924-8F485E5A4723}"/>
              </a:ext>
            </a:extLst>
          </p:cNvPr>
          <p:cNvGrpSpPr/>
          <p:nvPr/>
        </p:nvGrpSpPr>
        <p:grpSpPr>
          <a:xfrm>
            <a:off x="10113030" y="2023330"/>
            <a:ext cx="802152" cy="246888"/>
            <a:chOff x="10113030" y="2023330"/>
            <a:chExt cx="802152" cy="246888"/>
          </a:xfrm>
        </p:grpSpPr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7D159E9F-C080-5E40-A9B1-D8CC94F37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13030" y="2023330"/>
              <a:ext cx="246888" cy="24688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36BD3D-B2AC-844B-AE16-142C23283973}"/>
                </a:ext>
              </a:extLst>
            </p:cNvPr>
            <p:cNvSpPr txBox="1"/>
            <p:nvPr/>
          </p:nvSpPr>
          <p:spPr>
            <a:xfrm>
              <a:off x="10297705" y="2023664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Finished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F4C55F-B4C6-3444-8941-076255C214A3}"/>
              </a:ext>
            </a:extLst>
          </p:cNvPr>
          <p:cNvGrpSpPr/>
          <p:nvPr/>
        </p:nvGrpSpPr>
        <p:grpSpPr>
          <a:xfrm>
            <a:off x="10113030" y="2325756"/>
            <a:ext cx="1175652" cy="246888"/>
            <a:chOff x="10113030" y="2281632"/>
            <a:chExt cx="1175652" cy="246888"/>
          </a:xfrm>
        </p:grpSpPr>
        <p:pic>
          <p:nvPicPr>
            <p:cNvPr id="54" name="Graphic 53" descr="Hourglass Finished with solid fill">
              <a:extLst>
                <a:ext uri="{FF2B5EF4-FFF2-40B4-BE49-F238E27FC236}">
                  <a16:creationId xmlns:a16="http://schemas.microsoft.com/office/drawing/2014/main" id="{A7E018E8-EDF0-3B46-90F5-903E428F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13030" y="2281632"/>
              <a:ext cx="246888" cy="24688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DD120B-E3F4-3045-A900-21E8AA79D297}"/>
                </a:ext>
              </a:extLst>
            </p:cNvPr>
            <p:cNvSpPr txBox="1"/>
            <p:nvPr/>
          </p:nvSpPr>
          <p:spPr>
            <a:xfrm>
              <a:off x="10297705" y="2281966"/>
              <a:ext cx="9909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Almost finished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2CB69E-9ECA-7446-8BD8-C63DF01189E7}"/>
              </a:ext>
            </a:extLst>
          </p:cNvPr>
          <p:cNvGrpSpPr/>
          <p:nvPr/>
        </p:nvGrpSpPr>
        <p:grpSpPr>
          <a:xfrm>
            <a:off x="10113030" y="2628182"/>
            <a:ext cx="1060236" cy="246888"/>
            <a:chOff x="10113030" y="2628182"/>
            <a:chExt cx="1060236" cy="246888"/>
          </a:xfrm>
        </p:grpSpPr>
        <p:pic>
          <p:nvPicPr>
            <p:cNvPr id="55" name="Graphic 54" descr="Target with solid fill">
              <a:extLst>
                <a:ext uri="{FF2B5EF4-FFF2-40B4-BE49-F238E27FC236}">
                  <a16:creationId xmlns:a16="http://schemas.microsoft.com/office/drawing/2014/main" id="{24217E6D-B7E2-0143-ABA3-1B5D01D8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13030" y="2628182"/>
              <a:ext cx="246888" cy="246888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FEB633-0A5B-DA48-B5F2-5A63D9D5A862}"/>
                </a:ext>
              </a:extLst>
            </p:cNvPr>
            <p:cNvSpPr txBox="1"/>
            <p:nvPr/>
          </p:nvSpPr>
          <p:spPr>
            <a:xfrm>
              <a:off x="10297705" y="2628516"/>
              <a:ext cx="8755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Current work</a:t>
              </a:r>
            </a:p>
          </p:txBody>
        </p:sp>
      </p:grpSp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ECD1E42B-1755-D94E-ADD5-831816BBF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655" y="3420572"/>
            <a:ext cx="385371" cy="385371"/>
          </a:xfrm>
          <a:prstGeom prst="rect">
            <a:avLst/>
          </a:prstGeom>
        </p:spPr>
      </p:pic>
      <p:pic>
        <p:nvPicPr>
          <p:cNvPr id="41" name="Graphic 40" descr="Target with solid fill">
            <a:extLst>
              <a:ext uri="{FF2B5EF4-FFF2-40B4-BE49-F238E27FC236}">
                <a16:creationId xmlns:a16="http://schemas.microsoft.com/office/drawing/2014/main" id="{0C31B3C8-BDE2-634B-BA02-C38E2BD9AC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2698" y="5661324"/>
            <a:ext cx="385371" cy="3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1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3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927D-28CB-FD40-BEF4-976026E2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Navier-Stokes in the velocity-pressure (VP)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82CA1-D276-384A-86D7-38511706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85" y="1527142"/>
            <a:ext cx="7040115" cy="4699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D06F1-6539-3644-BD1F-8AE2587F9795}"/>
              </a:ext>
            </a:extLst>
          </p:cNvPr>
          <p:cNvSpPr txBox="1"/>
          <p:nvPr/>
        </p:nvSpPr>
        <p:spPr>
          <a:xfrm>
            <a:off x="4313685" y="1081478"/>
            <a:ext cx="5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(a) Approach to improve solution from Modulus (</a:t>
            </a:r>
            <a:r>
              <a:rPr lang="en-US" b="1" err="1">
                <a:solidFill>
                  <a:srgbClr val="0432FF"/>
                </a:solidFill>
              </a:rPr>
              <a:t>SimNet</a:t>
            </a:r>
            <a:r>
              <a:rPr lang="en-US" b="1">
                <a:solidFill>
                  <a:srgbClr val="0432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6D0F3-7A17-0642-A696-25F3198CF95D}"/>
                  </a:ext>
                </a:extLst>
              </p:cNvPr>
              <p:cNvSpPr txBox="1"/>
              <p:nvPr/>
            </p:nvSpPr>
            <p:spPr>
              <a:xfrm>
                <a:off x="838200" y="1266144"/>
                <a:ext cx="3475485" cy="463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Most papers use the velocity-pressure (VP) form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i="1"/>
                  <a:t>	</a:t>
                </a: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/>
                  <a:t>			</a:t>
                </a: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/>
              </a:p>
              <a:p>
                <a:endParaRPr lang="en-US"/>
              </a:p>
              <a:p>
                <a:r>
                  <a:rPr lang="en-US"/>
                  <a:t>such that (Dirichlet and Neumann)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𝜞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			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 			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i="1"/>
              </a:p>
              <a:p>
                <a:endParaRPr lang="en-US"/>
              </a:p>
              <a:p>
                <a:r>
                  <a:rPr lang="en-US"/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In these papers, besides the PDEs, actual observations are used to estimate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Many report problems regarding training convergence.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6D0F3-7A17-0642-A696-25F3198CF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66144"/>
                <a:ext cx="3475485" cy="4633128"/>
              </a:xfrm>
              <a:prstGeom prst="rect">
                <a:avLst/>
              </a:prstGeom>
              <a:blipFill>
                <a:blip r:embed="rId3"/>
                <a:stretch>
                  <a:fillRect l="-1579" t="-789" b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9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ECD-AC79-474F-99CA-62D6BD4C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Navier-Stokes in the stress tensor (ST)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DAC773-FDA7-CB45-BEB3-1D296F633B5D}"/>
                  </a:ext>
                </a:extLst>
              </p:cNvPr>
              <p:cNvSpPr txBox="1"/>
              <p:nvPr/>
            </p:nvSpPr>
            <p:spPr>
              <a:xfrm>
                <a:off x="838200" y="1073884"/>
                <a:ext cx="5257800" cy="42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432FF"/>
                    </a:solidFill>
                  </a:rPr>
                  <a:t>(a) Balance of mass in VP form</a:t>
                </a:r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			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/>
              </a:p>
              <a:p>
                <a:endParaRPr lang="en-US"/>
              </a:p>
              <a:p>
                <a:r>
                  <a:rPr lang="en-US"/>
                  <a:t>Achieved in 2D by using the stream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/>
              </a:p>
              <a:p>
                <a:r>
                  <a:rPr lang="en-US"/>
                  <a:t>which makes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Practitioners have added further constraints to improve convergence (see Modulus documentation); or alternatively, used other formulations.</a:t>
                </a:r>
                <a:endParaRPr lang="en-US" b="1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DAC773-FDA7-CB45-BEB3-1D296F63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73884"/>
                <a:ext cx="5257800" cy="4292714"/>
              </a:xfrm>
              <a:prstGeom prst="rect">
                <a:avLst/>
              </a:prstGeom>
              <a:blipFill>
                <a:blip r:embed="rId2"/>
                <a:stretch>
                  <a:fillRect l="-1044" t="-710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9AF50E-0100-B84B-8449-FDC16C7F6F38}"/>
                  </a:ext>
                </a:extLst>
              </p:cNvPr>
              <p:cNvSpPr txBox="1"/>
              <p:nvPr/>
            </p:nvSpPr>
            <p:spPr>
              <a:xfrm>
                <a:off x="6202052" y="1073884"/>
                <a:ext cx="5257800" cy="523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432FF"/>
                    </a:solidFill>
                  </a:rPr>
                  <a:t>(b) ST form and balance of mass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i="1"/>
                  <a:t>	</a:t>
                </a: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 	</a:t>
                </a: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			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/>
              </a:p>
              <a:p>
                <a:endParaRPr lang="en-US"/>
              </a:p>
              <a:p>
                <a:r>
                  <a:rPr lang="en-US"/>
                  <a:t>such that (Dirichlet and Neumann)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𝜞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			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 			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i="1"/>
              </a:p>
              <a:p>
                <a:endParaRPr lang="en-US" i="1"/>
              </a:p>
              <a:p>
                <a:r>
                  <a:rPr lang="en-US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Balance of mass: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DNN training: the ST form reduces the order of derivatives compared to the VP form.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9AF50E-0100-B84B-8449-FDC16C7F6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52" y="1073884"/>
                <a:ext cx="5257800" cy="5230919"/>
              </a:xfrm>
              <a:prstGeom prst="rect">
                <a:avLst/>
              </a:prstGeom>
              <a:blipFill>
                <a:blip r:embed="rId3"/>
                <a:stretch>
                  <a:fillRect l="-927" t="-583" b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D9D50-17EC-214B-AC5B-BA2A8A9914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Laminar and steady state (explicitly making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D9D50-17EC-214B-AC5B-BA2A8A991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t="-1653" b="-14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>
            <a:extLst>
              <a:ext uri="{FF2B5EF4-FFF2-40B4-BE49-F238E27FC236}">
                <a16:creationId xmlns:a16="http://schemas.microsoft.com/office/drawing/2014/main" id="{7FCC7BD0-5944-0943-8FE4-D2CE94E65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t="6226" r="4897" b="9835"/>
          <a:stretch/>
        </p:blipFill>
        <p:spPr bwMode="auto">
          <a:xfrm>
            <a:off x="4648984" y="1295826"/>
            <a:ext cx="2986725" cy="37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CC6A69EA-38C7-0249-8163-39305B8F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5600" r="47048" b="9328"/>
          <a:stretch/>
        </p:blipFill>
        <p:spPr bwMode="auto">
          <a:xfrm>
            <a:off x="8098932" y="1295826"/>
            <a:ext cx="3254868" cy="381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9CDC2-1A26-234F-8C21-D0F1AB390AF5}"/>
              </a:ext>
            </a:extLst>
          </p:cNvPr>
          <p:cNvSpPr txBox="1"/>
          <p:nvPr/>
        </p:nvSpPr>
        <p:spPr>
          <a:xfrm>
            <a:off x="4648984" y="997914"/>
            <a:ext cx="207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(b) VP formulation*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9EFDA-9568-5048-9EE7-74A889AE3C2B}"/>
              </a:ext>
            </a:extLst>
          </p:cNvPr>
          <p:cNvSpPr txBox="1"/>
          <p:nvPr/>
        </p:nvSpPr>
        <p:spPr>
          <a:xfrm>
            <a:off x="838199" y="5914961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*Using our </a:t>
            </a:r>
            <a:r>
              <a:rPr lang="en-US" sz="1100" err="1"/>
              <a:t>PyTorch</a:t>
            </a:r>
            <a:r>
              <a:rPr lang="en-US" sz="1100"/>
              <a:t> implementation</a:t>
            </a:r>
          </a:p>
          <a:p>
            <a:r>
              <a:rPr lang="en-US" sz="1100"/>
              <a:t>**Using a TF1 implementation from Rao et al. (2020) (our implementation works the same)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3AC2D-A9E7-2241-8FC7-0FADEECBC765}"/>
              </a:ext>
            </a:extLst>
          </p:cNvPr>
          <p:cNvSpPr txBox="1"/>
          <p:nvPr/>
        </p:nvSpPr>
        <p:spPr>
          <a:xfrm>
            <a:off x="8191627" y="997914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(c) ST formulation**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620E6-BF27-F948-9F64-E0E8C147CE2D}"/>
                  </a:ext>
                </a:extLst>
              </p:cNvPr>
              <p:cNvSpPr txBox="1"/>
              <p:nvPr/>
            </p:nvSpPr>
            <p:spPr>
              <a:xfrm>
                <a:off x="4648984" y="4936756"/>
                <a:ext cx="218521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/>
                  <a:t>Loss = 5.54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Iterations = 24,000</a:t>
                </a:r>
                <a:endParaRPr lang="en-US">
                  <a:cs typeface="Calibri"/>
                </a:endParaRPr>
              </a:p>
              <a:p>
                <a:r>
                  <a:rPr lang="en-US"/>
                  <a:t>Wall clock time = 19h</a:t>
                </a:r>
                <a:endParaRPr lang="en-US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620E6-BF27-F948-9F64-E0E8C147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84" y="4936756"/>
                <a:ext cx="2185214" cy="923330"/>
              </a:xfrm>
              <a:prstGeom prst="rect">
                <a:avLst/>
              </a:prstGeom>
              <a:blipFill>
                <a:blip r:embed="rId5"/>
                <a:stretch>
                  <a:fillRect l="-2514" t="-3311" r="-1397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F1DCE-BF4E-BB44-A879-4476E168B3A4}"/>
                  </a:ext>
                </a:extLst>
              </p:cNvPr>
              <p:cNvSpPr txBox="1"/>
              <p:nvPr/>
            </p:nvSpPr>
            <p:spPr>
              <a:xfrm>
                <a:off x="8214199" y="4986872"/>
                <a:ext cx="2893314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/>
                  <a:t>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Iterations = </a:t>
                </a:r>
                <a:r>
                  <a:rPr lang="en-US">
                    <a:ea typeface="+mn-lt"/>
                    <a:cs typeface="+mn-lt"/>
                  </a:rPr>
                  <a:t>37,234 </a:t>
                </a:r>
              </a:p>
              <a:p>
                <a:r>
                  <a:rPr lang="en-US"/>
                  <a:t>Wall clock time = 30h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F1DCE-BF4E-BB44-A879-4476E168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99" y="4986872"/>
                <a:ext cx="2893314" cy="923330"/>
              </a:xfrm>
              <a:prstGeom prst="rect">
                <a:avLst/>
              </a:prstGeom>
              <a:blipFill>
                <a:blip r:embed="rId6"/>
                <a:stretch>
                  <a:fillRect l="-168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EE6AF91-420D-5C3E-2481-D94E67144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23" y="1140716"/>
            <a:ext cx="3815023" cy="4241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64E5C-D90E-1A48-AC8C-46686A304641}"/>
              </a:ext>
            </a:extLst>
          </p:cNvPr>
          <p:cNvSpPr txBox="1"/>
          <p:nvPr/>
        </p:nvSpPr>
        <p:spPr>
          <a:xfrm>
            <a:off x="838199" y="9979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(a) </a:t>
            </a:r>
            <a:r>
              <a:rPr lang="en-US" b="1" err="1">
                <a:solidFill>
                  <a:srgbClr val="0432FF"/>
                </a:solidFill>
              </a:rPr>
              <a:t>OpenFOAM</a:t>
            </a:r>
            <a:endParaRPr lang="en-US" b="1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FCCC8C-22CA-8647-819E-3053968AE7EC}"/>
                  </a:ext>
                </a:extLst>
              </p:cNvPr>
              <p:cNvSpPr txBox="1"/>
              <p:nvPr/>
            </p:nvSpPr>
            <p:spPr>
              <a:xfrm>
                <a:off x="861231" y="5132509"/>
                <a:ext cx="14458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𝑹𝒆</m:t>
                      </m:r>
                      <m:r>
                        <a:rPr lang="en-US" sz="1600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600" b="1">
                  <a:solidFill>
                    <a:srgbClr val="0432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FCCC8C-22CA-8647-819E-3053968AE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1" y="5132509"/>
                <a:ext cx="1445879" cy="584775"/>
              </a:xfrm>
              <a:prstGeom prst="rect">
                <a:avLst/>
              </a:prstGeom>
              <a:blipFill>
                <a:blip r:embed="rId8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7685A-9046-BE42-BE51-9044A4EC06C1}"/>
                  </a:ext>
                </a:extLst>
              </p:cNvPr>
              <p:cNvSpPr txBox="1"/>
              <p:nvPr/>
            </p:nvSpPr>
            <p:spPr>
              <a:xfrm>
                <a:off x="2125965" y="4936756"/>
                <a:ext cx="1721508" cy="80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=0.02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7685A-9046-BE42-BE51-9044A4EC0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965" y="4936756"/>
                <a:ext cx="1721508" cy="806118"/>
              </a:xfrm>
              <a:prstGeom prst="rect">
                <a:avLst/>
              </a:prstGeom>
              <a:blipFill>
                <a:blip r:embed="rId9"/>
                <a:stretch>
                  <a:fillRect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8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00E8-3F5C-C841-85C1-CDFD15B1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Improving PINN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EF7B7-3C6F-4A47-B4A7-B2C096DF43D8}"/>
              </a:ext>
            </a:extLst>
          </p:cNvPr>
          <p:cNvSpPr txBox="1"/>
          <p:nvPr/>
        </p:nvSpPr>
        <p:spPr>
          <a:xfrm>
            <a:off x="838200" y="1028423"/>
            <a:ext cx="610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Literature has recognized need for specialized training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955F1-A118-1241-BAF9-1488B8C492B7}"/>
                  </a:ext>
                </a:extLst>
              </p:cNvPr>
              <p:cNvSpPr txBox="1"/>
              <p:nvPr/>
            </p:nvSpPr>
            <p:spPr>
              <a:xfrm>
                <a:off x="832193" y="1426817"/>
                <a:ext cx="25603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432FF"/>
                    </a:solidFill>
                  </a:rPr>
                  <a:t>(a) Increase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𝑹𝒆</m:t>
                    </m:r>
                  </m:oMath>
                </a14:m>
                <a:endParaRPr lang="en-US" b="1">
                  <a:solidFill>
                    <a:srgbClr val="0432FF"/>
                  </a:solidFill>
                </a:endParaRP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CFD: warm start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955F1-A118-1241-BAF9-1488B8C49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3" y="1426817"/>
                <a:ext cx="2560320" cy="1200329"/>
              </a:xfrm>
              <a:prstGeom prst="rect">
                <a:avLst/>
              </a:prstGeom>
              <a:blipFill>
                <a:blip r:embed="rId2"/>
                <a:stretch>
                  <a:fillRect l="-214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422F7A-9A47-CA4A-BE63-8A7D74F8D89D}"/>
              </a:ext>
            </a:extLst>
          </p:cNvPr>
          <p:cNvSpPr txBox="1"/>
          <p:nvPr/>
        </p:nvSpPr>
        <p:spPr>
          <a:xfrm>
            <a:off x="3616035" y="1357950"/>
            <a:ext cx="256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(b) Adaptive learning rate</a:t>
            </a:r>
          </a:p>
          <a:p>
            <a:endParaRPr lang="en-US"/>
          </a:p>
          <a:p>
            <a:r>
              <a:rPr lang="en-US"/>
              <a:t>CFD: --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7C829-FD61-EA47-B3B6-C2883443E9A2}"/>
              </a:ext>
            </a:extLst>
          </p:cNvPr>
          <p:cNvGrpSpPr/>
          <p:nvPr/>
        </p:nvGrpSpPr>
        <p:grpSpPr>
          <a:xfrm>
            <a:off x="832193" y="2627146"/>
            <a:ext cx="2560320" cy="2183626"/>
            <a:chOff x="4418954" y="2188381"/>
            <a:chExt cx="3084782" cy="218362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36D1D8-26B0-BA45-92E6-AABBACB6DFB6}"/>
                </a:ext>
              </a:extLst>
            </p:cNvPr>
            <p:cNvCxnSpPr>
              <a:cxnSpLocks/>
            </p:cNvCxnSpPr>
            <p:nvPr/>
          </p:nvCxnSpPr>
          <p:spPr>
            <a:xfrm>
              <a:off x="4741682" y="4064230"/>
              <a:ext cx="27620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A8D85F-28DB-D746-A066-A8FFC1F4E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0960" y="2317423"/>
              <a:ext cx="0" cy="1746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8339AA-3904-B846-B38F-9C37F79877A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60" y="2780907"/>
              <a:ext cx="26300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B101B11-8AE9-054B-BC8C-EDCF5B22F3D5}"/>
                </a:ext>
              </a:extLst>
            </p:cNvPr>
            <p:cNvSpPr/>
            <p:nvPr/>
          </p:nvSpPr>
          <p:spPr>
            <a:xfrm>
              <a:off x="4769962" y="2793770"/>
              <a:ext cx="2641077" cy="1061794"/>
            </a:xfrm>
            <a:custGeom>
              <a:avLst/>
              <a:gdLst>
                <a:gd name="connsiteX0" fmla="*/ 0 w 2601798"/>
                <a:gd name="connsiteY0" fmla="*/ 1084083 h 1084083"/>
                <a:gd name="connsiteX1" fmla="*/ 1159497 w 2601798"/>
                <a:gd name="connsiteY1" fmla="*/ 659877 h 1084083"/>
                <a:gd name="connsiteX2" fmla="*/ 1753385 w 2601798"/>
                <a:gd name="connsiteY2" fmla="*/ 160256 h 1084083"/>
                <a:gd name="connsiteX3" fmla="*/ 2601798 w 2601798"/>
                <a:gd name="connsiteY3" fmla="*/ 0 h 1084083"/>
                <a:gd name="connsiteX0" fmla="*/ 0 w 2601798"/>
                <a:gd name="connsiteY0" fmla="*/ 1084083 h 1084083"/>
                <a:gd name="connsiteX1" fmla="*/ 754144 w 2601798"/>
                <a:gd name="connsiteY1" fmla="*/ 857839 h 1084083"/>
                <a:gd name="connsiteX2" fmla="*/ 1753385 w 2601798"/>
                <a:gd name="connsiteY2" fmla="*/ 160256 h 1084083"/>
                <a:gd name="connsiteX3" fmla="*/ 2601798 w 2601798"/>
                <a:gd name="connsiteY3" fmla="*/ 0 h 1084083"/>
                <a:gd name="connsiteX0" fmla="*/ 0 w 2601798"/>
                <a:gd name="connsiteY0" fmla="*/ 1084083 h 1084083"/>
                <a:gd name="connsiteX1" fmla="*/ 754144 w 2601798"/>
                <a:gd name="connsiteY1" fmla="*/ 857839 h 1084083"/>
                <a:gd name="connsiteX2" fmla="*/ 1319752 w 2601798"/>
                <a:gd name="connsiteY2" fmla="*/ 103696 h 1084083"/>
                <a:gd name="connsiteX3" fmla="*/ 2601798 w 2601798"/>
                <a:gd name="connsiteY3" fmla="*/ 0 h 1084083"/>
                <a:gd name="connsiteX0" fmla="*/ 0 w 2601798"/>
                <a:gd name="connsiteY0" fmla="*/ 1084083 h 1084083"/>
                <a:gd name="connsiteX1" fmla="*/ 754144 w 2601798"/>
                <a:gd name="connsiteY1" fmla="*/ 857839 h 1084083"/>
                <a:gd name="connsiteX2" fmla="*/ 1442300 w 2601798"/>
                <a:gd name="connsiteY2" fmla="*/ 122550 h 1084083"/>
                <a:gd name="connsiteX3" fmla="*/ 2601798 w 2601798"/>
                <a:gd name="connsiteY3" fmla="*/ 0 h 1084083"/>
                <a:gd name="connsiteX0" fmla="*/ 0 w 2601798"/>
                <a:gd name="connsiteY0" fmla="*/ 1055802 h 1055802"/>
                <a:gd name="connsiteX1" fmla="*/ 754144 w 2601798"/>
                <a:gd name="connsiteY1" fmla="*/ 829558 h 1055802"/>
                <a:gd name="connsiteX2" fmla="*/ 1442300 w 2601798"/>
                <a:gd name="connsiteY2" fmla="*/ 94269 h 1055802"/>
                <a:gd name="connsiteX3" fmla="*/ 2601798 w 2601798"/>
                <a:gd name="connsiteY3" fmla="*/ 0 h 1055802"/>
                <a:gd name="connsiteX0" fmla="*/ 0 w 2601798"/>
                <a:gd name="connsiteY0" fmla="*/ 1057868 h 1057868"/>
                <a:gd name="connsiteX1" fmla="*/ 754144 w 2601798"/>
                <a:gd name="connsiteY1" fmla="*/ 831624 h 1057868"/>
                <a:gd name="connsiteX2" fmla="*/ 1442300 w 2601798"/>
                <a:gd name="connsiteY2" fmla="*/ 96335 h 1057868"/>
                <a:gd name="connsiteX3" fmla="*/ 2601798 w 2601798"/>
                <a:gd name="connsiteY3" fmla="*/ 2066 h 105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798" h="1057868">
                  <a:moveTo>
                    <a:pt x="0" y="1057868"/>
                  </a:moveTo>
                  <a:cubicBezTo>
                    <a:pt x="433633" y="922750"/>
                    <a:pt x="513761" y="991880"/>
                    <a:pt x="754144" y="831624"/>
                  </a:cubicBezTo>
                  <a:cubicBezTo>
                    <a:pt x="994527" y="671369"/>
                    <a:pt x="1201917" y="206314"/>
                    <a:pt x="1442300" y="96335"/>
                  </a:cubicBezTo>
                  <a:cubicBezTo>
                    <a:pt x="1682684" y="-13645"/>
                    <a:pt x="1845297" y="-1076"/>
                    <a:pt x="2601798" y="2066"/>
                  </a:cubicBezTo>
                </a:path>
              </a:pathLst>
            </a:custGeom>
            <a:noFill/>
            <a:ln w="2857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C5142C-1E78-344E-9763-6D71D1A92637}"/>
                </a:ext>
              </a:extLst>
            </p:cNvPr>
            <p:cNvSpPr txBox="1"/>
            <p:nvPr/>
          </p:nvSpPr>
          <p:spPr>
            <a:xfrm>
              <a:off x="4799095" y="2501770"/>
              <a:ext cx="1343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Regular training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2F30AA-AE02-2A4A-97E2-308ACE0F65B2}"/>
                </a:ext>
              </a:extLst>
            </p:cNvPr>
            <p:cNvSpPr txBox="1"/>
            <p:nvPr/>
          </p:nvSpPr>
          <p:spPr>
            <a:xfrm>
              <a:off x="5724493" y="3335126"/>
              <a:ext cx="1007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Warm start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CA74C7-D200-2846-B7D4-B4C997F44AB9}"/>
                </a:ext>
              </a:extLst>
            </p:cNvPr>
            <p:cNvSpPr txBox="1"/>
            <p:nvPr/>
          </p:nvSpPr>
          <p:spPr>
            <a:xfrm>
              <a:off x="4780960" y="4064230"/>
              <a:ext cx="272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Iterations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09E4D1-5094-EF4C-AB65-4442371F0798}"/>
                    </a:ext>
                  </a:extLst>
                </p:cNvPr>
                <p:cNvSpPr txBox="1"/>
                <p:nvPr/>
              </p:nvSpPr>
              <p:spPr>
                <a:xfrm>
                  <a:off x="4418954" y="2188381"/>
                  <a:ext cx="4368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𝑅𝑒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09E4D1-5094-EF4C-AB65-4442371F0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954" y="2188381"/>
                  <a:ext cx="43687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D1E4CB1-6CC3-A54E-8406-A9322932695F}"/>
              </a:ext>
            </a:extLst>
          </p:cNvPr>
          <p:cNvSpPr txBox="1"/>
          <p:nvPr/>
        </p:nvSpPr>
        <p:spPr>
          <a:xfrm>
            <a:off x="832193" y="5564245"/>
            <a:ext cx="2606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https://proceedings.neurips.cc/paper/2021/file/df438e5206f31600e6ae4af72f2725f1-Paper.pdf</a:t>
            </a:r>
            <a:r>
              <a:rPr lang="en-US" sz="12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CB574E-C075-7549-A047-887C63E57831}"/>
                  </a:ext>
                </a:extLst>
              </p:cNvPr>
              <p:cNvSpPr txBox="1"/>
              <p:nvPr/>
            </p:nvSpPr>
            <p:spPr>
              <a:xfrm>
                <a:off x="6233161" y="1349289"/>
                <a:ext cx="2560320" cy="389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432FF"/>
                    </a:solidFill>
                  </a:rPr>
                  <a:t>(c) Euler initialization (we are proposing)</a:t>
                </a:r>
              </a:p>
              <a:p>
                <a:endParaRPr lang="en-US"/>
              </a:p>
              <a:p>
                <a:r>
                  <a:rPr lang="en-US"/>
                  <a:t>CFD: “hybrid initialization”</a:t>
                </a:r>
              </a:p>
              <a:p>
                <a:endParaRPr lang="en-US"/>
              </a:p>
              <a:p>
                <a:r>
                  <a:rPr lang="en-US"/>
                  <a:t>Frictionless flow: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As opposed to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CB574E-C075-7549-A047-887C63E5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1" y="1349289"/>
                <a:ext cx="2560320" cy="3899401"/>
              </a:xfrm>
              <a:prstGeom prst="rect">
                <a:avLst/>
              </a:prstGeom>
              <a:blipFill>
                <a:blip r:embed="rId5"/>
                <a:stretch>
                  <a:fillRect l="-2143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CB27-7EE5-A647-BAF7-BB9E4E8C55A4}"/>
                  </a:ext>
                </a:extLst>
              </p:cNvPr>
              <p:cNvSpPr txBox="1"/>
              <p:nvPr/>
            </p:nvSpPr>
            <p:spPr>
              <a:xfrm>
                <a:off x="3692976" y="2687321"/>
                <a:ext cx="2483379" cy="259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/>
                  <a:t>: learning rate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 are dynamically adjusted throughout training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CB27-7EE5-A647-BAF7-BB9E4E8C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976" y="2687321"/>
                <a:ext cx="2483379" cy="2596801"/>
              </a:xfrm>
              <a:prstGeom prst="rect">
                <a:avLst/>
              </a:prstGeom>
              <a:blipFill>
                <a:blip r:embed="rId6"/>
                <a:stretch>
                  <a:fillRect l="-2211" r="-2211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789C7E-1F2D-4A46-A0DE-AE9E11467A9B}"/>
              </a:ext>
            </a:extLst>
          </p:cNvPr>
          <p:cNvSpPr txBox="1"/>
          <p:nvPr/>
        </p:nvSpPr>
        <p:spPr>
          <a:xfrm>
            <a:off x="3692976" y="5495378"/>
            <a:ext cx="248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7"/>
              </a:rPr>
              <a:t>https://www.sciencedirect.com/science/article/pii/S0021999120307257</a:t>
            </a:r>
            <a:r>
              <a:rPr lang="en-US" sz="120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0B97F-DE70-6445-A291-73DF2DA44054}"/>
              </a:ext>
            </a:extLst>
          </p:cNvPr>
          <p:cNvSpPr txBox="1"/>
          <p:nvPr/>
        </p:nvSpPr>
        <p:spPr>
          <a:xfrm>
            <a:off x="8799489" y="1349289"/>
            <a:ext cx="256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(d) Vary collocation point density</a:t>
            </a:r>
          </a:p>
          <a:p>
            <a:endParaRPr lang="en-US"/>
          </a:p>
          <a:p>
            <a:r>
              <a:rPr lang="en-US"/>
              <a:t>CFD: multigrid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4F9658-3433-D941-B64D-EA581BEF3D82}"/>
              </a:ext>
            </a:extLst>
          </p:cNvPr>
          <p:cNvSpPr txBox="1"/>
          <p:nvPr/>
        </p:nvSpPr>
        <p:spPr>
          <a:xfrm flipH="1">
            <a:off x="8796567" y="5486717"/>
            <a:ext cx="25572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Versteeg, H. K., </a:t>
            </a:r>
            <a:r>
              <a:rPr lang="en-US" sz="1000" err="1">
                <a:ea typeface="+mn-lt"/>
                <a:cs typeface="+mn-lt"/>
              </a:rPr>
              <a:t>Malalasekera</a:t>
            </a:r>
            <a:r>
              <a:rPr lang="en-US" sz="1000">
                <a:ea typeface="+mn-lt"/>
                <a:cs typeface="+mn-lt"/>
              </a:rPr>
              <a:t>, W. (2007). An Introduction to Computational Fluid Dynamics: The Finite Volume Method. </a:t>
            </a:r>
            <a:endParaRPr lang="en-US" sz="24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FBDE5-1DBC-084D-8AD3-E4A9C8366BA2}"/>
              </a:ext>
            </a:extLst>
          </p:cNvPr>
          <p:cNvGrpSpPr/>
          <p:nvPr/>
        </p:nvGrpSpPr>
        <p:grpSpPr>
          <a:xfrm>
            <a:off x="8793483" y="2715821"/>
            <a:ext cx="2526837" cy="2618385"/>
            <a:chOff x="832193" y="2727930"/>
            <a:chExt cx="2526837" cy="2618385"/>
          </a:xfrm>
        </p:grpSpPr>
        <p:pic>
          <p:nvPicPr>
            <p:cNvPr id="33" name="Picture 5">
              <a:extLst>
                <a:ext uri="{FF2B5EF4-FFF2-40B4-BE49-F238E27FC236}">
                  <a16:creationId xmlns:a16="http://schemas.microsoft.com/office/drawing/2014/main" id="{B795D423-0126-594C-A52A-44D240AD80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1" t="5575" r="18294" b="10045"/>
            <a:stretch/>
          </p:blipFill>
          <p:spPr bwMode="auto">
            <a:xfrm>
              <a:off x="954975" y="2734271"/>
              <a:ext cx="1894995" cy="158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id="{12E3E36A-F9E8-3344-8816-28624C1D0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93" y="4370052"/>
              <a:ext cx="1248134" cy="97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8197BE-CA7A-6B44-9ED3-AF240E255BD6}"/>
                </a:ext>
              </a:extLst>
            </p:cNvPr>
            <p:cNvSpPr txBox="1"/>
            <p:nvPr/>
          </p:nvSpPr>
          <p:spPr>
            <a:xfrm>
              <a:off x="2810482" y="272793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Level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4C3E5D-FD8A-7E4A-A534-51438ABB3B7C}"/>
                </a:ext>
              </a:extLst>
            </p:cNvPr>
            <p:cNvSpPr txBox="1"/>
            <p:nvPr/>
          </p:nvSpPr>
          <p:spPr>
            <a:xfrm>
              <a:off x="2810482" y="4091286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Level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9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0ED0-3E59-BA4D-84AF-F1FE62B1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mass balance continues to be 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22C6B1-EAE7-EB46-9E97-4FD35FCD639E}"/>
                  </a:ext>
                </a:extLst>
              </p:cNvPr>
              <p:cNvSpPr txBox="1"/>
              <p:nvPr/>
            </p:nvSpPr>
            <p:spPr>
              <a:xfrm>
                <a:off x="838200" y="1105948"/>
                <a:ext cx="5231725" cy="515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Conservation principle:</a:t>
                </a:r>
              </a:p>
              <a:p>
                <a:pPr algn="ctr"/>
                <a:r>
                  <a:rPr lang="en-US" i="1"/>
                  <a:t>Mass flow going into the element is equal to mass flow going out of the element</a:t>
                </a:r>
              </a:p>
              <a:p>
                <a:endParaRPr lang="en-US"/>
              </a:p>
              <a:p>
                <a:r>
                  <a:rPr lang="en-US"/>
                  <a:t>At the element level: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Integrate the domain and add a mass flow conservation component to the 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Eliminate heuristic regarding “conservation planes”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Replace element nodes with edge/face centroid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2D and 3D formulations are the same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22C6B1-EAE7-EB46-9E97-4FD35FCD6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05948"/>
                <a:ext cx="5231725" cy="5153719"/>
              </a:xfrm>
              <a:prstGeom prst="rect">
                <a:avLst/>
              </a:prstGeom>
              <a:blipFill>
                <a:blip r:embed="rId2"/>
                <a:stretch>
                  <a:fillRect l="-1049" t="-591" r="-816" b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12A05FB-9752-FE43-8FA7-6E545FC4222B}"/>
              </a:ext>
            </a:extLst>
          </p:cNvPr>
          <p:cNvGrpSpPr/>
          <p:nvPr/>
        </p:nvGrpSpPr>
        <p:grpSpPr>
          <a:xfrm>
            <a:off x="7097447" y="1144229"/>
            <a:ext cx="3762232" cy="2780907"/>
            <a:chOff x="6842923" y="1282045"/>
            <a:chExt cx="3762232" cy="278090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2EA7FA7-57C9-5543-9730-CF93CB311D4A}"/>
                </a:ext>
              </a:extLst>
            </p:cNvPr>
            <p:cNvGrpSpPr/>
            <p:nvPr/>
          </p:nvGrpSpPr>
          <p:grpSpPr>
            <a:xfrm>
              <a:off x="7666460" y="1506628"/>
              <a:ext cx="2670742" cy="2183458"/>
              <a:chOff x="2645796" y="2724790"/>
              <a:chExt cx="2094124" cy="1712045"/>
            </a:xfrm>
          </p:grpSpPr>
          <p:sp>
            <p:nvSpPr>
              <p:cNvPr id="4" name="Regular Pentagon 3">
                <a:extLst>
                  <a:ext uri="{FF2B5EF4-FFF2-40B4-BE49-F238E27FC236}">
                    <a16:creationId xmlns:a16="http://schemas.microsoft.com/office/drawing/2014/main" id="{EB40E100-1696-EC4C-AD6F-56D03F9428DA}"/>
                  </a:ext>
                </a:extLst>
              </p:cNvPr>
              <p:cNvSpPr/>
              <p:nvPr/>
            </p:nvSpPr>
            <p:spPr>
              <a:xfrm>
                <a:off x="2697644" y="2762054"/>
                <a:ext cx="1998478" cy="1613775"/>
              </a:xfrm>
              <a:custGeom>
                <a:avLst/>
                <a:gdLst>
                  <a:gd name="connsiteX0" fmla="*/ 2 w 1545996"/>
                  <a:gd name="connsiteY0" fmla="*/ 562397 h 1472377"/>
                  <a:gd name="connsiteX1" fmla="*/ 772998 w 1545996"/>
                  <a:gd name="connsiteY1" fmla="*/ 0 h 1472377"/>
                  <a:gd name="connsiteX2" fmla="*/ 1545994 w 1545996"/>
                  <a:gd name="connsiteY2" fmla="*/ 562397 h 1472377"/>
                  <a:gd name="connsiteX3" fmla="*/ 1250736 w 1545996"/>
                  <a:gd name="connsiteY3" fmla="*/ 1472373 h 1472377"/>
                  <a:gd name="connsiteX4" fmla="*/ 295260 w 1545996"/>
                  <a:gd name="connsiteY4" fmla="*/ 1472373 h 1472377"/>
                  <a:gd name="connsiteX5" fmla="*/ 2 w 1545996"/>
                  <a:gd name="connsiteY5" fmla="*/ 562397 h 1472377"/>
                  <a:gd name="connsiteX0" fmla="*/ 0 w 1545992"/>
                  <a:gd name="connsiteY0" fmla="*/ 703799 h 1613775"/>
                  <a:gd name="connsiteX1" fmla="*/ 1338605 w 1545992"/>
                  <a:gd name="connsiteY1" fmla="*/ 0 h 1613775"/>
                  <a:gd name="connsiteX2" fmla="*/ 1545992 w 1545992"/>
                  <a:gd name="connsiteY2" fmla="*/ 703799 h 1613775"/>
                  <a:gd name="connsiteX3" fmla="*/ 1250734 w 1545992"/>
                  <a:gd name="connsiteY3" fmla="*/ 1613775 h 1613775"/>
                  <a:gd name="connsiteX4" fmla="*/ 295258 w 1545992"/>
                  <a:gd name="connsiteY4" fmla="*/ 1613775 h 1613775"/>
                  <a:gd name="connsiteX5" fmla="*/ 0 w 1545992"/>
                  <a:gd name="connsiteY5" fmla="*/ 703799 h 1613775"/>
                  <a:gd name="connsiteX0" fmla="*/ 0 w 2139880"/>
                  <a:gd name="connsiteY0" fmla="*/ 703799 h 1613775"/>
                  <a:gd name="connsiteX1" fmla="*/ 1338605 w 2139880"/>
                  <a:gd name="connsiteY1" fmla="*/ 0 h 1613775"/>
                  <a:gd name="connsiteX2" fmla="*/ 2139880 w 2139880"/>
                  <a:gd name="connsiteY2" fmla="*/ 958323 h 1613775"/>
                  <a:gd name="connsiteX3" fmla="*/ 1250734 w 2139880"/>
                  <a:gd name="connsiteY3" fmla="*/ 1613775 h 1613775"/>
                  <a:gd name="connsiteX4" fmla="*/ 295258 w 2139880"/>
                  <a:gd name="connsiteY4" fmla="*/ 1613775 h 1613775"/>
                  <a:gd name="connsiteX5" fmla="*/ 0 w 2139880"/>
                  <a:gd name="connsiteY5" fmla="*/ 703799 h 1613775"/>
                  <a:gd name="connsiteX0" fmla="*/ 0 w 1998478"/>
                  <a:gd name="connsiteY0" fmla="*/ 505836 h 1613775"/>
                  <a:gd name="connsiteX1" fmla="*/ 1197203 w 1998478"/>
                  <a:gd name="connsiteY1" fmla="*/ 0 h 1613775"/>
                  <a:gd name="connsiteX2" fmla="*/ 1998478 w 1998478"/>
                  <a:gd name="connsiteY2" fmla="*/ 958323 h 1613775"/>
                  <a:gd name="connsiteX3" fmla="*/ 1109332 w 1998478"/>
                  <a:gd name="connsiteY3" fmla="*/ 1613775 h 1613775"/>
                  <a:gd name="connsiteX4" fmla="*/ 153856 w 1998478"/>
                  <a:gd name="connsiteY4" fmla="*/ 1613775 h 1613775"/>
                  <a:gd name="connsiteX5" fmla="*/ 0 w 1998478"/>
                  <a:gd name="connsiteY5" fmla="*/ 505836 h 161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8478" h="1613775">
                    <a:moveTo>
                      <a:pt x="0" y="505836"/>
                    </a:moveTo>
                    <a:lnTo>
                      <a:pt x="1197203" y="0"/>
                    </a:lnTo>
                    <a:lnTo>
                      <a:pt x="1998478" y="958323"/>
                    </a:lnTo>
                    <a:lnTo>
                      <a:pt x="1109332" y="1613775"/>
                    </a:lnTo>
                    <a:lnTo>
                      <a:pt x="153856" y="1613775"/>
                    </a:lnTo>
                    <a:lnTo>
                      <a:pt x="0" y="505836"/>
                    </a:lnTo>
                    <a:close/>
                  </a:path>
                </a:pathLst>
              </a:cu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7C4784-41AE-6F42-920B-CA450F84ACEE}"/>
                  </a:ext>
                </a:extLst>
              </p:cNvPr>
              <p:cNvSpPr/>
              <p:nvPr/>
            </p:nvSpPr>
            <p:spPr>
              <a:xfrm>
                <a:off x="3839754" y="2724790"/>
                <a:ext cx="103695" cy="1036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114252-773B-BA4E-9673-ED5CEBB6513B}"/>
                  </a:ext>
                </a:extLst>
              </p:cNvPr>
              <p:cNvSpPr/>
              <p:nvPr/>
            </p:nvSpPr>
            <p:spPr>
              <a:xfrm>
                <a:off x="2645796" y="3231474"/>
                <a:ext cx="103695" cy="1036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14F8F3D-DBCE-AB40-B996-F4DF8AD5EADA}"/>
                  </a:ext>
                </a:extLst>
              </p:cNvPr>
              <p:cNvSpPr/>
              <p:nvPr/>
            </p:nvSpPr>
            <p:spPr>
              <a:xfrm>
                <a:off x="4636225" y="3658897"/>
                <a:ext cx="103695" cy="1036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CFFF793-C47D-D14D-AD98-8424946C3F13}"/>
                  </a:ext>
                </a:extLst>
              </p:cNvPr>
              <p:cNvSpPr/>
              <p:nvPr/>
            </p:nvSpPr>
            <p:spPr>
              <a:xfrm>
                <a:off x="3741709" y="4323981"/>
                <a:ext cx="103695" cy="1036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A5FD179-3D21-5847-9209-B05B3B0953E0}"/>
                  </a:ext>
                </a:extLst>
              </p:cNvPr>
              <p:cNvSpPr/>
              <p:nvPr/>
            </p:nvSpPr>
            <p:spPr>
              <a:xfrm>
                <a:off x="2809647" y="4333140"/>
                <a:ext cx="103695" cy="1036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1D4587-383E-7040-9736-4BC37E5533B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923" y="2891720"/>
              <a:ext cx="985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B72330-F976-614C-BCC7-A37C6FB82CA7}"/>
                </a:ext>
              </a:extLst>
            </p:cNvPr>
            <p:cNvCxnSpPr>
              <a:cxnSpLocks/>
            </p:cNvCxnSpPr>
            <p:nvPr/>
          </p:nvCxnSpPr>
          <p:spPr>
            <a:xfrm>
              <a:off x="7550870" y="1638876"/>
              <a:ext cx="947897" cy="258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C21F6A-492C-B749-82E1-C2C5AA0B4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2033" y="1282045"/>
              <a:ext cx="252099" cy="829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EB43A5-34AE-3741-808C-18C6FF2979A2}"/>
                </a:ext>
              </a:extLst>
            </p:cNvPr>
            <p:cNvCxnSpPr>
              <a:cxnSpLocks/>
            </p:cNvCxnSpPr>
            <p:nvPr/>
          </p:nvCxnSpPr>
          <p:spPr>
            <a:xfrm>
              <a:off x="7628389" y="3612281"/>
              <a:ext cx="985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B8A610-A293-7540-9B7B-AFFA808CC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6280" y="2830190"/>
              <a:ext cx="958875" cy="4172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2DBFE1-2E87-1746-BB22-DDAC4400A73F}"/>
                </a:ext>
              </a:extLst>
            </p:cNvPr>
            <p:cNvCxnSpPr>
              <a:cxnSpLocks/>
            </p:cNvCxnSpPr>
            <p:nvPr/>
          </p:nvCxnSpPr>
          <p:spPr>
            <a:xfrm>
              <a:off x="8614232" y="3612282"/>
              <a:ext cx="0" cy="450670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F5F87D-3E90-6044-9819-ED244B5D8E05}"/>
                </a:ext>
              </a:extLst>
            </p:cNvPr>
            <p:cNvCxnSpPr>
              <a:cxnSpLocks/>
            </p:cNvCxnSpPr>
            <p:nvPr/>
          </p:nvCxnSpPr>
          <p:spPr>
            <a:xfrm>
              <a:off x="9646280" y="3247478"/>
              <a:ext cx="317852" cy="41012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BC116AE-D48B-2D4B-BB38-D2FC57DB5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009" y="1828799"/>
              <a:ext cx="383671" cy="275007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1F2D24-3FDD-E945-86BF-BE7242D7F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441" y="1489434"/>
              <a:ext cx="179308" cy="4083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1E8935-2860-9342-8E87-EDD766F7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6051" y="2921986"/>
              <a:ext cx="507952" cy="7346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9093DA-1A75-D741-B80C-74E00004CD74}"/>
                    </a:ext>
                  </a:extLst>
                </p:cNvPr>
                <p:cNvSpPr txBox="1"/>
                <p:nvPr/>
              </p:nvSpPr>
              <p:spPr>
                <a:xfrm>
                  <a:off x="7444103" y="1314797"/>
                  <a:ext cx="5274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9093DA-1A75-D741-B80C-74E00004C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103" y="1314797"/>
                  <a:ext cx="52741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D2B125-1A42-D74B-BD8D-17D14E17C594}"/>
                    </a:ext>
                  </a:extLst>
                </p:cNvPr>
                <p:cNvSpPr txBox="1"/>
                <p:nvPr/>
              </p:nvSpPr>
              <p:spPr>
                <a:xfrm>
                  <a:off x="8379309" y="1383868"/>
                  <a:ext cx="5274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D2B125-1A42-D74B-BD8D-17D14E17C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9309" y="1383868"/>
                  <a:ext cx="5274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BF0ECB-C9D0-F64C-B51F-6951F4E64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151" y="1878232"/>
              <a:ext cx="1513670" cy="64102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574C33D-160A-CD4D-A5D6-9E207FBB9E93}"/>
                </a:ext>
              </a:extLst>
            </p:cNvPr>
            <p:cNvCxnSpPr>
              <a:cxnSpLocks/>
            </p:cNvCxnSpPr>
            <p:nvPr/>
          </p:nvCxnSpPr>
          <p:spPr>
            <a:xfrm>
              <a:off x="7785044" y="2293714"/>
              <a:ext cx="156506" cy="33675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E91508-3CC5-5448-93BE-A5F8FDEAC717}"/>
                </a:ext>
              </a:extLst>
            </p:cNvPr>
            <p:cNvCxnSpPr>
              <a:cxnSpLocks/>
            </p:cNvCxnSpPr>
            <p:nvPr/>
          </p:nvCxnSpPr>
          <p:spPr>
            <a:xfrm>
              <a:off x="9295953" y="1649224"/>
              <a:ext cx="156506" cy="33675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EFEFBD-6394-2646-A405-3F3961F66CF0}"/>
                    </a:ext>
                  </a:extLst>
                </p:cNvPr>
                <p:cNvSpPr txBox="1"/>
                <p:nvPr/>
              </p:nvSpPr>
              <p:spPr>
                <a:xfrm>
                  <a:off x="8493749" y="2140983"/>
                  <a:ext cx="5274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EFEFBD-6394-2646-A405-3F3961F66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3749" y="2140983"/>
                  <a:ext cx="5274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2CCED6-17A9-124A-89AF-C56DF2A74572}"/>
              </a:ext>
            </a:extLst>
          </p:cNvPr>
          <p:cNvGrpSpPr/>
          <p:nvPr/>
        </p:nvGrpSpPr>
        <p:grpSpPr>
          <a:xfrm>
            <a:off x="6378388" y="4064219"/>
            <a:ext cx="4975412" cy="2232745"/>
            <a:chOff x="6378388" y="4064219"/>
            <a:chExt cx="4975412" cy="223274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DCA32A6-22B0-7044-8BF2-ABFA73A742F2}"/>
                </a:ext>
              </a:extLst>
            </p:cNvPr>
            <p:cNvGrpSpPr/>
            <p:nvPr/>
          </p:nvGrpSpPr>
          <p:grpSpPr>
            <a:xfrm>
              <a:off x="6454649" y="5182268"/>
              <a:ext cx="1722803" cy="369332"/>
              <a:chOff x="6410227" y="5122826"/>
              <a:chExt cx="1722803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90D9406-2E3B-074A-981F-3F12CAFF27CC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107" y="5122826"/>
                    <a:ext cx="12609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/>
                      <a:t>, velocity</a:t>
                    </a: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90D9406-2E3B-074A-981F-3F12CAFF27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107" y="5122826"/>
                    <a:ext cx="12609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r="-29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4E78BF1-3DB7-014A-9052-11AB69105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0227" y="5307492"/>
                <a:ext cx="432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CBAA33D-AF8D-A04D-92CA-48D67AD466F3}"/>
                </a:ext>
              </a:extLst>
            </p:cNvPr>
            <p:cNvGrpSpPr/>
            <p:nvPr/>
          </p:nvGrpSpPr>
          <p:grpSpPr>
            <a:xfrm>
              <a:off x="6454649" y="5554951"/>
              <a:ext cx="4094349" cy="369332"/>
              <a:chOff x="6410227" y="5559602"/>
              <a:chExt cx="4094349" cy="36933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2231319-3EB5-1C48-8A2C-4AF6465B0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0227" y="5744268"/>
                <a:ext cx="432696" cy="0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8A90EF1-D650-E746-8814-FB26ACBC0DA1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107" y="5559602"/>
                    <a:ext cx="3632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/>
                      <a:t>, normal to the element edge/face</a:t>
                    </a: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8A90EF1-D650-E746-8814-FB26ACBC0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107" y="5559602"/>
                    <a:ext cx="36324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8197" r="-84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29F3B19-9517-2441-9CC0-4A7512F3731B}"/>
                    </a:ext>
                  </a:extLst>
                </p:cNvPr>
                <p:cNvSpPr txBox="1"/>
                <p:nvPr/>
              </p:nvSpPr>
              <p:spPr>
                <a:xfrm>
                  <a:off x="6916529" y="5927632"/>
                  <a:ext cx="4437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/>
                    <a:t>, length/area of the element edge/face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29F3B19-9517-2441-9CC0-4A7512F37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529" y="5927632"/>
                  <a:ext cx="4437271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B660C7-FEB9-B843-9E75-65A52E308FC5}"/>
                </a:ext>
              </a:extLst>
            </p:cNvPr>
            <p:cNvSpPr txBox="1"/>
            <p:nvPr/>
          </p:nvSpPr>
          <p:spPr>
            <a:xfrm>
              <a:off x="6378388" y="406421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Legend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011FFE-6B16-E948-ABC1-64BF40DA3754}"/>
                </a:ext>
              </a:extLst>
            </p:cNvPr>
            <p:cNvGrpSpPr/>
            <p:nvPr/>
          </p:nvGrpSpPr>
          <p:grpSpPr>
            <a:xfrm>
              <a:off x="6560359" y="4436902"/>
              <a:ext cx="1320221" cy="369332"/>
              <a:chOff x="6560359" y="4602459"/>
              <a:chExt cx="1320221" cy="369332"/>
            </a:xfrm>
          </p:grpSpPr>
          <p:sp>
            <p:nvSpPr>
              <p:cNvPr id="72" name="Regular Pentagon 3">
                <a:extLst>
                  <a:ext uri="{FF2B5EF4-FFF2-40B4-BE49-F238E27FC236}">
                    <a16:creationId xmlns:a16="http://schemas.microsoft.com/office/drawing/2014/main" id="{5F32CFBB-EB3C-0E47-AEBB-2ED7C64CBD32}"/>
                  </a:ext>
                </a:extLst>
              </p:cNvPr>
              <p:cNvSpPr/>
              <p:nvPr/>
            </p:nvSpPr>
            <p:spPr>
              <a:xfrm>
                <a:off x="6560359" y="4697785"/>
                <a:ext cx="221275" cy="178680"/>
              </a:xfrm>
              <a:custGeom>
                <a:avLst/>
                <a:gdLst>
                  <a:gd name="connsiteX0" fmla="*/ 2 w 1545996"/>
                  <a:gd name="connsiteY0" fmla="*/ 562397 h 1472377"/>
                  <a:gd name="connsiteX1" fmla="*/ 772998 w 1545996"/>
                  <a:gd name="connsiteY1" fmla="*/ 0 h 1472377"/>
                  <a:gd name="connsiteX2" fmla="*/ 1545994 w 1545996"/>
                  <a:gd name="connsiteY2" fmla="*/ 562397 h 1472377"/>
                  <a:gd name="connsiteX3" fmla="*/ 1250736 w 1545996"/>
                  <a:gd name="connsiteY3" fmla="*/ 1472373 h 1472377"/>
                  <a:gd name="connsiteX4" fmla="*/ 295260 w 1545996"/>
                  <a:gd name="connsiteY4" fmla="*/ 1472373 h 1472377"/>
                  <a:gd name="connsiteX5" fmla="*/ 2 w 1545996"/>
                  <a:gd name="connsiteY5" fmla="*/ 562397 h 1472377"/>
                  <a:gd name="connsiteX0" fmla="*/ 0 w 1545992"/>
                  <a:gd name="connsiteY0" fmla="*/ 703799 h 1613775"/>
                  <a:gd name="connsiteX1" fmla="*/ 1338605 w 1545992"/>
                  <a:gd name="connsiteY1" fmla="*/ 0 h 1613775"/>
                  <a:gd name="connsiteX2" fmla="*/ 1545992 w 1545992"/>
                  <a:gd name="connsiteY2" fmla="*/ 703799 h 1613775"/>
                  <a:gd name="connsiteX3" fmla="*/ 1250734 w 1545992"/>
                  <a:gd name="connsiteY3" fmla="*/ 1613775 h 1613775"/>
                  <a:gd name="connsiteX4" fmla="*/ 295258 w 1545992"/>
                  <a:gd name="connsiteY4" fmla="*/ 1613775 h 1613775"/>
                  <a:gd name="connsiteX5" fmla="*/ 0 w 1545992"/>
                  <a:gd name="connsiteY5" fmla="*/ 703799 h 1613775"/>
                  <a:gd name="connsiteX0" fmla="*/ 0 w 2139880"/>
                  <a:gd name="connsiteY0" fmla="*/ 703799 h 1613775"/>
                  <a:gd name="connsiteX1" fmla="*/ 1338605 w 2139880"/>
                  <a:gd name="connsiteY1" fmla="*/ 0 h 1613775"/>
                  <a:gd name="connsiteX2" fmla="*/ 2139880 w 2139880"/>
                  <a:gd name="connsiteY2" fmla="*/ 958323 h 1613775"/>
                  <a:gd name="connsiteX3" fmla="*/ 1250734 w 2139880"/>
                  <a:gd name="connsiteY3" fmla="*/ 1613775 h 1613775"/>
                  <a:gd name="connsiteX4" fmla="*/ 295258 w 2139880"/>
                  <a:gd name="connsiteY4" fmla="*/ 1613775 h 1613775"/>
                  <a:gd name="connsiteX5" fmla="*/ 0 w 2139880"/>
                  <a:gd name="connsiteY5" fmla="*/ 703799 h 1613775"/>
                  <a:gd name="connsiteX0" fmla="*/ 0 w 1998478"/>
                  <a:gd name="connsiteY0" fmla="*/ 505836 h 1613775"/>
                  <a:gd name="connsiteX1" fmla="*/ 1197203 w 1998478"/>
                  <a:gd name="connsiteY1" fmla="*/ 0 h 1613775"/>
                  <a:gd name="connsiteX2" fmla="*/ 1998478 w 1998478"/>
                  <a:gd name="connsiteY2" fmla="*/ 958323 h 1613775"/>
                  <a:gd name="connsiteX3" fmla="*/ 1109332 w 1998478"/>
                  <a:gd name="connsiteY3" fmla="*/ 1613775 h 1613775"/>
                  <a:gd name="connsiteX4" fmla="*/ 153856 w 1998478"/>
                  <a:gd name="connsiteY4" fmla="*/ 1613775 h 1613775"/>
                  <a:gd name="connsiteX5" fmla="*/ 0 w 1998478"/>
                  <a:gd name="connsiteY5" fmla="*/ 505836 h 161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8478" h="1613775">
                    <a:moveTo>
                      <a:pt x="0" y="505836"/>
                    </a:moveTo>
                    <a:lnTo>
                      <a:pt x="1197203" y="0"/>
                    </a:lnTo>
                    <a:lnTo>
                      <a:pt x="1998478" y="958323"/>
                    </a:lnTo>
                    <a:lnTo>
                      <a:pt x="1109332" y="1613775"/>
                    </a:lnTo>
                    <a:lnTo>
                      <a:pt x="153856" y="1613775"/>
                    </a:lnTo>
                    <a:lnTo>
                      <a:pt x="0" y="505836"/>
                    </a:lnTo>
                    <a:close/>
                  </a:path>
                </a:pathLst>
              </a:cu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F3B1D8-1FF6-1C4B-9DFB-3C60F14A7DE7}"/>
                  </a:ext>
                </a:extLst>
              </p:cNvPr>
              <p:cNvSpPr txBox="1"/>
              <p:nvPr/>
            </p:nvSpPr>
            <p:spPr>
              <a:xfrm>
                <a:off x="6918970" y="4602459"/>
                <a:ext cx="9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Element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1299615-3B2E-1342-B998-B088663D0E52}"/>
                </a:ext>
              </a:extLst>
            </p:cNvPr>
            <p:cNvGrpSpPr/>
            <p:nvPr/>
          </p:nvGrpSpPr>
          <p:grpSpPr>
            <a:xfrm>
              <a:off x="6604872" y="4809585"/>
              <a:ext cx="2769334" cy="369332"/>
              <a:chOff x="6604872" y="4940275"/>
              <a:chExt cx="2769334" cy="36933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47FC864-7E00-4A49-B07C-C74760A1F507}"/>
                  </a:ext>
                </a:extLst>
              </p:cNvPr>
              <p:cNvSpPr/>
              <p:nvPr/>
            </p:nvSpPr>
            <p:spPr>
              <a:xfrm>
                <a:off x="6604872" y="5055145"/>
                <a:ext cx="132247" cy="13224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40E162-D51F-5546-ADCD-8C29CB311A4F}"/>
                  </a:ext>
                </a:extLst>
              </p:cNvPr>
              <p:cNvSpPr txBox="1"/>
              <p:nvPr/>
            </p:nvSpPr>
            <p:spPr>
              <a:xfrm>
                <a:off x="6918149" y="4940275"/>
                <a:ext cx="2456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Node (collocation point)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3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90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58AB-79EC-D940-8EB6-BAA14871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Tracking gradients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6A667-4CB4-FF4F-9338-5C31A943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741"/>
            <a:ext cx="5100587" cy="1775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55DE6-612C-9744-9938-E86C37C3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71" y="1287559"/>
            <a:ext cx="4751429" cy="4887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D15D0-0344-704A-839F-B031E8695F21}"/>
              </a:ext>
            </a:extLst>
          </p:cNvPr>
          <p:cNvSpPr txBox="1"/>
          <p:nvPr/>
        </p:nvSpPr>
        <p:spPr>
          <a:xfrm>
            <a:off x="6096000" y="1005147"/>
            <a:ext cx="594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http://proceedings.mlr.press/v9/glorot10a/glorot10a.pdf</a:t>
            </a:r>
            <a:r>
              <a:rPr 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2B067-C0E5-084B-90D5-319BBE315B48}"/>
              </a:ext>
            </a:extLst>
          </p:cNvPr>
          <p:cNvSpPr txBox="1"/>
          <p:nvPr/>
        </p:nvSpPr>
        <p:spPr>
          <a:xfrm>
            <a:off x="838200" y="15551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https://epubs.siam.org/doi/pdf/10.1137/20M1318043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142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F44A-4F11-7F46-BF6F-CF5A2768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E2728-EDBC-3A47-B825-5CF6D2EF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695" y="1828800"/>
            <a:ext cx="5442607" cy="4063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A9606-AD62-754D-958B-98B615329F68}"/>
              </a:ext>
            </a:extLst>
          </p:cNvPr>
          <p:cNvSpPr txBox="1"/>
          <p:nvPr/>
        </p:nvSpPr>
        <p:spPr>
          <a:xfrm>
            <a:off x="3048785" y="119689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https://epubs.siam.org/doi/pdf/10.1137/20M1318043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53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07BD-3B63-B647-8505-767BADC4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time (beg, borrow, steal?)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5562C-8818-1D49-9E13-9DCC4BDFB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71" y="1688229"/>
            <a:ext cx="7127057" cy="437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EB37E-A615-2846-A721-4336D82E44E2}"/>
              </a:ext>
            </a:extLst>
          </p:cNvPr>
          <p:cNvSpPr txBox="1"/>
          <p:nvPr/>
        </p:nvSpPr>
        <p:spPr>
          <a:xfrm>
            <a:off x="3048785" y="104189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https://proceedings.neurips.cc/paper/2021/file/df438e5206f31600e6ae4af72f2725f1-Paper.pdf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6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C05-BD24-6C48-9195-31A5A781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Navier-Stokes in the stress tensor (ST)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424207-559A-484F-8774-569234C0D08E}"/>
                  </a:ext>
                </a:extLst>
              </p:cNvPr>
              <p:cNvSpPr txBox="1"/>
              <p:nvPr/>
            </p:nvSpPr>
            <p:spPr>
              <a:xfrm>
                <a:off x="838200" y="1103586"/>
                <a:ext cx="5601070" cy="523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432FF"/>
                    </a:solidFill>
                  </a:rPr>
                  <a:t>Equilibrium: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 b="1">
                    <a:solidFill>
                      <a:srgbClr val="0432FF"/>
                    </a:solidFill>
                  </a:rPr>
                  <a:t>Initial and boundary conditions:</a:t>
                </a:r>
              </a:p>
              <a:p>
                <a:r>
                  <a:rPr lang="en-US"/>
                  <a:t>Initial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r>
                  <a:rPr lang="en-US"/>
                  <a:t>Inlet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Wall velocities: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r>
                  <a:rPr lang="en-US"/>
                  <a:t>Outlet pressure: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Side 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424207-559A-484F-8774-569234C0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03586"/>
                <a:ext cx="5601070" cy="5238614"/>
              </a:xfrm>
              <a:prstGeom prst="rect">
                <a:avLst/>
              </a:prstGeom>
              <a:blipFill>
                <a:blip r:embed="rId2"/>
                <a:stretch>
                  <a:fillRect l="-980" t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4" descr="Table&#10;&#10;Description automatically generated">
            <a:extLst>
              <a:ext uri="{FF2B5EF4-FFF2-40B4-BE49-F238E27FC236}">
                <a16:creationId xmlns:a16="http://schemas.microsoft.com/office/drawing/2014/main" id="{14628305-FC2B-2B44-9F79-C3AA0FAA0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73" b="33317"/>
          <a:stretch/>
        </p:blipFill>
        <p:spPr>
          <a:xfrm>
            <a:off x="6566311" y="2959034"/>
            <a:ext cx="4787489" cy="32045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AE8F46-8BE0-7148-B890-91648001CA1E}"/>
              </a:ext>
            </a:extLst>
          </p:cNvPr>
          <p:cNvSpPr/>
          <p:nvPr/>
        </p:nvSpPr>
        <p:spPr>
          <a:xfrm>
            <a:off x="6676714" y="4101483"/>
            <a:ext cx="4658591" cy="545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0828C1-EB20-F017-EC5F-32812B794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0" t="4878" r="3055" b="19592"/>
          <a:stretch/>
        </p:blipFill>
        <p:spPr>
          <a:xfrm>
            <a:off x="6895214" y="1165609"/>
            <a:ext cx="3956604" cy="16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1A22-E218-3B52-6A08-82AFBB4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377E-A5C7-82EA-1153-2393C484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F46-9809-034B-BAFE-E163141A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time discretization</a:t>
            </a:r>
          </a:p>
        </p:txBody>
      </p:sp>
      <p:pic>
        <p:nvPicPr>
          <p:cNvPr id="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46EC99A-31D1-9446-A410-1A36B41BD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1392" b="2162"/>
          <a:stretch/>
        </p:blipFill>
        <p:spPr>
          <a:xfrm>
            <a:off x="1047085" y="1939585"/>
            <a:ext cx="4555230" cy="3056621"/>
          </a:xfrm>
          <a:prstGeom prst="rect">
            <a:avLst/>
          </a:prstGeom>
        </p:spPr>
      </p:pic>
      <p:pic>
        <p:nvPicPr>
          <p:cNvPr id="4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49EFC34-EA5A-5C4B-B005-37461F177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61"/>
          <a:stretch/>
        </p:blipFill>
        <p:spPr>
          <a:xfrm>
            <a:off x="6457010" y="1939585"/>
            <a:ext cx="4621567" cy="310520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1734E7-8EDF-FF43-B622-CD11D97B894B}"/>
              </a:ext>
            </a:extLst>
          </p:cNvPr>
          <p:cNvSpPr/>
          <p:nvPr/>
        </p:nvSpPr>
        <p:spPr>
          <a:xfrm>
            <a:off x="2256408" y="5495278"/>
            <a:ext cx="7679184" cy="55929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Address error in the time dimension (transient) dynamically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9647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3759-3488-E549-8A69-1B972D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Sycamore: post-processing routines (work in progress)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999045-2E2E-F62D-2F56-D602FC6B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43" y="1182440"/>
            <a:ext cx="7988173" cy="449109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D1000C1-ECA0-B93F-56D1-E34183EFD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34"/>
          <a:stretch/>
        </p:blipFill>
        <p:spPr>
          <a:xfrm>
            <a:off x="838200" y="1994649"/>
            <a:ext cx="1931244" cy="28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C05-BD24-6C48-9195-31A5A781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PINN and training/prediction heads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279602-C832-4C3E-926E-5FC71DB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65" y="3807703"/>
            <a:ext cx="1634153" cy="2387409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4306E3B-F83F-D4E0-A28C-0F2415BF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06" y="1376082"/>
            <a:ext cx="2344408" cy="2263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B6AC8-C217-530F-8A27-D7F2809E0C38}"/>
              </a:ext>
            </a:extLst>
          </p:cNvPr>
          <p:cNvSpPr txBox="1"/>
          <p:nvPr/>
        </p:nvSpPr>
        <p:spPr>
          <a:xfrm>
            <a:off x="818677" y="1006749"/>
            <a:ext cx="3537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432FF"/>
                </a:solidFill>
                <a:cs typeface="Calibri"/>
              </a:rPr>
              <a:t>(a) PINN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521FF-8A92-4105-30C0-93A21814A4C5}"/>
              </a:ext>
            </a:extLst>
          </p:cNvPr>
          <p:cNvSpPr txBox="1"/>
          <p:nvPr/>
        </p:nvSpPr>
        <p:spPr>
          <a:xfrm>
            <a:off x="4112905" y="1005147"/>
            <a:ext cx="3713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432FF"/>
                </a:solidFill>
                <a:ea typeface="+mn-lt"/>
                <a:cs typeface="+mn-lt"/>
              </a:rPr>
              <a:t>(b) Training and prediction heads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7B461-5D3B-FB4F-B0E9-79489229E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05" y="1587500"/>
            <a:ext cx="7010400" cy="184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F89DE-5E0B-A541-B9C4-D66197A581AA}"/>
                  </a:ext>
                </a:extLst>
              </p:cNvPr>
              <p:cNvSpPr txBox="1"/>
              <p:nvPr/>
            </p:nvSpPr>
            <p:spPr>
              <a:xfrm>
                <a:off x="4112904" y="4128117"/>
                <a:ext cx="72408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Training: differential operators used in the loss function (equilibrium, BC, and IC)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Prediction: desired outputs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in this case)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F89DE-5E0B-A541-B9C4-D66197A5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04" y="4128117"/>
                <a:ext cx="7240895" cy="1200329"/>
              </a:xfrm>
              <a:prstGeom prst="rect">
                <a:avLst/>
              </a:prstGeom>
              <a:blipFill>
                <a:blip r:embed="rId5"/>
                <a:stretch>
                  <a:fillRect l="-758" t="-2538" r="-101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04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0A63F6-EA6D-4E70-9547-60F68069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04" y="1384601"/>
            <a:ext cx="1127496" cy="3598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36466-4C73-4033-A7F0-50AB2B14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71" y="1403008"/>
            <a:ext cx="5637681" cy="4504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5B0C3-E295-5E43-897B-77F36424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Intermediate results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6BFA9-E6D1-4A62-B1D2-BD6B1321D508}"/>
              </a:ext>
            </a:extLst>
          </p:cNvPr>
          <p:cNvSpPr txBox="1"/>
          <p:nvPr/>
        </p:nvSpPr>
        <p:spPr>
          <a:xfrm>
            <a:off x="607381" y="1025194"/>
            <a:ext cx="32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 </a:t>
            </a:r>
            <a:r>
              <a:rPr lang="en-US" err="1"/>
              <a:t>config.json</a:t>
            </a:r>
            <a:r>
              <a:rPr lang="en-US"/>
              <a:t> + prediction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96FAD-6ED9-485B-B14B-01CC030F8288}"/>
              </a:ext>
            </a:extLst>
          </p:cNvPr>
          <p:cNvSpPr txBox="1"/>
          <p:nvPr/>
        </p:nvSpPr>
        <p:spPr>
          <a:xfrm>
            <a:off x="4184771" y="1025195"/>
            <a:ext cx="21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 postprocessing.py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14615-E617-48AF-B13C-5371E3AF2C43}"/>
              </a:ext>
            </a:extLst>
          </p:cNvPr>
          <p:cNvSpPr txBox="1"/>
          <p:nvPr/>
        </p:nvSpPr>
        <p:spPr>
          <a:xfrm>
            <a:off x="9909330" y="1025194"/>
            <a:ext cx="176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(c) Project folder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D99EB-23ED-48B3-BEB0-0A859AF86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3008"/>
            <a:ext cx="2942720" cy="1033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29F149-6322-414A-9E05-E6ABF621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34502"/>
            <a:ext cx="2942720" cy="32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" id="{B61A4E53-3ECE-479E-903F-19FC0A0B36F1}" vid="{EDDE60EE-28A6-4EAD-997A-931DB96B48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5</TotalTime>
  <Words>1514</Words>
  <Application>Microsoft Office PowerPoint</Application>
  <PresentationFormat>Widescreen</PresentationFormat>
  <Paragraphs>265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PINN</vt:lpstr>
      <vt:lpstr>Proposed workflow</vt:lpstr>
      <vt:lpstr>Recap: Navier-Stokes in the stress tensor (ST) form</vt:lpstr>
      <vt:lpstr>PowerPoint Presentation</vt:lpstr>
      <vt:lpstr>PowerPoint Presentation</vt:lpstr>
      <vt:lpstr>Dynamic time discretization</vt:lpstr>
      <vt:lpstr>Sycamore: post-processing routines (work in progress)</vt:lpstr>
      <vt:lpstr>PINN and training/prediction heads</vt:lpstr>
      <vt:lpstr>Intermediate results files</vt:lpstr>
      <vt:lpstr>Suggestion for dissemination/publication</vt:lpstr>
      <vt:lpstr>PowerPoint Presentation</vt:lpstr>
      <vt:lpstr>Migration from Accelerate to Lightning</vt:lpstr>
      <vt:lpstr>Sycamore: GitHub repo</vt:lpstr>
      <vt:lpstr>Sycamore: preprocessing routine</vt:lpstr>
      <vt:lpstr>Sycamore: using coarser reference mesh</vt:lpstr>
      <vt:lpstr>Sycamore: running solver</vt:lpstr>
      <vt:lpstr>Sycamore: post-processing routines (work in progress)</vt:lpstr>
      <vt:lpstr>Recap: Navier-Stokes in the stress tensor (ST) form</vt:lpstr>
      <vt:lpstr>MLP architectures</vt:lpstr>
      <vt:lpstr>PowerPoint Presentation</vt:lpstr>
      <vt:lpstr>Navier-Stokes in the velocity-pressure (VP) form</vt:lpstr>
      <vt:lpstr>Navier-Stokes in the stress tensor (ST) form</vt:lpstr>
      <vt:lpstr>Laminar and steady state (explicitly making ∂u/∂t=0)</vt:lpstr>
      <vt:lpstr>Improving PINN optimization</vt:lpstr>
      <vt:lpstr>If mass balance continues to be a problem</vt:lpstr>
      <vt:lpstr>PowerPoint Presentation</vt:lpstr>
      <vt:lpstr>Tracking gradients</vt:lpstr>
      <vt:lpstr>Architecture</vt:lpstr>
      <vt:lpstr>Dealing with time (beg, borrow, steal?)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Felipe Viana</cp:lastModifiedBy>
  <cp:revision>7</cp:revision>
  <dcterms:created xsi:type="dcterms:W3CDTF">2018-05-16T19:25:49Z</dcterms:created>
  <dcterms:modified xsi:type="dcterms:W3CDTF">2023-01-26T18:43:51Z</dcterms:modified>
</cp:coreProperties>
</file>