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72" r:id="rId3"/>
    <p:sldId id="259" r:id="rId4"/>
    <p:sldId id="282" r:id="rId5"/>
    <p:sldId id="257" r:id="rId6"/>
    <p:sldId id="260" r:id="rId7"/>
    <p:sldId id="274" r:id="rId8"/>
    <p:sldId id="276" r:id="rId9"/>
    <p:sldId id="278" r:id="rId10"/>
    <p:sldId id="279" r:id="rId11"/>
    <p:sldId id="277" r:id="rId12"/>
    <p:sldId id="280" r:id="rId13"/>
    <p:sldId id="281" r:id="rId14"/>
    <p:sldId id="273" r:id="rId15"/>
    <p:sldId id="268" r:id="rId16"/>
    <p:sldId id="265" r:id="rId17"/>
  </p:sldIdLst>
  <p:sldSz cx="9144000" cy="5143500" type="screen16x9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Raleway" pitchFamily="2" charset="77"/>
      <p:regular r:id="rId23"/>
      <p:bold r:id="rId24"/>
      <p:italic r:id="rId25"/>
      <p:boldItalic r:id="rId26"/>
    </p:embeddedFont>
    <p:embeddedFont>
      <p:font typeface="Ubuntu" panose="020B0504030602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78"/>
    <p:restoredTop sz="91864"/>
  </p:normalViewPr>
  <p:slideViewPr>
    <p:cSldViewPr snapToGrid="0">
      <p:cViewPr varScale="1">
        <p:scale>
          <a:sx n="133" d="100"/>
          <a:sy n="133" d="100"/>
        </p:scale>
        <p:origin x="31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20273a86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20273a86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163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20273a86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20273a86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293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20273a86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20273a86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0006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20273a86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20273a86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966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2afd39316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2afd39316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20273a86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20273a86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20273a86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20273a86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294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2afd393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2afd393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20273a86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20273a86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20273a86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20273a86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9787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20273a86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20273a86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1964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20273a86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20273a86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666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20273a86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20273a86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8338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C9DAF8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4A8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Ubuntu"/>
              <a:buNone/>
              <a:defRPr sz="4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Ubuntu"/>
              <a:buNone/>
              <a:defRPr sz="16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Ubuntu"/>
              <a:buNone/>
              <a:defRPr sz="16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Ubuntu"/>
              <a:buNone/>
              <a:defRPr sz="16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Ubuntu"/>
              <a:buNone/>
              <a:defRPr sz="16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Ubuntu"/>
              <a:buNone/>
              <a:defRPr sz="16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Ubuntu"/>
              <a:buNone/>
              <a:defRPr sz="16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Ubuntu"/>
              <a:buNone/>
              <a:defRPr sz="16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Ubuntu"/>
              <a:buNone/>
              <a:defRPr sz="16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Ubuntu"/>
              <a:buNone/>
              <a:defRPr sz="16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4" name="Google Shape;84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12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Ubuntu"/>
              <a:buNone/>
              <a:defRPr sz="8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Ubuntu"/>
              <a:buNone/>
              <a:defRPr sz="8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Ubuntu"/>
              <a:buNone/>
              <a:defRPr sz="8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Ubuntu"/>
              <a:buNone/>
              <a:defRPr sz="8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Ubuntu"/>
              <a:buNone/>
              <a:defRPr sz="8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Ubuntu"/>
              <a:buNone/>
              <a:defRPr sz="8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Ubuntu"/>
              <a:buNone/>
              <a:defRPr sz="8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Ubuntu"/>
              <a:buNone/>
              <a:defRPr sz="8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Ubuntu"/>
              <a:buNone/>
              <a:defRPr sz="8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Ubuntu"/>
              <a:buChar char="●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buntu"/>
              <a:buChar char="○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buntu"/>
              <a:buChar char="■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buntu"/>
              <a:buChar char="●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buntu"/>
              <a:buChar char="○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buntu"/>
              <a:buChar char="■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buntu"/>
              <a:buChar char="●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buntu"/>
              <a:buChar char="○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Ubuntu"/>
              <a:buChar char="■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A86E8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buntu"/>
              <a:buNone/>
              <a:defRPr sz="3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Ubuntu"/>
              <a:buNone/>
              <a:defRPr sz="2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Ubuntu"/>
              <a:buNone/>
              <a:defRPr sz="2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Ubuntu"/>
              <a:buNone/>
              <a:defRPr sz="2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Ubuntu"/>
              <a:buNone/>
              <a:defRPr sz="2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Ubuntu"/>
              <a:buNone/>
              <a:defRPr sz="2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Ubuntu"/>
              <a:buNone/>
              <a:defRPr sz="2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Ubuntu"/>
              <a:buNone/>
              <a:defRPr sz="2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Ubuntu"/>
              <a:buNone/>
              <a:defRPr sz="2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Ubuntu"/>
              <a:buNone/>
              <a:defRPr sz="2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Ubuntu"/>
              <a:buNone/>
              <a:defRPr sz="2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Ubuntu"/>
              <a:buNone/>
              <a:defRPr sz="2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Ubuntu"/>
              <a:buNone/>
              <a:defRPr sz="2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Ubuntu"/>
              <a:buNone/>
              <a:defRPr sz="2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Ubuntu"/>
              <a:buNone/>
              <a:defRPr sz="2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Ubuntu"/>
              <a:buNone/>
              <a:defRPr sz="2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Ubuntu"/>
              <a:buNone/>
              <a:defRPr sz="2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Ubuntu"/>
              <a:buNone/>
              <a:defRPr sz="2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Ubuntu"/>
              <a:buNone/>
              <a:defRPr sz="2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solidFill>
          <a:srgbClr val="FFFFFF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727800" y="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200"/>
              <a:buFont typeface="Ubuntu"/>
              <a:buNone/>
              <a:defRPr sz="2200">
                <a:solidFill>
                  <a:srgbClr val="C9DAF8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Ubuntu"/>
              <a:buNone/>
              <a:defRPr sz="22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Ubuntu"/>
              <a:buNone/>
              <a:defRPr sz="22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Ubuntu"/>
              <a:buNone/>
              <a:defRPr sz="22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Ubuntu"/>
              <a:buNone/>
              <a:defRPr sz="22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Ubuntu"/>
              <a:buNone/>
              <a:defRPr sz="22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Ubuntu"/>
              <a:buNone/>
              <a:defRPr sz="22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Ubuntu"/>
              <a:buNone/>
              <a:defRPr sz="22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Ubuntu"/>
              <a:buNone/>
              <a:defRPr sz="22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grpSp>
        <p:nvGrpSpPr>
          <p:cNvPr id="50" name="Google Shape;50;p7"/>
          <p:cNvGrpSpPr/>
          <p:nvPr/>
        </p:nvGrpSpPr>
        <p:grpSpPr>
          <a:xfrm>
            <a:off x="830367" y="46356"/>
            <a:ext cx="745763" cy="45826"/>
            <a:chOff x="4580561" y="2589004"/>
            <a:chExt cx="1064464" cy="25200"/>
          </a:xfrm>
        </p:grpSpPr>
        <p:sp>
          <p:nvSpPr>
            <p:cNvPr id="51" name="Google Shape;51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4" name="Google Shape;54;p7"/>
          <p:cNvSpPr txBox="1"/>
          <p:nvPr/>
        </p:nvSpPr>
        <p:spPr>
          <a:xfrm>
            <a:off x="0" y="4958675"/>
            <a:ext cx="5679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" name="Google Shape;55;p7"/>
          <p:cNvSpPr txBox="1">
            <a:spLocks noGrp="1"/>
          </p:cNvSpPr>
          <p:nvPr>
            <p:ph type="title" idx="2"/>
          </p:nvPr>
        </p:nvSpPr>
        <p:spPr>
          <a:xfrm>
            <a:off x="0" y="460830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Ubuntu"/>
              <a:buNone/>
              <a:defRPr sz="10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Ubuntu"/>
              <a:buNone/>
              <a:defRPr sz="10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Ubuntu"/>
              <a:buNone/>
              <a:defRPr sz="10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Ubuntu"/>
              <a:buNone/>
              <a:defRPr sz="10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Ubuntu"/>
              <a:buNone/>
              <a:defRPr sz="10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Ubuntu"/>
              <a:buNone/>
              <a:defRPr sz="10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Ubuntu"/>
              <a:buNone/>
              <a:defRPr sz="10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Ubuntu"/>
              <a:buNone/>
              <a:defRPr sz="10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Ubuntu"/>
              <a:buNone/>
              <a:defRPr sz="10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58" name="Google Shape;58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9" name="Google Shape;59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Ubuntu"/>
              <a:buNone/>
              <a:defRPr sz="2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Ubuntu"/>
              <a:buNone/>
              <a:defRPr sz="2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Ubuntu"/>
              <a:buNone/>
              <a:defRPr sz="2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Ubuntu"/>
              <a:buNone/>
              <a:defRPr sz="2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Ubuntu"/>
              <a:buNone/>
              <a:defRPr sz="2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Ubuntu"/>
              <a:buNone/>
              <a:defRPr sz="2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Ubuntu"/>
              <a:buNone/>
              <a:defRPr sz="2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Ubuntu"/>
              <a:buNone/>
              <a:defRPr sz="2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Ubuntu"/>
              <a:buNone/>
              <a:defRPr sz="2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6" name="Google Shape;66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buntu"/>
              <a:buNone/>
              <a:defRPr sz="3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buntu"/>
              <a:buNone/>
              <a:defRPr sz="3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buntu"/>
              <a:buNone/>
              <a:defRPr sz="3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buntu"/>
              <a:buNone/>
              <a:defRPr sz="3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buntu"/>
              <a:buNone/>
              <a:defRPr sz="3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buntu"/>
              <a:buNone/>
              <a:defRPr sz="3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buntu"/>
              <a:buNone/>
              <a:defRPr sz="3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buntu"/>
              <a:buNone/>
              <a:defRPr sz="3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buntu"/>
              <a:buNone/>
              <a:defRPr sz="3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72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3" name="Google Shape;73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Ubuntu"/>
              <a:buNone/>
              <a:defRPr sz="2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Ubuntu"/>
              <a:buNone/>
              <a:defRPr sz="2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Ubuntu"/>
              <a:buNone/>
              <a:defRPr sz="2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Ubuntu"/>
              <a:buNone/>
              <a:defRPr sz="2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Ubuntu"/>
              <a:buNone/>
              <a:defRPr sz="2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Ubuntu"/>
              <a:buNone/>
              <a:defRPr sz="2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Ubuntu"/>
              <a:buNone/>
              <a:defRPr sz="2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Ubuntu"/>
              <a:buNone/>
              <a:defRPr sz="2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Ubuntu"/>
              <a:buNone/>
              <a:defRPr sz="2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"/>
              <a:buNone/>
              <a:defRPr sz="16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"/>
              <a:buNone/>
              <a:defRPr sz="16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"/>
              <a:buNone/>
              <a:defRPr sz="16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"/>
              <a:buNone/>
              <a:defRPr sz="16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"/>
              <a:buNone/>
              <a:defRPr sz="16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"/>
              <a:buNone/>
              <a:defRPr sz="16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"/>
              <a:buNone/>
              <a:defRPr sz="16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"/>
              <a:buNone/>
              <a:defRPr sz="16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"/>
              <a:buNone/>
              <a:defRPr sz="16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lipeagge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wisdomplexus.com/blogs/nanoservices-vs-microservic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ctrTitle"/>
          </p:nvPr>
        </p:nvSpPr>
        <p:spPr>
          <a:xfrm>
            <a:off x="653250" y="1057800"/>
            <a:ext cx="7688100" cy="2754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Cache com Redis &amp; boas </a:t>
            </a:r>
            <a:r>
              <a:rPr lang="pt-BR" dirty="0"/>
              <a:t>Práticas</a:t>
            </a:r>
            <a:r>
              <a:rPr lang="en" dirty="0"/>
              <a:t>!</a:t>
            </a:r>
            <a:endParaRPr dirty="0"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727950" y="257175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B</a:t>
            </a:r>
            <a:r>
              <a:rPr lang="en" dirty="0"/>
              <a:t>y Filipe Xavier!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727650" y="585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Cenário</a:t>
            </a:r>
            <a:r>
              <a:rPr lang="en" dirty="0"/>
              <a:t> 2 – 100k </a:t>
            </a:r>
            <a:r>
              <a:rPr lang="en" dirty="0" err="1"/>
              <a:t>operaçōes</a:t>
            </a:r>
            <a:r>
              <a:rPr lang="en" dirty="0"/>
              <a:t> </a:t>
            </a:r>
            <a:r>
              <a:rPr lang="en" dirty="0" err="1"/>
              <a:t>simultâneas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EC8C5F9-2D51-7549-8AF8-DEE00B84341B}"/>
              </a:ext>
            </a:extLst>
          </p:cNvPr>
          <p:cNvSpPr txBox="1"/>
          <p:nvPr/>
        </p:nvSpPr>
        <p:spPr>
          <a:xfrm>
            <a:off x="727650" y="1449674"/>
            <a:ext cx="687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Shards</a:t>
            </a:r>
            <a:r>
              <a:rPr lang="pt-BR" dirty="0"/>
              <a:t> </a:t>
            </a:r>
            <a:r>
              <a:rPr lang="pt-BR" b="1" dirty="0"/>
              <a:t>AINDA</a:t>
            </a:r>
            <a:r>
              <a:rPr lang="pt-BR" dirty="0"/>
              <a:t> não balanceados... 0% </a:t>
            </a:r>
            <a:r>
              <a:rPr lang="pt-BR" dirty="0" err="1"/>
              <a:t>vs</a:t>
            </a:r>
            <a:r>
              <a:rPr lang="pt-BR" dirty="0"/>
              <a:t> 7% </a:t>
            </a:r>
            <a:r>
              <a:rPr lang="pt-BR" dirty="0" err="1"/>
              <a:t>Engine</a:t>
            </a:r>
            <a:r>
              <a:rPr lang="pt-BR" dirty="0"/>
              <a:t> de CPU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2603270-E233-7244-AF62-637BE61ED700}"/>
              </a:ext>
            </a:extLst>
          </p:cNvPr>
          <p:cNvSpPr txBox="1"/>
          <p:nvPr/>
        </p:nvSpPr>
        <p:spPr>
          <a:xfrm>
            <a:off x="727650" y="1877956"/>
            <a:ext cx="4053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BR" dirty="0"/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4A3696-79BF-E04C-B046-8722EC202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09" y="2085975"/>
            <a:ext cx="4387786" cy="26574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2FB55A4-C080-DF4B-A898-D640481C2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00" y="2233612"/>
            <a:ext cx="44323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44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727650" y="585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Cenário</a:t>
            </a:r>
            <a:r>
              <a:rPr lang="en" dirty="0"/>
              <a:t> 3 – 100k </a:t>
            </a:r>
            <a:r>
              <a:rPr lang="en" dirty="0" err="1"/>
              <a:t>operaçōes</a:t>
            </a:r>
            <a:r>
              <a:rPr lang="en" dirty="0"/>
              <a:t> </a:t>
            </a:r>
            <a:r>
              <a:rPr lang="en" dirty="0" err="1"/>
              <a:t>simultâneas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EC8C5F9-2D51-7549-8AF8-DEE00B84341B}"/>
              </a:ext>
            </a:extLst>
          </p:cNvPr>
          <p:cNvSpPr txBox="1"/>
          <p:nvPr/>
        </p:nvSpPr>
        <p:spPr>
          <a:xfrm>
            <a:off x="727650" y="1570180"/>
            <a:ext cx="6873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100k - HSET com Expire (Usando </a:t>
            </a:r>
            <a:r>
              <a:rPr lang="pt-BR" b="1" dirty="0"/>
              <a:t>PIPELINE</a:t>
            </a:r>
            <a:r>
              <a:rPr lang="pt-BR" dirty="0"/>
              <a:t>), </a:t>
            </a:r>
            <a:r>
              <a:rPr lang="pt-BR" b="1" i="1" dirty="0"/>
              <a:t>reaproveitando conexão</a:t>
            </a:r>
            <a:r>
              <a:rPr lang="pt-BR" dirty="0"/>
              <a:t>, em </a:t>
            </a:r>
            <a:r>
              <a:rPr lang="pt-BR" i="1" dirty="0"/>
              <a:t>chaves separadas</a:t>
            </a:r>
            <a:r>
              <a:rPr lang="pt-BR" dirty="0"/>
              <a:t>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F9770A8-983B-C647-BECC-E527E9F7B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59" y="2326987"/>
            <a:ext cx="8282282" cy="223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27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727650" y="585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Cenário</a:t>
            </a:r>
            <a:r>
              <a:rPr lang="en" dirty="0"/>
              <a:t> 3 – 100k </a:t>
            </a:r>
            <a:r>
              <a:rPr lang="en" dirty="0" err="1"/>
              <a:t>operaçōes</a:t>
            </a:r>
            <a:r>
              <a:rPr lang="en" dirty="0"/>
              <a:t> </a:t>
            </a:r>
            <a:r>
              <a:rPr lang="en" dirty="0" err="1"/>
              <a:t>simultâneas</a:t>
            </a:r>
            <a:endParaRPr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95C0674-6125-EB4F-9B11-AB933EDAFD02}"/>
              </a:ext>
            </a:extLst>
          </p:cNvPr>
          <p:cNvSpPr txBox="1"/>
          <p:nvPr/>
        </p:nvSpPr>
        <p:spPr>
          <a:xfrm>
            <a:off x="727650" y="1471701"/>
            <a:ext cx="384435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/>
              <a:t>Duração: </a:t>
            </a:r>
            <a:r>
              <a:rPr lang="pt-BR" sz="2400" b="1" i="1" dirty="0"/>
              <a:t>9.58s</a:t>
            </a:r>
          </a:p>
          <a:p>
            <a:endParaRPr lang="pt-BR" dirty="0"/>
          </a:p>
          <a:p>
            <a:r>
              <a:rPr lang="pt-BR" sz="2000" i="1" u="sng" dirty="0"/>
              <a:t>NENHUM ERRO</a:t>
            </a:r>
          </a:p>
          <a:p>
            <a:endParaRPr lang="pt-BR" dirty="0"/>
          </a:p>
          <a:p>
            <a:r>
              <a:rPr lang="pt-BR" dirty="0"/>
              <a:t>Cluster Métricas(Pior caso):</a:t>
            </a:r>
          </a:p>
          <a:p>
            <a:r>
              <a:rPr lang="pt-BR" dirty="0"/>
              <a:t>CPU: 7.5%</a:t>
            </a:r>
          </a:p>
          <a:p>
            <a:r>
              <a:rPr lang="pt-BR" dirty="0" err="1"/>
              <a:t>Engine</a:t>
            </a:r>
            <a:r>
              <a:rPr lang="pt-BR" dirty="0"/>
              <a:t>: 3.9%</a:t>
            </a:r>
          </a:p>
          <a:p>
            <a:r>
              <a:rPr lang="pt-BR" dirty="0"/>
              <a:t>Memoria 4%</a:t>
            </a:r>
            <a:br>
              <a:rPr lang="pt-BR" dirty="0"/>
            </a:br>
            <a:br>
              <a:rPr lang="pt-BR" dirty="0"/>
            </a:br>
            <a:r>
              <a:rPr lang="pt-BR" dirty="0" err="1"/>
              <a:t>Conexōes</a:t>
            </a:r>
            <a:r>
              <a:rPr lang="pt-BR" dirty="0"/>
              <a:t> se mantiveram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162A666-52C7-F240-96DD-7B32A29E1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5" y="1347234"/>
            <a:ext cx="5318234" cy="358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56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727650" y="585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Cenário</a:t>
            </a:r>
            <a:r>
              <a:rPr lang="en" dirty="0"/>
              <a:t> 3 – 100k </a:t>
            </a:r>
            <a:r>
              <a:rPr lang="en" dirty="0" err="1"/>
              <a:t>operaçōes</a:t>
            </a:r>
            <a:r>
              <a:rPr lang="en" dirty="0"/>
              <a:t> </a:t>
            </a:r>
            <a:r>
              <a:rPr lang="en" dirty="0" err="1"/>
              <a:t>simultâneas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EC8C5F9-2D51-7549-8AF8-DEE00B84341B}"/>
              </a:ext>
            </a:extLst>
          </p:cNvPr>
          <p:cNvSpPr txBox="1"/>
          <p:nvPr/>
        </p:nvSpPr>
        <p:spPr>
          <a:xfrm>
            <a:off x="727650" y="1250141"/>
            <a:ext cx="687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err="1"/>
              <a:t>Shards</a:t>
            </a:r>
            <a:r>
              <a:rPr lang="pt-BR" sz="1800" b="1" dirty="0"/>
              <a:t> balanceados</a:t>
            </a:r>
            <a:r>
              <a:rPr lang="pt-BR" dirty="0"/>
              <a:t>... 3.6% </a:t>
            </a:r>
            <a:r>
              <a:rPr lang="pt-BR" dirty="0" err="1"/>
              <a:t>vs</a:t>
            </a:r>
            <a:r>
              <a:rPr lang="pt-BR" dirty="0"/>
              <a:t> 3.9% </a:t>
            </a:r>
            <a:r>
              <a:rPr lang="pt-BR" dirty="0" err="1"/>
              <a:t>Engine</a:t>
            </a:r>
            <a:r>
              <a:rPr lang="pt-BR" dirty="0"/>
              <a:t> de CPU </a:t>
            </a:r>
            <a:r>
              <a:rPr lang="pt-BR" sz="3200" dirty="0"/>
              <a:t>🚀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2603270-E233-7244-AF62-637BE61ED700}"/>
              </a:ext>
            </a:extLst>
          </p:cNvPr>
          <p:cNvSpPr txBox="1"/>
          <p:nvPr/>
        </p:nvSpPr>
        <p:spPr>
          <a:xfrm>
            <a:off x="727650" y="1877956"/>
            <a:ext cx="4053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BR" dirty="0"/>
            </a:b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4D14573-2988-4140-97DF-3DD3098BD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09" y="1959768"/>
            <a:ext cx="4794323" cy="290988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37C1EE2-E908-1443-A4F7-25C5B17D5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519" y="1959767"/>
            <a:ext cx="4826006" cy="295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79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727650" y="6050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Boas </a:t>
            </a:r>
            <a:r>
              <a:rPr lang="en" dirty="0" err="1"/>
              <a:t>Práticas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EC8C5F9-2D51-7549-8AF8-DEE00B84341B}"/>
              </a:ext>
            </a:extLst>
          </p:cNvPr>
          <p:cNvSpPr txBox="1"/>
          <p:nvPr/>
        </p:nvSpPr>
        <p:spPr>
          <a:xfrm>
            <a:off x="376237" y="1389206"/>
            <a:ext cx="839152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Gerencie as instancias (</a:t>
            </a:r>
            <a:r>
              <a:rPr lang="pt-BR" sz="1700" dirty="0" err="1"/>
              <a:t>Clients</a:t>
            </a:r>
            <a:r>
              <a:rPr lang="pt-BR" sz="1700" dirty="0"/>
              <a:t>) com Carinho,  tamanho pool conexão por serviço.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Se for </a:t>
            </a:r>
            <a:r>
              <a:rPr lang="pt-BR" sz="1700" dirty="0" err="1"/>
              <a:t>setar</a:t>
            </a:r>
            <a:r>
              <a:rPr lang="pt-BR" sz="1700" dirty="0"/>
              <a:t> TTL, Use Pipeline, para garantir a transação.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Mais de uma Operação? Use Pipeline ou </a:t>
            </a:r>
            <a:r>
              <a:rPr lang="pt-BR" sz="1700" dirty="0" err="1"/>
              <a:t>Multiples</a:t>
            </a:r>
            <a:r>
              <a:rPr lang="pt-BR" sz="1700" dirty="0"/>
              <a:t>-Sets (comandos em Batch).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Prefira ter mais chaves e menos </a:t>
            </a:r>
            <a:r>
              <a:rPr lang="pt-BR" sz="1700" dirty="0" err="1"/>
              <a:t>subchaves</a:t>
            </a:r>
            <a:r>
              <a:rPr lang="pt-BR" sz="1700" dirty="0"/>
              <a:t> (caso de </a:t>
            </a:r>
            <a:r>
              <a:rPr lang="pt-BR" sz="1700" dirty="0" err="1"/>
              <a:t>hash’es</a:t>
            </a:r>
            <a:r>
              <a:rPr lang="pt-BR" sz="17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Pesquisas devem ser feitas sempre pela chave, e nunca pelo valor (Evite </a:t>
            </a:r>
            <a:r>
              <a:rPr lang="pt-BR" sz="1700" dirty="0" err="1"/>
              <a:t>Scan</a:t>
            </a:r>
            <a:r>
              <a:rPr lang="pt-BR" sz="17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Habilite o </a:t>
            </a:r>
            <a:r>
              <a:rPr lang="pt-BR" i="1" dirty="0"/>
              <a:t>SLOWLOG, </a:t>
            </a:r>
            <a:r>
              <a:rPr lang="pt-BR" sz="1700" dirty="0"/>
              <a:t>um sistema que gerencia os logs de queries não performáticas.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177490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39B97-D543-C345-BAEC-4609482CF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535925"/>
            <a:ext cx="7688700" cy="535200"/>
          </a:xfrm>
        </p:spPr>
        <p:txBody>
          <a:bodyPr/>
          <a:lstStyle/>
          <a:p>
            <a:r>
              <a:rPr lang="pt-BR" dirty="0"/>
              <a:t>E tem mais...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19905F-10B9-F549-AB21-A5B0C1E02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813" y="1373402"/>
            <a:ext cx="2684391" cy="1523802"/>
          </a:xfrm>
        </p:spPr>
        <p:txBody>
          <a:bodyPr/>
          <a:lstStyle/>
          <a:p>
            <a:pPr marL="146050" indent="0">
              <a:buNone/>
            </a:pPr>
            <a:r>
              <a:rPr lang="pt-BR" sz="2000" dirty="0">
                <a:solidFill>
                  <a:schemeClr val="bg2"/>
                </a:solidFill>
              </a:rPr>
              <a:t>Usar mensageria com Redis?   </a:t>
            </a:r>
            <a:r>
              <a:rPr lang="pt-BR" sz="2000" dirty="0" err="1">
                <a:solidFill>
                  <a:schemeClr val="bg2"/>
                </a:solidFill>
              </a:rPr>
              <a:t>Yep</a:t>
            </a:r>
            <a:r>
              <a:rPr lang="pt-BR" sz="2000" dirty="0">
                <a:solidFill>
                  <a:schemeClr val="bg2"/>
                </a:solidFill>
              </a:rPr>
              <a:t>! 😍</a:t>
            </a:r>
            <a:endParaRPr lang="pt-BR" dirty="0">
              <a:solidFill>
                <a:schemeClr val="bg2"/>
              </a:solidFill>
            </a:endParaRPr>
          </a:p>
          <a:p>
            <a:pPr marL="146050" indent="0">
              <a:buNone/>
            </a:pPr>
            <a:endParaRPr lang="pt-BR" dirty="0">
              <a:solidFill>
                <a:schemeClr val="bg2"/>
              </a:solidFill>
            </a:endParaRPr>
          </a:p>
          <a:p>
            <a:pPr marL="146050" indent="0">
              <a:buNone/>
            </a:pPr>
            <a:r>
              <a:rPr lang="pt-BR" dirty="0" err="1">
                <a:solidFill>
                  <a:schemeClr val="bg2"/>
                </a:solidFill>
              </a:rPr>
              <a:t>Youtube.com</a:t>
            </a:r>
            <a:r>
              <a:rPr lang="pt-BR" dirty="0">
                <a:solidFill>
                  <a:schemeClr val="bg2"/>
                </a:solidFill>
              </a:rPr>
              <a:t>/</a:t>
            </a:r>
            <a:r>
              <a:rPr lang="pt-BR" dirty="0" err="1">
                <a:solidFill>
                  <a:schemeClr val="bg2"/>
                </a:solidFill>
              </a:rPr>
              <a:t>felipeagger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7C5A19-4DB1-B44C-8B3B-AD061853D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826" y="1304925"/>
            <a:ext cx="5843361" cy="3636838"/>
          </a:xfrm>
          <a:prstGeom prst="rect">
            <a:avLst/>
          </a:prstGeom>
        </p:spPr>
      </p:pic>
      <p:pic>
        <p:nvPicPr>
          <p:cNvPr id="6" name="Imagem 5" descr="Código QR&#10;&#10;Descrição gerada automaticamente">
            <a:extLst>
              <a:ext uri="{FF2B5EF4-FFF2-40B4-BE49-F238E27FC236}">
                <a16:creationId xmlns:a16="http://schemas.microsoft.com/office/drawing/2014/main" id="{DBCBF3C3-D71A-F74E-9726-5D0AD515B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08" y="289720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6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727800" y="324923"/>
            <a:ext cx="7688400" cy="795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Obrigado</a:t>
            </a:r>
            <a:r>
              <a:rPr lang="en" sz="3200" dirty="0"/>
              <a:t>!</a:t>
            </a:r>
            <a:endParaRPr sz="32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D7523C3-1DAC-9643-8C72-64CC4599AFA7}"/>
              </a:ext>
            </a:extLst>
          </p:cNvPr>
          <p:cNvSpPr txBox="1"/>
          <p:nvPr/>
        </p:nvSpPr>
        <p:spPr>
          <a:xfrm>
            <a:off x="727800" y="1370765"/>
            <a:ext cx="814396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Links uteis:</a:t>
            </a:r>
          </a:p>
          <a:p>
            <a:endParaRPr lang="pt-BR" sz="1800" dirty="0">
              <a:solidFill>
                <a:schemeClr val="bg1"/>
              </a:solidFill>
            </a:endParaRPr>
          </a:p>
          <a:p>
            <a:r>
              <a:rPr lang="pt-BR" sz="1800" dirty="0" err="1">
                <a:solidFill>
                  <a:srgbClr val="F6FFFD"/>
                </a:solidFill>
              </a:rPr>
              <a:t>https</a:t>
            </a:r>
            <a:r>
              <a:rPr lang="pt-BR" sz="1800" dirty="0">
                <a:solidFill>
                  <a:srgbClr val="F6FFFD"/>
                </a:solidFill>
              </a:rPr>
              <a:t>://</a:t>
            </a:r>
            <a:r>
              <a:rPr lang="pt-BR" sz="1800" dirty="0" err="1">
                <a:solidFill>
                  <a:srgbClr val="F6FFFD"/>
                </a:solidFill>
              </a:rPr>
              <a:t>www.linkedin.com</a:t>
            </a:r>
            <a:r>
              <a:rPr lang="pt-BR" sz="1800" dirty="0">
                <a:solidFill>
                  <a:srgbClr val="F6FFFD"/>
                </a:solidFill>
              </a:rPr>
              <a:t>/in/</a:t>
            </a:r>
            <a:r>
              <a:rPr lang="pt-BR" sz="1800" dirty="0" err="1">
                <a:solidFill>
                  <a:srgbClr val="F6FFFD"/>
                </a:solidFill>
              </a:rPr>
              <a:t>felipe-agger</a:t>
            </a:r>
            <a:endParaRPr lang="pt-BR" sz="1800" dirty="0">
              <a:solidFill>
                <a:srgbClr val="F6FFFD"/>
              </a:solidFill>
            </a:endParaRPr>
          </a:p>
          <a:p>
            <a:endParaRPr lang="pt-BR" sz="1800" dirty="0">
              <a:solidFill>
                <a:schemeClr val="bg1"/>
              </a:solidFill>
            </a:endParaRPr>
          </a:p>
          <a:p>
            <a:r>
              <a:rPr lang="pt-BR" sz="1800" dirty="0">
                <a:solidFill>
                  <a:srgbClr val="F6FFF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https://github.com/felipeagger</a:t>
            </a:r>
            <a:br>
              <a:rPr lang="pt-BR" sz="1800" dirty="0">
                <a:solidFill>
                  <a:schemeClr val="bg1"/>
                </a:solidFill>
              </a:rPr>
            </a:br>
            <a:endParaRPr lang="pt-BR" sz="1800" dirty="0">
              <a:solidFill>
                <a:srgbClr val="1C3678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pt-BR" sz="16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https://medium.com/linux-world-open-source/redis-streams-com-golang-5ae852137180</a:t>
            </a:r>
          </a:p>
          <a:p>
            <a:endParaRPr lang="pt-BR" sz="1600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pt-BR" sz="1600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pt-BR" sz="16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https://redis.uptrace.dev/guide/performance.html#connection-pool-size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EBD0016-B540-F049-9406-E939E2147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460" y="510303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E6ECF-86FC-1C40-83D9-0C4C509C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800" y="436625"/>
            <a:ext cx="7688400" cy="915925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Google Shape;101;p15">
            <a:extLst>
              <a:ext uri="{FF2B5EF4-FFF2-40B4-BE49-F238E27FC236}">
                <a16:creationId xmlns:a16="http://schemas.microsoft.com/office/drawing/2014/main" id="{66E0F6B6-5515-504E-8F5A-4C9BFD590037}"/>
              </a:ext>
            </a:extLst>
          </p:cNvPr>
          <p:cNvSpPr txBox="1">
            <a:spLocks/>
          </p:cNvSpPr>
          <p:nvPr/>
        </p:nvSpPr>
        <p:spPr>
          <a:xfrm>
            <a:off x="729450" y="1322449"/>
            <a:ext cx="7688100" cy="367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buntu"/>
              <a:buNone/>
              <a:defRPr sz="36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sz="2000" b="0" dirty="0"/>
              <a:t>Redis (</a:t>
            </a:r>
            <a:r>
              <a:rPr lang="pt-BR" sz="2000" i="1" dirty="0" err="1"/>
              <a:t>RE</a:t>
            </a:r>
            <a:r>
              <a:rPr lang="pt-BR" sz="2000" b="0" i="1" dirty="0" err="1"/>
              <a:t>mote</a:t>
            </a:r>
            <a:r>
              <a:rPr lang="pt-BR" sz="2000" b="0" i="1" dirty="0"/>
              <a:t> </a:t>
            </a:r>
            <a:r>
              <a:rPr lang="pt-BR" sz="2000" i="1" dirty="0" err="1"/>
              <a:t>DI</a:t>
            </a:r>
            <a:r>
              <a:rPr lang="pt-BR" sz="2000" b="0" i="1" dirty="0" err="1"/>
              <a:t>ctionary</a:t>
            </a:r>
            <a:r>
              <a:rPr lang="pt-BR" sz="2000" b="0" i="1" dirty="0"/>
              <a:t> </a:t>
            </a:r>
            <a:r>
              <a:rPr lang="pt-BR" sz="2000" i="1" dirty="0"/>
              <a:t>S</a:t>
            </a:r>
            <a:r>
              <a:rPr lang="pt-BR" sz="2000" b="0" i="1" dirty="0"/>
              <a:t>erver</a:t>
            </a:r>
            <a:r>
              <a:rPr lang="pt-BR" sz="2000" b="0" dirty="0"/>
              <a:t>) é um banco de dados </a:t>
            </a:r>
            <a:r>
              <a:rPr lang="pt-BR" sz="2000" b="0" dirty="0" err="1"/>
              <a:t>NoSQL</a:t>
            </a:r>
            <a:r>
              <a:rPr lang="pt-BR" sz="2000" b="0" dirty="0"/>
              <a:t>, OpenSource, criado em 2009.</a:t>
            </a:r>
          </a:p>
          <a:p>
            <a:endParaRPr lang="pt-BR" sz="2000" b="0" dirty="0"/>
          </a:p>
          <a:p>
            <a:r>
              <a:rPr lang="pt-BR" sz="2000" b="0" dirty="0"/>
              <a:t>No redis, os dados são armazenados em </a:t>
            </a:r>
            <a:r>
              <a:rPr lang="pt-BR" sz="2000" b="0" dirty="0" err="1"/>
              <a:t>chave:valor</a:t>
            </a:r>
            <a:r>
              <a:rPr lang="pt-BR" sz="2000" b="0" dirty="0"/>
              <a:t>, e suporta os seguintes formatos:</a:t>
            </a:r>
          </a:p>
          <a:p>
            <a:endParaRPr lang="pt-BR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dirty="0" err="1"/>
              <a:t>Strings</a:t>
            </a:r>
            <a:endParaRPr lang="pt-BR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dirty="0" err="1"/>
              <a:t>Hash’es</a:t>
            </a:r>
            <a:endParaRPr lang="pt-BR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dirty="0" err="1"/>
              <a:t>Lists</a:t>
            </a:r>
            <a:endParaRPr lang="pt-BR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dirty="0"/>
              <a:t>Sets (Ordenados ou Não)</a:t>
            </a:r>
          </a:p>
        </p:txBody>
      </p:sp>
    </p:spTree>
    <p:extLst>
      <p:ext uri="{BB962C8B-B14F-4D97-AF65-F5344CB8AC3E}">
        <p14:creationId xmlns:p14="http://schemas.microsoft.com/office/powerpoint/2010/main" val="189277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 idx="4294967295"/>
          </p:nvPr>
        </p:nvSpPr>
        <p:spPr>
          <a:xfrm>
            <a:off x="221673" y="208550"/>
            <a:ext cx="8700654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Curiosidades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Redis</a:t>
            </a:r>
            <a:endParaRPr dirty="0"/>
          </a:p>
        </p:txBody>
      </p:sp>
      <p:sp>
        <p:nvSpPr>
          <p:cNvPr id="5" name="Google Shape;101;p15">
            <a:extLst>
              <a:ext uri="{FF2B5EF4-FFF2-40B4-BE49-F238E27FC236}">
                <a16:creationId xmlns:a16="http://schemas.microsoft.com/office/drawing/2014/main" id="{24433659-B095-7A47-B65E-45E0105BF95D}"/>
              </a:ext>
            </a:extLst>
          </p:cNvPr>
          <p:cNvSpPr txBox="1">
            <a:spLocks/>
          </p:cNvSpPr>
          <p:nvPr/>
        </p:nvSpPr>
        <p:spPr>
          <a:xfrm>
            <a:off x="529425" y="743750"/>
            <a:ext cx="7688100" cy="400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buntu"/>
              <a:buNone/>
              <a:defRPr sz="36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sz="2000" b="0" dirty="0">
                <a:solidFill>
                  <a:schemeClr val="bg2"/>
                </a:solidFill>
              </a:rPr>
              <a:t>- Conhecido pelo fato de armazenar seus dados em memória.</a:t>
            </a:r>
          </a:p>
          <a:p>
            <a:endParaRPr lang="pt-BR" sz="2000" b="0" dirty="0">
              <a:solidFill>
                <a:schemeClr val="bg2"/>
              </a:solidFill>
            </a:endParaRPr>
          </a:p>
          <a:p>
            <a:r>
              <a:rPr lang="pt-BR" sz="2000" b="0" dirty="0">
                <a:solidFill>
                  <a:schemeClr val="bg2"/>
                </a:solidFill>
              </a:rPr>
              <a:t>- Todos os comandos executados são atômicos, porque ele é uma aplicação </a:t>
            </a:r>
            <a:r>
              <a:rPr lang="pt-BR" sz="2000" b="0" i="1" dirty="0">
                <a:solidFill>
                  <a:schemeClr val="bg2"/>
                </a:solidFill>
              </a:rPr>
              <a:t>single-</a:t>
            </a:r>
            <a:r>
              <a:rPr lang="pt-BR" sz="2000" b="0" i="1" dirty="0" err="1">
                <a:solidFill>
                  <a:schemeClr val="bg2"/>
                </a:solidFill>
              </a:rPr>
              <a:t>threaded</a:t>
            </a:r>
            <a:r>
              <a:rPr lang="pt-BR" sz="2000" b="0" dirty="0">
                <a:solidFill>
                  <a:schemeClr val="bg2"/>
                </a:solidFill>
              </a:rPr>
              <a:t>, que executa um comando por vez.</a:t>
            </a:r>
          </a:p>
          <a:p>
            <a:endParaRPr lang="pt-BR" sz="2000" b="0" dirty="0">
              <a:solidFill>
                <a:schemeClr val="bg2"/>
              </a:solidFill>
            </a:endParaRPr>
          </a:p>
          <a:p>
            <a:r>
              <a:rPr lang="pt-BR" sz="2000" b="0" dirty="0">
                <a:solidFill>
                  <a:schemeClr val="bg2"/>
                </a:solidFill>
              </a:rPr>
              <a:t>- É um Servidor TCP, e funciona no modelo </a:t>
            </a:r>
            <a:r>
              <a:rPr lang="pt-BR" sz="2000" b="0" dirty="0" err="1">
                <a:solidFill>
                  <a:schemeClr val="bg2"/>
                </a:solidFill>
              </a:rPr>
              <a:t>Client</a:t>
            </a:r>
            <a:r>
              <a:rPr lang="pt-BR" sz="2000" b="0" dirty="0">
                <a:solidFill>
                  <a:schemeClr val="bg2"/>
                </a:solidFill>
              </a:rPr>
              <a:t>-Server.</a:t>
            </a:r>
          </a:p>
          <a:p>
            <a:pPr marL="342900" indent="-342900">
              <a:buFontTx/>
              <a:buChar char="-"/>
            </a:pPr>
            <a:endParaRPr lang="pt-BR" sz="2000" b="0" dirty="0">
              <a:solidFill>
                <a:schemeClr val="bg2"/>
              </a:solidFill>
            </a:endParaRPr>
          </a:p>
          <a:p>
            <a:r>
              <a:rPr lang="pt-BR" sz="2000" b="0" dirty="0">
                <a:solidFill>
                  <a:schemeClr val="bg2"/>
                </a:solidFill>
              </a:rPr>
              <a:t>- Não utiliza o protocolo HTTP.</a:t>
            </a:r>
          </a:p>
          <a:p>
            <a:pPr marL="342900" indent="-342900">
              <a:buFontTx/>
              <a:buChar char="-"/>
            </a:pPr>
            <a:endParaRPr lang="pt-BR" sz="2000" b="0" dirty="0">
              <a:solidFill>
                <a:schemeClr val="bg2"/>
              </a:solidFill>
            </a:endParaRPr>
          </a:p>
          <a:p>
            <a:r>
              <a:rPr lang="pt-BR" sz="2000" b="0" dirty="0">
                <a:solidFill>
                  <a:schemeClr val="bg2"/>
                </a:solidFill>
              </a:rPr>
              <a:t>- Não substitui um banco de armazenamento persistente.</a:t>
            </a:r>
          </a:p>
          <a:p>
            <a:pPr marL="342900" indent="-342900">
              <a:buFontTx/>
              <a:buChar char="-"/>
            </a:pPr>
            <a:endParaRPr lang="pt-BR" sz="2000" b="0" dirty="0">
              <a:solidFill>
                <a:schemeClr val="bg2"/>
              </a:solidFill>
            </a:endParaRPr>
          </a:p>
          <a:p>
            <a:r>
              <a:rPr lang="pt-BR" sz="2000" b="0" dirty="0">
                <a:solidFill>
                  <a:schemeClr val="bg2"/>
                </a:solidFill>
              </a:rPr>
              <a:t>- Pode realizar cerca de 110000 </a:t>
            </a:r>
            <a:r>
              <a:rPr lang="pt-BR" sz="2000" b="0" dirty="0" err="1">
                <a:solidFill>
                  <a:schemeClr val="bg2"/>
                </a:solidFill>
              </a:rPr>
              <a:t>SET’s</a:t>
            </a:r>
            <a:r>
              <a:rPr lang="pt-BR" sz="2000" b="0" dirty="0">
                <a:solidFill>
                  <a:schemeClr val="bg2"/>
                </a:solidFill>
              </a:rPr>
              <a:t> e 81000 </a:t>
            </a:r>
            <a:r>
              <a:rPr lang="pt-BR" sz="2000" b="0" dirty="0" err="1">
                <a:solidFill>
                  <a:schemeClr val="bg2"/>
                </a:solidFill>
              </a:rPr>
              <a:t>GET’s</a:t>
            </a:r>
            <a:r>
              <a:rPr lang="pt-BR" sz="2000" b="0" dirty="0">
                <a:solidFill>
                  <a:schemeClr val="bg2"/>
                </a:solidFill>
              </a:rPr>
              <a:t> por segundo!</a:t>
            </a:r>
          </a:p>
          <a:p>
            <a:endParaRPr lang="pt-BR" sz="20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 idx="4294967295"/>
          </p:nvPr>
        </p:nvSpPr>
        <p:spPr>
          <a:xfrm>
            <a:off x="221673" y="208550"/>
            <a:ext cx="8700654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Redis vs Redis Cluster Mode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87A240-3096-E14D-9920-93BB6AFD5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743750"/>
            <a:ext cx="7762876" cy="424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9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32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0" dirty="0"/>
              <a:t>Benchmark</a:t>
            </a:r>
            <a:endParaRPr sz="30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 dirty="0"/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pt-BR" sz="2400" b="0" dirty="0"/>
              <a:t>- Redis Cluster: 2 </a:t>
            </a:r>
            <a:r>
              <a:rPr lang="pt-BR" sz="2400" b="0" dirty="0" err="1"/>
              <a:t>Shards</a:t>
            </a:r>
            <a:r>
              <a:rPr lang="pt-BR" sz="2400" b="0" dirty="0"/>
              <a:t> (Master e replica t2.micro)</a:t>
            </a:r>
            <a:br>
              <a:rPr lang="pt-BR" sz="2400" b="0" dirty="0"/>
            </a:br>
            <a:r>
              <a:rPr lang="pt-BR" sz="2400" b="0" dirty="0"/>
              <a:t>- Container Golang Single Core, 2 GB </a:t>
            </a:r>
            <a:r>
              <a:rPr lang="pt-BR" sz="2400" b="0" dirty="0" err="1"/>
              <a:t>Ram</a:t>
            </a:r>
            <a:r>
              <a:rPr lang="pt-BR" sz="2400" b="0" dirty="0"/>
              <a:t>.</a:t>
            </a:r>
            <a:endParaRPr sz="2400" b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727650" y="585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Cenário</a:t>
            </a:r>
            <a:r>
              <a:rPr lang="en" dirty="0"/>
              <a:t> 1 – 100k </a:t>
            </a:r>
            <a:r>
              <a:rPr lang="en" dirty="0" err="1"/>
              <a:t>operaçōes</a:t>
            </a:r>
            <a:r>
              <a:rPr lang="en" dirty="0"/>
              <a:t> </a:t>
            </a:r>
            <a:r>
              <a:rPr lang="en" dirty="0" err="1"/>
              <a:t>simultâneas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EC8C5F9-2D51-7549-8AF8-DEE00B84341B}"/>
              </a:ext>
            </a:extLst>
          </p:cNvPr>
          <p:cNvSpPr txBox="1"/>
          <p:nvPr/>
        </p:nvSpPr>
        <p:spPr>
          <a:xfrm>
            <a:off x="727650" y="1570180"/>
            <a:ext cx="687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100k - HSET com Expire, sem reaproveitar conexão, tudo dentro de uma chave.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3CF7B81-7387-C547-AB7F-50B84EC44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50" y="1962800"/>
            <a:ext cx="7092375" cy="29612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727650" y="585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Cenário</a:t>
            </a:r>
            <a:r>
              <a:rPr lang="en" dirty="0"/>
              <a:t> 1 – 100k </a:t>
            </a:r>
            <a:r>
              <a:rPr lang="en" dirty="0" err="1"/>
              <a:t>operaçōes</a:t>
            </a:r>
            <a:r>
              <a:rPr lang="en" dirty="0"/>
              <a:t> </a:t>
            </a:r>
            <a:r>
              <a:rPr lang="en" dirty="0" err="1"/>
              <a:t>simultâneas</a:t>
            </a:r>
            <a:endParaRPr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2603270-E233-7244-AF62-637BE61ED700}"/>
              </a:ext>
            </a:extLst>
          </p:cNvPr>
          <p:cNvSpPr txBox="1"/>
          <p:nvPr/>
        </p:nvSpPr>
        <p:spPr>
          <a:xfrm>
            <a:off x="727650" y="1877956"/>
            <a:ext cx="4053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BR" dirty="0"/>
            </a:b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C395737-FB52-0042-BED2-C88C34AE6E15}"/>
              </a:ext>
            </a:extLst>
          </p:cNvPr>
          <p:cNvSpPr txBox="1"/>
          <p:nvPr/>
        </p:nvSpPr>
        <p:spPr>
          <a:xfrm>
            <a:off x="727650" y="1462176"/>
            <a:ext cx="384435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/>
              <a:t>Duração: 1m18.95s</a:t>
            </a:r>
          </a:p>
          <a:p>
            <a:endParaRPr lang="pt-BR" dirty="0"/>
          </a:p>
          <a:p>
            <a:r>
              <a:rPr lang="pt-BR" dirty="0"/>
              <a:t>Diversos erros de:</a:t>
            </a:r>
          </a:p>
          <a:p>
            <a:endParaRPr lang="pt-BR" dirty="0"/>
          </a:p>
          <a:p>
            <a:r>
              <a:rPr lang="pt-BR" dirty="0"/>
              <a:t>dial </a:t>
            </a:r>
            <a:r>
              <a:rPr lang="pt-BR" dirty="0" err="1"/>
              <a:t>tcp</a:t>
            </a:r>
            <a:r>
              <a:rPr lang="pt-BR" dirty="0"/>
              <a:t> 172.26.203.111:6379: </a:t>
            </a:r>
            <a:r>
              <a:rPr lang="pt-BR" dirty="0" err="1"/>
              <a:t>i</a:t>
            </a:r>
            <a:r>
              <a:rPr lang="pt-BR" dirty="0"/>
              <a:t>/o timeout</a:t>
            </a:r>
          </a:p>
          <a:p>
            <a:r>
              <a:rPr lang="pt-BR" dirty="0" err="1"/>
              <a:t>context</a:t>
            </a:r>
            <a:r>
              <a:rPr lang="pt-BR" dirty="0"/>
              <a:t> deadline </a:t>
            </a:r>
            <a:r>
              <a:rPr lang="pt-BR" dirty="0" err="1"/>
              <a:t>exceeded</a:t>
            </a:r>
            <a:endParaRPr lang="pt-BR" dirty="0"/>
          </a:p>
          <a:p>
            <a:endParaRPr lang="pt-BR" dirty="0"/>
          </a:p>
          <a:p>
            <a:r>
              <a:rPr lang="pt-BR" dirty="0"/>
              <a:t>Cluster </a:t>
            </a:r>
            <a:r>
              <a:rPr lang="pt-BR" dirty="0" err="1"/>
              <a:t>Metricas</a:t>
            </a:r>
            <a:r>
              <a:rPr lang="pt-BR" dirty="0"/>
              <a:t>(Pior caso):</a:t>
            </a:r>
          </a:p>
          <a:p>
            <a:r>
              <a:rPr lang="pt-BR" dirty="0"/>
              <a:t>CPU: 45%</a:t>
            </a:r>
          </a:p>
          <a:p>
            <a:r>
              <a:rPr lang="pt-BR" dirty="0" err="1"/>
              <a:t>Engine</a:t>
            </a:r>
            <a:r>
              <a:rPr lang="pt-BR" dirty="0"/>
              <a:t>: 41%</a:t>
            </a:r>
          </a:p>
          <a:p>
            <a:r>
              <a:rPr lang="pt-BR" dirty="0"/>
              <a:t>Memoria 28%</a:t>
            </a:r>
            <a:br>
              <a:rPr lang="pt-BR" dirty="0"/>
            </a:br>
            <a:r>
              <a:rPr lang="pt-BR" dirty="0"/>
              <a:t>Mais de 5400 </a:t>
            </a:r>
            <a:r>
              <a:rPr lang="pt-BR" dirty="0" err="1"/>
              <a:t>Conexoes</a:t>
            </a:r>
            <a:br>
              <a:rPr lang="pt-BR" dirty="0"/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A9B59D4-9BCF-7741-8162-CD304F4A4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690" y="1285875"/>
            <a:ext cx="47677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2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727650" y="585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Cenário</a:t>
            </a:r>
            <a:r>
              <a:rPr lang="en" dirty="0"/>
              <a:t> 1 – 100k </a:t>
            </a:r>
            <a:r>
              <a:rPr lang="en" dirty="0" err="1"/>
              <a:t>operaçōes</a:t>
            </a:r>
            <a:r>
              <a:rPr lang="en" dirty="0"/>
              <a:t> </a:t>
            </a:r>
            <a:r>
              <a:rPr lang="en" dirty="0" err="1"/>
              <a:t>simultâneas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EC8C5F9-2D51-7549-8AF8-DEE00B84341B}"/>
              </a:ext>
            </a:extLst>
          </p:cNvPr>
          <p:cNvSpPr txBox="1"/>
          <p:nvPr/>
        </p:nvSpPr>
        <p:spPr>
          <a:xfrm>
            <a:off x="727650" y="1449674"/>
            <a:ext cx="687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Shards</a:t>
            </a:r>
            <a:r>
              <a:rPr lang="pt-BR" dirty="0"/>
              <a:t> não balanceados... 41% </a:t>
            </a:r>
            <a:r>
              <a:rPr lang="pt-BR" dirty="0" err="1"/>
              <a:t>vs</a:t>
            </a:r>
            <a:r>
              <a:rPr lang="pt-BR" dirty="0"/>
              <a:t> 13% </a:t>
            </a:r>
            <a:r>
              <a:rPr lang="pt-BR" dirty="0" err="1"/>
              <a:t>Engine</a:t>
            </a:r>
            <a:r>
              <a:rPr lang="pt-BR" dirty="0"/>
              <a:t> de CPU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2603270-E233-7244-AF62-637BE61ED700}"/>
              </a:ext>
            </a:extLst>
          </p:cNvPr>
          <p:cNvSpPr txBox="1"/>
          <p:nvPr/>
        </p:nvSpPr>
        <p:spPr>
          <a:xfrm>
            <a:off x="727650" y="1877956"/>
            <a:ext cx="4053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BR" dirty="0"/>
            </a:b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9F5AE8-BE99-AA4A-A857-335EA4A08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50" y="1877956"/>
            <a:ext cx="3517197" cy="274232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0E3305-B364-8C4B-9E29-E615C8224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555" y="1859781"/>
            <a:ext cx="3975745" cy="274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727650" y="585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Cenário</a:t>
            </a:r>
            <a:r>
              <a:rPr lang="en" dirty="0"/>
              <a:t> 2 – 100k </a:t>
            </a:r>
            <a:r>
              <a:rPr lang="en" dirty="0" err="1"/>
              <a:t>operaçōes</a:t>
            </a:r>
            <a:r>
              <a:rPr lang="en" dirty="0"/>
              <a:t> </a:t>
            </a:r>
            <a:r>
              <a:rPr lang="en" dirty="0" err="1"/>
              <a:t>simultâneas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EC8C5F9-2D51-7549-8AF8-DEE00B84341B}"/>
              </a:ext>
            </a:extLst>
          </p:cNvPr>
          <p:cNvSpPr txBox="1"/>
          <p:nvPr/>
        </p:nvSpPr>
        <p:spPr>
          <a:xfrm>
            <a:off x="727650" y="1570180"/>
            <a:ext cx="687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100k - HSET com Expire, </a:t>
            </a:r>
            <a:r>
              <a:rPr lang="pt-BR" b="1" i="1" dirty="0"/>
              <a:t>reaproveitando conexão</a:t>
            </a:r>
            <a:r>
              <a:rPr lang="pt-BR" dirty="0"/>
              <a:t>, tudo dentro de uma chave.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95C0674-6125-EB4F-9B11-AB933EDAFD02}"/>
              </a:ext>
            </a:extLst>
          </p:cNvPr>
          <p:cNvSpPr txBox="1"/>
          <p:nvPr/>
        </p:nvSpPr>
        <p:spPr>
          <a:xfrm>
            <a:off x="727650" y="2005101"/>
            <a:ext cx="384435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/>
              <a:t>Duração: </a:t>
            </a:r>
            <a:r>
              <a:rPr lang="pt-BR" sz="1800" b="1" i="1" dirty="0"/>
              <a:t>16.15s</a:t>
            </a:r>
          </a:p>
          <a:p>
            <a:endParaRPr lang="pt-BR" dirty="0"/>
          </a:p>
          <a:p>
            <a:r>
              <a:rPr lang="pt-BR" dirty="0"/>
              <a:t>Ainda erros:</a:t>
            </a:r>
          </a:p>
          <a:p>
            <a:endParaRPr lang="pt-BR" dirty="0"/>
          </a:p>
          <a:p>
            <a:r>
              <a:rPr lang="pt-BR" dirty="0"/>
              <a:t>redis: connection pool timeout</a:t>
            </a:r>
          </a:p>
          <a:p>
            <a:endParaRPr lang="pt-BR" dirty="0"/>
          </a:p>
          <a:p>
            <a:r>
              <a:rPr lang="pt-BR" dirty="0"/>
              <a:t>Cluster Métricas(Pior caso):</a:t>
            </a:r>
          </a:p>
          <a:p>
            <a:r>
              <a:rPr lang="pt-BR" dirty="0"/>
              <a:t>CPU: 11%</a:t>
            </a:r>
          </a:p>
          <a:p>
            <a:r>
              <a:rPr lang="pt-BR" dirty="0" err="1"/>
              <a:t>Engine</a:t>
            </a:r>
            <a:r>
              <a:rPr lang="pt-BR" dirty="0"/>
              <a:t>: 7%</a:t>
            </a:r>
          </a:p>
          <a:p>
            <a:r>
              <a:rPr lang="pt-BR" dirty="0"/>
              <a:t>Memoria 2%</a:t>
            </a:r>
            <a:br>
              <a:rPr lang="pt-BR" dirty="0"/>
            </a:br>
            <a:br>
              <a:rPr lang="pt-BR" dirty="0"/>
            </a:br>
            <a:r>
              <a:rPr lang="pt-BR" dirty="0" err="1"/>
              <a:t>Conexōes</a:t>
            </a:r>
            <a:r>
              <a:rPr lang="pt-BR" dirty="0"/>
              <a:t> se mantiveram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B64DC6A-B9F6-6B47-BA09-06B79F78A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5" y="1966443"/>
            <a:ext cx="4201208" cy="308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9665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4A86E8"/>
      </a:dk1>
      <a:lt1>
        <a:srgbClr val="C9DAF8"/>
      </a:lt1>
      <a:dk2>
        <a:srgbClr val="1A1A1A"/>
      </a:dk2>
      <a:lt2>
        <a:srgbClr val="4A86E8"/>
      </a:lt2>
      <a:accent1>
        <a:srgbClr val="595959"/>
      </a:accent1>
      <a:accent2>
        <a:srgbClr val="6AA4C8"/>
      </a:accent2>
      <a:accent3>
        <a:srgbClr val="3D85C6"/>
      </a:accent3>
      <a:accent4>
        <a:srgbClr val="A2FFE8"/>
      </a:accent4>
      <a:accent5>
        <a:srgbClr val="1C3678"/>
      </a:accent5>
      <a:accent6>
        <a:srgbClr val="1155CC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3301</TotalTime>
  <Words>556</Words>
  <Application>Microsoft Macintosh PowerPoint</Application>
  <PresentationFormat>Apresentação na tela (16:9)</PresentationFormat>
  <Paragraphs>100</Paragraphs>
  <Slides>16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Raleway</vt:lpstr>
      <vt:lpstr>Ubuntu</vt:lpstr>
      <vt:lpstr>Lato</vt:lpstr>
      <vt:lpstr>Streamline</vt:lpstr>
      <vt:lpstr>Cache com Redis &amp; boas Práticas!</vt:lpstr>
      <vt:lpstr>Introdução</vt:lpstr>
      <vt:lpstr>Curiosidades sobre Redis</vt:lpstr>
      <vt:lpstr>Redis vs Redis Cluster Mode</vt:lpstr>
      <vt:lpstr>Benchmark  - Redis Cluster: 2 Shards (Master e replica t2.micro) - Container Golang Single Core, 2 GB Ram.</vt:lpstr>
      <vt:lpstr>Cenário 1 – 100k operaçōes simultâneas</vt:lpstr>
      <vt:lpstr>Cenário 1 – 100k operaçōes simultâneas</vt:lpstr>
      <vt:lpstr>Cenário 1 – 100k operaçōes simultâneas</vt:lpstr>
      <vt:lpstr>Cenário 2 – 100k operaçōes simultâneas</vt:lpstr>
      <vt:lpstr>Cenário 2 – 100k operaçōes simultâneas</vt:lpstr>
      <vt:lpstr>Cenário 3 – 100k operaçōes simultâneas</vt:lpstr>
      <vt:lpstr>Cenário 3 – 100k operaçōes simultâneas</vt:lpstr>
      <vt:lpstr>Cenário 3 – 100k operaçōes simultâneas</vt:lpstr>
      <vt:lpstr>Boas Práticas</vt:lpstr>
      <vt:lpstr>E tem mais...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TDC Innovation &amp; Insights</dc:title>
  <cp:lastModifiedBy>Xavier, Filipe</cp:lastModifiedBy>
  <cp:revision>37</cp:revision>
  <dcterms:modified xsi:type="dcterms:W3CDTF">2021-10-08T16:39:03Z</dcterms:modified>
</cp:coreProperties>
</file>