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0" r:id="rId3"/>
    <p:sldId id="291" r:id="rId4"/>
    <p:sldId id="307" r:id="rId5"/>
    <p:sldId id="308" r:id="rId6"/>
    <p:sldId id="309" r:id="rId7"/>
    <p:sldId id="310" r:id="rId8"/>
    <p:sldId id="318" r:id="rId9"/>
    <p:sldId id="311" r:id="rId10"/>
    <p:sldId id="320" r:id="rId11"/>
    <p:sldId id="321" r:id="rId12"/>
    <p:sldId id="322" r:id="rId13"/>
    <p:sldId id="319" r:id="rId14"/>
    <p:sldId id="312" r:id="rId15"/>
    <p:sldId id="313" r:id="rId16"/>
    <p:sldId id="314" r:id="rId17"/>
    <p:sldId id="315" r:id="rId18"/>
    <p:sldId id="316" r:id="rId19"/>
    <p:sldId id="317" r:id="rId20"/>
    <p:sldId id="323" r:id="rId21"/>
    <p:sldId id="306" r:id="rId2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206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206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206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206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206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206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206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206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206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Ref idx="minor">
          <a:srgbClr val="002060"/>
        </a:fontRef>
        <a:srgbClr val="00206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D6D6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Ref idx="minor">
          <a:srgbClr val="002060"/>
        </a:fontRef>
        <a:srgbClr val="00206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3E3"/>
          </a:solidFill>
        </a:fill>
      </a:tcStyle>
    </a:wholeTbl>
    <a:band2H>
      <a:tcTxStyle/>
      <a:tcStyle>
        <a:tcBdr/>
        <a:fill>
          <a:solidFill>
            <a:srgbClr val="E9EAF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Ref idx="minor">
          <a:srgbClr val="002060"/>
        </a:fontRef>
        <a:srgbClr val="00206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5E4DB"/>
          </a:solidFill>
        </a:fill>
      </a:tcStyle>
    </a:wholeTbl>
    <a:band2H>
      <a:tcTxStyle/>
      <a:tcStyle>
        <a:tcBdr/>
        <a:fill>
          <a:solidFill>
            <a:srgbClr val="F2F2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Ref idx="minor">
          <a:srgbClr val="002060"/>
        </a:fontRef>
        <a:srgbClr val="002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9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2060"/>
        </a:fontRef>
        <a:srgbClr val="002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2060"/>
              </a:solidFill>
              <a:prstDash val="solid"/>
              <a:round/>
            </a:ln>
          </a:top>
          <a:bottom>
            <a:ln w="25400" cap="flat">
              <a:solidFill>
                <a:srgbClr val="00206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2060"/>
              </a:solidFill>
              <a:prstDash val="solid"/>
              <a:round/>
            </a:ln>
          </a:top>
          <a:bottom>
            <a:ln w="25400" cap="flat">
              <a:solidFill>
                <a:srgbClr val="00206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Ref idx="minor">
          <a:srgbClr val="002060"/>
        </a:fontRef>
        <a:srgbClr val="00206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D1"/>
          </a:solidFill>
        </a:fill>
      </a:tcStyle>
    </a:wholeTbl>
    <a:band2H>
      <a:tcTxStyle/>
      <a:tcStyle>
        <a:tcBdr/>
        <a:fill>
          <a:solidFill>
            <a:srgbClr val="E6E7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206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206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2060"/>
          </a:solidFill>
        </a:fill>
      </a:tcStyle>
    </a:firstRow>
  </a:tblStyle>
  <a:tblStyle styleId="{2708684C-4D16-4618-839F-0558EEFCDFE6}" styleName="">
    <a:tblBg/>
    <a:wholeTbl>
      <a:tcTxStyle b="on" i="off">
        <a:fontRef idx="minor">
          <a:srgbClr val="002060"/>
        </a:fontRef>
        <a:srgbClr val="002060"/>
      </a:tcTxStyle>
      <a:tcStyle>
        <a:tcBdr>
          <a:left>
            <a:ln w="12700" cap="flat">
              <a:solidFill>
                <a:srgbClr val="002060"/>
              </a:solidFill>
              <a:prstDash val="solid"/>
              <a:round/>
            </a:ln>
          </a:left>
          <a:right>
            <a:ln w="12700" cap="flat">
              <a:solidFill>
                <a:srgbClr val="002060"/>
              </a:solidFill>
              <a:prstDash val="solid"/>
              <a:round/>
            </a:ln>
          </a:right>
          <a:top>
            <a:ln w="12700" cap="flat">
              <a:solidFill>
                <a:srgbClr val="002060"/>
              </a:solidFill>
              <a:prstDash val="solid"/>
              <a:round/>
            </a:ln>
          </a:top>
          <a:bottom>
            <a:ln w="12700" cap="flat">
              <a:solidFill>
                <a:srgbClr val="002060"/>
              </a:solidFill>
              <a:prstDash val="solid"/>
              <a:round/>
            </a:ln>
          </a:bottom>
          <a:insideH>
            <a:ln w="12700" cap="flat">
              <a:solidFill>
                <a:srgbClr val="002060"/>
              </a:solidFill>
              <a:prstDash val="solid"/>
              <a:round/>
            </a:ln>
          </a:insideH>
          <a:insideV>
            <a:ln w="12700" cap="flat">
              <a:solidFill>
                <a:srgbClr val="002060"/>
              </a:solidFill>
              <a:prstDash val="solid"/>
              <a:round/>
            </a:ln>
          </a:insideV>
        </a:tcBdr>
        <a:fill>
          <a:solidFill>
            <a:srgbClr val="00206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2060"/>
        </a:fontRef>
        <a:srgbClr val="002060"/>
      </a:tcTxStyle>
      <a:tcStyle>
        <a:tcBdr>
          <a:left>
            <a:ln w="12700" cap="flat">
              <a:solidFill>
                <a:srgbClr val="002060"/>
              </a:solidFill>
              <a:prstDash val="solid"/>
              <a:round/>
            </a:ln>
          </a:left>
          <a:right>
            <a:ln w="12700" cap="flat">
              <a:solidFill>
                <a:srgbClr val="002060"/>
              </a:solidFill>
              <a:prstDash val="solid"/>
              <a:round/>
            </a:ln>
          </a:right>
          <a:top>
            <a:ln w="12700" cap="flat">
              <a:solidFill>
                <a:srgbClr val="002060"/>
              </a:solidFill>
              <a:prstDash val="solid"/>
              <a:round/>
            </a:ln>
          </a:top>
          <a:bottom>
            <a:ln w="12700" cap="flat">
              <a:solidFill>
                <a:srgbClr val="002060"/>
              </a:solidFill>
              <a:prstDash val="solid"/>
              <a:round/>
            </a:ln>
          </a:bottom>
          <a:insideH>
            <a:ln w="12700" cap="flat">
              <a:solidFill>
                <a:srgbClr val="002060"/>
              </a:solidFill>
              <a:prstDash val="solid"/>
              <a:round/>
            </a:ln>
          </a:insideH>
          <a:insideV>
            <a:ln w="12700" cap="flat">
              <a:solidFill>
                <a:srgbClr val="002060"/>
              </a:solidFill>
              <a:prstDash val="solid"/>
              <a:round/>
            </a:ln>
          </a:insideV>
        </a:tcBdr>
        <a:fill>
          <a:solidFill>
            <a:srgbClr val="002060">
              <a:alpha val="20000"/>
            </a:srgbClr>
          </a:solidFill>
        </a:fill>
      </a:tcStyle>
    </a:firstCol>
    <a:lastRow>
      <a:tcTxStyle b="on" i="off">
        <a:fontRef idx="minor">
          <a:srgbClr val="002060"/>
        </a:fontRef>
        <a:srgbClr val="002060"/>
      </a:tcTxStyle>
      <a:tcStyle>
        <a:tcBdr>
          <a:left>
            <a:ln w="12700" cap="flat">
              <a:solidFill>
                <a:srgbClr val="002060"/>
              </a:solidFill>
              <a:prstDash val="solid"/>
              <a:round/>
            </a:ln>
          </a:left>
          <a:right>
            <a:ln w="12700" cap="flat">
              <a:solidFill>
                <a:srgbClr val="002060"/>
              </a:solidFill>
              <a:prstDash val="solid"/>
              <a:round/>
            </a:ln>
          </a:right>
          <a:top>
            <a:ln w="50800" cap="flat">
              <a:solidFill>
                <a:srgbClr val="002060"/>
              </a:solidFill>
              <a:prstDash val="solid"/>
              <a:round/>
            </a:ln>
          </a:top>
          <a:bottom>
            <a:ln w="12700" cap="flat">
              <a:solidFill>
                <a:srgbClr val="002060"/>
              </a:solidFill>
              <a:prstDash val="solid"/>
              <a:round/>
            </a:ln>
          </a:bottom>
          <a:insideH>
            <a:ln w="12700" cap="flat">
              <a:solidFill>
                <a:srgbClr val="002060"/>
              </a:solidFill>
              <a:prstDash val="solid"/>
              <a:round/>
            </a:ln>
          </a:insideH>
          <a:insideV>
            <a:ln w="12700" cap="flat">
              <a:solidFill>
                <a:srgbClr val="00206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2060"/>
        </a:fontRef>
        <a:srgbClr val="002060"/>
      </a:tcTxStyle>
      <a:tcStyle>
        <a:tcBdr>
          <a:left>
            <a:ln w="12700" cap="flat">
              <a:solidFill>
                <a:srgbClr val="002060"/>
              </a:solidFill>
              <a:prstDash val="solid"/>
              <a:round/>
            </a:ln>
          </a:left>
          <a:right>
            <a:ln w="12700" cap="flat">
              <a:solidFill>
                <a:srgbClr val="002060"/>
              </a:solidFill>
              <a:prstDash val="solid"/>
              <a:round/>
            </a:ln>
          </a:right>
          <a:top>
            <a:ln w="12700" cap="flat">
              <a:solidFill>
                <a:srgbClr val="002060"/>
              </a:solidFill>
              <a:prstDash val="solid"/>
              <a:round/>
            </a:ln>
          </a:top>
          <a:bottom>
            <a:ln w="25400" cap="flat">
              <a:solidFill>
                <a:srgbClr val="002060"/>
              </a:solidFill>
              <a:prstDash val="solid"/>
              <a:round/>
            </a:ln>
          </a:bottom>
          <a:insideH>
            <a:ln w="12700" cap="flat">
              <a:solidFill>
                <a:srgbClr val="002060"/>
              </a:solidFill>
              <a:prstDash val="solid"/>
              <a:round/>
            </a:ln>
          </a:insideH>
          <a:insideV>
            <a:ln w="12700" cap="flat">
              <a:solidFill>
                <a:srgbClr val="00206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1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29978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</p:spPr>
        <p:txBody>
          <a:bodyPr anchor="ctr"/>
          <a:lstStyle>
            <a:lvl1pPr>
              <a:defRPr sz="8800" spc="-79">
                <a:solidFill>
                  <a:srgbClr val="002060"/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17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</p:spPr>
        <p:txBody>
          <a:bodyPr/>
          <a:lstStyle>
            <a:lvl1pPr>
              <a:defRPr b="0" cap="all" spc="120">
                <a:solidFill>
                  <a:srgbClr val="D1282E"/>
                </a:solidFill>
                <a:latin typeface="ATRotisSansSerif-Bold"/>
                <a:ea typeface="ATRotisSansSerif-Bold"/>
                <a:cs typeface="ATRotisSansSerif-Bold"/>
                <a:sym typeface="ATRotisSansSerif-Bold"/>
              </a:defRPr>
            </a:lvl1pPr>
            <a:lvl2pPr marL="0" indent="0">
              <a:buSzTx/>
              <a:buNone/>
              <a:defRPr b="0" cap="all" spc="120">
                <a:solidFill>
                  <a:srgbClr val="D1282E"/>
                </a:solidFill>
                <a:latin typeface="ATRotisSansSerif-Bold"/>
                <a:ea typeface="ATRotisSansSerif-Bold"/>
                <a:cs typeface="ATRotisSansSerif-Bold"/>
                <a:sym typeface="ATRotisSansSerif-Bold"/>
              </a:defRPr>
            </a:lvl2pPr>
            <a:lvl3pPr marL="0" indent="0">
              <a:buSzTx/>
              <a:buNone/>
              <a:defRPr b="0" cap="all" spc="120">
                <a:solidFill>
                  <a:srgbClr val="D1282E"/>
                </a:solidFill>
                <a:latin typeface="ATRotisSansSerif-Bold"/>
                <a:ea typeface="ATRotisSansSerif-Bold"/>
                <a:cs typeface="ATRotisSansSerif-Bold"/>
                <a:sym typeface="ATRotisSansSerif-Bold"/>
              </a:defRPr>
            </a:lvl3pPr>
            <a:lvl4pPr marL="0" indent="0">
              <a:buSzTx/>
              <a:buNone/>
              <a:defRPr b="0" cap="all" spc="120">
                <a:solidFill>
                  <a:srgbClr val="D1282E"/>
                </a:solidFill>
                <a:latin typeface="ATRotisSansSerif-Bold"/>
                <a:ea typeface="ATRotisSansSerif-Bold"/>
                <a:cs typeface="ATRotisSansSerif-Bold"/>
                <a:sym typeface="ATRotisSansSerif-Bold"/>
              </a:defRPr>
            </a:lvl4pPr>
            <a:lvl5pPr marL="0" indent="0">
              <a:buSzTx/>
              <a:buNone/>
              <a:defRPr b="0" cap="all" spc="120">
                <a:solidFill>
                  <a:srgbClr val="D1282E"/>
                </a:solidFill>
                <a:latin typeface="ATRotisSansSerif-Bold"/>
                <a:ea typeface="ATRotisSansSerif-Bold"/>
                <a:cs typeface="ATRotisSansSerif-Bold"/>
                <a:sym typeface="ATRotisSansSerif-Bold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8" name="Rectangle 8"/>
          <p:cNvSpPr/>
          <p:nvPr/>
        </p:nvSpPr>
        <p:spPr>
          <a:xfrm>
            <a:off x="9001124" y="4846320"/>
            <a:ext cx="142878" cy="201168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" name="Rectangle 9"/>
          <p:cNvSpPr/>
          <p:nvPr/>
        </p:nvSpPr>
        <p:spPr>
          <a:xfrm>
            <a:off x="9001124" y="-2"/>
            <a:ext cx="142878" cy="4846324"/>
          </a:xfrm>
          <a:prstGeom prst="rect">
            <a:avLst/>
          </a:prstGeom>
          <a:solidFill>
            <a:srgbClr val="0020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0" name="3 Imagen" descr="3 Imag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235430"/>
            <a:ext cx="1975110" cy="6797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4 Imagen" descr="4 Imagen"/>
          <p:cNvPicPr>
            <a:picLocks noChangeAspect="1"/>
          </p:cNvPicPr>
          <p:nvPr/>
        </p:nvPicPr>
        <p:blipFill>
          <a:blip r:embed="rId3"/>
          <a:srcRect l="10250" t="17947" r="66840" b="77105"/>
          <a:stretch>
            <a:fillRect/>
          </a:stretch>
        </p:blipFill>
        <p:spPr>
          <a:xfrm>
            <a:off x="467544" y="6309318"/>
            <a:ext cx="1494503" cy="431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5 Imagen" descr="5 Imagen"/>
          <p:cNvPicPr>
            <a:picLocks noChangeAspect="1"/>
          </p:cNvPicPr>
          <p:nvPr/>
        </p:nvPicPr>
        <p:blipFill>
          <a:blip r:embed="rId3"/>
          <a:srcRect l="54141" t="18321" r="10811" b="77423"/>
          <a:stretch>
            <a:fillRect/>
          </a:stretch>
        </p:blipFill>
        <p:spPr>
          <a:xfrm>
            <a:off x="6185099" y="6346642"/>
            <a:ext cx="2271255" cy="356953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6"/>
          <p:cNvSpPr/>
          <p:nvPr/>
        </p:nvSpPr>
        <p:spPr>
          <a:xfrm>
            <a:off x="9001124" y="0"/>
            <a:ext cx="142878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7" name="Rectangle 7"/>
          <p:cNvSpPr/>
          <p:nvPr/>
        </p:nvSpPr>
        <p:spPr>
          <a:xfrm>
            <a:off x="9001124" y="1371600"/>
            <a:ext cx="142878" cy="5486400"/>
          </a:xfrm>
          <a:prstGeom prst="rect">
            <a:avLst/>
          </a:prstGeom>
          <a:solidFill>
            <a:srgbClr val="0020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98" name="3 Imagen" descr="3 Imag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235430"/>
            <a:ext cx="1975110" cy="679707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4 Imagen" descr="4 Imagen"/>
          <p:cNvPicPr>
            <a:picLocks noChangeAspect="1"/>
          </p:cNvPicPr>
          <p:nvPr/>
        </p:nvPicPr>
        <p:blipFill>
          <a:blip r:embed="rId3"/>
          <a:srcRect l="10250" t="17947" r="66840" b="77105"/>
          <a:stretch>
            <a:fillRect/>
          </a:stretch>
        </p:blipFill>
        <p:spPr>
          <a:xfrm>
            <a:off x="467544" y="6309318"/>
            <a:ext cx="1494503" cy="431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5 Imagen" descr="5 Imagen"/>
          <p:cNvPicPr>
            <a:picLocks noChangeAspect="1"/>
          </p:cNvPicPr>
          <p:nvPr/>
        </p:nvPicPr>
        <p:blipFill>
          <a:blip r:embed="rId3"/>
          <a:srcRect l="54141" t="18321" r="10811" b="77423"/>
          <a:stretch>
            <a:fillRect/>
          </a:stretch>
        </p:blipFill>
        <p:spPr>
          <a:xfrm>
            <a:off x="6185099" y="6346642"/>
            <a:ext cx="2271255" cy="356953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0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6"/>
          <p:cNvSpPr/>
          <p:nvPr/>
        </p:nvSpPr>
        <p:spPr>
          <a:xfrm>
            <a:off x="9001124" y="0"/>
            <a:ext cx="142878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0" name="Rectangle 7"/>
          <p:cNvSpPr/>
          <p:nvPr/>
        </p:nvSpPr>
        <p:spPr>
          <a:xfrm>
            <a:off x="9001124" y="1371600"/>
            <a:ext cx="142878" cy="5486400"/>
          </a:xfrm>
          <a:prstGeom prst="rect">
            <a:avLst/>
          </a:prstGeom>
          <a:solidFill>
            <a:srgbClr val="0020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11" name="3 Imagen" descr="3 Imag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235430"/>
            <a:ext cx="1975110" cy="6797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4 Imagen" descr="4 Imagen"/>
          <p:cNvPicPr>
            <a:picLocks noChangeAspect="1"/>
          </p:cNvPicPr>
          <p:nvPr/>
        </p:nvPicPr>
        <p:blipFill>
          <a:blip r:embed="rId3"/>
          <a:srcRect l="10250" t="17947" r="66840" b="77105"/>
          <a:stretch>
            <a:fillRect/>
          </a:stretch>
        </p:blipFill>
        <p:spPr>
          <a:xfrm>
            <a:off x="467544" y="6309318"/>
            <a:ext cx="1494503" cy="431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5 Imagen" descr="5 Imagen"/>
          <p:cNvPicPr>
            <a:picLocks noChangeAspect="1"/>
          </p:cNvPicPr>
          <p:nvPr/>
        </p:nvPicPr>
        <p:blipFill>
          <a:blip r:embed="rId3"/>
          <a:srcRect l="54141" t="18321" r="10811" b="77423"/>
          <a:stretch>
            <a:fillRect/>
          </a:stretch>
        </p:blipFill>
        <p:spPr>
          <a:xfrm>
            <a:off x="6185099" y="6346642"/>
            <a:ext cx="2271255" cy="356953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483325" indent="-209004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15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600200"/>
            <a:ext cx="3008317" cy="4480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1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8"/>
          <p:cNvSpPr/>
          <p:nvPr/>
        </p:nvSpPr>
        <p:spPr>
          <a:xfrm>
            <a:off x="9001124" y="4846320"/>
            <a:ext cx="142878" cy="201168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5" name="Picture Placeholder 2"/>
          <p:cNvSpPr>
            <a:spLocks noGrp="1"/>
          </p:cNvSpPr>
          <p:nvPr>
            <p:ph type="pic" idx="13"/>
          </p:nvPr>
        </p:nvSpPr>
        <p:spPr>
          <a:xfrm>
            <a:off x="-3" y="0"/>
            <a:ext cx="9000879" cy="4846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5715000"/>
            <a:ext cx="8153400" cy="4572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0" indent="0">
              <a:buSzTx/>
              <a:buNone/>
              <a:defRPr sz="1600"/>
            </a:lvl2pPr>
            <a:lvl3pPr marL="0" indent="0">
              <a:buSzTx/>
              <a:buNone/>
              <a:defRPr sz="1600"/>
            </a:lvl3pPr>
            <a:lvl4pPr marL="0" indent="0">
              <a:buSzTx/>
              <a:buNone/>
              <a:defRPr sz="1600"/>
            </a:lvl4pPr>
            <a:lvl5pPr marL="0" indent="0">
              <a:buSzTx/>
              <a:buNone/>
              <a:defRPr sz="16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27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t>Texto del título</a:t>
            </a:r>
          </a:p>
        </p:txBody>
      </p:sp>
      <p:sp>
        <p:nvSpPr>
          <p:cNvPr id="128" name="Rectangle 9"/>
          <p:cNvSpPr/>
          <p:nvPr/>
        </p:nvSpPr>
        <p:spPr>
          <a:xfrm>
            <a:off x="9001124" y="-2"/>
            <a:ext cx="142878" cy="4846324"/>
          </a:xfrm>
          <a:prstGeom prst="rect">
            <a:avLst/>
          </a:prstGeom>
          <a:solidFill>
            <a:srgbClr val="0020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29" name="3 Imagen" descr="3 Imag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235430"/>
            <a:ext cx="1975110" cy="6797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4 Imagen" descr="4 Imagen"/>
          <p:cNvPicPr>
            <a:picLocks noChangeAspect="1"/>
          </p:cNvPicPr>
          <p:nvPr/>
        </p:nvPicPr>
        <p:blipFill>
          <a:blip r:embed="rId3"/>
          <a:srcRect l="10250" t="17947" r="66840" b="77105"/>
          <a:stretch>
            <a:fillRect/>
          </a:stretch>
        </p:blipFill>
        <p:spPr>
          <a:xfrm>
            <a:off x="467544" y="6309318"/>
            <a:ext cx="1494503" cy="431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5 Imagen" descr="5 Imagen"/>
          <p:cNvPicPr>
            <a:picLocks noChangeAspect="1"/>
          </p:cNvPicPr>
          <p:nvPr/>
        </p:nvPicPr>
        <p:blipFill>
          <a:blip r:embed="rId3"/>
          <a:srcRect l="54141" t="18321" r="10811" b="77423"/>
          <a:stretch>
            <a:fillRect/>
          </a:stretch>
        </p:blipFill>
        <p:spPr>
          <a:xfrm>
            <a:off x="6185099" y="6346642"/>
            <a:ext cx="2271255" cy="356953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6"/>
          <p:cNvSpPr/>
          <p:nvPr/>
        </p:nvSpPr>
        <p:spPr>
          <a:xfrm>
            <a:off x="9001124" y="0"/>
            <a:ext cx="142878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0" name="Rectangle 7"/>
          <p:cNvSpPr/>
          <p:nvPr/>
        </p:nvSpPr>
        <p:spPr>
          <a:xfrm>
            <a:off x="9001124" y="1371600"/>
            <a:ext cx="142878" cy="5486400"/>
          </a:xfrm>
          <a:prstGeom prst="rect">
            <a:avLst/>
          </a:prstGeom>
          <a:solidFill>
            <a:srgbClr val="0020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41" name="3 Imagen" descr="3 Imag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235430"/>
            <a:ext cx="1975110" cy="6797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4 Imagen" descr="4 Imagen"/>
          <p:cNvPicPr>
            <a:picLocks noChangeAspect="1"/>
          </p:cNvPicPr>
          <p:nvPr/>
        </p:nvPicPr>
        <p:blipFill>
          <a:blip r:embed="rId3"/>
          <a:srcRect l="10250" t="17947" r="66840" b="77105"/>
          <a:stretch>
            <a:fillRect/>
          </a:stretch>
        </p:blipFill>
        <p:spPr>
          <a:xfrm>
            <a:off x="467544" y="6309318"/>
            <a:ext cx="1494503" cy="431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5 Imagen" descr="5 Imagen"/>
          <p:cNvPicPr>
            <a:picLocks noChangeAspect="1"/>
          </p:cNvPicPr>
          <p:nvPr/>
        </p:nvPicPr>
        <p:blipFill>
          <a:blip r:embed="rId3"/>
          <a:srcRect l="54141" t="18321" r="10811" b="77423"/>
          <a:stretch>
            <a:fillRect/>
          </a:stretch>
        </p:blipFill>
        <p:spPr>
          <a:xfrm>
            <a:off x="6185099" y="6346642"/>
            <a:ext cx="2271255" cy="356953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45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4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6"/>
          <p:cNvSpPr/>
          <p:nvPr/>
        </p:nvSpPr>
        <p:spPr>
          <a:xfrm>
            <a:off x="9001124" y="0"/>
            <a:ext cx="142878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4" name="Rectangle 7"/>
          <p:cNvSpPr/>
          <p:nvPr/>
        </p:nvSpPr>
        <p:spPr>
          <a:xfrm>
            <a:off x="9001124" y="1371600"/>
            <a:ext cx="142878" cy="5486400"/>
          </a:xfrm>
          <a:prstGeom prst="rect">
            <a:avLst/>
          </a:prstGeom>
          <a:solidFill>
            <a:srgbClr val="0020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55" name="3 Imagen" descr="3 Imag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235430"/>
            <a:ext cx="1975110" cy="6797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4 Imagen" descr="4 Imagen"/>
          <p:cNvPicPr>
            <a:picLocks noChangeAspect="1"/>
          </p:cNvPicPr>
          <p:nvPr/>
        </p:nvPicPr>
        <p:blipFill>
          <a:blip r:embed="rId3"/>
          <a:srcRect l="10250" t="17947" r="66840" b="77105"/>
          <a:stretch>
            <a:fillRect/>
          </a:stretch>
        </p:blipFill>
        <p:spPr>
          <a:xfrm>
            <a:off x="467544" y="6309318"/>
            <a:ext cx="1494503" cy="431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5 Imagen" descr="5 Imagen"/>
          <p:cNvPicPr>
            <a:picLocks noChangeAspect="1"/>
          </p:cNvPicPr>
          <p:nvPr/>
        </p:nvPicPr>
        <p:blipFill>
          <a:blip r:embed="rId3"/>
          <a:srcRect l="54141" t="18321" r="10811" b="77423"/>
          <a:stretch>
            <a:fillRect/>
          </a:stretch>
        </p:blipFill>
        <p:spPr>
          <a:xfrm>
            <a:off x="6185099" y="6346642"/>
            <a:ext cx="2271255" cy="356953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Texto del título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59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6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9001124" y="0"/>
            <a:ext cx="142878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" name="Rectangle 7"/>
          <p:cNvSpPr/>
          <p:nvPr/>
        </p:nvSpPr>
        <p:spPr>
          <a:xfrm>
            <a:off x="9001124" y="1371600"/>
            <a:ext cx="142878" cy="5486400"/>
          </a:xfrm>
          <a:prstGeom prst="rect">
            <a:avLst/>
          </a:prstGeom>
          <a:solidFill>
            <a:srgbClr val="00206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4" name="3 Imagen" descr="3 Image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0232" y="235430"/>
            <a:ext cx="1975110" cy="679707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4 Imagen" descr="4 Imagen"/>
          <p:cNvPicPr>
            <a:picLocks noChangeAspect="1"/>
          </p:cNvPicPr>
          <p:nvPr/>
        </p:nvPicPr>
        <p:blipFill>
          <a:blip r:embed="rId9"/>
          <a:srcRect l="10250" t="17947" r="66840" b="77105"/>
          <a:stretch>
            <a:fillRect/>
          </a:stretch>
        </p:blipFill>
        <p:spPr>
          <a:xfrm>
            <a:off x="467544" y="6309318"/>
            <a:ext cx="1494503" cy="431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5 Imagen" descr="5 Imagen"/>
          <p:cNvPicPr>
            <a:picLocks noChangeAspect="1"/>
          </p:cNvPicPr>
          <p:nvPr/>
        </p:nvPicPr>
        <p:blipFill>
          <a:blip r:embed="rId9"/>
          <a:srcRect l="54141" t="18321" r="10811" b="77423"/>
          <a:stretch>
            <a:fillRect/>
          </a:stretch>
        </p:blipFill>
        <p:spPr>
          <a:xfrm>
            <a:off x="6185099" y="6346642"/>
            <a:ext cx="2271255" cy="35695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152718"/>
            <a:ext cx="5791200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8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" name="Número de diapositiva"/>
          <p:cNvSpPr txBox="1">
            <a:spLocks noGrp="1"/>
          </p:cNvSpPr>
          <p:nvPr>
            <p:ph type="sldNum" sz="quarter" idx="2"/>
          </p:nvPr>
        </p:nvSpPr>
        <p:spPr>
          <a:xfrm rot="16200000">
            <a:off x="8663653" y="6285802"/>
            <a:ext cx="443169" cy="43706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>
              <a:defRPr sz="2400" b="1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-60" baseline="0">
          <a:ln>
            <a:noFill/>
          </a:ln>
          <a:solidFill>
            <a:srgbClr val="D1282E"/>
          </a:solidFill>
          <a:uFillTx/>
          <a:latin typeface="ATRotisSansSerif-Bold"/>
          <a:ea typeface="ATRotisSansSerif-Bold"/>
          <a:cs typeface="ATRotisSansSerif-Bold"/>
          <a:sym typeface="ATRotisSansSerif-Bol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-60" baseline="0">
          <a:ln>
            <a:noFill/>
          </a:ln>
          <a:solidFill>
            <a:srgbClr val="D1282E"/>
          </a:solidFill>
          <a:uFillTx/>
          <a:latin typeface="ATRotisSansSerif-Bold"/>
          <a:ea typeface="ATRotisSansSerif-Bold"/>
          <a:cs typeface="ATRotisSansSerif-Bold"/>
          <a:sym typeface="ATRotisSansSerif-Bol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-60" baseline="0">
          <a:ln>
            <a:noFill/>
          </a:ln>
          <a:solidFill>
            <a:srgbClr val="D1282E"/>
          </a:solidFill>
          <a:uFillTx/>
          <a:latin typeface="ATRotisSansSerif-Bold"/>
          <a:ea typeface="ATRotisSansSerif-Bold"/>
          <a:cs typeface="ATRotisSansSerif-Bold"/>
          <a:sym typeface="ATRotisSansSerif-Bol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-60" baseline="0">
          <a:ln>
            <a:noFill/>
          </a:ln>
          <a:solidFill>
            <a:srgbClr val="D1282E"/>
          </a:solidFill>
          <a:uFillTx/>
          <a:latin typeface="ATRotisSansSerif-Bold"/>
          <a:ea typeface="ATRotisSansSerif-Bold"/>
          <a:cs typeface="ATRotisSansSerif-Bold"/>
          <a:sym typeface="ATRotisSansSerif-Bol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-60" baseline="0">
          <a:ln>
            <a:noFill/>
          </a:ln>
          <a:solidFill>
            <a:srgbClr val="D1282E"/>
          </a:solidFill>
          <a:uFillTx/>
          <a:latin typeface="ATRotisSansSerif-Bold"/>
          <a:ea typeface="ATRotisSansSerif-Bold"/>
          <a:cs typeface="ATRotisSansSerif-Bold"/>
          <a:sym typeface="ATRotisSansSerif-Bol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-60" baseline="0">
          <a:ln>
            <a:noFill/>
          </a:ln>
          <a:solidFill>
            <a:srgbClr val="D1282E"/>
          </a:solidFill>
          <a:uFillTx/>
          <a:latin typeface="ATRotisSansSerif-Bold"/>
          <a:ea typeface="ATRotisSansSerif-Bold"/>
          <a:cs typeface="ATRotisSansSerif-Bold"/>
          <a:sym typeface="ATRotisSansSerif-Bol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-60" baseline="0">
          <a:ln>
            <a:noFill/>
          </a:ln>
          <a:solidFill>
            <a:srgbClr val="D1282E"/>
          </a:solidFill>
          <a:uFillTx/>
          <a:latin typeface="ATRotisSansSerif-Bold"/>
          <a:ea typeface="ATRotisSansSerif-Bold"/>
          <a:cs typeface="ATRotisSansSerif-Bold"/>
          <a:sym typeface="ATRotisSansSerif-Bol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-60" baseline="0">
          <a:ln>
            <a:noFill/>
          </a:ln>
          <a:solidFill>
            <a:srgbClr val="D1282E"/>
          </a:solidFill>
          <a:uFillTx/>
          <a:latin typeface="ATRotisSansSerif-Bold"/>
          <a:ea typeface="ATRotisSansSerif-Bold"/>
          <a:cs typeface="ATRotisSansSerif-Bold"/>
          <a:sym typeface="ATRotisSansSerif-Bol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all" spc="-60" baseline="0">
          <a:ln>
            <a:noFill/>
          </a:ln>
          <a:solidFill>
            <a:srgbClr val="D1282E"/>
          </a:solidFill>
          <a:uFillTx/>
          <a:latin typeface="ATRotisSansSerif-Bold"/>
          <a:ea typeface="ATRotisSansSerif-Bold"/>
          <a:cs typeface="ATRotisSansSerif-Bold"/>
          <a:sym typeface="ATRotisSansSerif-Bold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ln>
            <a:noFill/>
          </a:ln>
          <a:solidFill>
            <a:srgbClr val="002060"/>
          </a:solidFill>
          <a:uFillTx/>
          <a:latin typeface="Arial"/>
          <a:ea typeface="Arial"/>
          <a:cs typeface="Arial"/>
          <a:sym typeface="Arial"/>
        </a:defRPr>
      </a:lvl1pPr>
      <a:lvl2pPr marL="457200" marR="0" indent="-18287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000" b="1" i="0" u="none" strike="noStrike" cap="none" spc="0" baseline="0">
          <a:ln>
            <a:noFill/>
          </a:ln>
          <a:solidFill>
            <a:srgbClr val="002060"/>
          </a:solidFill>
          <a:uFillTx/>
          <a:latin typeface="Arial"/>
          <a:ea typeface="Arial"/>
          <a:cs typeface="Arial"/>
          <a:sym typeface="Arial"/>
        </a:defRPr>
      </a:lvl2pPr>
      <a:lvl3pPr marL="1168400" marR="0" indent="-254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000" b="1" i="0" u="none" strike="noStrike" cap="none" spc="0" baseline="0">
          <a:ln>
            <a:noFill/>
          </a:ln>
          <a:solidFill>
            <a:srgbClr val="002060"/>
          </a:solidFill>
          <a:uFillTx/>
          <a:latin typeface="Arial"/>
          <a:ea typeface="Arial"/>
          <a:cs typeface="Arial"/>
          <a:sym typeface="Arial"/>
        </a:defRPr>
      </a:lvl3pPr>
      <a:lvl4pPr marL="1625600" marR="0" indent="-254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000" b="1" i="0" u="none" strike="noStrike" cap="none" spc="0" baseline="0">
          <a:ln>
            <a:noFill/>
          </a:ln>
          <a:solidFill>
            <a:srgbClr val="002060"/>
          </a:solidFill>
          <a:uFillTx/>
          <a:latin typeface="Arial"/>
          <a:ea typeface="Arial"/>
          <a:cs typeface="Arial"/>
          <a:sym typeface="Arial"/>
        </a:defRPr>
      </a:lvl4pPr>
      <a:lvl5pPr marL="2082800" marR="0" indent="-254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000" b="1" i="0" u="none" strike="noStrike" cap="none" spc="0" baseline="0">
          <a:ln>
            <a:noFill/>
          </a:ln>
          <a:solidFill>
            <a:srgbClr val="002060"/>
          </a:solidFill>
          <a:uFillTx/>
          <a:latin typeface="Arial"/>
          <a:ea typeface="Arial"/>
          <a:cs typeface="Arial"/>
          <a:sym typeface="Arial"/>
        </a:defRPr>
      </a:lvl5pPr>
      <a:lvl6pPr marL="2571750" marR="0" indent="-2857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000" b="1" i="0" u="none" strike="noStrike" cap="none" spc="0" baseline="0">
          <a:ln>
            <a:noFill/>
          </a:ln>
          <a:solidFill>
            <a:srgbClr val="002060"/>
          </a:solidFill>
          <a:uFillTx/>
          <a:latin typeface="Arial"/>
          <a:ea typeface="Arial"/>
          <a:cs typeface="Arial"/>
          <a:sym typeface="Arial"/>
        </a:defRPr>
      </a:lvl6pPr>
      <a:lvl7pPr marL="3028950" marR="0" indent="-2857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000" b="1" i="0" u="none" strike="noStrike" cap="none" spc="0" baseline="0">
          <a:ln>
            <a:noFill/>
          </a:ln>
          <a:solidFill>
            <a:srgbClr val="002060"/>
          </a:solidFill>
          <a:uFillTx/>
          <a:latin typeface="Arial"/>
          <a:ea typeface="Arial"/>
          <a:cs typeface="Arial"/>
          <a:sym typeface="Arial"/>
        </a:defRPr>
      </a:lvl7pPr>
      <a:lvl8pPr marL="3486150" marR="0" indent="-2857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000" b="1" i="0" u="none" strike="noStrike" cap="none" spc="0" baseline="0">
          <a:ln>
            <a:noFill/>
          </a:ln>
          <a:solidFill>
            <a:srgbClr val="002060"/>
          </a:solidFill>
          <a:uFillTx/>
          <a:latin typeface="Arial"/>
          <a:ea typeface="Arial"/>
          <a:cs typeface="Arial"/>
          <a:sym typeface="Arial"/>
        </a:defRPr>
      </a:lvl8pPr>
      <a:lvl9pPr marL="3943350" marR="0" indent="-2857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000" b="1" i="0" u="none" strike="noStrike" cap="none" spc="0" baseline="0">
          <a:ln>
            <a:noFill/>
          </a:ln>
          <a:solidFill>
            <a:srgbClr val="00206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ítulo 1"/>
          <p:cNvSpPr txBox="1">
            <a:spLocks noGrp="1"/>
          </p:cNvSpPr>
          <p:nvPr>
            <p:ph type="ctrTitle"/>
          </p:nvPr>
        </p:nvSpPr>
        <p:spPr>
          <a:xfrm>
            <a:off x="468223" y="684072"/>
            <a:ext cx="7772400" cy="457199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defRPr sz="3400" spc="-100">
                <a:solidFill>
                  <a:srgbClr val="000000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rPr lang="es-AR" altLang="es-MX" sz="3600" dirty="0">
                <a:solidFill>
                  <a:srgbClr val="800000"/>
                </a:solidFill>
                <a:latin typeface="Arial" charset="0"/>
                <a:ea typeface="MS PGothic" pitchFamily="34" charset="-128"/>
                <a:cs typeface="Arial" charset="0"/>
              </a:rPr>
              <a:t>Psicología de la Personalidad</a:t>
            </a:r>
            <a:br>
              <a:rPr lang="es-AR" altLang="es-MX" sz="3600" dirty="0">
                <a:solidFill>
                  <a:srgbClr val="800000"/>
                </a:solidFill>
                <a:latin typeface="Arial" charset="0"/>
                <a:ea typeface="MS PGothic" pitchFamily="34" charset="-128"/>
                <a:cs typeface="Arial" charset="0"/>
              </a:rPr>
            </a:br>
            <a:r>
              <a:rPr lang="es-AR" altLang="es-MX" sz="3600" dirty="0">
                <a:solidFill>
                  <a:srgbClr val="800000"/>
                </a:solidFill>
                <a:latin typeface="Arial" charset="0"/>
                <a:ea typeface="MS PGothic" pitchFamily="34" charset="-128"/>
                <a:cs typeface="Arial" charset="0"/>
              </a:rPr>
              <a:t>Clase Práctica</a:t>
            </a:r>
            <a:br>
              <a:rPr lang="es-AR" altLang="es-MX" sz="3600" dirty="0">
                <a:solidFill>
                  <a:srgbClr val="800000"/>
                </a:solidFill>
                <a:latin typeface="Arial" charset="0"/>
                <a:ea typeface="MS PGothic" pitchFamily="34" charset="-128"/>
                <a:cs typeface="Arial" charset="0"/>
              </a:rPr>
            </a:br>
            <a:r>
              <a:rPr lang="es-AR" altLang="es-MX" sz="3600" dirty="0">
                <a:solidFill>
                  <a:srgbClr val="0070C0"/>
                </a:solidFill>
                <a:latin typeface="Arial" charset="0"/>
                <a:ea typeface="MS PGothic" pitchFamily="34" charset="-128"/>
                <a:cs typeface="Arial" charset="0"/>
              </a:rPr>
              <a:t>TEMPS - a</a:t>
            </a:r>
            <a:br>
              <a:rPr lang="es-AR" altLang="es-MX" sz="3600" dirty="0">
                <a:solidFill>
                  <a:srgbClr val="0070C0"/>
                </a:solidFill>
                <a:latin typeface="Arial" charset="0"/>
                <a:ea typeface="MS PGothic" pitchFamily="34" charset="-128"/>
                <a:cs typeface="Arial" charset="0"/>
              </a:rPr>
            </a:br>
            <a:r>
              <a:rPr lang="es-AR" altLang="es-MX" sz="3600" dirty="0">
                <a:solidFill>
                  <a:srgbClr val="0070C0"/>
                </a:solidFill>
                <a:latin typeface="Arial" charset="0"/>
                <a:ea typeface="MS PGothic" pitchFamily="34" charset="-128"/>
                <a:cs typeface="Arial" charset="0"/>
              </a:rPr>
              <a:t>Experimento </a:t>
            </a:r>
            <a:r>
              <a:rPr lang="es-AR" altLang="es-MX" sz="3600" dirty="0" err="1">
                <a:solidFill>
                  <a:srgbClr val="0070C0"/>
                </a:solidFill>
                <a:latin typeface="Arial" charset="0"/>
                <a:ea typeface="MS PGothic" pitchFamily="34" charset="-128"/>
                <a:cs typeface="Arial" charset="0"/>
              </a:rPr>
              <a:t>rosenhan</a:t>
            </a:r>
            <a:endParaRPr lang="en-US" altLang="es-MX" sz="3600" dirty="0">
              <a:solidFill>
                <a:srgbClr val="0070C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198" name="Subtítulo 2"/>
          <p:cNvSpPr txBox="1">
            <a:spLocks noGrp="1"/>
          </p:cNvSpPr>
          <p:nvPr>
            <p:ph type="subTitle" sz="half" idx="1"/>
          </p:nvPr>
        </p:nvSpPr>
        <p:spPr>
          <a:xfrm>
            <a:off x="-1" y="4916537"/>
            <a:ext cx="8974668" cy="1521051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ts val="0"/>
              </a:spcBef>
              <a:defRPr sz="2400" cap="none" spc="100">
                <a:solidFill>
                  <a:srgbClr val="000000"/>
                </a:solidFill>
              </a:defRPr>
            </a:pPr>
            <a:r>
              <a:rPr dirty="0">
                <a:solidFill>
                  <a:srgbClr val="002060"/>
                </a:solidFill>
              </a:rPr>
              <a:t>Lic. </a:t>
            </a:r>
            <a:r>
              <a:rPr lang="es-AR" dirty="0">
                <a:solidFill>
                  <a:srgbClr val="002060"/>
                </a:solidFill>
              </a:rPr>
              <a:t>Matias Sanchez Sanda</a:t>
            </a:r>
            <a:endParaRPr dirty="0">
              <a:solidFill>
                <a:srgbClr val="002060"/>
              </a:solidFill>
            </a:endParaRPr>
          </a:p>
          <a:p>
            <a:pPr algn="ctr">
              <a:spcBef>
                <a:spcPts val="0"/>
              </a:spcBef>
              <a:defRPr sz="2400" cap="none" spc="100">
                <a:solidFill>
                  <a:srgbClr val="000000"/>
                </a:solidFill>
              </a:defRPr>
            </a:pPr>
            <a:r>
              <a:rPr lang="es-AR" dirty="0">
                <a:solidFill>
                  <a:srgbClr val="002060"/>
                </a:solidFill>
              </a:rPr>
              <a:t>msanchez@favaloro.edu.ar</a:t>
            </a: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ítulo 1"/>
          <p:cNvSpPr txBox="1">
            <a:spLocks noGrp="1"/>
          </p:cNvSpPr>
          <p:nvPr>
            <p:ph type="ctrTitle"/>
          </p:nvPr>
        </p:nvSpPr>
        <p:spPr>
          <a:xfrm>
            <a:off x="761999" y="140250"/>
            <a:ext cx="7772401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spc="-100"/>
            </a:lvl1pPr>
          </a:lstStyle>
          <a:p>
            <a:pPr algn="ctr"/>
            <a:r>
              <a:rPr lang="es-AR" dirty="0">
                <a:solidFill>
                  <a:srgbClr val="C00000"/>
                </a:solidFill>
              </a:rPr>
              <a:t>Repaso</a:t>
            </a:r>
          </a:p>
        </p:txBody>
      </p:sp>
      <p:sp>
        <p:nvSpPr>
          <p:cNvPr id="263" name="Subtítulo 2"/>
          <p:cNvSpPr txBox="1">
            <a:spLocks noGrp="1"/>
          </p:cNvSpPr>
          <p:nvPr>
            <p:ph type="subTitle" idx="1"/>
          </p:nvPr>
        </p:nvSpPr>
        <p:spPr>
          <a:xfrm>
            <a:off x="528600" y="1242217"/>
            <a:ext cx="8239198" cy="470400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36000"/>
              </a:lnSpc>
              <a:buFont typeface="Wingdings" panose="05000000000000000000" pitchFamily="2" charset="2"/>
              <a:buChar char="Ø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Personalidad…¿y la cultura?</a:t>
            </a:r>
          </a:p>
          <a:p>
            <a:pPr>
              <a:lnSpc>
                <a:spcPct val="136000"/>
              </a:lnSpc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  <a:p>
            <a:pPr marL="342900" indent="-342900">
              <a:lnSpc>
                <a:spcPct val="136000"/>
              </a:lnSpc>
              <a:buFont typeface="Wingdings" panose="05000000000000000000" pitchFamily="2" charset="2"/>
              <a:buChar char="Ø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¿Los procesos psicológicos varían proporcionalmente con el contexto histórico? ¿Existe una universalidad de los procesos psicológicos y de las formas de configuración de la personalidad?</a:t>
            </a:r>
          </a:p>
          <a:p>
            <a:pPr marL="342900" indent="-342900">
              <a:lnSpc>
                <a:spcPct val="136000"/>
              </a:lnSpc>
              <a:buFont typeface="Wingdings" panose="05000000000000000000" pitchFamily="2" charset="2"/>
              <a:buChar char="Ø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  <a:p>
            <a:pPr marL="342900" indent="-342900">
              <a:lnSpc>
                <a:spcPct val="136000"/>
              </a:lnSpc>
              <a:buFont typeface="Wingdings" panose="05000000000000000000" pitchFamily="2" charset="2"/>
              <a:buChar char="Ø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Probablemente la estructura y procesos de personalidad son básicamente los mismos a lo largo de las culturas, pero la paradoja es que las pequeñas diferencias son sustanciales para el funcionamiento de la personalidad. </a:t>
            </a:r>
          </a:p>
          <a:p>
            <a:pPr marL="342900" indent="-342900">
              <a:lnSpc>
                <a:spcPct val="136000"/>
              </a:lnSpc>
              <a:buFont typeface="Wingdings" panose="05000000000000000000" pitchFamily="2" charset="2"/>
              <a:buChar char="Ø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  <a:p>
            <a:pPr marL="342900" indent="-342900">
              <a:lnSpc>
                <a:spcPct val="136000"/>
              </a:lnSpc>
              <a:buFont typeface="Wingdings" panose="05000000000000000000" pitchFamily="2" charset="2"/>
              <a:buChar char="Ø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Ejemplo: los adultos haitianos y esquimales se enojan poco pero sus bebes al nacer lo hacen con la misma frecuencia en situaciones experimentales iguales a bebes de otros países. </a:t>
            </a:r>
          </a:p>
          <a:p>
            <a:pPr>
              <a:lnSpc>
                <a:spcPct val="136000"/>
              </a:lnSpc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</p:txBody>
      </p:sp>
      <p:sp>
        <p:nvSpPr>
          <p:cNvPr id="5" name="jkovacevich@ineco.org.ar">
            <a:extLst>
              <a:ext uri="{FF2B5EF4-FFF2-40B4-BE49-F238E27FC236}">
                <a16:creationId xmlns:a16="http://schemas.microsoft.com/office/drawing/2014/main" xmlns="" id="{0C343815-9D2D-DB6D-785A-998F4685178D}"/>
              </a:ext>
            </a:extLst>
          </p:cNvPr>
          <p:cNvSpPr txBox="1"/>
          <p:nvPr/>
        </p:nvSpPr>
        <p:spPr>
          <a:xfrm>
            <a:off x="2867220" y="6379200"/>
            <a:ext cx="2718048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solidFill>
                  <a:schemeClr val="accent3">
                    <a:lumOff val="-10117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AR" dirty="0"/>
              <a:t>masanchez@favaloro.edu.ar</a:t>
            </a:r>
          </a:p>
        </p:txBody>
      </p:sp>
    </p:spTree>
    <p:extLst>
      <p:ext uri="{BB962C8B-B14F-4D97-AF65-F5344CB8AC3E}">
        <p14:creationId xmlns:p14="http://schemas.microsoft.com/office/powerpoint/2010/main" val="37019142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ítulo 1"/>
          <p:cNvSpPr txBox="1">
            <a:spLocks noGrp="1"/>
          </p:cNvSpPr>
          <p:nvPr>
            <p:ph type="ctrTitle"/>
          </p:nvPr>
        </p:nvSpPr>
        <p:spPr>
          <a:xfrm>
            <a:off x="761999" y="140250"/>
            <a:ext cx="7772401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spc="-100"/>
            </a:lvl1pPr>
          </a:lstStyle>
          <a:p>
            <a:pPr algn="ctr"/>
            <a:r>
              <a:rPr lang="es-AR" dirty="0">
                <a:solidFill>
                  <a:srgbClr val="C00000"/>
                </a:solidFill>
              </a:rPr>
              <a:t>Repaso</a:t>
            </a:r>
          </a:p>
        </p:txBody>
      </p:sp>
      <p:sp>
        <p:nvSpPr>
          <p:cNvPr id="263" name="Subtítulo 2"/>
          <p:cNvSpPr txBox="1">
            <a:spLocks noGrp="1"/>
          </p:cNvSpPr>
          <p:nvPr>
            <p:ph type="subTitle" idx="1"/>
          </p:nvPr>
        </p:nvSpPr>
        <p:spPr>
          <a:xfrm>
            <a:off x="528600" y="1242217"/>
            <a:ext cx="8239198" cy="470400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36000"/>
              </a:lnSpc>
              <a:buFont typeface="Wingdings" panose="05000000000000000000" pitchFamily="2" charset="2"/>
              <a:buChar char="Ø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Personalidad…¿y la cultura?</a:t>
            </a:r>
          </a:p>
          <a:p>
            <a:pPr marL="342900" indent="-342900">
              <a:lnSpc>
                <a:spcPct val="136000"/>
              </a:lnSpc>
              <a:buFont typeface="Wingdings" panose="05000000000000000000" pitchFamily="2" charset="2"/>
              <a:buChar char="Ø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  <a:p>
            <a:pPr marL="342900" indent="-342900">
              <a:lnSpc>
                <a:spcPct val="136000"/>
              </a:lnSpc>
              <a:buFont typeface="Wingdings" panose="05000000000000000000" pitchFamily="2" charset="2"/>
              <a:buChar char="Ø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Limitaciones:</a:t>
            </a:r>
          </a:p>
          <a:p>
            <a:pPr marL="342900" indent="-342900">
              <a:lnSpc>
                <a:spcPct val="136000"/>
              </a:lnSpc>
              <a:buFont typeface="Wingdings" panose="05000000000000000000" pitchFamily="2" charset="2"/>
              <a:buChar char="Ø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  <a:p>
            <a:pPr marL="342900" indent="-342900">
              <a:lnSpc>
                <a:spcPct val="136000"/>
              </a:lnSpc>
              <a:buFont typeface="Wingdings" panose="05000000000000000000" pitchFamily="2" charset="2"/>
              <a:buChar char="Ø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Dificultad para identificar aspectos particulares de la “otra” cultura.</a:t>
            </a:r>
          </a:p>
          <a:p>
            <a:pPr marL="342900" indent="-342900">
              <a:lnSpc>
                <a:spcPct val="136000"/>
              </a:lnSpc>
              <a:buFont typeface="Wingdings" panose="05000000000000000000" pitchFamily="2" charset="2"/>
              <a:buChar char="Ø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  <a:p>
            <a:pPr marL="342900" indent="-342900">
              <a:lnSpc>
                <a:spcPct val="136000"/>
              </a:lnSpc>
              <a:buFont typeface="Wingdings" panose="05000000000000000000" pitchFamily="2" charset="2"/>
              <a:buChar char="Ø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Sesgo etnocéntrico: la persona occidental ha sido nuestra forma habitual de comprender al hombre y hacer ciencia sobre </a:t>
            </a:r>
            <a:r>
              <a:rPr lang="es-AR" sz="1900" dirty="0" err="1"/>
              <a:t>él.Sin</a:t>
            </a:r>
            <a:r>
              <a:rPr lang="es-AR" sz="1900" dirty="0"/>
              <a:t> embargo, el hombre occidental no es el que cuenta con mayor historia ni el más extendido.</a:t>
            </a:r>
          </a:p>
          <a:p>
            <a:pPr marL="342900" indent="-342900">
              <a:lnSpc>
                <a:spcPct val="136000"/>
              </a:lnSpc>
              <a:buFont typeface="Wingdings" panose="05000000000000000000" pitchFamily="2" charset="2"/>
              <a:buChar char="Ø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  <a:p>
            <a:pPr marL="342900" indent="-342900">
              <a:lnSpc>
                <a:spcPct val="136000"/>
              </a:lnSpc>
              <a:buFont typeface="Wingdings" panose="05000000000000000000" pitchFamily="2" charset="2"/>
              <a:buChar char="Ø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Se trata a la cultura como un aspecto periférico de la naturaleza humana</a:t>
            </a:r>
          </a:p>
          <a:p>
            <a:pPr>
              <a:lnSpc>
                <a:spcPct val="136000"/>
              </a:lnSpc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</p:txBody>
      </p:sp>
      <p:sp>
        <p:nvSpPr>
          <p:cNvPr id="5" name="jkovacevich@ineco.org.ar">
            <a:extLst>
              <a:ext uri="{FF2B5EF4-FFF2-40B4-BE49-F238E27FC236}">
                <a16:creationId xmlns:a16="http://schemas.microsoft.com/office/drawing/2014/main" xmlns="" id="{0C343815-9D2D-DB6D-785A-998F4685178D}"/>
              </a:ext>
            </a:extLst>
          </p:cNvPr>
          <p:cNvSpPr txBox="1"/>
          <p:nvPr/>
        </p:nvSpPr>
        <p:spPr>
          <a:xfrm>
            <a:off x="2867220" y="6379200"/>
            <a:ext cx="2718048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solidFill>
                  <a:schemeClr val="accent3">
                    <a:lumOff val="-10117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AR" dirty="0"/>
              <a:t>masanchez@favaloro.edu.ar</a:t>
            </a:r>
          </a:p>
        </p:txBody>
      </p:sp>
    </p:spTree>
    <p:extLst>
      <p:ext uri="{BB962C8B-B14F-4D97-AF65-F5344CB8AC3E}">
        <p14:creationId xmlns:p14="http://schemas.microsoft.com/office/powerpoint/2010/main" val="38867962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ítulo 1"/>
          <p:cNvSpPr txBox="1">
            <a:spLocks noGrp="1"/>
          </p:cNvSpPr>
          <p:nvPr>
            <p:ph type="ctrTitle"/>
          </p:nvPr>
        </p:nvSpPr>
        <p:spPr>
          <a:xfrm>
            <a:off x="761999" y="140250"/>
            <a:ext cx="7772401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spc="-100"/>
            </a:lvl1pPr>
          </a:lstStyle>
          <a:p>
            <a:pPr algn="ctr"/>
            <a:r>
              <a:rPr lang="es-AR" dirty="0">
                <a:solidFill>
                  <a:srgbClr val="C00000"/>
                </a:solidFill>
              </a:rPr>
              <a:t>Repaso</a:t>
            </a:r>
          </a:p>
        </p:txBody>
      </p:sp>
      <p:sp>
        <p:nvSpPr>
          <p:cNvPr id="263" name="Subtítulo 2"/>
          <p:cNvSpPr txBox="1">
            <a:spLocks noGrp="1"/>
          </p:cNvSpPr>
          <p:nvPr>
            <p:ph type="subTitle" idx="1"/>
          </p:nvPr>
        </p:nvSpPr>
        <p:spPr>
          <a:xfrm>
            <a:off x="342900" y="904875"/>
            <a:ext cx="8424898" cy="5041350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342900" indent="-342900">
              <a:lnSpc>
                <a:spcPct val="136000"/>
              </a:lnSpc>
              <a:buFont typeface="Wingdings" panose="05000000000000000000" pitchFamily="2" charset="2"/>
              <a:buChar char="Ø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Cultura y personalidad</a:t>
            </a:r>
          </a:p>
          <a:p>
            <a:pPr marL="342900" indent="-342900">
              <a:lnSpc>
                <a:spcPct val="136000"/>
              </a:lnSpc>
              <a:buFont typeface="Wingdings" panose="05000000000000000000" pitchFamily="2" charset="2"/>
              <a:buChar char="Ø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Este enfoque entiende que las personas adquieren su personalidad a través de la interacción con la cultura. </a:t>
            </a:r>
          </a:p>
          <a:p>
            <a:pPr marL="342900" indent="-342900">
              <a:lnSpc>
                <a:spcPct val="136000"/>
              </a:lnSpc>
              <a:buFont typeface="Wingdings" panose="05000000000000000000" pitchFamily="2" charset="2"/>
              <a:buChar char="Ø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  <a:p>
            <a:pPr marL="342900" indent="-342900">
              <a:lnSpc>
                <a:spcPct val="136000"/>
              </a:lnSpc>
              <a:buFont typeface="Wingdings" panose="05000000000000000000" pitchFamily="2" charset="2"/>
              <a:buChar char="Ø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Cultura y personalidad se hacen una a la otra. </a:t>
            </a:r>
          </a:p>
          <a:p>
            <a:pPr marL="342900" indent="-342900">
              <a:lnSpc>
                <a:spcPct val="136000"/>
              </a:lnSpc>
              <a:buFont typeface="Wingdings" panose="05000000000000000000" pitchFamily="2" charset="2"/>
              <a:buChar char="Ø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  <a:p>
            <a:pPr marL="342900" indent="-342900">
              <a:lnSpc>
                <a:spcPct val="136000"/>
              </a:lnSpc>
              <a:buFont typeface="Wingdings" panose="05000000000000000000" pitchFamily="2" charset="2"/>
              <a:buChar char="Ø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Allport (1943) reconocía la importancia de la cultura en el desarrollo del individuo: sostenía que uno de los sentidos y concepciones básicas de la personalidad consistía en la organización subjetiva de la cultura, la acumulación de los procesos de socialización y la organización interna de valores sociales vigentes en el individuo.</a:t>
            </a:r>
          </a:p>
          <a:p>
            <a:pPr marL="342900" indent="-342900">
              <a:lnSpc>
                <a:spcPct val="136000"/>
              </a:lnSpc>
              <a:buFont typeface="Wingdings" panose="05000000000000000000" pitchFamily="2" charset="2"/>
              <a:buChar char="Ø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  <a:p>
            <a:pPr marL="342900" indent="-342900">
              <a:lnSpc>
                <a:spcPct val="136000"/>
              </a:lnSpc>
              <a:buFont typeface="Wingdings" panose="05000000000000000000" pitchFamily="2" charset="2"/>
              <a:buChar char="Ø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Las prácticas y significados de la cultura y los procesos psicológicos de cada miembro de esa cultura son mutuamente constitutivas. (</a:t>
            </a:r>
            <a:r>
              <a:rPr lang="es-AR" sz="1900" dirty="0" err="1"/>
              <a:t>Kitayama</a:t>
            </a:r>
            <a:r>
              <a:rPr lang="es-AR" sz="1900" dirty="0"/>
              <a:t> y Markus 1999)</a:t>
            </a:r>
          </a:p>
          <a:p>
            <a:pPr>
              <a:lnSpc>
                <a:spcPct val="136000"/>
              </a:lnSpc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</p:txBody>
      </p:sp>
      <p:sp>
        <p:nvSpPr>
          <p:cNvPr id="5" name="jkovacevich@ineco.org.ar">
            <a:extLst>
              <a:ext uri="{FF2B5EF4-FFF2-40B4-BE49-F238E27FC236}">
                <a16:creationId xmlns:a16="http://schemas.microsoft.com/office/drawing/2014/main" xmlns="" id="{0C343815-9D2D-DB6D-785A-998F4685178D}"/>
              </a:ext>
            </a:extLst>
          </p:cNvPr>
          <p:cNvSpPr txBox="1"/>
          <p:nvPr/>
        </p:nvSpPr>
        <p:spPr>
          <a:xfrm>
            <a:off x="2867220" y="6379200"/>
            <a:ext cx="2718048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solidFill>
                  <a:schemeClr val="accent3">
                    <a:lumOff val="-10117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AR" dirty="0"/>
              <a:t>masanchez@favaloro.edu.ar</a:t>
            </a:r>
          </a:p>
        </p:txBody>
      </p:sp>
    </p:spTree>
    <p:extLst>
      <p:ext uri="{BB962C8B-B14F-4D97-AF65-F5344CB8AC3E}">
        <p14:creationId xmlns:p14="http://schemas.microsoft.com/office/powerpoint/2010/main" val="39047210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ítulo 1"/>
          <p:cNvSpPr txBox="1">
            <a:spLocks noGrp="1"/>
          </p:cNvSpPr>
          <p:nvPr>
            <p:ph type="ctrTitle"/>
          </p:nvPr>
        </p:nvSpPr>
        <p:spPr>
          <a:xfrm>
            <a:off x="685799" y="991027"/>
            <a:ext cx="7772401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spc="-100"/>
            </a:lvl1pPr>
          </a:lstStyle>
          <a:p>
            <a:pPr algn="ctr"/>
            <a:r>
              <a:rPr lang="es-AR" dirty="0">
                <a:solidFill>
                  <a:srgbClr val="C00000"/>
                </a:solidFill>
              </a:rPr>
              <a:t>Experimento </a:t>
            </a:r>
            <a:r>
              <a:rPr lang="es-AR" dirty="0" err="1">
                <a:solidFill>
                  <a:srgbClr val="C00000"/>
                </a:solidFill>
              </a:rPr>
              <a:t>rosenhan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63" name="Subtítulo 2"/>
          <p:cNvSpPr txBox="1">
            <a:spLocks noGrp="1"/>
          </p:cNvSpPr>
          <p:nvPr>
            <p:ph type="subTitle" idx="1"/>
          </p:nvPr>
        </p:nvSpPr>
        <p:spPr>
          <a:xfrm>
            <a:off x="685799" y="2013742"/>
            <a:ext cx="8239198" cy="47040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lnSpc>
                <a:spcPct val="136000"/>
              </a:lnSpc>
              <a:buFont typeface="Wingdings" panose="05000000000000000000" pitchFamily="2" charset="2"/>
              <a:buChar char="Ø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¿Existe un estado normal y un estado de locura? ¿Cómo habrían de distinguirse uno del otro?</a:t>
            </a:r>
          </a:p>
          <a:p>
            <a:pPr marL="342900" indent="-342900">
              <a:lnSpc>
                <a:spcPct val="136000"/>
              </a:lnSpc>
              <a:buFont typeface="Wingdings" panose="05000000000000000000" pitchFamily="2" charset="2"/>
              <a:buChar char="Ø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  <a:p>
            <a:pPr marL="342900" indent="-342900">
              <a:lnSpc>
                <a:spcPct val="136000"/>
              </a:lnSpc>
              <a:buFont typeface="Wingdings" panose="05000000000000000000" pitchFamily="2" charset="2"/>
              <a:buChar char="Ø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Aquello que en una cultura puede considerarse normal, en otra puede ser visto como anormal</a:t>
            </a:r>
          </a:p>
          <a:p>
            <a:pPr marL="342900" indent="-342900">
              <a:lnSpc>
                <a:spcPct val="136000"/>
              </a:lnSpc>
              <a:buFont typeface="Wingdings" panose="05000000000000000000" pitchFamily="2" charset="2"/>
              <a:buChar char="Ø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  <a:p>
            <a:pPr marL="342900" indent="-342900">
              <a:lnSpc>
                <a:spcPct val="136000"/>
              </a:lnSpc>
              <a:buFont typeface="Wingdings" panose="05000000000000000000" pitchFamily="2" charset="2"/>
              <a:buChar char="Ø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“Adaptación a la realidad”</a:t>
            </a:r>
          </a:p>
          <a:p>
            <a:pPr>
              <a:lnSpc>
                <a:spcPct val="136000"/>
              </a:lnSpc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</p:txBody>
      </p:sp>
      <p:sp>
        <p:nvSpPr>
          <p:cNvPr id="5" name="jkovacevich@ineco.org.ar">
            <a:extLst>
              <a:ext uri="{FF2B5EF4-FFF2-40B4-BE49-F238E27FC236}">
                <a16:creationId xmlns:a16="http://schemas.microsoft.com/office/drawing/2014/main" xmlns="" id="{0C343815-9D2D-DB6D-785A-998F4685178D}"/>
              </a:ext>
            </a:extLst>
          </p:cNvPr>
          <p:cNvSpPr txBox="1"/>
          <p:nvPr/>
        </p:nvSpPr>
        <p:spPr>
          <a:xfrm>
            <a:off x="2867220" y="6379200"/>
            <a:ext cx="2718048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solidFill>
                  <a:schemeClr val="accent3">
                    <a:lumOff val="-10117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AR" dirty="0"/>
              <a:t>masanchez@favaloro.edu.ar</a:t>
            </a:r>
          </a:p>
        </p:txBody>
      </p:sp>
    </p:spTree>
    <p:extLst>
      <p:ext uri="{BB962C8B-B14F-4D97-AF65-F5344CB8AC3E}">
        <p14:creationId xmlns:p14="http://schemas.microsoft.com/office/powerpoint/2010/main" val="345661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ítulo 1"/>
          <p:cNvSpPr txBox="1">
            <a:spLocks noGrp="1"/>
          </p:cNvSpPr>
          <p:nvPr>
            <p:ph type="ctrTitle"/>
          </p:nvPr>
        </p:nvSpPr>
        <p:spPr>
          <a:xfrm>
            <a:off x="685799" y="991027"/>
            <a:ext cx="7772401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spc="-100"/>
            </a:lvl1pPr>
          </a:lstStyle>
          <a:p>
            <a:pPr algn="ctr"/>
            <a:r>
              <a:rPr lang="es-AR" dirty="0">
                <a:solidFill>
                  <a:srgbClr val="C00000"/>
                </a:solidFill>
              </a:rPr>
              <a:t>Experimento </a:t>
            </a:r>
            <a:r>
              <a:rPr lang="es-AR" dirty="0" err="1">
                <a:solidFill>
                  <a:srgbClr val="C00000"/>
                </a:solidFill>
              </a:rPr>
              <a:t>rosenhan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63" name="Subtítulo 2"/>
          <p:cNvSpPr txBox="1">
            <a:spLocks noGrp="1"/>
          </p:cNvSpPr>
          <p:nvPr>
            <p:ph type="subTitle" idx="1"/>
          </p:nvPr>
        </p:nvSpPr>
        <p:spPr>
          <a:xfrm>
            <a:off x="685799" y="2013742"/>
            <a:ext cx="8239198" cy="47040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En que consiste el experimento </a:t>
            </a:r>
            <a:r>
              <a:rPr lang="es-AR" sz="1900" dirty="0" err="1"/>
              <a:t>Rosenhan</a:t>
            </a:r>
            <a:r>
              <a:rPr lang="es-AR" sz="1900" dirty="0"/>
              <a:t>:</a:t>
            </a:r>
          </a:p>
          <a:p>
            <a:pPr marL="342900" lvl="4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  <a:p>
            <a:pPr marL="342900" lvl="4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La internación de 8 </a:t>
            </a:r>
            <a:r>
              <a:rPr lang="es-AR" sz="1900" dirty="0" err="1"/>
              <a:t>pseudopacientes</a:t>
            </a:r>
            <a:r>
              <a:rPr lang="es-AR" sz="1900" dirty="0"/>
              <a:t> en distintas clínicas </a:t>
            </a:r>
            <a:r>
              <a:rPr lang="es-AR" sz="1900" dirty="0" err="1"/>
              <a:t>psquiatricas</a:t>
            </a:r>
            <a:r>
              <a:rPr lang="es-AR" sz="1900" dirty="0"/>
              <a:t> de Estados Unidos. </a:t>
            </a:r>
          </a:p>
          <a:p>
            <a:pPr marL="342900" lvl="4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  <a:p>
            <a:pPr marL="342900" lvl="4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El objetivo de este experimento, era observar si los profesionales de salud podían distinguir la presencia de los </a:t>
            </a:r>
            <a:r>
              <a:rPr lang="es-AR" sz="1900" dirty="0" err="1"/>
              <a:t>pseudopacientes</a:t>
            </a:r>
            <a:r>
              <a:rPr lang="es-AR" sz="1900" dirty="0"/>
              <a:t>, entre los verdaderos pacientes. Es decir, si los profesionales podían discriminar entre lo normal y lo anormal. </a:t>
            </a:r>
          </a:p>
          <a:p>
            <a:pPr marL="342900" lvl="4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</p:txBody>
      </p:sp>
      <p:sp>
        <p:nvSpPr>
          <p:cNvPr id="5" name="jkovacevich@ineco.org.ar">
            <a:extLst>
              <a:ext uri="{FF2B5EF4-FFF2-40B4-BE49-F238E27FC236}">
                <a16:creationId xmlns:a16="http://schemas.microsoft.com/office/drawing/2014/main" xmlns="" id="{0C343815-9D2D-DB6D-785A-998F4685178D}"/>
              </a:ext>
            </a:extLst>
          </p:cNvPr>
          <p:cNvSpPr txBox="1"/>
          <p:nvPr/>
        </p:nvSpPr>
        <p:spPr>
          <a:xfrm>
            <a:off x="2867220" y="6379200"/>
            <a:ext cx="2718048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solidFill>
                  <a:schemeClr val="accent3">
                    <a:lumOff val="-10117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AR" dirty="0"/>
              <a:t>masanchez@favaloro.edu.ar</a:t>
            </a:r>
          </a:p>
        </p:txBody>
      </p:sp>
    </p:spTree>
    <p:extLst>
      <p:ext uri="{BB962C8B-B14F-4D97-AF65-F5344CB8AC3E}">
        <p14:creationId xmlns:p14="http://schemas.microsoft.com/office/powerpoint/2010/main" val="11380634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ítulo 1"/>
          <p:cNvSpPr txBox="1">
            <a:spLocks noGrp="1"/>
          </p:cNvSpPr>
          <p:nvPr>
            <p:ph type="ctrTitle"/>
          </p:nvPr>
        </p:nvSpPr>
        <p:spPr>
          <a:xfrm>
            <a:off x="685799" y="991027"/>
            <a:ext cx="7772401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spc="-100"/>
            </a:lvl1pPr>
          </a:lstStyle>
          <a:p>
            <a:pPr algn="ctr"/>
            <a:r>
              <a:rPr lang="es-AR" dirty="0">
                <a:solidFill>
                  <a:srgbClr val="C00000"/>
                </a:solidFill>
              </a:rPr>
              <a:t>Experimento </a:t>
            </a:r>
            <a:r>
              <a:rPr lang="es-AR" dirty="0" err="1">
                <a:solidFill>
                  <a:srgbClr val="C00000"/>
                </a:solidFill>
              </a:rPr>
              <a:t>rosenhan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63" name="Subtítulo 2"/>
          <p:cNvSpPr txBox="1">
            <a:spLocks noGrp="1"/>
          </p:cNvSpPr>
          <p:nvPr>
            <p:ph type="subTitle" idx="1"/>
          </p:nvPr>
        </p:nvSpPr>
        <p:spPr>
          <a:xfrm>
            <a:off x="685799" y="2013742"/>
            <a:ext cx="8239198" cy="47040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El grupo de los </a:t>
            </a:r>
            <a:r>
              <a:rPr lang="es-AR" sz="1900" dirty="0" err="1"/>
              <a:t>Pseudopacientes</a:t>
            </a:r>
            <a:r>
              <a:rPr lang="es-AR" sz="1900" dirty="0"/>
              <a:t> estaba conformado de la siguiente manera:</a:t>
            </a:r>
          </a:p>
          <a:p>
            <a:pPr marL="342900" lvl="4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  <a:p>
            <a:pPr marL="342900" lvl="4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Eran 8 </a:t>
            </a:r>
            <a:r>
              <a:rPr lang="es-AR" sz="1900" dirty="0" err="1"/>
              <a:t>pseudopacientes</a:t>
            </a:r>
            <a:r>
              <a:rPr lang="es-AR" sz="1900" dirty="0"/>
              <a:t>. 3 mujeres y 5 hombres </a:t>
            </a:r>
          </a:p>
          <a:p>
            <a:pPr marL="342900" lvl="4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  <a:p>
            <a:pPr marL="342900" lvl="4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Tres psicólogos, un pediatra, un </a:t>
            </a:r>
            <a:r>
              <a:rPr lang="es-AR" sz="1900" dirty="0" err="1"/>
              <a:t>piquiatra</a:t>
            </a:r>
            <a:r>
              <a:rPr lang="es-AR" sz="1900" dirty="0"/>
              <a:t>, un pintor y una ama de casa.</a:t>
            </a:r>
          </a:p>
          <a:p>
            <a:pPr marL="342900" lvl="4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  <a:p>
            <a:pPr lvl="4">
              <a:lnSpc>
                <a:spcPct val="136000"/>
              </a:lnSpc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</p:txBody>
      </p:sp>
      <p:sp>
        <p:nvSpPr>
          <p:cNvPr id="5" name="jkovacevich@ineco.org.ar">
            <a:extLst>
              <a:ext uri="{FF2B5EF4-FFF2-40B4-BE49-F238E27FC236}">
                <a16:creationId xmlns:a16="http://schemas.microsoft.com/office/drawing/2014/main" xmlns="" id="{0C343815-9D2D-DB6D-785A-998F4685178D}"/>
              </a:ext>
            </a:extLst>
          </p:cNvPr>
          <p:cNvSpPr txBox="1"/>
          <p:nvPr/>
        </p:nvSpPr>
        <p:spPr>
          <a:xfrm>
            <a:off x="2867220" y="6379200"/>
            <a:ext cx="2718048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solidFill>
                  <a:schemeClr val="accent3">
                    <a:lumOff val="-10117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AR" dirty="0"/>
              <a:t>masanchez@favaloro.edu.ar</a:t>
            </a:r>
          </a:p>
        </p:txBody>
      </p:sp>
    </p:spTree>
    <p:extLst>
      <p:ext uri="{BB962C8B-B14F-4D97-AF65-F5344CB8AC3E}">
        <p14:creationId xmlns:p14="http://schemas.microsoft.com/office/powerpoint/2010/main" val="3029706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ítulo 1"/>
          <p:cNvSpPr txBox="1">
            <a:spLocks noGrp="1"/>
          </p:cNvSpPr>
          <p:nvPr>
            <p:ph type="ctrTitle"/>
          </p:nvPr>
        </p:nvSpPr>
        <p:spPr>
          <a:xfrm>
            <a:off x="685799" y="991027"/>
            <a:ext cx="7772401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spc="-100"/>
            </a:lvl1pPr>
          </a:lstStyle>
          <a:p>
            <a:pPr algn="ctr"/>
            <a:r>
              <a:rPr lang="es-AR" dirty="0">
                <a:solidFill>
                  <a:srgbClr val="C00000"/>
                </a:solidFill>
              </a:rPr>
              <a:t>Experimento </a:t>
            </a:r>
            <a:r>
              <a:rPr lang="es-AR" dirty="0" err="1">
                <a:solidFill>
                  <a:srgbClr val="C00000"/>
                </a:solidFill>
              </a:rPr>
              <a:t>rosenhan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63" name="Subtítulo 2"/>
          <p:cNvSpPr txBox="1">
            <a:spLocks noGrp="1"/>
          </p:cNvSpPr>
          <p:nvPr>
            <p:ph type="subTitle" idx="1"/>
          </p:nvPr>
        </p:nvSpPr>
        <p:spPr>
          <a:xfrm>
            <a:off x="685799" y="2013742"/>
            <a:ext cx="8239198" cy="47040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El experimento conto con 12 instituciones psiquiátricas, distribuidas en 5 estados distintos</a:t>
            </a:r>
          </a:p>
          <a:p>
            <a:pPr marL="342900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  <a:p>
            <a:pPr marL="342900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Diferencias entre instituciones psiquiátricas </a:t>
            </a:r>
          </a:p>
          <a:p>
            <a:pPr marL="342900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  <a:p>
            <a:pPr marL="342900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  <a:p>
            <a:pPr marL="342900" lvl="4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  <a:p>
            <a:pPr lvl="4">
              <a:lnSpc>
                <a:spcPct val="136000"/>
              </a:lnSpc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</p:txBody>
      </p:sp>
      <p:sp>
        <p:nvSpPr>
          <p:cNvPr id="5" name="jkovacevich@ineco.org.ar">
            <a:extLst>
              <a:ext uri="{FF2B5EF4-FFF2-40B4-BE49-F238E27FC236}">
                <a16:creationId xmlns:a16="http://schemas.microsoft.com/office/drawing/2014/main" xmlns="" id="{0C343815-9D2D-DB6D-785A-998F4685178D}"/>
              </a:ext>
            </a:extLst>
          </p:cNvPr>
          <p:cNvSpPr txBox="1"/>
          <p:nvPr/>
        </p:nvSpPr>
        <p:spPr>
          <a:xfrm>
            <a:off x="2867220" y="6379200"/>
            <a:ext cx="2718048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solidFill>
                  <a:schemeClr val="accent3">
                    <a:lumOff val="-10117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AR" dirty="0"/>
              <a:t>masanchez@favaloro.edu.ar</a:t>
            </a:r>
          </a:p>
        </p:txBody>
      </p:sp>
    </p:spTree>
    <p:extLst>
      <p:ext uri="{BB962C8B-B14F-4D97-AF65-F5344CB8AC3E}">
        <p14:creationId xmlns:p14="http://schemas.microsoft.com/office/powerpoint/2010/main" val="39133775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ítulo 1"/>
          <p:cNvSpPr txBox="1">
            <a:spLocks noGrp="1"/>
          </p:cNvSpPr>
          <p:nvPr>
            <p:ph type="ctrTitle"/>
          </p:nvPr>
        </p:nvSpPr>
        <p:spPr>
          <a:xfrm>
            <a:off x="685799" y="629077"/>
            <a:ext cx="7772401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spc="-100"/>
            </a:lvl1pPr>
          </a:lstStyle>
          <a:p>
            <a:pPr algn="ctr"/>
            <a:r>
              <a:rPr lang="es-AR" dirty="0">
                <a:solidFill>
                  <a:srgbClr val="C00000"/>
                </a:solidFill>
              </a:rPr>
              <a:t>Experimento </a:t>
            </a:r>
            <a:r>
              <a:rPr lang="es-AR" dirty="0" err="1">
                <a:solidFill>
                  <a:srgbClr val="C00000"/>
                </a:solidFill>
              </a:rPr>
              <a:t>rosenhan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63" name="Subtítulo 2"/>
          <p:cNvSpPr txBox="1">
            <a:spLocks noGrp="1"/>
          </p:cNvSpPr>
          <p:nvPr>
            <p:ph type="subTitle" idx="1"/>
          </p:nvPr>
        </p:nvSpPr>
        <p:spPr>
          <a:xfrm>
            <a:off x="685799" y="1346992"/>
            <a:ext cx="8239198" cy="470400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42900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¿Como era la metodología?</a:t>
            </a:r>
          </a:p>
          <a:p>
            <a:pPr marL="342900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  <a:p>
            <a:pPr marL="342900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Para ser admitidos en las distintas instituciones los </a:t>
            </a:r>
            <a:r>
              <a:rPr lang="es-AR" sz="1900" dirty="0" err="1"/>
              <a:t>pseudopacientes</a:t>
            </a:r>
            <a:r>
              <a:rPr lang="es-AR" sz="1900" dirty="0"/>
              <a:t> referían tener alucinaciones auditivas. Simulando una “Psicosis existencial”</a:t>
            </a:r>
          </a:p>
          <a:p>
            <a:pPr marL="342900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 err="1"/>
              <a:t>Ademas</a:t>
            </a:r>
            <a:r>
              <a:rPr lang="es-AR" sz="1900" dirty="0"/>
              <a:t> de simular esos síntomas, cambiaron sus nombre y datos.</a:t>
            </a:r>
          </a:p>
          <a:p>
            <a:pPr marL="342900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  <a:p>
            <a:pPr marL="342900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Mas allá de simular los síntomas, y los cambios en sus datos, los pseudo pacientes no realizaron modificaciones de su persona, o acontecimientos vitales</a:t>
            </a:r>
          </a:p>
          <a:p>
            <a:pPr marL="342900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Los </a:t>
            </a:r>
            <a:r>
              <a:rPr lang="es-AR" sz="1900" dirty="0" err="1"/>
              <a:t>pseudopacientes</a:t>
            </a:r>
            <a:r>
              <a:rPr lang="es-AR" sz="1900" dirty="0"/>
              <a:t>, una vez dentro de las instituciones se comportaban “normalmente”</a:t>
            </a:r>
          </a:p>
          <a:p>
            <a:pPr marL="342900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  <a:p>
            <a:pPr marL="342900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  <a:p>
            <a:pPr marL="342900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  <a:p>
            <a:pPr marL="342900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  <a:p>
            <a:pPr marL="342900" lvl="4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  <a:p>
            <a:pPr lvl="4">
              <a:lnSpc>
                <a:spcPct val="136000"/>
              </a:lnSpc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</p:txBody>
      </p:sp>
      <p:sp>
        <p:nvSpPr>
          <p:cNvPr id="5" name="jkovacevich@ineco.org.ar">
            <a:extLst>
              <a:ext uri="{FF2B5EF4-FFF2-40B4-BE49-F238E27FC236}">
                <a16:creationId xmlns:a16="http://schemas.microsoft.com/office/drawing/2014/main" xmlns="" id="{0C343815-9D2D-DB6D-785A-998F4685178D}"/>
              </a:ext>
            </a:extLst>
          </p:cNvPr>
          <p:cNvSpPr txBox="1"/>
          <p:nvPr/>
        </p:nvSpPr>
        <p:spPr>
          <a:xfrm>
            <a:off x="2867220" y="6379200"/>
            <a:ext cx="2718048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solidFill>
                  <a:schemeClr val="accent3">
                    <a:lumOff val="-10117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AR" dirty="0"/>
              <a:t>masanchez@favaloro.edu.ar</a:t>
            </a:r>
          </a:p>
        </p:txBody>
      </p:sp>
    </p:spTree>
    <p:extLst>
      <p:ext uri="{BB962C8B-B14F-4D97-AF65-F5344CB8AC3E}">
        <p14:creationId xmlns:p14="http://schemas.microsoft.com/office/powerpoint/2010/main" val="1881082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ítulo 1"/>
          <p:cNvSpPr txBox="1">
            <a:spLocks noGrp="1"/>
          </p:cNvSpPr>
          <p:nvPr>
            <p:ph type="ctrTitle"/>
          </p:nvPr>
        </p:nvSpPr>
        <p:spPr>
          <a:xfrm>
            <a:off x="685799" y="629077"/>
            <a:ext cx="7772401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spc="-100"/>
            </a:lvl1pPr>
          </a:lstStyle>
          <a:p>
            <a:pPr algn="ctr"/>
            <a:r>
              <a:rPr lang="es-AR" dirty="0">
                <a:solidFill>
                  <a:srgbClr val="C00000"/>
                </a:solidFill>
              </a:rPr>
              <a:t>Experimento </a:t>
            </a:r>
            <a:r>
              <a:rPr lang="es-AR" dirty="0" err="1">
                <a:solidFill>
                  <a:srgbClr val="C00000"/>
                </a:solidFill>
              </a:rPr>
              <a:t>rosenhan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63" name="Subtítulo 2"/>
          <p:cNvSpPr txBox="1">
            <a:spLocks noGrp="1"/>
          </p:cNvSpPr>
          <p:nvPr>
            <p:ph type="subTitle" idx="1"/>
          </p:nvPr>
        </p:nvSpPr>
        <p:spPr>
          <a:xfrm>
            <a:off x="685799" y="1346992"/>
            <a:ext cx="8239198" cy="503220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42900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Todos los </a:t>
            </a:r>
            <a:r>
              <a:rPr lang="es-AR" sz="1900" dirty="0" err="1"/>
              <a:t>pseudopacientes</a:t>
            </a:r>
            <a:r>
              <a:rPr lang="es-AR" sz="1900" dirty="0"/>
              <a:t> fueron diagnosticados como </a:t>
            </a:r>
            <a:r>
              <a:rPr lang="es-AR" sz="1900" dirty="0" err="1"/>
              <a:t>Esquizofrenicos</a:t>
            </a:r>
            <a:r>
              <a:rPr lang="es-AR" sz="1900" dirty="0"/>
              <a:t>.</a:t>
            </a:r>
          </a:p>
          <a:p>
            <a:pPr marL="342900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Muchos de los verdaderos pacientes si se daban cuenta que los </a:t>
            </a:r>
            <a:r>
              <a:rPr lang="es-AR" sz="1900" dirty="0" err="1"/>
              <a:t>pseudopacientes</a:t>
            </a:r>
            <a:r>
              <a:rPr lang="es-AR" sz="1900" dirty="0"/>
              <a:t>, no eran pacientes realmente</a:t>
            </a:r>
          </a:p>
          <a:p>
            <a:pPr marL="342900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En una segunda parte del experimento, se avisa a un hospital psiquiátrico que en los próximos tres meses asistirían </a:t>
            </a:r>
            <a:r>
              <a:rPr lang="es-AR" sz="1900" dirty="0" err="1"/>
              <a:t>pseudopacientes</a:t>
            </a:r>
            <a:r>
              <a:rPr lang="es-AR" sz="1900" dirty="0"/>
              <a:t> al hospital intentando ingresar, para ver si el personal era capaz de distinguir a los pacientes verdaderos, de los falsos.</a:t>
            </a:r>
          </a:p>
          <a:p>
            <a:pPr marL="342900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 En esos tres meses el hospital atendió 193 pacientes, de los cuales identificó a 41 como posibles </a:t>
            </a:r>
            <a:r>
              <a:rPr lang="es-AR" sz="1900" dirty="0" err="1"/>
              <a:t>pseudopacientes</a:t>
            </a:r>
            <a:r>
              <a:rPr lang="es-AR" sz="1900" dirty="0"/>
              <a:t>, 19 de los cuales habían levantado las sospechas de al menos un psiquiatra y otro miembro del personal. Ninguno de esos 193 pacientes que habían concurrido al hospital era un </a:t>
            </a:r>
            <a:r>
              <a:rPr lang="es-AR" sz="1900" dirty="0" err="1"/>
              <a:t>pseudopaciente</a:t>
            </a:r>
            <a:r>
              <a:rPr lang="es-AR" sz="1900" dirty="0"/>
              <a:t>.</a:t>
            </a:r>
          </a:p>
          <a:p>
            <a:pPr marL="342900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  <a:p>
            <a:pPr marL="342900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  <a:p>
            <a:pPr marL="342900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  <a:p>
            <a:pPr marL="342900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  <a:p>
            <a:pPr marL="342900" lvl="4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  <a:p>
            <a:pPr lvl="4">
              <a:lnSpc>
                <a:spcPct val="136000"/>
              </a:lnSpc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</p:txBody>
      </p:sp>
      <p:sp>
        <p:nvSpPr>
          <p:cNvPr id="5" name="jkovacevich@ineco.org.ar">
            <a:extLst>
              <a:ext uri="{FF2B5EF4-FFF2-40B4-BE49-F238E27FC236}">
                <a16:creationId xmlns:a16="http://schemas.microsoft.com/office/drawing/2014/main" xmlns="" id="{0C343815-9D2D-DB6D-785A-998F4685178D}"/>
              </a:ext>
            </a:extLst>
          </p:cNvPr>
          <p:cNvSpPr txBox="1"/>
          <p:nvPr/>
        </p:nvSpPr>
        <p:spPr>
          <a:xfrm>
            <a:off x="2867220" y="6379200"/>
            <a:ext cx="2718048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solidFill>
                  <a:schemeClr val="accent3">
                    <a:lumOff val="-10117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AR" dirty="0"/>
              <a:t>masanchez@favaloro.edu.ar</a:t>
            </a:r>
          </a:p>
        </p:txBody>
      </p:sp>
    </p:spTree>
    <p:extLst>
      <p:ext uri="{BB962C8B-B14F-4D97-AF65-F5344CB8AC3E}">
        <p14:creationId xmlns:p14="http://schemas.microsoft.com/office/powerpoint/2010/main" val="30557782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ítulo 1"/>
          <p:cNvSpPr txBox="1">
            <a:spLocks noGrp="1"/>
          </p:cNvSpPr>
          <p:nvPr>
            <p:ph type="ctrTitle"/>
          </p:nvPr>
        </p:nvSpPr>
        <p:spPr>
          <a:xfrm>
            <a:off x="685799" y="629077"/>
            <a:ext cx="7772401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spc="-100"/>
            </a:lvl1pPr>
          </a:lstStyle>
          <a:p>
            <a:pPr algn="ctr"/>
            <a:r>
              <a:rPr lang="es-AR" dirty="0">
                <a:solidFill>
                  <a:srgbClr val="C00000"/>
                </a:solidFill>
              </a:rPr>
              <a:t>Experimento </a:t>
            </a:r>
            <a:r>
              <a:rPr lang="es-AR" dirty="0" err="1">
                <a:solidFill>
                  <a:srgbClr val="C00000"/>
                </a:solidFill>
              </a:rPr>
              <a:t>rosenhan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63" name="Subtítulo 2"/>
          <p:cNvSpPr txBox="1">
            <a:spLocks noGrp="1"/>
          </p:cNvSpPr>
          <p:nvPr>
            <p:ph type="subTitle" idx="1"/>
          </p:nvPr>
        </p:nvSpPr>
        <p:spPr>
          <a:xfrm>
            <a:off x="685799" y="1346992"/>
            <a:ext cx="8239198" cy="50322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  <a:p>
            <a:pPr marL="342900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Las propias instituciones </a:t>
            </a:r>
            <a:r>
              <a:rPr lang="es-AR" sz="1900" i="1" dirty="0"/>
              <a:t>“crean una realidad especial”</a:t>
            </a:r>
            <a:r>
              <a:rPr lang="es-AR" sz="1900" dirty="0"/>
              <a:t> </a:t>
            </a:r>
          </a:p>
          <a:p>
            <a:pPr marL="342900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  <a:p>
            <a:pPr marL="342900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Se generan efectos de estigmatización y </a:t>
            </a:r>
            <a:r>
              <a:rPr lang="es-AR" sz="1900" dirty="0" err="1"/>
              <a:t>depersonalizacion</a:t>
            </a:r>
            <a:r>
              <a:rPr lang="es-AR" sz="1900" dirty="0"/>
              <a:t> hacia los pacientes </a:t>
            </a:r>
          </a:p>
          <a:p>
            <a:pPr marL="342900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  <a:p>
            <a:pPr marL="342900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Vivencia de la internación psiquiátrica inhumana.</a:t>
            </a:r>
          </a:p>
          <a:p>
            <a:pPr marL="342900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  <a:p>
            <a:pPr marL="342900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  <a:p>
            <a:pPr marL="342900" lvl="4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  <a:p>
            <a:pPr lvl="4">
              <a:lnSpc>
                <a:spcPct val="136000"/>
              </a:lnSpc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</p:txBody>
      </p:sp>
      <p:sp>
        <p:nvSpPr>
          <p:cNvPr id="5" name="jkovacevich@ineco.org.ar">
            <a:extLst>
              <a:ext uri="{FF2B5EF4-FFF2-40B4-BE49-F238E27FC236}">
                <a16:creationId xmlns:a16="http://schemas.microsoft.com/office/drawing/2014/main" xmlns="" id="{0C343815-9D2D-DB6D-785A-998F4685178D}"/>
              </a:ext>
            </a:extLst>
          </p:cNvPr>
          <p:cNvSpPr txBox="1"/>
          <p:nvPr/>
        </p:nvSpPr>
        <p:spPr>
          <a:xfrm>
            <a:off x="2867220" y="6379200"/>
            <a:ext cx="2718048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solidFill>
                  <a:schemeClr val="accent3">
                    <a:lumOff val="-10117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AR" dirty="0"/>
              <a:t>masanchez@favaloro.edu.ar</a:t>
            </a:r>
          </a:p>
        </p:txBody>
      </p:sp>
    </p:spTree>
    <p:extLst>
      <p:ext uri="{BB962C8B-B14F-4D97-AF65-F5344CB8AC3E}">
        <p14:creationId xmlns:p14="http://schemas.microsoft.com/office/powerpoint/2010/main" val="27898039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ítulo 1"/>
          <p:cNvSpPr txBox="1">
            <a:spLocks noGrp="1"/>
          </p:cNvSpPr>
          <p:nvPr>
            <p:ph type="ctrTitle"/>
          </p:nvPr>
        </p:nvSpPr>
        <p:spPr>
          <a:xfrm>
            <a:off x="685798" y="791318"/>
            <a:ext cx="7772401" cy="853440"/>
          </a:xfrm>
          <a:prstGeom prst="rect">
            <a:avLst/>
          </a:prstGeom>
        </p:spPr>
        <p:txBody>
          <a:bodyPr/>
          <a:lstStyle>
            <a:lvl1pPr>
              <a:defRPr sz="2800" spc="-100"/>
            </a:lvl1pPr>
          </a:lstStyle>
          <a:p>
            <a:pPr algn="ctr"/>
            <a:r>
              <a:rPr lang="es-AR" dirty="0">
                <a:solidFill>
                  <a:srgbClr val="C00000"/>
                </a:solidFill>
              </a:rPr>
              <a:t>Agenda de la clase 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263" name="Subtítulo 2"/>
          <p:cNvSpPr txBox="1">
            <a:spLocks noGrp="1"/>
          </p:cNvSpPr>
          <p:nvPr>
            <p:ph type="subTitle" idx="1"/>
          </p:nvPr>
        </p:nvSpPr>
        <p:spPr>
          <a:xfrm>
            <a:off x="800027" y="1844467"/>
            <a:ext cx="7171943" cy="47040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Clase sincrónica (8-11hs)</a:t>
            </a:r>
          </a:p>
          <a:p>
            <a:pPr marL="342900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Presentación del TEMPS - A.</a:t>
            </a:r>
          </a:p>
          <a:p>
            <a:pPr marL="342900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Presentación del Experimento </a:t>
            </a:r>
            <a:r>
              <a:rPr lang="es-AR" sz="1900" dirty="0" err="1"/>
              <a:t>Rosenhan</a:t>
            </a:r>
            <a:r>
              <a:rPr lang="es-AR" sz="1900" dirty="0"/>
              <a:t>.</a:t>
            </a:r>
          </a:p>
          <a:p>
            <a:pPr marL="342900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Seguimiento de las Monografías.</a:t>
            </a:r>
          </a:p>
          <a:p>
            <a:pPr marL="342900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Cierre de clase, dudas o consultas</a:t>
            </a:r>
          </a:p>
          <a:p>
            <a:pPr>
              <a:lnSpc>
                <a:spcPct val="136000"/>
              </a:lnSpc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---------------------------------------------------------------------------------</a:t>
            </a:r>
          </a:p>
          <a:p>
            <a:pPr marL="342900" indent="-342900">
              <a:lnSpc>
                <a:spcPct val="136000"/>
              </a:lnSpc>
              <a:buFont typeface="Arial" panose="020B0604020202020204" pitchFamily="34" charset="0"/>
              <a:buChar char="•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Clase asincrónica (11-12hs)</a:t>
            </a:r>
          </a:p>
          <a:p>
            <a:pPr>
              <a:lnSpc>
                <a:spcPct val="136000"/>
              </a:lnSpc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</p:txBody>
      </p:sp>
      <p:sp>
        <p:nvSpPr>
          <p:cNvPr id="264" name="jkovacevich@ineco.org.ar"/>
          <p:cNvSpPr txBox="1"/>
          <p:nvPr/>
        </p:nvSpPr>
        <p:spPr>
          <a:xfrm>
            <a:off x="2848170" y="6379200"/>
            <a:ext cx="2718048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solidFill>
                  <a:schemeClr val="accent3">
                    <a:lumOff val="-10117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AR" dirty="0"/>
              <a:t>masanchez@favaloro.edu.ar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ítulo 1"/>
          <p:cNvSpPr txBox="1">
            <a:spLocks noGrp="1"/>
          </p:cNvSpPr>
          <p:nvPr>
            <p:ph type="ctrTitle"/>
          </p:nvPr>
        </p:nvSpPr>
        <p:spPr>
          <a:xfrm>
            <a:off x="685798" y="943084"/>
            <a:ext cx="7772401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spc="-100"/>
            </a:lvl1pPr>
          </a:lstStyle>
          <a:p>
            <a:pPr algn="ctr"/>
            <a:r>
              <a:rPr lang="es-AR">
                <a:solidFill>
                  <a:srgbClr val="C00000"/>
                </a:solidFill>
              </a:rPr>
              <a:t>A </a:t>
            </a:r>
            <a:r>
              <a:rPr lang="es-AR" smtClean="0">
                <a:solidFill>
                  <a:srgbClr val="C00000"/>
                </a:solidFill>
              </a:rPr>
              <a:t>trabajaR!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5" name="jkovacevich@ineco.org.ar">
            <a:extLst>
              <a:ext uri="{FF2B5EF4-FFF2-40B4-BE49-F238E27FC236}">
                <a16:creationId xmlns:a16="http://schemas.microsoft.com/office/drawing/2014/main" xmlns="" id="{0C343815-9D2D-DB6D-785A-998F4685178D}"/>
              </a:ext>
            </a:extLst>
          </p:cNvPr>
          <p:cNvSpPr txBox="1"/>
          <p:nvPr/>
        </p:nvSpPr>
        <p:spPr>
          <a:xfrm>
            <a:off x="2867220" y="6379200"/>
            <a:ext cx="2718048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solidFill>
                  <a:schemeClr val="accent3">
                    <a:lumOff val="-10117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AR" dirty="0"/>
              <a:t>masanchez@favaloro.edu.ar</a:t>
            </a:r>
          </a:p>
        </p:txBody>
      </p:sp>
      <p:pic>
        <p:nvPicPr>
          <p:cNvPr id="7" name="Picture 2" descr="Cuánto gana Homero Simpson en la planta nuclear? Filtran su sueldo (VIDEO)">
            <a:extLst>
              <a:ext uri="{FF2B5EF4-FFF2-40B4-BE49-F238E27FC236}">
                <a16:creationId xmlns:a16="http://schemas.microsoft.com/office/drawing/2014/main" xmlns="" id="{4F7A16C6-7FAC-3A02-D087-54FE15B2C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399" y="2373521"/>
            <a:ext cx="55372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25491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Muñeco pensativo png » PNG Image">
            <a:extLst>
              <a:ext uri="{FF2B5EF4-FFF2-40B4-BE49-F238E27FC236}">
                <a16:creationId xmlns:a16="http://schemas.microsoft.com/office/drawing/2014/main" xmlns="" id="{ABBFEA94-4D09-4DD0-9324-00CDC39A7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591" y="2178965"/>
            <a:ext cx="2500069" cy="250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5920B6C3-6809-4B5E-A081-2B1DB3DE63B2}"/>
              </a:ext>
            </a:extLst>
          </p:cNvPr>
          <p:cNvSpPr txBox="1"/>
          <p:nvPr/>
        </p:nvSpPr>
        <p:spPr>
          <a:xfrm>
            <a:off x="466725" y="1781175"/>
            <a:ext cx="199072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AR" sz="18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¿Dudas?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7F80B713-8CF9-4A3A-9872-61BF6A07E9EF}"/>
              </a:ext>
            </a:extLst>
          </p:cNvPr>
          <p:cNvSpPr txBox="1"/>
          <p:nvPr/>
        </p:nvSpPr>
        <p:spPr>
          <a:xfrm>
            <a:off x="6524625" y="2457450"/>
            <a:ext cx="171450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AR" sz="18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¿Preguntas?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CDEEDB59-FB25-4C84-BFDA-7AF2A7D25B8E}"/>
              </a:ext>
            </a:extLst>
          </p:cNvPr>
          <p:cNvSpPr txBox="1"/>
          <p:nvPr/>
        </p:nvSpPr>
        <p:spPr>
          <a:xfrm>
            <a:off x="962025" y="4679034"/>
            <a:ext cx="173432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AR" sz="1800" b="0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¿Consultas?</a:t>
            </a:r>
          </a:p>
        </p:txBody>
      </p:sp>
      <p:sp>
        <p:nvSpPr>
          <p:cNvPr id="7" name="jkovacevich@ineco.org.ar">
            <a:extLst>
              <a:ext uri="{FF2B5EF4-FFF2-40B4-BE49-F238E27FC236}">
                <a16:creationId xmlns:a16="http://schemas.microsoft.com/office/drawing/2014/main" xmlns="" id="{315A8C3F-AFA3-ABBF-DC98-2671F5D53781}"/>
              </a:ext>
            </a:extLst>
          </p:cNvPr>
          <p:cNvSpPr txBox="1"/>
          <p:nvPr/>
        </p:nvSpPr>
        <p:spPr>
          <a:xfrm>
            <a:off x="2867220" y="6379200"/>
            <a:ext cx="2718048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solidFill>
                  <a:schemeClr val="accent3">
                    <a:lumOff val="-10117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AR" dirty="0"/>
              <a:t>masanchez@favaloro.edu.ar</a:t>
            </a:r>
          </a:p>
        </p:txBody>
      </p:sp>
    </p:spTree>
    <p:extLst>
      <p:ext uri="{BB962C8B-B14F-4D97-AF65-F5344CB8AC3E}">
        <p14:creationId xmlns:p14="http://schemas.microsoft.com/office/powerpoint/2010/main" val="399460558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ítulo 1"/>
          <p:cNvSpPr txBox="1">
            <a:spLocks noGrp="1"/>
          </p:cNvSpPr>
          <p:nvPr>
            <p:ph type="ctrTitle"/>
          </p:nvPr>
        </p:nvSpPr>
        <p:spPr>
          <a:xfrm>
            <a:off x="685799" y="991027"/>
            <a:ext cx="7772401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spc="-100"/>
            </a:lvl1pPr>
          </a:lstStyle>
          <a:p>
            <a:pPr algn="ctr"/>
            <a:r>
              <a:rPr lang="es-AR" dirty="0" err="1">
                <a:solidFill>
                  <a:srgbClr val="C00000"/>
                </a:solidFill>
              </a:rPr>
              <a:t>Temps</a:t>
            </a:r>
            <a:r>
              <a:rPr lang="es-AR" dirty="0">
                <a:solidFill>
                  <a:srgbClr val="C00000"/>
                </a:solidFill>
              </a:rPr>
              <a:t> - a</a:t>
            </a:r>
          </a:p>
        </p:txBody>
      </p:sp>
      <p:sp>
        <p:nvSpPr>
          <p:cNvPr id="263" name="Subtítulo 2"/>
          <p:cNvSpPr txBox="1">
            <a:spLocks noGrp="1"/>
          </p:cNvSpPr>
          <p:nvPr>
            <p:ph type="subTitle" idx="1"/>
          </p:nvPr>
        </p:nvSpPr>
        <p:spPr>
          <a:xfrm>
            <a:off x="685799" y="2013742"/>
            <a:ext cx="8239198" cy="47040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lnSpc>
                <a:spcPct val="136000"/>
              </a:lnSpc>
              <a:buFont typeface="Wingdings" panose="05000000000000000000" pitchFamily="2" charset="2"/>
              <a:buChar char="Ø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Escala (autoadministrable) de Temperamento de Memphis, Pisa, París y San Diego</a:t>
            </a:r>
          </a:p>
          <a:p>
            <a:pPr marL="342900" indent="-342900">
              <a:lnSpc>
                <a:spcPct val="136000"/>
              </a:lnSpc>
              <a:buFont typeface="Wingdings" panose="05000000000000000000" pitchFamily="2" charset="2"/>
              <a:buChar char="Ø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Permite la evaluación de cinco rasgos de temperamento presentes en la vida del sujeto en forma estable o predominante:</a:t>
            </a:r>
          </a:p>
          <a:p>
            <a:pPr>
              <a:lnSpc>
                <a:spcPct val="136000"/>
              </a:lnSpc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	1.Temperamento Depresivo o Distímico</a:t>
            </a:r>
          </a:p>
          <a:p>
            <a:pPr>
              <a:lnSpc>
                <a:spcPct val="136000"/>
              </a:lnSpc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	2.Temperamento Ciclotímico</a:t>
            </a:r>
          </a:p>
          <a:p>
            <a:pPr>
              <a:lnSpc>
                <a:spcPct val="136000"/>
              </a:lnSpc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	3.Temperamento Hipertímico</a:t>
            </a:r>
          </a:p>
          <a:p>
            <a:pPr>
              <a:lnSpc>
                <a:spcPct val="136000"/>
              </a:lnSpc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	4.Temperamento Irritable</a:t>
            </a:r>
          </a:p>
          <a:p>
            <a:pPr>
              <a:lnSpc>
                <a:spcPct val="136000"/>
              </a:lnSpc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	5.Temperamento Ansioso</a:t>
            </a:r>
          </a:p>
        </p:txBody>
      </p:sp>
      <p:sp>
        <p:nvSpPr>
          <p:cNvPr id="5" name="jkovacevich@ineco.org.ar">
            <a:extLst>
              <a:ext uri="{FF2B5EF4-FFF2-40B4-BE49-F238E27FC236}">
                <a16:creationId xmlns:a16="http://schemas.microsoft.com/office/drawing/2014/main" xmlns="" id="{0C343815-9D2D-DB6D-785A-998F4685178D}"/>
              </a:ext>
            </a:extLst>
          </p:cNvPr>
          <p:cNvSpPr txBox="1"/>
          <p:nvPr/>
        </p:nvSpPr>
        <p:spPr>
          <a:xfrm>
            <a:off x="2867220" y="6379200"/>
            <a:ext cx="2718048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solidFill>
                  <a:schemeClr val="accent3">
                    <a:lumOff val="-10117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AR" dirty="0"/>
              <a:t>masanchez@favaloro.edu.ar</a:t>
            </a:r>
          </a:p>
        </p:txBody>
      </p:sp>
    </p:spTree>
    <p:extLst>
      <p:ext uri="{BB962C8B-B14F-4D97-AF65-F5344CB8AC3E}">
        <p14:creationId xmlns:p14="http://schemas.microsoft.com/office/powerpoint/2010/main" val="647686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ítulo 1"/>
          <p:cNvSpPr txBox="1">
            <a:spLocks noGrp="1"/>
          </p:cNvSpPr>
          <p:nvPr>
            <p:ph type="ctrTitle"/>
          </p:nvPr>
        </p:nvSpPr>
        <p:spPr>
          <a:xfrm>
            <a:off x="685799" y="991027"/>
            <a:ext cx="7772401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spc="-100"/>
            </a:lvl1pPr>
          </a:lstStyle>
          <a:p>
            <a:pPr algn="ctr"/>
            <a:r>
              <a:rPr lang="es-AR" dirty="0" err="1">
                <a:solidFill>
                  <a:srgbClr val="C00000"/>
                </a:solidFill>
              </a:rPr>
              <a:t>Temps</a:t>
            </a:r>
            <a:r>
              <a:rPr lang="es-AR" dirty="0">
                <a:solidFill>
                  <a:srgbClr val="C00000"/>
                </a:solidFill>
              </a:rPr>
              <a:t> - a</a:t>
            </a:r>
          </a:p>
        </p:txBody>
      </p:sp>
      <p:sp>
        <p:nvSpPr>
          <p:cNvPr id="263" name="Subtítulo 2"/>
          <p:cNvSpPr txBox="1">
            <a:spLocks noGrp="1"/>
          </p:cNvSpPr>
          <p:nvPr>
            <p:ph type="subTitle" idx="1"/>
          </p:nvPr>
        </p:nvSpPr>
        <p:spPr>
          <a:xfrm>
            <a:off x="685799" y="2013742"/>
            <a:ext cx="8239198" cy="47040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lnSpc>
                <a:spcPct val="136000"/>
              </a:lnSpc>
              <a:buFont typeface="Wingdings" panose="05000000000000000000" pitchFamily="2" charset="2"/>
              <a:buChar char="Ø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Consiste en 110 ítems (que se dividen en 5 subescalas), de fácil lectura y comprensión tanto para los pacientes como para la población general.</a:t>
            </a:r>
          </a:p>
          <a:p>
            <a:pPr marL="342900" indent="-342900">
              <a:lnSpc>
                <a:spcPct val="136000"/>
              </a:lnSpc>
              <a:buFont typeface="Wingdings" panose="05000000000000000000" pitchFamily="2" charset="2"/>
              <a:buChar char="Ø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Respuesta V o F</a:t>
            </a:r>
          </a:p>
          <a:p>
            <a:pPr marL="342900" indent="-342900">
              <a:lnSpc>
                <a:spcPct val="136000"/>
              </a:lnSpc>
              <a:buFont typeface="Wingdings" panose="05000000000000000000" pitchFamily="2" charset="2"/>
              <a:buChar char="Ø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Las subescalas posibilitan registrar los ritmos anímicos, cognitivos, psicomotores y circadianos.</a:t>
            </a:r>
          </a:p>
          <a:p>
            <a:pPr marL="342900" indent="-342900">
              <a:lnSpc>
                <a:spcPct val="136000"/>
              </a:lnSpc>
              <a:buFont typeface="Wingdings" panose="05000000000000000000" pitchFamily="2" charset="2"/>
              <a:buChar char="Ø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Se ha adaptado a la argentina y validado con población local obteniendo puntos de corte para cada uno de los 5 temperamentos que evalúa</a:t>
            </a:r>
          </a:p>
          <a:p>
            <a:pPr marL="342900" indent="-342900">
              <a:lnSpc>
                <a:spcPct val="136000"/>
              </a:lnSpc>
              <a:buFont typeface="Wingdings" panose="05000000000000000000" pitchFamily="2" charset="2"/>
              <a:buChar char="Ø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Esta Escala ha sido validada en 7 lenguas y traducida al menos a 20 idiomas.</a:t>
            </a:r>
          </a:p>
        </p:txBody>
      </p:sp>
      <p:sp>
        <p:nvSpPr>
          <p:cNvPr id="5" name="jkovacevich@ineco.org.ar">
            <a:extLst>
              <a:ext uri="{FF2B5EF4-FFF2-40B4-BE49-F238E27FC236}">
                <a16:creationId xmlns:a16="http://schemas.microsoft.com/office/drawing/2014/main" xmlns="" id="{0C343815-9D2D-DB6D-785A-998F4685178D}"/>
              </a:ext>
            </a:extLst>
          </p:cNvPr>
          <p:cNvSpPr txBox="1"/>
          <p:nvPr/>
        </p:nvSpPr>
        <p:spPr>
          <a:xfrm>
            <a:off x="2867220" y="6379200"/>
            <a:ext cx="2718048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solidFill>
                  <a:schemeClr val="accent3">
                    <a:lumOff val="-10117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AR" dirty="0"/>
              <a:t>masanchez@favaloro.edu.ar</a:t>
            </a:r>
          </a:p>
        </p:txBody>
      </p:sp>
    </p:spTree>
    <p:extLst>
      <p:ext uri="{BB962C8B-B14F-4D97-AF65-F5344CB8AC3E}">
        <p14:creationId xmlns:p14="http://schemas.microsoft.com/office/powerpoint/2010/main" val="758149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ítulo 1"/>
          <p:cNvSpPr txBox="1">
            <a:spLocks noGrp="1"/>
          </p:cNvSpPr>
          <p:nvPr>
            <p:ph type="ctrTitle"/>
          </p:nvPr>
        </p:nvSpPr>
        <p:spPr>
          <a:xfrm>
            <a:off x="685799" y="807601"/>
            <a:ext cx="7772401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spc="-100"/>
            </a:lvl1pPr>
          </a:lstStyle>
          <a:p>
            <a:pPr algn="ctr"/>
            <a:r>
              <a:rPr lang="es-AR" dirty="0" err="1">
                <a:solidFill>
                  <a:srgbClr val="C00000"/>
                </a:solidFill>
              </a:rPr>
              <a:t>Temps</a:t>
            </a:r>
            <a:r>
              <a:rPr lang="es-AR" dirty="0">
                <a:solidFill>
                  <a:srgbClr val="C00000"/>
                </a:solidFill>
              </a:rPr>
              <a:t> - a</a:t>
            </a:r>
          </a:p>
        </p:txBody>
      </p:sp>
      <p:sp>
        <p:nvSpPr>
          <p:cNvPr id="263" name="Subtítulo 2"/>
          <p:cNvSpPr txBox="1">
            <a:spLocks noGrp="1"/>
          </p:cNvSpPr>
          <p:nvPr>
            <p:ph type="subTitle" idx="1"/>
          </p:nvPr>
        </p:nvSpPr>
        <p:spPr>
          <a:xfrm>
            <a:off x="685799" y="1675192"/>
            <a:ext cx="8239198" cy="47040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lnSpc>
                <a:spcPct val="136000"/>
              </a:lnSpc>
              <a:buFont typeface="Wingdings" panose="05000000000000000000" pitchFamily="2" charset="2"/>
              <a:buChar char="Ø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ALGORITMO DE PUNTUACIÓN: El total de cada subescala es la suma de las respuestas Verdadera (V) que contestó el sujeto:</a:t>
            </a:r>
          </a:p>
          <a:p>
            <a:pPr marL="342900" indent="-342900">
              <a:lnSpc>
                <a:spcPct val="136000"/>
              </a:lnSpc>
              <a:buFont typeface="Wingdings" panose="05000000000000000000" pitchFamily="2" charset="2"/>
              <a:buChar char="Ø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  <a:p>
            <a:pPr>
              <a:lnSpc>
                <a:spcPct val="136000"/>
              </a:lnSpc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</p:txBody>
      </p:sp>
      <p:sp>
        <p:nvSpPr>
          <p:cNvPr id="5" name="jkovacevich@ineco.org.ar">
            <a:extLst>
              <a:ext uri="{FF2B5EF4-FFF2-40B4-BE49-F238E27FC236}">
                <a16:creationId xmlns:a16="http://schemas.microsoft.com/office/drawing/2014/main" xmlns="" id="{0C343815-9D2D-DB6D-785A-998F4685178D}"/>
              </a:ext>
            </a:extLst>
          </p:cNvPr>
          <p:cNvSpPr txBox="1"/>
          <p:nvPr/>
        </p:nvSpPr>
        <p:spPr>
          <a:xfrm>
            <a:off x="2867220" y="6379200"/>
            <a:ext cx="2718048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solidFill>
                  <a:schemeClr val="accent3">
                    <a:lumOff val="-10117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AR" dirty="0"/>
              <a:t>masanchez@favaloro.edu.ar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5DE48A59-6C77-214A-3C78-A233AE3761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6" t="57037" r="44272" b="11666"/>
          <a:stretch/>
        </p:blipFill>
        <p:spPr>
          <a:xfrm>
            <a:off x="1249681" y="3145983"/>
            <a:ext cx="6444710" cy="290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97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ítulo 1"/>
          <p:cNvSpPr txBox="1">
            <a:spLocks noGrp="1"/>
          </p:cNvSpPr>
          <p:nvPr>
            <p:ph type="ctrTitle"/>
          </p:nvPr>
        </p:nvSpPr>
        <p:spPr>
          <a:xfrm>
            <a:off x="685799" y="807601"/>
            <a:ext cx="7772401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spc="-100"/>
            </a:lvl1pPr>
          </a:lstStyle>
          <a:p>
            <a:pPr algn="ctr"/>
            <a:r>
              <a:rPr lang="es-AR" dirty="0" err="1">
                <a:solidFill>
                  <a:srgbClr val="C00000"/>
                </a:solidFill>
              </a:rPr>
              <a:t>Temps</a:t>
            </a:r>
            <a:r>
              <a:rPr lang="es-AR" dirty="0">
                <a:solidFill>
                  <a:srgbClr val="C00000"/>
                </a:solidFill>
              </a:rPr>
              <a:t> - a</a:t>
            </a:r>
          </a:p>
        </p:txBody>
      </p:sp>
      <p:sp>
        <p:nvSpPr>
          <p:cNvPr id="263" name="Subtítulo 2"/>
          <p:cNvSpPr txBox="1">
            <a:spLocks noGrp="1"/>
          </p:cNvSpPr>
          <p:nvPr>
            <p:ph type="subTitle" idx="1"/>
          </p:nvPr>
        </p:nvSpPr>
        <p:spPr>
          <a:xfrm>
            <a:off x="685799" y="1675192"/>
            <a:ext cx="8239198" cy="47040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lnSpc>
                <a:spcPct val="136000"/>
              </a:lnSpc>
              <a:buFont typeface="Wingdings" panose="05000000000000000000" pitchFamily="2" charset="2"/>
              <a:buChar char="Ø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INTERPRETACIÓN DE LOS PUNTAJES OBTENIDOS:</a:t>
            </a:r>
          </a:p>
          <a:p>
            <a:pPr>
              <a:lnSpc>
                <a:spcPct val="136000"/>
              </a:lnSpc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</p:txBody>
      </p:sp>
      <p:sp>
        <p:nvSpPr>
          <p:cNvPr id="5" name="jkovacevich@ineco.org.ar">
            <a:extLst>
              <a:ext uri="{FF2B5EF4-FFF2-40B4-BE49-F238E27FC236}">
                <a16:creationId xmlns:a16="http://schemas.microsoft.com/office/drawing/2014/main" xmlns="" id="{0C343815-9D2D-DB6D-785A-998F4685178D}"/>
              </a:ext>
            </a:extLst>
          </p:cNvPr>
          <p:cNvSpPr txBox="1"/>
          <p:nvPr/>
        </p:nvSpPr>
        <p:spPr>
          <a:xfrm>
            <a:off x="2867220" y="6379200"/>
            <a:ext cx="2718048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solidFill>
                  <a:schemeClr val="accent3">
                    <a:lumOff val="-10117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AR" dirty="0"/>
              <a:t>masanchez@favaloro.edu.ar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DD6664A5-03A4-0BC4-EABA-EFB23DAD21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t="50000" r="44479" b="18333"/>
          <a:stretch/>
        </p:blipFill>
        <p:spPr>
          <a:xfrm>
            <a:off x="1285875" y="2601472"/>
            <a:ext cx="6219825" cy="285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6122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ítulo 1"/>
          <p:cNvSpPr txBox="1">
            <a:spLocks noGrp="1"/>
          </p:cNvSpPr>
          <p:nvPr>
            <p:ph type="ctrTitle"/>
          </p:nvPr>
        </p:nvSpPr>
        <p:spPr>
          <a:xfrm>
            <a:off x="685799" y="807601"/>
            <a:ext cx="7772401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spc="-100"/>
            </a:lvl1pPr>
          </a:lstStyle>
          <a:p>
            <a:pPr algn="ctr"/>
            <a:r>
              <a:rPr lang="es-AR" dirty="0" err="1">
                <a:solidFill>
                  <a:srgbClr val="C00000"/>
                </a:solidFill>
              </a:rPr>
              <a:t>Temps</a:t>
            </a:r>
            <a:r>
              <a:rPr lang="es-AR" dirty="0">
                <a:solidFill>
                  <a:srgbClr val="C00000"/>
                </a:solidFill>
              </a:rPr>
              <a:t> - a</a:t>
            </a:r>
          </a:p>
        </p:txBody>
      </p:sp>
      <p:sp>
        <p:nvSpPr>
          <p:cNvPr id="5" name="jkovacevich@ineco.org.ar">
            <a:extLst>
              <a:ext uri="{FF2B5EF4-FFF2-40B4-BE49-F238E27FC236}">
                <a16:creationId xmlns:a16="http://schemas.microsoft.com/office/drawing/2014/main" xmlns="" id="{0C343815-9D2D-DB6D-785A-998F4685178D}"/>
              </a:ext>
            </a:extLst>
          </p:cNvPr>
          <p:cNvSpPr txBox="1"/>
          <p:nvPr/>
        </p:nvSpPr>
        <p:spPr>
          <a:xfrm>
            <a:off x="2867220" y="6379200"/>
            <a:ext cx="2718048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solidFill>
                  <a:schemeClr val="accent3">
                    <a:lumOff val="-10117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AR" dirty="0"/>
              <a:t>masanchez@favaloro.edu.ar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D3C0ADF5-5E32-06ED-55DA-F291AB271C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68" t="35241" r="36278" b="5926"/>
          <a:stretch/>
        </p:blipFill>
        <p:spPr>
          <a:xfrm>
            <a:off x="1004887" y="1895235"/>
            <a:ext cx="7134224" cy="424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8540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ítulo 1"/>
          <p:cNvSpPr txBox="1">
            <a:spLocks noGrp="1"/>
          </p:cNvSpPr>
          <p:nvPr>
            <p:ph type="ctrTitle"/>
          </p:nvPr>
        </p:nvSpPr>
        <p:spPr>
          <a:xfrm>
            <a:off x="685799" y="140250"/>
            <a:ext cx="7772401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spc="-100"/>
            </a:lvl1pPr>
          </a:lstStyle>
          <a:p>
            <a:pPr algn="ctr"/>
            <a:r>
              <a:rPr lang="es-AR" dirty="0" err="1">
                <a:solidFill>
                  <a:srgbClr val="C00000"/>
                </a:solidFill>
              </a:rPr>
              <a:t>Temps</a:t>
            </a:r>
            <a:r>
              <a:rPr lang="es-AR" dirty="0">
                <a:solidFill>
                  <a:srgbClr val="C00000"/>
                </a:solidFill>
              </a:rPr>
              <a:t> - a</a:t>
            </a:r>
          </a:p>
        </p:txBody>
      </p:sp>
      <p:sp>
        <p:nvSpPr>
          <p:cNvPr id="5" name="jkovacevich@ineco.org.ar">
            <a:extLst>
              <a:ext uri="{FF2B5EF4-FFF2-40B4-BE49-F238E27FC236}">
                <a16:creationId xmlns:a16="http://schemas.microsoft.com/office/drawing/2014/main" xmlns="" id="{0C343815-9D2D-DB6D-785A-998F4685178D}"/>
              </a:ext>
            </a:extLst>
          </p:cNvPr>
          <p:cNvSpPr txBox="1"/>
          <p:nvPr/>
        </p:nvSpPr>
        <p:spPr>
          <a:xfrm>
            <a:off x="2867220" y="6379200"/>
            <a:ext cx="2718048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solidFill>
                  <a:schemeClr val="accent3">
                    <a:lumOff val="-10117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AR" dirty="0"/>
              <a:t>masanchez@favaloro.edu.ar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BA2CCA97-8919-8623-FD97-0FD6B8A646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50" t="24075" r="25521" b="8147"/>
          <a:stretch/>
        </p:blipFill>
        <p:spPr>
          <a:xfrm>
            <a:off x="966253" y="959475"/>
            <a:ext cx="7211492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5836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ítulo 1"/>
          <p:cNvSpPr txBox="1">
            <a:spLocks noGrp="1"/>
          </p:cNvSpPr>
          <p:nvPr>
            <p:ph type="ctrTitle"/>
          </p:nvPr>
        </p:nvSpPr>
        <p:spPr>
          <a:xfrm>
            <a:off x="761999" y="140250"/>
            <a:ext cx="7772401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spc="-100"/>
            </a:lvl1pPr>
          </a:lstStyle>
          <a:p>
            <a:pPr algn="ctr"/>
            <a:r>
              <a:rPr lang="es-AR" dirty="0">
                <a:solidFill>
                  <a:srgbClr val="C00000"/>
                </a:solidFill>
              </a:rPr>
              <a:t>Repaso</a:t>
            </a:r>
          </a:p>
        </p:txBody>
      </p:sp>
      <p:sp>
        <p:nvSpPr>
          <p:cNvPr id="263" name="Subtítulo 2"/>
          <p:cNvSpPr txBox="1">
            <a:spLocks noGrp="1"/>
          </p:cNvSpPr>
          <p:nvPr>
            <p:ph type="subTitle" idx="1"/>
          </p:nvPr>
        </p:nvSpPr>
        <p:spPr>
          <a:xfrm>
            <a:off x="528600" y="1242217"/>
            <a:ext cx="8239198" cy="470400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36000"/>
              </a:lnSpc>
              <a:buFont typeface="Wingdings" panose="05000000000000000000" pitchFamily="2" charset="2"/>
              <a:buChar char="Ø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Personalidad…¿y la cultura?</a:t>
            </a:r>
          </a:p>
          <a:p>
            <a:pPr marL="342900" indent="-342900">
              <a:lnSpc>
                <a:spcPct val="136000"/>
              </a:lnSpc>
              <a:buFont typeface="Wingdings" panose="05000000000000000000" pitchFamily="2" charset="2"/>
              <a:buChar char="Ø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  <a:p>
            <a:pPr marL="342900" indent="-342900">
              <a:lnSpc>
                <a:spcPct val="136000"/>
              </a:lnSpc>
              <a:buFont typeface="Wingdings" panose="05000000000000000000" pitchFamily="2" charset="2"/>
              <a:buChar char="Ø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Estrategia que comienza con una concepción teórica particular y luego se pregunta si es aplicable a diferentes culturas.</a:t>
            </a:r>
          </a:p>
          <a:p>
            <a:pPr marL="342900" indent="-342900">
              <a:lnSpc>
                <a:spcPct val="136000"/>
              </a:lnSpc>
              <a:buFont typeface="Wingdings" panose="05000000000000000000" pitchFamily="2" charset="2"/>
              <a:buChar char="Ø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Determinar si un hallazgo psicológico determinado se sostiene o se generaliza de un escenario a otro. </a:t>
            </a:r>
          </a:p>
          <a:p>
            <a:pPr marL="342900" indent="-342900">
              <a:lnSpc>
                <a:spcPct val="136000"/>
              </a:lnSpc>
              <a:buFont typeface="Wingdings" panose="05000000000000000000" pitchFamily="2" charset="2"/>
              <a:buChar char="Ø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Los estudios transculturales tratan de establecer las diferencias que existen entre las culturas en las variables definidas como universales: </a:t>
            </a:r>
          </a:p>
          <a:p>
            <a:pPr marL="342900" indent="-342900">
              <a:lnSpc>
                <a:spcPct val="136000"/>
              </a:lnSpc>
              <a:buFont typeface="Wingdings" panose="05000000000000000000" pitchFamily="2" charset="2"/>
              <a:buChar char="ü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Las creencias (las formas de ver, interpretar y justificar la realidad)</a:t>
            </a:r>
          </a:p>
          <a:p>
            <a:pPr marL="342900" indent="-342900">
              <a:lnSpc>
                <a:spcPct val="136000"/>
              </a:lnSpc>
              <a:buFont typeface="Wingdings" panose="05000000000000000000" pitchFamily="2" charset="2"/>
              <a:buChar char="ü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Las normas (leyes que regulan la interacción)</a:t>
            </a:r>
          </a:p>
          <a:p>
            <a:pPr marL="342900" indent="-342900">
              <a:lnSpc>
                <a:spcPct val="136000"/>
              </a:lnSpc>
              <a:buFont typeface="Wingdings" panose="05000000000000000000" pitchFamily="2" charset="2"/>
              <a:buChar char="ü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Los roles (la organización de las funciones)</a:t>
            </a:r>
          </a:p>
          <a:p>
            <a:pPr marL="342900" indent="-342900">
              <a:lnSpc>
                <a:spcPct val="136000"/>
              </a:lnSpc>
              <a:buFont typeface="Wingdings" panose="05000000000000000000" pitchFamily="2" charset="2"/>
              <a:buChar char="ü"/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s-AR" sz="1900" dirty="0"/>
              <a:t>Los valores (aspectos significativos de la vida)</a:t>
            </a:r>
          </a:p>
          <a:p>
            <a:pPr>
              <a:lnSpc>
                <a:spcPct val="136000"/>
              </a:lnSpc>
              <a:defRPr sz="1700" cap="none" spc="0">
                <a:solidFill>
                  <a:srgbClr val="41578E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s-AR" sz="1900" dirty="0"/>
          </a:p>
        </p:txBody>
      </p:sp>
      <p:sp>
        <p:nvSpPr>
          <p:cNvPr id="5" name="jkovacevich@ineco.org.ar">
            <a:extLst>
              <a:ext uri="{FF2B5EF4-FFF2-40B4-BE49-F238E27FC236}">
                <a16:creationId xmlns:a16="http://schemas.microsoft.com/office/drawing/2014/main" xmlns="" id="{0C343815-9D2D-DB6D-785A-998F4685178D}"/>
              </a:ext>
            </a:extLst>
          </p:cNvPr>
          <p:cNvSpPr txBox="1"/>
          <p:nvPr/>
        </p:nvSpPr>
        <p:spPr>
          <a:xfrm>
            <a:off x="2867220" y="6379200"/>
            <a:ext cx="2718048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>
                <a:solidFill>
                  <a:schemeClr val="accent3">
                    <a:lumOff val="-10117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AR" dirty="0"/>
              <a:t>masanchez@favaloro.edu.ar</a:t>
            </a:r>
          </a:p>
        </p:txBody>
      </p:sp>
    </p:spTree>
    <p:extLst>
      <p:ext uri="{BB962C8B-B14F-4D97-AF65-F5344CB8AC3E}">
        <p14:creationId xmlns:p14="http://schemas.microsoft.com/office/powerpoint/2010/main" val="34524220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valoro">
  <a:themeElements>
    <a:clrScheme name="Favaloro">
      <a:dk1>
        <a:srgbClr val="002060"/>
      </a:dk1>
      <a:lt1>
        <a:srgbClr val="FFFFFF"/>
      </a:lt1>
      <a:dk2>
        <a:srgbClr val="A7A7A7"/>
      </a:dk2>
      <a:lt2>
        <a:srgbClr val="535353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00FF"/>
      </a:hlink>
      <a:folHlink>
        <a:srgbClr val="FF00FF"/>
      </a:folHlink>
    </a:clrScheme>
    <a:fontScheme name="Favaloro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avalor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3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3000" rotWithShape="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rotWithShape="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206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rotWithShape="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206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Favaloro">
  <a:themeElements>
    <a:clrScheme name="Favalor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00FF"/>
      </a:hlink>
      <a:folHlink>
        <a:srgbClr val="FF00FF"/>
      </a:folHlink>
    </a:clrScheme>
    <a:fontScheme name="Favaloro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avalor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3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3000" rotWithShape="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rotWithShape="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206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rotWithShape="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206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1041</Words>
  <Application>Microsoft Macintosh PowerPoint</Application>
  <PresentationFormat>On-screen Show (4:3)</PresentationFormat>
  <Paragraphs>146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ATRotisSansSerif-Bold</vt:lpstr>
      <vt:lpstr>Calibri</vt:lpstr>
      <vt:lpstr>Chalkboard</vt:lpstr>
      <vt:lpstr>Helvetica</vt:lpstr>
      <vt:lpstr>MS PGothic</vt:lpstr>
      <vt:lpstr>Wingdings</vt:lpstr>
      <vt:lpstr>Favaloro</vt:lpstr>
      <vt:lpstr>Psicología de la Personalidad Clase Práctica TEMPS - a Experimento rosenhan</vt:lpstr>
      <vt:lpstr>Agenda de la clase </vt:lpstr>
      <vt:lpstr>Temps - a</vt:lpstr>
      <vt:lpstr>Temps - a</vt:lpstr>
      <vt:lpstr>Temps - a</vt:lpstr>
      <vt:lpstr>Temps - a</vt:lpstr>
      <vt:lpstr>Temps - a</vt:lpstr>
      <vt:lpstr>Temps - a</vt:lpstr>
      <vt:lpstr>Repaso</vt:lpstr>
      <vt:lpstr>Repaso</vt:lpstr>
      <vt:lpstr>Repaso</vt:lpstr>
      <vt:lpstr>Repaso</vt:lpstr>
      <vt:lpstr>Experimento rosenhan</vt:lpstr>
      <vt:lpstr>Experimento rosenhan</vt:lpstr>
      <vt:lpstr>Experimento rosenhan</vt:lpstr>
      <vt:lpstr>Experimento rosenhan</vt:lpstr>
      <vt:lpstr>Experimento rosenhan</vt:lpstr>
      <vt:lpstr>Experimento rosenhan</vt:lpstr>
      <vt:lpstr>Experimento rosenhan</vt:lpstr>
      <vt:lpstr>A trabajaR!</vt:lpstr>
      <vt:lpstr>PowerPoint Presentation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y estrategias cognitivo-comportamentales eficaces en trastornos de ansiedad</dc:title>
  <dc:creator>Juan Manuel Sanchez</dc:creator>
  <cp:lastModifiedBy>felipewaldorfexchange@gmail.com</cp:lastModifiedBy>
  <cp:revision>16</cp:revision>
  <dcterms:modified xsi:type="dcterms:W3CDTF">2023-01-23T00:24:06Z</dcterms:modified>
</cp:coreProperties>
</file>