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33" r:id="rId20"/>
    <p:sldId id="334" r:id="rId21"/>
    <p:sldId id="274" r:id="rId22"/>
    <p:sldId id="275" r:id="rId23"/>
    <p:sldId id="276" r:id="rId24"/>
    <p:sldId id="277" r:id="rId25"/>
    <p:sldId id="332" r:id="rId26"/>
    <p:sldId id="278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4779" y="1361902"/>
            <a:ext cx="8054441" cy="249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73604" y="4930902"/>
            <a:ext cx="479679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 anchor="ctr"/>
          <a:lstStyle>
            <a:lvl1pPr>
              <a:defRPr sz="8800" spc="-79">
                <a:solidFill>
                  <a:srgbClr val="002060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1pPr>
            <a:lvl2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2pPr>
            <a:lvl3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3pPr>
            <a:lvl4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4pPr>
            <a:lvl5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" name="Rectangle 8"/>
          <p:cNvSpPr/>
          <p:nvPr/>
        </p:nvSpPr>
        <p:spPr>
          <a:xfrm>
            <a:off x="9001124" y="4846320"/>
            <a:ext cx="142878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" name="Rectangle 9"/>
          <p:cNvSpPr/>
          <p:nvPr/>
        </p:nvSpPr>
        <p:spPr>
          <a:xfrm>
            <a:off x="9001124" y="-2"/>
            <a:ext cx="142878" cy="4846324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67200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0743" y="4846320"/>
            <a:ext cx="143510" cy="2011680"/>
          </a:xfrm>
          <a:custGeom>
            <a:avLst/>
            <a:gdLst/>
            <a:ahLst/>
            <a:cxnLst/>
            <a:rect l="l" t="t" r="r" b="b"/>
            <a:pathLst>
              <a:path w="143509" h="2011679">
                <a:moveTo>
                  <a:pt x="143255" y="0"/>
                </a:moveTo>
                <a:lnTo>
                  <a:pt x="0" y="0"/>
                </a:lnTo>
                <a:lnTo>
                  <a:pt x="0" y="2011679"/>
                </a:lnTo>
                <a:lnTo>
                  <a:pt x="143255" y="2011679"/>
                </a:lnTo>
                <a:lnTo>
                  <a:pt x="14325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0743" y="0"/>
            <a:ext cx="143510" cy="4846320"/>
          </a:xfrm>
          <a:custGeom>
            <a:avLst/>
            <a:gdLst/>
            <a:ahLst/>
            <a:cxnLst/>
            <a:rect l="l" t="t" r="r" b="b"/>
            <a:pathLst>
              <a:path w="143509" h="4846320">
                <a:moveTo>
                  <a:pt x="143255" y="0"/>
                </a:moveTo>
                <a:lnTo>
                  <a:pt x="0" y="0"/>
                </a:lnTo>
                <a:lnTo>
                  <a:pt x="0" y="4846320"/>
                </a:lnTo>
                <a:lnTo>
                  <a:pt x="143255" y="4846320"/>
                </a:lnTo>
                <a:lnTo>
                  <a:pt x="14325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9880" y="234695"/>
            <a:ext cx="1975103" cy="6797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4589" y="6451369"/>
            <a:ext cx="1334961" cy="15778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60643" y="6458494"/>
            <a:ext cx="2155365" cy="1790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7717" y="804798"/>
            <a:ext cx="552856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177" y="1396872"/>
            <a:ext cx="8588375" cy="4432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ipe.aguirre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pe.aguirre@gmail.co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779" y="1361902"/>
            <a:ext cx="7651115" cy="249618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PS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I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C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O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L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OGÍ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spc="-2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sz="3600" spc="-2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L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spc="-2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PE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O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sz="3600" spc="-1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spc="-110" dirty="0">
                <a:solidFill>
                  <a:srgbClr val="800000"/>
                </a:solidFill>
                <a:latin typeface="Arial MT"/>
                <a:cs typeface="Arial MT"/>
              </a:rPr>
              <a:t>L</a:t>
            </a:r>
            <a:r>
              <a:rPr sz="3600" spc="-105" dirty="0">
                <a:solidFill>
                  <a:srgbClr val="800000"/>
                </a:solidFill>
                <a:latin typeface="Arial MT"/>
                <a:cs typeface="Arial MT"/>
              </a:rPr>
              <a:t>I</a:t>
            </a:r>
            <a:r>
              <a:rPr sz="3600" spc="-95" dirty="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r>
              <a:rPr sz="3600" spc="-114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3600" dirty="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endParaRPr sz="3600" dirty="0">
              <a:latin typeface="Arial MT"/>
              <a:cs typeface="Arial MT"/>
            </a:endParaRPr>
          </a:p>
          <a:p>
            <a:pPr marL="1167765" marR="1159510" indent="598805">
              <a:lnSpc>
                <a:spcPts val="6480"/>
              </a:lnSpc>
              <a:spcBef>
                <a:spcPts val="375"/>
              </a:spcBef>
            </a:pPr>
            <a:r>
              <a:rPr sz="3600" spc="-21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30" dirty="0">
                <a:solidFill>
                  <a:srgbClr val="00359E"/>
                </a:solidFill>
                <a:latin typeface="Tahoma"/>
                <a:cs typeface="Tahoma"/>
              </a:rPr>
              <a:t>L</a:t>
            </a:r>
            <a:r>
              <a:rPr sz="3600" spc="-145" dirty="0">
                <a:solidFill>
                  <a:srgbClr val="00359E"/>
                </a:solidFill>
                <a:latin typeface="Tahoma"/>
                <a:cs typeface="Tahoma"/>
              </a:rPr>
              <a:t>A</a:t>
            </a:r>
            <a:r>
              <a:rPr sz="3600" spc="-200" dirty="0">
                <a:solidFill>
                  <a:srgbClr val="00359E"/>
                </a:solidFill>
                <a:latin typeface="Tahoma"/>
                <a:cs typeface="Tahoma"/>
              </a:rPr>
              <a:t>S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E</a:t>
            </a:r>
            <a:r>
              <a:rPr sz="3600" spc="-395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00359E"/>
                </a:solidFill>
                <a:latin typeface="Tahoma"/>
                <a:cs typeface="Tahoma"/>
              </a:rPr>
              <a:t>P</a:t>
            </a:r>
            <a:r>
              <a:rPr sz="3600" spc="-185" dirty="0">
                <a:solidFill>
                  <a:srgbClr val="00359E"/>
                </a:solidFill>
                <a:latin typeface="Tahoma"/>
                <a:cs typeface="Tahoma"/>
              </a:rPr>
              <a:t>R</a:t>
            </a:r>
            <a:r>
              <a:rPr sz="3600" spc="-145" dirty="0">
                <a:solidFill>
                  <a:srgbClr val="00359E"/>
                </a:solidFill>
                <a:latin typeface="Tahoma"/>
                <a:cs typeface="Tahoma"/>
              </a:rPr>
              <a:t>Á</a:t>
            </a:r>
            <a:r>
              <a:rPr sz="3600" spc="-22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195" dirty="0">
                <a:solidFill>
                  <a:srgbClr val="00359E"/>
                </a:solidFill>
                <a:latin typeface="Tahoma"/>
                <a:cs typeface="Tahoma"/>
              </a:rPr>
              <a:t>T</a:t>
            </a:r>
            <a:r>
              <a:rPr sz="3600" spc="-405" dirty="0">
                <a:solidFill>
                  <a:srgbClr val="00359E"/>
                </a:solidFill>
                <a:latin typeface="Tahoma"/>
                <a:cs typeface="Tahoma"/>
              </a:rPr>
              <a:t>I</a:t>
            </a:r>
            <a:r>
              <a:rPr sz="3600" spc="-22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85" dirty="0">
                <a:solidFill>
                  <a:srgbClr val="00359E"/>
                </a:solidFill>
                <a:latin typeface="Tahoma"/>
                <a:cs typeface="Tahoma"/>
              </a:rPr>
              <a:t>O</a:t>
            </a:r>
            <a:r>
              <a:rPr sz="3600" spc="-39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80" dirty="0">
                <a:solidFill>
                  <a:srgbClr val="00359E"/>
                </a:solidFill>
                <a:latin typeface="Tahoma"/>
                <a:cs typeface="Tahoma"/>
              </a:rPr>
              <a:t>N</a:t>
            </a:r>
            <a:r>
              <a:rPr sz="3600" dirty="0">
                <a:solidFill>
                  <a:srgbClr val="00359E"/>
                </a:solidFill>
                <a:latin typeface="Calibri"/>
                <a:cs typeface="Calibri"/>
              </a:rPr>
              <a:t>°</a:t>
            </a:r>
            <a:r>
              <a:rPr sz="3600" spc="-45" dirty="0">
                <a:solidFill>
                  <a:srgbClr val="00359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359E"/>
                </a:solidFill>
                <a:latin typeface="Tahoma"/>
                <a:cs typeface="Tahoma"/>
              </a:rPr>
              <a:t>1  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1</a:t>
            </a:r>
            <a:r>
              <a:rPr sz="3600" spc="-5" dirty="0">
                <a:solidFill>
                  <a:srgbClr val="00359E"/>
                </a:solidFill>
                <a:latin typeface="Tahoma"/>
                <a:cs typeface="Tahoma"/>
              </a:rPr>
              <a:t>6</a:t>
            </a:r>
            <a:r>
              <a:rPr sz="3600" spc="-38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00359E"/>
                </a:solidFill>
                <a:latin typeface="Tahoma"/>
                <a:cs typeface="Tahoma"/>
              </a:rPr>
              <a:t>P</a:t>
            </a:r>
            <a:r>
              <a:rPr sz="3600" spc="-20" dirty="0">
                <a:solidFill>
                  <a:srgbClr val="00359E"/>
                </a:solidFill>
                <a:latin typeface="Tahoma"/>
                <a:cs typeface="Tahoma"/>
              </a:rPr>
              <a:t>F</a:t>
            </a:r>
            <a:r>
              <a:rPr sz="3600" spc="-37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85" dirty="0">
                <a:solidFill>
                  <a:srgbClr val="00359E"/>
                </a:solidFill>
                <a:latin typeface="Verdana"/>
                <a:cs typeface="Verdana"/>
              </a:rPr>
              <a:t>–</a:t>
            </a:r>
            <a:r>
              <a:rPr sz="3600" spc="-500" dirty="0">
                <a:solidFill>
                  <a:srgbClr val="00359E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00359E"/>
                </a:solidFill>
                <a:latin typeface="Tahoma"/>
                <a:cs typeface="Tahoma"/>
              </a:rPr>
              <a:t>L</a:t>
            </a:r>
            <a:r>
              <a:rPr sz="3600" spc="-190" dirty="0">
                <a:solidFill>
                  <a:srgbClr val="00359E"/>
                </a:solidFill>
                <a:latin typeface="Tahoma"/>
                <a:cs typeface="Tahoma"/>
              </a:rPr>
              <a:t>E</a:t>
            </a:r>
            <a:r>
              <a:rPr sz="3600" spc="-21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195" dirty="0">
                <a:solidFill>
                  <a:srgbClr val="00359E"/>
                </a:solidFill>
                <a:latin typeface="Tahoma"/>
                <a:cs typeface="Tahoma"/>
              </a:rPr>
              <a:t>T</a:t>
            </a:r>
            <a:r>
              <a:rPr sz="3600" spc="-105" dirty="0">
                <a:solidFill>
                  <a:srgbClr val="00359E"/>
                </a:solidFill>
                <a:latin typeface="Tahoma"/>
                <a:cs typeface="Tahoma"/>
              </a:rPr>
              <a:t>U</a:t>
            </a:r>
            <a:r>
              <a:rPr sz="3600" spc="-200" dirty="0">
                <a:solidFill>
                  <a:srgbClr val="00359E"/>
                </a:solidFill>
                <a:latin typeface="Tahoma"/>
                <a:cs typeface="Tahoma"/>
              </a:rPr>
              <a:t>R</a:t>
            </a:r>
            <a:r>
              <a:rPr sz="3600" spc="-55" dirty="0">
                <a:solidFill>
                  <a:srgbClr val="00359E"/>
                </a:solidFill>
                <a:latin typeface="Tahoma"/>
                <a:cs typeface="Tahoma"/>
              </a:rPr>
              <a:t>A</a:t>
            </a:r>
            <a:r>
              <a:rPr sz="3600" spc="-40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190" dirty="0">
                <a:solidFill>
                  <a:srgbClr val="00359E"/>
                </a:solidFill>
                <a:latin typeface="Tahoma"/>
                <a:cs typeface="Tahoma"/>
              </a:rPr>
              <a:t>D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E</a:t>
            </a:r>
            <a:r>
              <a:rPr sz="3600" spc="-380" dirty="0">
                <a:solidFill>
                  <a:srgbClr val="00359E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00359E"/>
                </a:solidFill>
                <a:latin typeface="Tahoma"/>
                <a:cs typeface="Tahoma"/>
              </a:rPr>
              <a:t>C</a:t>
            </a:r>
            <a:r>
              <a:rPr sz="3600" spc="-145" dirty="0">
                <a:solidFill>
                  <a:srgbClr val="00359E"/>
                </a:solidFill>
                <a:latin typeface="Tahoma"/>
                <a:cs typeface="Tahoma"/>
              </a:rPr>
              <a:t>A</a:t>
            </a:r>
            <a:r>
              <a:rPr sz="3600" spc="-200" dirty="0">
                <a:solidFill>
                  <a:srgbClr val="00359E"/>
                </a:solidFill>
                <a:latin typeface="Tahoma"/>
                <a:cs typeface="Tahoma"/>
              </a:rPr>
              <a:t>S</a:t>
            </a:r>
            <a:r>
              <a:rPr sz="3600" spc="-185" dirty="0">
                <a:solidFill>
                  <a:srgbClr val="00359E"/>
                </a:solidFill>
                <a:latin typeface="Tahoma"/>
                <a:cs typeface="Tahoma"/>
              </a:rPr>
              <a:t>O</a:t>
            </a:r>
            <a:r>
              <a:rPr sz="3600" spc="-95" dirty="0">
                <a:solidFill>
                  <a:srgbClr val="00359E"/>
                </a:solidFill>
                <a:latin typeface="Tahoma"/>
                <a:cs typeface="Tahoma"/>
              </a:rPr>
              <a:t>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7845" algn="ctr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Lic.</a:t>
            </a:r>
            <a:r>
              <a:rPr spc="200" dirty="0"/>
              <a:t> </a:t>
            </a:r>
            <a:r>
              <a:rPr lang="en-US" spc="75" dirty="0"/>
              <a:t>Felipe Aguirre</a:t>
            </a:r>
            <a:r>
              <a:rPr lang="en-US" spc="70" dirty="0"/>
              <a:t> </a:t>
            </a:r>
            <a:r>
              <a:rPr lang="en-US" spc="75" dirty="0"/>
              <a:t> </a:t>
            </a:r>
            <a:r>
              <a:rPr lang="es-AR" spc="85" dirty="0"/>
              <a:t>lipe.aguirre</a:t>
            </a:r>
            <a:r>
              <a:rPr spc="85" dirty="0"/>
              <a:t>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725" y="318261"/>
            <a:ext cx="4393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10" dirty="0"/>
              <a:t>D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E</a:t>
            </a:r>
            <a:r>
              <a:rPr sz="2800" spc="-110" dirty="0"/>
              <a:t>N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105" dirty="0"/>
              <a:t>O</a:t>
            </a:r>
            <a:r>
              <a:rPr sz="2800" spc="-110" dirty="0"/>
              <a:t>N</a:t>
            </a:r>
            <a:r>
              <a:rPr sz="2800" spc="-100" dirty="0"/>
              <a:t>E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0" dirty="0"/>
              <a:t>G</a:t>
            </a:r>
            <a:r>
              <a:rPr sz="2800" spc="-105" dirty="0"/>
              <a:t>LO</a:t>
            </a:r>
            <a:r>
              <a:rPr sz="2800" spc="-100" dirty="0"/>
              <a:t>BA</a:t>
            </a: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5" dirty="0"/>
              <a:t>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95156"/>
              </p:ext>
            </p:extLst>
          </p:nvPr>
        </p:nvGraphicFramePr>
        <p:xfrm>
          <a:off x="332701" y="976502"/>
          <a:ext cx="8509634" cy="5447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DIMENSIONES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GLOBALES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EXTRAVERSIÓN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63855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Afabilidad,</a:t>
                      </a:r>
                      <a:r>
                        <a:rPr sz="135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Animación,  Atrevimiento,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Privacidad</a:t>
                      </a:r>
                      <a:r>
                        <a:rPr sz="135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Autosuficiencia.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35280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Ext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extrovertida, amable y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participativa.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6535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Ext–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introvertida, socialmente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inhibida.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ANSIEDAD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27025">
                        <a:lnSpc>
                          <a:spcPct val="101600"/>
                        </a:lnSpc>
                        <a:spcBef>
                          <a:spcPts val="320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Estabilidad</a:t>
                      </a:r>
                      <a:r>
                        <a:rPr sz="135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Emocional,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Aprensión,</a:t>
                      </a:r>
                      <a:r>
                        <a:rPr sz="1350" b="1" spc="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Vigilancia,</a:t>
                      </a:r>
                      <a:r>
                        <a:rPr sz="13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Tensión.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</a:t>
                      </a:r>
                      <a:r>
                        <a:rPr sz="1350" b="1" spc="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 ansiosa, más</a:t>
                      </a:r>
                      <a:r>
                        <a:rPr sz="13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proclive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perturbarse.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</a:t>
                      </a:r>
                      <a:r>
                        <a:rPr sz="1350" b="1" spc="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 con</a:t>
                      </a:r>
                      <a:r>
                        <a:rPr sz="13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poca</a:t>
                      </a:r>
                      <a:r>
                        <a:rPr sz="13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ansiedad.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DUREZA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20979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Afabilidad,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Sensibilidad, </a:t>
                      </a:r>
                      <a:r>
                        <a:rPr sz="1350" b="1" spc="-36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Abstracción</a:t>
                      </a:r>
                      <a:r>
                        <a:rPr sz="1350" b="1" spc="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Apertura</a:t>
                      </a:r>
                      <a:r>
                        <a:rPr sz="1350" b="1" spc="6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79095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Dur +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firme,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inflexible,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fría y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objetiva.</a:t>
                      </a:r>
                      <a:endParaRPr sz="135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9149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Dur –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 receptiva, de mente </a:t>
                      </a:r>
                      <a:r>
                        <a:rPr sz="1350" spc="-3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abierta,</a:t>
                      </a:r>
                      <a:r>
                        <a:rPr sz="13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intuitiva.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16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i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INDEPENDENCIA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19177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Dominancia,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Vigilancia</a:t>
                      </a:r>
                      <a:r>
                        <a:rPr sz="13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350" b="1" spc="-36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Apertura</a:t>
                      </a:r>
                      <a:r>
                        <a:rPr sz="1350" b="1" spc="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350" b="1" spc="37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crítica,</a:t>
                      </a:r>
                      <a:r>
                        <a:rPr sz="13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analítica,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independiente.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0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608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350" spc="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350" spc="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acepta</a:t>
                      </a:r>
                      <a:r>
                        <a:rPr sz="1350" spc="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acuerdos, </a:t>
                      </a:r>
                      <a:r>
                        <a:rPr sz="1350" spc="-36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cede con</a:t>
                      </a:r>
                      <a:r>
                        <a:rPr sz="1350" spc="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facilidad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i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AUTOCONTROL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58140">
                        <a:lnSpc>
                          <a:spcPct val="101499"/>
                        </a:lnSpc>
                        <a:spcBef>
                          <a:spcPts val="325"/>
                        </a:spcBef>
                      </a:pP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combinación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350" b="1" spc="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resultados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Animación,</a:t>
                      </a:r>
                      <a:r>
                        <a:rPr sz="1350" b="1" spc="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Atención</a:t>
                      </a:r>
                      <a:r>
                        <a:rPr sz="135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las</a:t>
                      </a:r>
                      <a:r>
                        <a:rPr sz="13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Normas,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Abstracción</a:t>
                      </a:r>
                      <a:r>
                        <a:rPr sz="1350" b="1" spc="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Perfeccionismo.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</a:t>
                      </a:r>
                      <a:r>
                        <a:rPr sz="1350" b="1" spc="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3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350" b="0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que</a:t>
                      </a:r>
                      <a:r>
                        <a:rPr sz="135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controla</a:t>
                      </a:r>
                      <a:r>
                        <a:rPr sz="13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0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impulsos.</a:t>
                      </a:r>
                      <a:endParaRPr sz="1350" b="0" dirty="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933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Aut–</a:t>
                      </a:r>
                      <a:r>
                        <a:rPr sz="140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400" spc="-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se</a:t>
                      </a:r>
                      <a:r>
                        <a:rPr sz="140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guía</a:t>
                      </a:r>
                      <a:r>
                        <a:rPr sz="140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por</a:t>
                      </a:r>
                      <a:r>
                        <a:rPr sz="140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sus </a:t>
                      </a:r>
                      <a:r>
                        <a:rPr sz="1400" spc="-37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impulsos.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11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1F5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939" y="969391"/>
            <a:ext cx="378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16</a:t>
            </a:r>
            <a:r>
              <a:rPr sz="2800" spc="-105" dirty="0"/>
              <a:t>P</a:t>
            </a:r>
            <a:r>
              <a:rPr sz="2800" spc="-5" dirty="0"/>
              <a:t>F</a:t>
            </a:r>
            <a:r>
              <a:rPr sz="2800" spc="-185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200" dirty="0"/>
              <a:t> </a:t>
            </a:r>
            <a:r>
              <a:rPr sz="2800" spc="-105" dirty="0"/>
              <a:t>V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10" dirty="0"/>
              <a:t>D</a:t>
            </a:r>
            <a:r>
              <a:rPr sz="2800" spc="-100" dirty="0"/>
              <a:t>E</a:t>
            </a:r>
            <a:r>
              <a:rPr sz="2800" spc="-5" dirty="0"/>
              <a:t>Z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2684" y="2128853"/>
            <a:ext cx="8189595" cy="12757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455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spc="100" dirty="0">
                <a:solidFill>
                  <a:srgbClr val="001F5F"/>
                </a:solidFill>
                <a:latin typeface="Arial MT"/>
                <a:cs typeface="Arial MT"/>
              </a:rPr>
              <a:t>CUENTA</a:t>
            </a:r>
            <a:r>
              <a:rPr sz="20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Arial MT"/>
                <a:cs typeface="Arial MT"/>
              </a:rPr>
              <a:t>CON</a:t>
            </a:r>
            <a:r>
              <a:rPr sz="20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sz="2000" b="1" spc="2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100" dirty="0">
                <a:solidFill>
                  <a:srgbClr val="001F5F"/>
                </a:solidFill>
                <a:latin typeface="Arial"/>
                <a:cs typeface="Arial"/>
              </a:rPr>
              <a:t>ESCALAS</a:t>
            </a:r>
            <a:r>
              <a:rPr sz="2000" b="1" spc="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sz="2000" b="1" spc="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100" dirty="0">
                <a:solidFill>
                  <a:srgbClr val="001F5F"/>
                </a:solidFill>
                <a:latin typeface="Arial"/>
                <a:cs typeface="Arial"/>
              </a:rPr>
              <a:t>VALIDEZ.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0100"/>
              </a:lnSpc>
              <a:spcBef>
                <a:spcPts val="595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EVALÚA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POSIBLE</a:t>
            </a:r>
            <a:r>
              <a:rPr sz="20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PRESENCIA</a:t>
            </a:r>
            <a:r>
              <a:rPr sz="20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20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RESPUESTAS</a:t>
            </a:r>
            <a:r>
              <a:rPr sz="2000" spc="2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Arial MT"/>
                <a:cs typeface="Arial MT"/>
              </a:rPr>
              <a:t>QUE </a:t>
            </a:r>
            <a:r>
              <a:rPr sz="2000" spc="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DISTORSIONARÍA</a:t>
            </a:r>
            <a:r>
              <a:rPr sz="20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RESULTADO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VÁLIDO</a:t>
            </a:r>
            <a:r>
              <a:rPr sz="20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20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sz="20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Arial MT"/>
                <a:cs typeface="Arial MT"/>
              </a:rPr>
              <a:t>PERFIL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sz="2000" spc="-5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PERSONALIDAD</a:t>
            </a:r>
            <a:r>
              <a:rPr sz="20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Arial MT"/>
                <a:cs typeface="Arial MT"/>
              </a:rPr>
              <a:t>COHERENTE.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668" y="4256200"/>
            <a:ext cx="5190826" cy="10470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067" y="969391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16PF</a:t>
            </a:r>
            <a:r>
              <a:rPr sz="2800" spc="-175" dirty="0"/>
              <a:t> </a:t>
            </a:r>
            <a:r>
              <a:rPr sz="2800" spc="-5" dirty="0"/>
              <a:t>–</a:t>
            </a:r>
            <a:r>
              <a:rPr sz="2800" spc="-185" dirty="0"/>
              <a:t> </a:t>
            </a:r>
            <a:r>
              <a:rPr sz="2800" spc="-95" dirty="0"/>
              <a:t>PUNTUACIONES</a:t>
            </a:r>
            <a:r>
              <a:rPr sz="2800" spc="-210" dirty="0"/>
              <a:t> </a:t>
            </a:r>
            <a:r>
              <a:rPr sz="2800" spc="-95" dirty="0"/>
              <a:t>PROBLEMÁTICAS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54" y="1803691"/>
            <a:ext cx="8240199" cy="42038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067" y="969391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16PF</a:t>
            </a:r>
            <a:r>
              <a:rPr sz="2800" spc="-175" dirty="0"/>
              <a:t> </a:t>
            </a:r>
            <a:r>
              <a:rPr sz="2800" spc="-5" dirty="0"/>
              <a:t>–</a:t>
            </a:r>
            <a:r>
              <a:rPr sz="2800" spc="-185" dirty="0"/>
              <a:t> </a:t>
            </a:r>
            <a:r>
              <a:rPr sz="2800" spc="-95" dirty="0"/>
              <a:t>PUNTUACIONES</a:t>
            </a:r>
            <a:r>
              <a:rPr sz="2800" spc="-210" dirty="0"/>
              <a:t> </a:t>
            </a:r>
            <a:r>
              <a:rPr sz="2800" spc="-95" dirty="0"/>
              <a:t>PROBLEMÁTICAS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284" y="2290611"/>
            <a:ext cx="8027209" cy="23351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067" y="969391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16PF</a:t>
            </a:r>
            <a:r>
              <a:rPr sz="2800" spc="-175" dirty="0"/>
              <a:t> </a:t>
            </a:r>
            <a:r>
              <a:rPr sz="2800" spc="-5" dirty="0"/>
              <a:t>–</a:t>
            </a:r>
            <a:r>
              <a:rPr sz="2800" spc="-185" dirty="0"/>
              <a:t> </a:t>
            </a:r>
            <a:r>
              <a:rPr sz="2800" spc="-95" dirty="0"/>
              <a:t>PUNTUACIONES</a:t>
            </a:r>
            <a:r>
              <a:rPr sz="2800" spc="-210" dirty="0"/>
              <a:t> </a:t>
            </a:r>
            <a:r>
              <a:rPr sz="2800" spc="-95" dirty="0"/>
              <a:t>PROBLEMÁTICAS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90" y="2002219"/>
            <a:ext cx="8591813" cy="3210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3894" y="1285748"/>
            <a:ext cx="1702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EGU</a:t>
            </a:r>
            <a:r>
              <a:rPr sz="2800" spc="-110" dirty="0"/>
              <a:t>N</a:t>
            </a:r>
            <a:r>
              <a:rPr sz="2800" spc="-100" dirty="0"/>
              <a:t>TA</a:t>
            </a:r>
            <a:r>
              <a:rPr sz="2800" spc="-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480" y="2493264"/>
            <a:ext cx="2321627" cy="25008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1285748"/>
            <a:ext cx="4152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TU</a:t>
            </a:r>
            <a:r>
              <a:rPr sz="2800" spc="-95" dirty="0"/>
              <a:t>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195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Á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5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9776" y="2227187"/>
            <a:ext cx="3718560" cy="3222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204465"/>
            <a:ext cx="775589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LECTURA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CASOS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NO</a:t>
            </a:r>
            <a:r>
              <a:rPr sz="1800" spc="2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NECESARIAMENTE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PATOLÓGICOS.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10" dirty="0">
                <a:solidFill>
                  <a:srgbClr val="001F5F"/>
                </a:solidFill>
                <a:latin typeface="Arial MT"/>
                <a:cs typeface="Arial MT"/>
              </a:rPr>
              <a:t>IDENTIFICACIÓN</a:t>
            </a:r>
            <a:r>
              <a:rPr sz="1800" spc="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ASPECTOS</a:t>
            </a:r>
            <a:r>
              <a:rPr sz="1800" spc="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PERSONALIDAD.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INTEGRACIÓN</a:t>
            </a:r>
            <a:r>
              <a:rPr sz="1800" spc="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sz="1800" spc="2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MATERIAL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LEÍDO</a:t>
            </a:r>
            <a:r>
              <a:rPr sz="1800" spc="2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HASTA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AHORA.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REFLEXIÓN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CÓMO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TEORÍA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PERSONALIDAD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INFLUYE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PERCEPCIÓN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PERSONA.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031734"/>
            <a:ext cx="6932295" cy="3074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7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EJES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DESARROLLAR: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COMPORTARSE.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EXPRESAR.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SENTIR.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INTERACTUAR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OTRAS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PERSONAS.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131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2000" spc="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PENSAR.</a:t>
            </a:r>
            <a:endParaRPr sz="2000" dirty="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spcBef>
                <a:spcPts val="605"/>
              </a:spcBef>
              <a:buAutoNum type="arabicParenR"/>
              <a:tabLst>
                <a:tab pos="32131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INDICADORES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ESTABILIDAD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Calibri"/>
                <a:cs typeface="Calibri"/>
              </a:rPr>
              <a:t>LO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LARGO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TIEMPO.</a:t>
            </a:r>
            <a:endParaRPr sz="20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22580" algn="l"/>
              </a:tabLst>
            </a:pP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CARACTERISTICAS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Calibri"/>
                <a:cs typeface="Calibri"/>
              </a:rPr>
              <a:t>TRANS-SITUACIONALES.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55285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Caso D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FF109C2-C9A5-DCF3-B5FE-600F3D359C83}"/>
              </a:ext>
            </a:extLst>
          </p:cNvPr>
          <p:cNvSpPr txBox="1"/>
          <p:nvPr/>
        </p:nvSpPr>
        <p:spPr>
          <a:xfrm>
            <a:off x="464616" y="2204464"/>
            <a:ext cx="8298384" cy="288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Hombre de unos 40 años de edad, vive con su mujer 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su hija de apenas 5 años. Ocupa un cargo de trabajo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importante en la gerencia comercial de una empresa. Se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lo describe como alguien extrovertido y divertido con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extraños pero cuando algo no ocurre en relación a sus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expectativas, se comporta de un modo rígido. Si tiene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que delegar una tarea en el trabajo, pero no confía en la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capacidad de otra persona para hacerlo, interviene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haciéndolo el mismo</a:t>
            </a:r>
            <a:endParaRPr lang="es-ES"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7333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817" y="969391"/>
            <a:ext cx="294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AGE</a:t>
            </a:r>
            <a:r>
              <a:rPr sz="2800" spc="-110" dirty="0"/>
              <a:t>ND</a:t>
            </a:r>
            <a:r>
              <a:rPr sz="2800" spc="-5" dirty="0"/>
              <a:t>A</a:t>
            </a:r>
            <a:r>
              <a:rPr sz="2800" spc="-19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200" dirty="0"/>
              <a:t> </a:t>
            </a:r>
            <a:r>
              <a:rPr sz="2800" spc="-105" dirty="0"/>
              <a:t>L</a:t>
            </a:r>
            <a:r>
              <a:rPr sz="2800" spc="-5" dirty="0"/>
              <a:t>A</a:t>
            </a:r>
            <a:r>
              <a:rPr sz="2800" spc="-190" dirty="0"/>
              <a:t> </a:t>
            </a:r>
            <a:r>
              <a:rPr sz="2800" spc="-105" dirty="0"/>
              <a:t>CL</a:t>
            </a:r>
            <a:r>
              <a:rPr sz="2800" spc="-100" dirty="0"/>
              <a:t>A</a:t>
            </a:r>
            <a:r>
              <a:rPr sz="2800" spc="-105" dirty="0"/>
              <a:t>S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45819" y="4004936"/>
            <a:ext cx="6548755" cy="0"/>
          </a:xfrm>
          <a:custGeom>
            <a:avLst/>
            <a:gdLst/>
            <a:ahLst/>
            <a:cxnLst/>
            <a:rect l="l" t="t" r="r" b="b"/>
            <a:pathLst>
              <a:path w="6548755">
                <a:moveTo>
                  <a:pt x="0" y="0"/>
                </a:moveTo>
                <a:lnTo>
                  <a:pt x="6548531" y="0"/>
                </a:lnTo>
              </a:path>
            </a:pathLst>
          </a:custGeom>
          <a:ln w="21189">
            <a:solidFill>
              <a:srgbClr val="40558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3119" y="1932812"/>
            <a:ext cx="4952365" cy="3169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Clase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 err="1">
                <a:solidFill>
                  <a:srgbClr val="41568E"/>
                </a:solidFill>
                <a:latin typeface="Arial MT"/>
                <a:cs typeface="Arial MT"/>
              </a:rPr>
              <a:t>sincrónica</a:t>
            </a:r>
            <a:r>
              <a:rPr sz="1900" spc="3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(</a:t>
            </a:r>
            <a:r>
              <a:rPr lang="es-AR" sz="1900" spc="-5" dirty="0">
                <a:solidFill>
                  <a:srgbClr val="41568E"/>
                </a:solidFill>
                <a:latin typeface="Arial MT"/>
                <a:cs typeface="Arial MT"/>
              </a:rPr>
              <a:t>6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-</a:t>
            </a:r>
            <a:r>
              <a:rPr lang="es-AR" sz="1900" spc="-5" dirty="0">
                <a:solidFill>
                  <a:srgbClr val="41568E"/>
                </a:solidFill>
                <a:latin typeface="Arial MT"/>
                <a:cs typeface="Arial MT"/>
              </a:rPr>
              <a:t>9 pm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)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Presentación</a:t>
            </a:r>
            <a:r>
              <a:rPr sz="1900" spc="5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del</a:t>
            </a:r>
            <a:r>
              <a:rPr sz="1900" spc="1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16PF,</a:t>
            </a:r>
            <a:r>
              <a:rPr sz="1900" spc="2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Test</a:t>
            </a:r>
            <a:r>
              <a:rPr sz="190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</a:t>
            </a:r>
            <a:r>
              <a:rPr sz="1900" spc="2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Personalidad.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Lectura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 casos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Cierre</a:t>
            </a:r>
            <a:r>
              <a:rPr sz="1900" spc="1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clase,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dudas</a:t>
            </a:r>
            <a:r>
              <a:rPr sz="1900" spc="2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o</a:t>
            </a:r>
            <a:r>
              <a:rPr sz="1900" spc="1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consultas</a:t>
            </a: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Clase</a:t>
            </a:r>
            <a:r>
              <a:rPr sz="1900" spc="1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 err="1">
                <a:solidFill>
                  <a:srgbClr val="41568E"/>
                </a:solidFill>
                <a:latin typeface="Arial MT"/>
                <a:cs typeface="Arial MT"/>
              </a:rPr>
              <a:t>asincrónica</a:t>
            </a:r>
            <a:r>
              <a:rPr sz="1900" spc="4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(</a:t>
            </a:r>
            <a:r>
              <a:rPr lang="es-AR" sz="1900" spc="-5" dirty="0">
                <a:solidFill>
                  <a:srgbClr val="41568E"/>
                </a:solidFill>
                <a:latin typeface="Arial MT"/>
                <a:cs typeface="Arial MT"/>
              </a:rPr>
              <a:t>9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-1</a:t>
            </a:r>
            <a:r>
              <a:rPr lang="es-AR" sz="1900" spc="-5" dirty="0">
                <a:solidFill>
                  <a:srgbClr val="41568E"/>
                </a:solidFill>
                <a:latin typeface="Arial MT"/>
                <a:cs typeface="Arial MT"/>
              </a:rPr>
              <a:t>0 pm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)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4)</a:t>
            </a:r>
            <a:r>
              <a:rPr sz="1900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Ejercicio</a:t>
            </a:r>
            <a:r>
              <a:rPr sz="1900" spc="3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sobre</a:t>
            </a:r>
            <a:r>
              <a:rPr sz="1900" spc="2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artículos</a:t>
            </a:r>
            <a:r>
              <a:rPr sz="1900" spc="2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de lectura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6829" y="6427750"/>
            <a:ext cx="317881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55285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Caso D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FF109C2-C9A5-DCF3-B5FE-600F3D359C83}"/>
              </a:ext>
            </a:extLst>
          </p:cNvPr>
          <p:cNvSpPr txBox="1"/>
          <p:nvPr/>
        </p:nvSpPr>
        <p:spPr>
          <a:xfrm>
            <a:off x="464616" y="2204464"/>
            <a:ext cx="8298384" cy="25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Esto mismo le sucede en su casa respecto de las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compras del hogar o el cuidado de su hija. Esta actitud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suya genera en el resto de las personas una sensación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de desconfianza y de subestimación de sus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capacidades. Pasa mucho tiempo preocupado por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diferentes temas y siempre resuelve que lo mejor es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hacerse cargo el mismo. Si no lo hace, se siente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s-ES" sz="2000" spc="100" dirty="0">
                <a:solidFill>
                  <a:srgbClr val="001F5F"/>
                </a:solidFill>
                <a:latin typeface="Arial MT"/>
                <a:cs typeface="Arial MT"/>
              </a:rPr>
              <a:t>culpable.</a:t>
            </a:r>
            <a:endParaRPr lang="es-ES"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6690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64616" y="2106930"/>
            <a:ext cx="329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REFLEXIONES</a:t>
            </a:r>
            <a:r>
              <a:rPr sz="2000" spc="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1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CASO…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546604"/>
            <a:ext cx="2494788" cy="3520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105" dirty="0"/>
              <a:t>C</a:t>
            </a:r>
            <a:r>
              <a:rPr sz="2800" spc="-100" dirty="0"/>
              <a:t>T</a:t>
            </a:r>
            <a:r>
              <a:rPr sz="2800" spc="-95" dirty="0"/>
              <a:t>UR</a:t>
            </a:r>
            <a:r>
              <a:rPr sz="2800" spc="-5" dirty="0"/>
              <a:t>A</a:t>
            </a:r>
            <a:r>
              <a:rPr sz="2800" spc="-225" dirty="0"/>
              <a:t> </a:t>
            </a:r>
            <a:r>
              <a:rPr sz="2800" spc="-5" dirty="0"/>
              <a:t>Y</a:t>
            </a:r>
            <a:r>
              <a:rPr sz="2800" spc="-200" dirty="0"/>
              <a:t> </a:t>
            </a:r>
            <a:r>
              <a:rPr sz="2800" spc="-100" dirty="0"/>
              <a:t>A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I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5" dirty="0"/>
              <a:t>S</a:t>
            </a:r>
            <a:r>
              <a:rPr sz="2800" spc="-210" dirty="0"/>
              <a:t> </a:t>
            </a:r>
            <a:r>
              <a:rPr sz="2800" spc="-110" dirty="0"/>
              <a:t>D</a:t>
            </a:r>
            <a:r>
              <a:rPr sz="2800" spc="-5" dirty="0"/>
              <a:t>E</a:t>
            </a:r>
            <a:r>
              <a:rPr sz="2800" spc="-190" dirty="0"/>
              <a:t> 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105" dirty="0"/>
              <a:t>SO</a:t>
            </a:r>
            <a:r>
              <a:rPr sz="2800" spc="-5" dirty="0"/>
              <a:t>S</a:t>
            </a:r>
            <a:endParaRPr sz="2800"/>
          </a:p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2100" spc="-95" dirty="0"/>
              <a:t>O</a:t>
            </a:r>
            <a:r>
              <a:rPr sz="2100" spc="-100" dirty="0"/>
              <a:t>B</a:t>
            </a:r>
            <a:r>
              <a:rPr sz="2100" spc="-95" dirty="0"/>
              <a:t>J</a:t>
            </a:r>
            <a:r>
              <a:rPr sz="2100" spc="-105" dirty="0"/>
              <a:t>E</a:t>
            </a:r>
            <a:r>
              <a:rPr sz="2100" spc="-100" dirty="0"/>
              <a:t>TIV</a:t>
            </a:r>
            <a:r>
              <a:rPr sz="2100" spc="-95" dirty="0"/>
              <a:t>O</a:t>
            </a:r>
            <a:r>
              <a:rPr sz="2100" dirty="0"/>
              <a:t>S</a:t>
            </a:r>
            <a:r>
              <a:rPr sz="2100" spc="-245" dirty="0"/>
              <a:t> </a:t>
            </a:r>
            <a:r>
              <a:rPr sz="2100" spc="-95" dirty="0"/>
              <a:t>D</a:t>
            </a:r>
            <a:r>
              <a:rPr sz="2100" dirty="0"/>
              <a:t>E</a:t>
            </a:r>
            <a:r>
              <a:rPr sz="2100" spc="-204" dirty="0"/>
              <a:t> </a:t>
            </a:r>
            <a:r>
              <a:rPr sz="2100" spc="-95" dirty="0"/>
              <a:t>L</a:t>
            </a:r>
            <a:r>
              <a:rPr sz="2100" dirty="0"/>
              <a:t>A</a:t>
            </a:r>
            <a:r>
              <a:rPr sz="2100" spc="-220" dirty="0"/>
              <a:t> </a:t>
            </a:r>
            <a:r>
              <a:rPr sz="2100" spc="-100" dirty="0"/>
              <a:t>ACTIVI</a:t>
            </a:r>
            <a:r>
              <a:rPr sz="2100" spc="-95" dirty="0"/>
              <a:t>D</a:t>
            </a:r>
            <a:r>
              <a:rPr sz="2100" spc="-100" dirty="0"/>
              <a:t>A</a:t>
            </a:r>
            <a:r>
              <a:rPr sz="2100" dirty="0"/>
              <a:t>D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64616" y="2106930"/>
            <a:ext cx="535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7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EJES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ESTE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CASO…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DONDE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ESTÁN?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79" y="2714244"/>
            <a:ext cx="4643628" cy="3040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</a:t>
            </a:r>
            <a:r>
              <a:rPr spc="-110" dirty="0"/>
              <a:t>U</a:t>
            </a:r>
            <a:r>
              <a:rPr spc="-100" dirty="0"/>
              <a:t>ES</a:t>
            </a:r>
            <a:r>
              <a:rPr spc="-110" dirty="0"/>
              <a:t>T</a:t>
            </a:r>
            <a:r>
              <a:rPr spc="-105" dirty="0"/>
              <a:t>I</a:t>
            </a:r>
            <a:r>
              <a:rPr spc="-100" dirty="0"/>
              <a:t>O</a:t>
            </a:r>
            <a:r>
              <a:rPr spc="-105" dirty="0"/>
              <a:t>N</a:t>
            </a:r>
            <a:r>
              <a:rPr spc="-110" dirty="0"/>
              <a:t>A</a:t>
            </a:r>
            <a:r>
              <a:rPr spc="-100" dirty="0"/>
              <a:t>R</a:t>
            </a:r>
            <a:r>
              <a:rPr spc="-105" dirty="0"/>
              <a:t>I</a:t>
            </a:r>
            <a:r>
              <a:rPr spc="-5" dirty="0"/>
              <a:t>O</a:t>
            </a:r>
            <a:r>
              <a:rPr spc="-229" dirty="0"/>
              <a:t> </a:t>
            </a:r>
            <a:r>
              <a:rPr spc="-110" dirty="0"/>
              <a:t>16P</a:t>
            </a:r>
            <a:r>
              <a:rPr spc="-5" dirty="0"/>
              <a:t>F</a:t>
            </a:r>
          </a:p>
          <a:p>
            <a:pPr marL="13335" algn="ctr">
              <a:lnSpc>
                <a:spcPct val="100000"/>
              </a:lnSpc>
            </a:pPr>
            <a:r>
              <a:rPr spc="-95" dirty="0"/>
              <a:t>ARTÍCULOS</a:t>
            </a:r>
            <a:r>
              <a:rPr spc="-200" dirty="0"/>
              <a:t> </a:t>
            </a:r>
            <a:r>
              <a:rPr spc="-95" dirty="0"/>
              <a:t>CIENTÍFICOS</a:t>
            </a:r>
            <a:r>
              <a:rPr spc="-240" dirty="0"/>
              <a:t> </a:t>
            </a:r>
            <a:r>
              <a:rPr spc="-70" dirty="0"/>
              <a:t>QUE</a:t>
            </a:r>
            <a:r>
              <a:rPr spc="-185" dirty="0"/>
              <a:t> </a:t>
            </a:r>
            <a:r>
              <a:rPr spc="-95" dirty="0"/>
              <a:t>APLICAN</a:t>
            </a:r>
            <a:r>
              <a:rPr spc="-185" dirty="0"/>
              <a:t> </a:t>
            </a:r>
            <a:r>
              <a:rPr spc="-50" dirty="0"/>
              <a:t>EL</a:t>
            </a:r>
            <a:r>
              <a:rPr spc="-204" dirty="0"/>
              <a:t> </a:t>
            </a:r>
            <a:r>
              <a:rPr spc="-8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507107"/>
            <a:ext cx="7779384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67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“DIFERENCIAS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PERSONALIDAD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ENTRE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DEPORTISTAS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NO </a:t>
            </a:r>
            <a:r>
              <a:rPr sz="2000" spc="-43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DEPORTISTAS,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TRAVÉS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16PF”,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FÉLIX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GARCÍA,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2007.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“ANÁLISIS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DESCRIPTIVO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COMPARATIVO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Calibri"/>
                <a:cs typeface="Calibri"/>
              </a:rPr>
              <a:t>16PF-5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MUESTRAS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AMERICANAS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ESPAÑOLA”,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ALUJA</a:t>
            </a:r>
            <a:r>
              <a:rPr sz="2000" spc="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000" spc="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BLANCH,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2002.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endParaRPr spc="-5" dirty="0"/>
          </a:p>
          <a:p>
            <a:pPr marL="13335" algn="ctr">
              <a:lnSpc>
                <a:spcPct val="100000"/>
              </a:lnSpc>
            </a:pPr>
            <a:r>
              <a:rPr spc="-95" dirty="0"/>
              <a:t>ARTÍCULOS</a:t>
            </a:r>
            <a:r>
              <a:rPr spc="-200" dirty="0"/>
              <a:t> </a:t>
            </a:r>
            <a:r>
              <a:rPr spc="-95" dirty="0"/>
              <a:t>CIENTÍFICOS</a:t>
            </a:r>
            <a:r>
              <a:rPr spc="-240" dirty="0"/>
              <a:t> </a:t>
            </a:r>
            <a:r>
              <a:rPr spc="-70" dirty="0"/>
              <a:t>QUE</a:t>
            </a:r>
            <a:r>
              <a:rPr spc="-185" dirty="0"/>
              <a:t> </a:t>
            </a:r>
            <a:r>
              <a:rPr spc="-95" dirty="0"/>
              <a:t>APLICAN</a:t>
            </a:r>
            <a:r>
              <a:rPr spc="-185" dirty="0"/>
              <a:t> </a:t>
            </a:r>
            <a:r>
              <a:rPr spc="-50" dirty="0"/>
              <a:t>EL</a:t>
            </a:r>
            <a:r>
              <a:rPr spc="-204" dirty="0"/>
              <a:t> </a:t>
            </a:r>
            <a:r>
              <a:rPr spc="-8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616" y="2184134"/>
            <a:ext cx="8162925" cy="178189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CUAL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FIN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ESTUDIO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CUESTIÓN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AMBOS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ARTÍCULOS?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CUAL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SERIA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2000" spc="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CONCLUSIÓN</a:t>
            </a:r>
            <a:r>
              <a:rPr sz="2000" spc="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DESTACA</a:t>
            </a:r>
            <a:r>
              <a:rPr sz="2000" spc="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USTED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CADA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ARTICULO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DISCUSIÓN?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TUVIERA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0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DECIR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Calibri"/>
                <a:cs typeface="Calibri"/>
              </a:rPr>
              <a:t>“EL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16PF</a:t>
            </a:r>
            <a:r>
              <a:rPr sz="20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APORTO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EN…”</a:t>
            </a:r>
            <a:r>
              <a:rPr sz="20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Calibri"/>
                <a:cs typeface="Calibri"/>
              </a:rPr>
              <a:t>SOBRE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CADA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ARTICULO,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2000" spc="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Calibri"/>
                <a:cs typeface="Calibri"/>
              </a:rPr>
              <a:t>SERIA?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238167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Presentación : Monografía Grupal (2°Parcial)</a:t>
            </a:r>
          </a:p>
        </p:txBody>
      </p:sp>
      <p:sp>
        <p:nvSpPr>
          <p:cNvPr id="264" name="jkovacevich@ineco.org.ar"/>
          <p:cNvSpPr txBox="1"/>
          <p:nvPr/>
        </p:nvSpPr>
        <p:spPr>
          <a:xfrm>
            <a:off x="3056972" y="6379200"/>
            <a:ext cx="2247085" cy="33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016617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436" y="969391"/>
            <a:ext cx="2164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CONCLUSIONES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480" y="2493264"/>
            <a:ext cx="2321627" cy="25008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301" y="969391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C</a:t>
            </a:r>
            <a:r>
              <a:rPr sz="2800" spc="-100" dirty="0"/>
              <a:t>UE</a:t>
            </a:r>
            <a:r>
              <a:rPr sz="2800" spc="-105" dirty="0"/>
              <a:t>S</a:t>
            </a:r>
            <a:r>
              <a:rPr sz="2800" spc="-100" dirty="0"/>
              <a:t>TI</a:t>
            </a:r>
            <a:r>
              <a:rPr sz="2800" spc="-120" dirty="0"/>
              <a:t>O</a:t>
            </a:r>
            <a:r>
              <a:rPr sz="2800" spc="-110" dirty="0"/>
              <a:t>N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5" dirty="0"/>
              <a:t>O</a:t>
            </a:r>
            <a:r>
              <a:rPr sz="2800" spc="-229" dirty="0"/>
              <a:t> </a:t>
            </a:r>
            <a:r>
              <a:rPr sz="2800" spc="-105" dirty="0"/>
              <a:t>16P</a:t>
            </a:r>
            <a:r>
              <a:rPr sz="2800" spc="-5" dirty="0"/>
              <a:t>F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119" y="1616786"/>
            <a:ext cx="708596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PRUEBA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CREADA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sz="1800" spc="2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CATTEL</a:t>
            </a:r>
            <a:r>
              <a:rPr sz="1800" spc="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COLABORADORES.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Wingdings"/>
              <a:buChar char=""/>
            </a:pPr>
            <a:endParaRPr sz="2550" dirty="0">
              <a:latin typeface="Arial MT"/>
              <a:cs typeface="Arial MT"/>
            </a:endParaRPr>
          </a:p>
          <a:p>
            <a:pPr marL="469900" marR="944880" indent="-457200">
              <a:lnSpc>
                <a:spcPct val="8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OBJETIVO:</a:t>
            </a:r>
            <a:r>
              <a:rPr sz="1800" spc="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ESTUDIAR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16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RASGOS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PRIMER </a:t>
            </a:r>
            <a:r>
              <a:rPr sz="1800" spc="-48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ORDEN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5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DIMENSIONES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GLOBALES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PERSONALIDAD.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CONTIENE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Arial MT"/>
                <a:cs typeface="Arial MT"/>
              </a:rPr>
              <a:t>185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ÍTEMS,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“REACTIVOS”.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CADA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 MT"/>
                <a:cs typeface="Arial MT"/>
              </a:rPr>
              <a:t>ÍTEM</a:t>
            </a:r>
            <a:r>
              <a:rPr sz="18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TIENE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3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OPCIONES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RESPUESTA*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DURACIÓN:</a:t>
            </a:r>
            <a:r>
              <a:rPr sz="18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ENTRE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40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 MT"/>
                <a:cs typeface="Arial MT"/>
              </a:rPr>
              <a:t>45</a:t>
            </a:r>
            <a:r>
              <a:rPr sz="18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MINUTOS.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Wingdings"/>
              <a:buChar char=""/>
            </a:pPr>
            <a:endParaRPr sz="215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INCLUYE: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HOJA</a:t>
            </a:r>
            <a:r>
              <a:rPr sz="18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RESPUESTAS.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Wingdings"/>
              <a:buChar char=""/>
            </a:pPr>
            <a:endParaRPr sz="2500" dirty="0">
              <a:latin typeface="Arial MT"/>
              <a:cs typeface="Arial MT"/>
            </a:endParaRPr>
          </a:p>
          <a:p>
            <a:pPr marL="469900" marR="5080" indent="-457200">
              <a:lnSpc>
                <a:spcPct val="8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RESULTADOS:</a:t>
            </a:r>
            <a:r>
              <a:rPr sz="18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 MT"/>
                <a:cs typeface="Arial MT"/>
              </a:rPr>
              <a:t>HOJA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 MT"/>
                <a:cs typeface="Arial MT"/>
              </a:rPr>
              <a:t>PERFIL</a:t>
            </a:r>
            <a:r>
              <a:rPr sz="18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sz="18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Arial MT"/>
                <a:cs typeface="Arial MT"/>
              </a:rPr>
              <a:t>DIMENSIONES </a:t>
            </a:r>
            <a:r>
              <a:rPr sz="1800" spc="-48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Arial MT"/>
                <a:cs typeface="Arial MT"/>
              </a:rPr>
              <a:t>GLOBALES.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226" y="969391"/>
            <a:ext cx="3748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16</a:t>
            </a:r>
            <a:r>
              <a:rPr sz="2800" spc="-105" dirty="0"/>
              <a:t>P</a:t>
            </a:r>
            <a:r>
              <a:rPr sz="2800" spc="-5" dirty="0"/>
              <a:t>F</a:t>
            </a:r>
            <a:r>
              <a:rPr sz="2800" spc="-185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3119" y="1932812"/>
            <a:ext cx="388810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16</a:t>
            </a:r>
            <a:r>
              <a:rPr sz="1900" spc="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Rasgos</a:t>
            </a:r>
            <a:r>
              <a:rPr sz="1900" spc="2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o</a:t>
            </a:r>
            <a:r>
              <a:rPr sz="1900" spc="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Factores</a:t>
            </a:r>
            <a:r>
              <a:rPr sz="1900" spc="25" dirty="0">
                <a:solidFill>
                  <a:srgbClr val="41568E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1568E"/>
                </a:solidFill>
                <a:latin typeface="Arial MT"/>
                <a:cs typeface="Arial MT"/>
              </a:rPr>
              <a:t>Primarios: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249" y="2702420"/>
            <a:ext cx="5191869" cy="28472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01764"/>
              </p:ext>
            </p:extLst>
          </p:nvPr>
        </p:nvGraphicFramePr>
        <p:xfrm>
          <a:off x="389191" y="975995"/>
          <a:ext cx="8352154" cy="5348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70">
                <a:tc>
                  <a:txBody>
                    <a:bodyPr/>
                    <a:lstStyle/>
                    <a:p>
                      <a:pPr marL="408940" marR="402590" indent="12636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ESCALAS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PRIMARIAS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DESCRIPCIÓN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11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AFABILIDAD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616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Tendencia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sociabilidad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intercambio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 otros.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cálidamente</a:t>
                      </a:r>
                      <a:r>
                        <a:rPr sz="1700" b="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implicada </a:t>
                      </a:r>
                      <a:r>
                        <a:rPr sz="1700" b="0" spc="-3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 otros, emotiva, expresiva,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atenta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los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otros.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reservada,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aislada, </a:t>
                      </a:r>
                      <a:r>
                        <a:rPr sz="1700" b="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fría,</a:t>
                      </a:r>
                      <a:r>
                        <a:rPr sz="1700" b="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impersonal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87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RAZONAMIENTO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4876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Capacidad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individuo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para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resolver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problemas.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Pensamiento</a:t>
                      </a:r>
                      <a:r>
                        <a:rPr sz="1700" b="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abstracto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Pensamiento</a:t>
                      </a:r>
                      <a:r>
                        <a:rPr sz="1700" b="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concreto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167">
                <a:tc rowSpan="2">
                  <a:txBody>
                    <a:bodyPr/>
                    <a:lstStyle/>
                    <a:p>
                      <a:pPr marL="91440" marR="5727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700" b="1" i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ABILI</a:t>
                      </a:r>
                      <a:r>
                        <a:rPr sz="1700" b="1" i="1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700" b="1" i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  EMOCIONAL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3848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Estilo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afrontamiento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los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problemas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cotidianos.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553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emocionalmente </a:t>
                      </a:r>
                      <a:r>
                        <a:rPr sz="1700" b="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estable,</a:t>
                      </a:r>
                      <a:r>
                        <a:rPr sz="1700" b="0" spc="-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adaptable,</a:t>
                      </a:r>
                      <a:r>
                        <a:rPr sz="1700" b="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madura.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reactiva,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emocionalmente</a:t>
                      </a:r>
                      <a:r>
                        <a:rPr sz="1700" b="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más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inestable.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87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DOMINANCIA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73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Tendencia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ejercer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voluntad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uno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mismo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sobre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los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demás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43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dominante,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asertiva</a:t>
                      </a:r>
                      <a:r>
                        <a:rPr sz="1700" b="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competitiva.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58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 –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 cooperativa, que evita </a:t>
                      </a:r>
                      <a:r>
                        <a:rPr sz="1700" b="0" spc="-3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conflictos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3813" y="435102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318261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32364"/>
              </p:ext>
            </p:extLst>
          </p:nvPr>
        </p:nvGraphicFramePr>
        <p:xfrm>
          <a:off x="209168" y="1383919"/>
          <a:ext cx="8712834" cy="459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ESCALAS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PRIMARIAS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DESCRIPCIÓN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ANIMACIÓN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49910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espontaneidad</a:t>
                      </a:r>
                      <a:r>
                        <a:rPr sz="1700" b="1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sociabilidad</a:t>
                      </a:r>
                      <a:r>
                        <a:rPr sz="1700" b="1" spc="-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individuo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216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animosa,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activa,</a:t>
                      </a:r>
                      <a:r>
                        <a:rPr sz="17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entusiasta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espontánea.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seria,</a:t>
                      </a:r>
                      <a:r>
                        <a:rPr sz="17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cuidadosa.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0805" marR="3549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ATENCIÓN 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700" b="1" i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i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LAS</a:t>
                      </a:r>
                      <a:r>
                        <a:rPr sz="1700" b="1" i="1" spc="-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NORMAS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1276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interiorización</a:t>
                      </a:r>
                      <a:r>
                        <a:rPr sz="1700" b="1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las </a:t>
                      </a:r>
                      <a:r>
                        <a:rPr sz="1700" b="1" spc="-3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normas</a:t>
                      </a:r>
                      <a:r>
                        <a:rPr sz="1700" b="1" spc="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culturales</a:t>
                      </a:r>
                      <a:r>
                        <a:rPr sz="1700" b="1" spc="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coherencia de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conducta con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ellas.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61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 +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 atenta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las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normas, </a:t>
                      </a:r>
                      <a:r>
                        <a:rPr sz="1700" b="0" spc="-3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cumplidora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formal.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 –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b="0" spc="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inconformista,</a:t>
                      </a:r>
                      <a:r>
                        <a:rPr sz="1700" b="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indulgente.</a:t>
                      </a:r>
                      <a:endParaRPr sz="1700" b="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ATREVIMIENTO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83311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búsqueda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700" b="1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sensaciones.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79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atrevida,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segura</a:t>
                      </a:r>
                      <a:r>
                        <a:rPr sz="1700" spc="-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socialmente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1700" spc="-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emprendedora.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tímida,</a:t>
                      </a:r>
                      <a:r>
                        <a:rPr sz="17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miedosa</a:t>
                      </a:r>
                      <a:r>
                        <a:rPr sz="17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 cohibida.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SENSIBILIDAD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Grado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empatía,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91440" marR="4324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«sentimentalismo»</a:t>
                      </a:r>
                      <a:r>
                        <a:rPr sz="1700" b="1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gusto </a:t>
                      </a:r>
                      <a:r>
                        <a:rPr sz="1700" b="1" spc="-3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por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lo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estético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3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sensible,</a:t>
                      </a:r>
                      <a:r>
                        <a:rPr sz="1700" spc="-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estética,</a:t>
                      </a:r>
                      <a:r>
                        <a:rPr sz="17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sentimental.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7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objetiva,</a:t>
                      </a:r>
                      <a:r>
                        <a:rPr sz="17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utilitaria.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318261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31268"/>
              </p:ext>
            </p:extLst>
          </p:nvPr>
        </p:nvGraphicFramePr>
        <p:xfrm>
          <a:off x="281177" y="1396872"/>
          <a:ext cx="8569324" cy="4419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00990" marR="293370" indent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ESCALAS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VIGILANCIA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673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</a:t>
                      </a:r>
                      <a:r>
                        <a:rPr sz="170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0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suspicacia,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escepticismo,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desconfianza.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suspicaz,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escéptica,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precavida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confiada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700" b="0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adaptable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i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ABSTRACCIÓN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90296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Medida</a:t>
                      </a:r>
                      <a:r>
                        <a:rPr sz="170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sentido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práctico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imaginativa,</a:t>
                      </a:r>
                      <a:r>
                        <a:rPr sz="170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idealista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práctica,</a:t>
                      </a:r>
                      <a:r>
                        <a:rPr sz="170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realista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PRIVACIDAD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Tendencia a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naturalidad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apertura del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individuo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 </a:t>
                      </a:r>
                      <a:r>
                        <a:rPr sz="1700" b="1" spc="-459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relación</a:t>
                      </a:r>
                      <a:r>
                        <a:rPr sz="170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</a:t>
                      </a:r>
                      <a:r>
                        <a:rPr sz="1700" b="1" spc="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emociones 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y el sentido de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intimidad,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proximidad.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70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calculadora,</a:t>
                      </a:r>
                      <a:r>
                        <a:rPr sz="170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discreta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abierta,</a:t>
                      </a:r>
                      <a:r>
                        <a:rPr sz="1700" spc="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genuina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1700" dirty="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endParaRPr sz="17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APRENSIÓN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s-AR" sz="170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seguridad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O+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aprensiva,</a:t>
                      </a:r>
                      <a:r>
                        <a:rPr sz="170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insegura.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segura,</a:t>
                      </a:r>
                      <a:r>
                        <a:rPr sz="170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despreocupada</a:t>
                      </a:r>
                      <a:endParaRPr sz="17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318261"/>
            <a:ext cx="3747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00" dirty="0"/>
              <a:t>E</a:t>
            </a:r>
            <a:r>
              <a:rPr sz="2800" spc="-105" dirty="0"/>
              <a:t>SC</a:t>
            </a:r>
            <a:r>
              <a:rPr sz="2800" spc="-100" dirty="0"/>
              <a:t>A</a:t>
            </a:r>
            <a:r>
              <a:rPr sz="2800" spc="-105" dirty="0"/>
              <a:t>L</a:t>
            </a:r>
            <a:r>
              <a:rPr sz="2800" spc="-100" dirty="0"/>
              <a:t>A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5" dirty="0"/>
              <a:t>P</a:t>
            </a:r>
            <a:r>
              <a:rPr sz="2800" spc="-95" dirty="0"/>
              <a:t>R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A</a:t>
            </a:r>
            <a:r>
              <a:rPr sz="2800" spc="-95" dirty="0"/>
              <a:t>R</a:t>
            </a:r>
            <a:r>
              <a:rPr sz="2800" spc="-100" dirty="0"/>
              <a:t>IA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2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55961"/>
              </p:ext>
            </p:extLst>
          </p:nvPr>
        </p:nvGraphicFramePr>
        <p:xfrm>
          <a:off x="346392" y="987297"/>
          <a:ext cx="8497569" cy="5125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477520" marR="468630" indent="86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ESCALAS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PRIM</a:t>
                      </a:r>
                      <a:r>
                        <a:rPr sz="165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65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 rowSpan="2">
                  <a:txBody>
                    <a:bodyPr/>
                    <a:lstStyle/>
                    <a:p>
                      <a:pPr marL="91440" marR="519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APERTURA</a:t>
                      </a:r>
                      <a:r>
                        <a:rPr sz="1650" b="1" i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650" b="1" i="1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Medida de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actitud del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individuo</a:t>
                      </a:r>
                      <a:r>
                        <a:rPr sz="1650" b="1" spc="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frente</a:t>
                      </a:r>
                      <a:r>
                        <a:rPr sz="1650" b="1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cambio.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32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Q1+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abierta</a:t>
                      </a:r>
                      <a:r>
                        <a:rPr sz="1650" spc="-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al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cambio, </a:t>
                      </a:r>
                      <a:r>
                        <a:rPr sz="1650" spc="-44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gusta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experimentar.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79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Q1–</a:t>
                      </a:r>
                      <a:r>
                        <a:rPr sz="165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tradicional,</a:t>
                      </a:r>
                      <a:r>
                        <a:rPr sz="1650" spc="-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apegada </a:t>
                      </a:r>
                      <a:r>
                        <a:rPr sz="1650" spc="-4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lo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conocido.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AUTOSUFICIENCIA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Tendencia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sujeto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hacer</a:t>
                      </a:r>
                      <a:r>
                        <a:rPr sz="165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cosas</a:t>
                      </a:r>
                      <a:r>
                        <a:rPr sz="165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otros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por </a:t>
                      </a:r>
                      <a:r>
                        <a:rPr sz="1650" b="1" spc="-4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sus propios medios.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 </a:t>
                      </a:r>
                      <a:r>
                        <a:rPr sz="1650" b="1" spc="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asocia</a:t>
                      </a:r>
                      <a:r>
                        <a:rPr sz="165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afabilidad.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975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Q2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50" b="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autosuficiente, </a:t>
                      </a:r>
                      <a:r>
                        <a:rPr sz="1650" b="0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individualista,</a:t>
                      </a:r>
                      <a:r>
                        <a:rPr sz="1650" b="0" spc="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solitaria.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Q2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50" b="0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«seguidora»,</a:t>
                      </a:r>
                      <a:r>
                        <a:rPr sz="1650" b="0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que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50" b="0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integra</a:t>
                      </a:r>
                      <a:r>
                        <a:rPr sz="1650" b="0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tarea</a:t>
                      </a:r>
                      <a:r>
                        <a:rPr sz="1650" b="0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grupal.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5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PERFECCIONISMO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254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búsqueda</a:t>
                      </a:r>
                      <a:r>
                        <a:rPr sz="165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«lo </a:t>
                      </a:r>
                      <a:r>
                        <a:rPr sz="1650" b="1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ideal», «la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normativa»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perfección.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6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Q3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r>
                        <a:rPr sz="1650" spc="4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6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perfeccionista, </a:t>
                      </a:r>
                      <a:r>
                        <a:rPr sz="1650" spc="-44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organizada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disciplinada.</a:t>
                      </a:r>
                      <a:endParaRPr sz="165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Q3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650" b="1" spc="-2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flexible</a:t>
                      </a:r>
                      <a:r>
                        <a:rPr sz="1650" spc="-1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tolerante</a:t>
                      </a:r>
                      <a:endParaRPr sz="165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con</a:t>
                      </a:r>
                      <a:r>
                        <a:rPr sz="1650" spc="-3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el</a:t>
                      </a:r>
                      <a:r>
                        <a:rPr sz="16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desorden</a:t>
                      </a:r>
                      <a:r>
                        <a:rPr sz="16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1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y/o</a:t>
                      </a:r>
                      <a:r>
                        <a:rPr sz="1650" spc="-2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las</a:t>
                      </a:r>
                      <a:r>
                        <a:rPr sz="1650" spc="-2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faltas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398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i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TENSIÓN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4902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Grado de ansiedad y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frustración que </a:t>
                      </a:r>
                      <a:r>
                        <a:rPr sz="1650" b="1" spc="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experimenta</a:t>
                      </a:r>
                      <a:r>
                        <a:rPr sz="165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650" b="1" spc="-5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persona.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40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Q4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65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Persona</a:t>
                      </a:r>
                      <a:r>
                        <a:rPr sz="1650" b="0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tensa,</a:t>
                      </a:r>
                      <a:r>
                        <a:rPr sz="1650" b="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enérgica, </a:t>
                      </a:r>
                      <a:r>
                        <a:rPr sz="1650" b="0" spc="-4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intranquila,</a:t>
                      </a:r>
                      <a:r>
                        <a:rPr sz="1650" b="0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impaciente.</a:t>
                      </a:r>
                      <a:endParaRPr sz="1650" b="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Q4</a:t>
                      </a:r>
                      <a:r>
                        <a:rPr sz="165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65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Persona</a:t>
                      </a:r>
                      <a:r>
                        <a:rPr sz="1650" spc="-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relajada,</a:t>
                      </a:r>
                      <a:r>
                        <a:rPr sz="1650" spc="-45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paciente.</a:t>
                      </a:r>
                      <a:endParaRPr sz="165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1F5F"/>
                      </a:solidFill>
                      <a:prstDash val="solid"/>
                    </a:lnL>
                    <a:lnR w="12700">
                      <a:solidFill>
                        <a:srgbClr val="001F5F"/>
                      </a:solidFill>
                      <a:prstDash val="solid"/>
                    </a:lnR>
                    <a:lnT w="12700">
                      <a:solidFill>
                        <a:srgbClr val="001F5F"/>
                      </a:solidFill>
                      <a:prstDash val="solid"/>
                    </a:lnT>
                    <a:lnB w="12700">
                      <a:solidFill>
                        <a:srgbClr val="001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139" y="969391"/>
            <a:ext cx="439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16P</a:t>
            </a:r>
            <a:r>
              <a:rPr sz="2800" spc="-5" dirty="0"/>
              <a:t>F</a:t>
            </a:r>
            <a:r>
              <a:rPr sz="2800" spc="-180" dirty="0"/>
              <a:t> </a:t>
            </a:r>
            <a:r>
              <a:rPr sz="2800" spc="-5" dirty="0"/>
              <a:t>–</a:t>
            </a:r>
            <a:r>
              <a:rPr sz="2800" spc="-190" dirty="0"/>
              <a:t> </a:t>
            </a:r>
            <a:r>
              <a:rPr sz="2800" spc="-110" dirty="0"/>
              <a:t>D</a:t>
            </a:r>
            <a:r>
              <a:rPr sz="2800" spc="-100" dirty="0"/>
              <a:t>I</a:t>
            </a:r>
            <a:r>
              <a:rPr sz="2800" spc="-105" dirty="0"/>
              <a:t>M</a:t>
            </a:r>
            <a:r>
              <a:rPr sz="2800" spc="-100" dirty="0"/>
              <a:t>E</a:t>
            </a:r>
            <a:r>
              <a:rPr sz="2800" spc="-110" dirty="0"/>
              <a:t>N</a:t>
            </a:r>
            <a:r>
              <a:rPr sz="2800" spc="-105" dirty="0"/>
              <a:t>S</a:t>
            </a:r>
            <a:r>
              <a:rPr sz="2800" spc="-100" dirty="0"/>
              <a:t>I</a:t>
            </a:r>
            <a:r>
              <a:rPr sz="2800" spc="-105" dirty="0"/>
              <a:t>O</a:t>
            </a:r>
            <a:r>
              <a:rPr sz="2800" spc="-110" dirty="0"/>
              <a:t>N</a:t>
            </a:r>
            <a:r>
              <a:rPr sz="2800" spc="-100" dirty="0"/>
              <a:t>E</a:t>
            </a:r>
            <a:r>
              <a:rPr sz="2800" spc="-5" dirty="0"/>
              <a:t>S</a:t>
            </a:r>
            <a:r>
              <a:rPr sz="2800" spc="-204" dirty="0"/>
              <a:t> </a:t>
            </a:r>
            <a:r>
              <a:rPr sz="2800" spc="-100" dirty="0"/>
              <a:t>G</a:t>
            </a:r>
            <a:r>
              <a:rPr sz="2800" spc="-105" dirty="0"/>
              <a:t>LO</a:t>
            </a:r>
            <a:r>
              <a:rPr sz="2800" spc="-100" dirty="0"/>
              <a:t>BA</a:t>
            </a:r>
            <a:r>
              <a:rPr sz="2800" spc="-105" dirty="0"/>
              <a:t>L</a:t>
            </a:r>
            <a:r>
              <a:rPr sz="2800" spc="-100" dirty="0"/>
              <a:t>E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2684" y="2084958"/>
            <a:ext cx="818959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4117"/>
              <a:buFont typeface="Wingdings"/>
              <a:buChar char=""/>
              <a:tabLst>
                <a:tab pos="206375" algn="l"/>
              </a:tabLst>
            </a:pPr>
            <a:r>
              <a:rPr sz="1700" spc="75" dirty="0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sz="1700" spc="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90" dirty="0">
                <a:solidFill>
                  <a:srgbClr val="001F5F"/>
                </a:solidFill>
                <a:latin typeface="Arial MT"/>
                <a:cs typeface="Arial MT"/>
              </a:rPr>
              <a:t>MEDIO</a:t>
            </a:r>
            <a:r>
              <a:rPr sz="1700" spc="2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700" spc="2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80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sz="17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COMBINACIÓN</a:t>
            </a:r>
            <a:r>
              <a:rPr sz="17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6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17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ESTAS</a:t>
            </a:r>
            <a:r>
              <a:rPr sz="17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ESCALAS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PRIMARIAS </a:t>
            </a:r>
            <a:r>
              <a:rPr sz="1700" spc="-4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60" dirty="0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10" dirty="0">
                <a:solidFill>
                  <a:srgbClr val="001F5F"/>
                </a:solidFill>
                <a:latin typeface="Arial MT"/>
                <a:cs typeface="Arial MT"/>
              </a:rPr>
              <a:t>“CONGLOMERADOS”,</a:t>
            </a:r>
            <a:r>
              <a:rPr sz="1700" spc="25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CATTEL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IDENTIFICÓ</a:t>
            </a:r>
            <a:r>
              <a:rPr sz="1700" spc="2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5</a:t>
            </a:r>
            <a:r>
              <a:rPr sz="1700" b="1" spc="22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100" dirty="0">
                <a:solidFill>
                  <a:srgbClr val="001F5F"/>
                </a:solidFill>
                <a:latin typeface="Arial"/>
                <a:cs typeface="Arial"/>
              </a:rPr>
              <a:t>FACTORES</a:t>
            </a:r>
            <a:r>
              <a:rPr sz="1700" b="1" spc="22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001F5F"/>
                </a:solidFill>
                <a:latin typeface="Arial"/>
                <a:cs typeface="Arial"/>
              </a:rPr>
              <a:t>DE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548890" algn="l"/>
              </a:tabLst>
            </a:pPr>
            <a:r>
              <a:rPr sz="1700" b="1" spc="100" dirty="0">
                <a:solidFill>
                  <a:srgbClr val="001F5F"/>
                </a:solidFill>
                <a:latin typeface="Arial"/>
                <a:cs typeface="Arial"/>
              </a:rPr>
              <a:t>SEGUNDO</a:t>
            </a:r>
            <a:r>
              <a:rPr sz="1700" b="1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95" dirty="0">
                <a:solidFill>
                  <a:srgbClr val="001F5F"/>
                </a:solidFill>
                <a:latin typeface="Arial"/>
                <a:cs typeface="Arial"/>
              </a:rPr>
              <a:t>ORDEN</a:t>
            </a:r>
            <a:r>
              <a:rPr sz="1700" b="1" spc="2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1F5F"/>
                </a:solidFill>
                <a:latin typeface="Arial"/>
                <a:cs typeface="Arial"/>
              </a:rPr>
              <a:t>O	</a:t>
            </a:r>
            <a:r>
              <a:rPr sz="1700" b="1" spc="105" dirty="0">
                <a:solidFill>
                  <a:srgbClr val="001F5F"/>
                </a:solidFill>
                <a:latin typeface="Arial"/>
                <a:cs typeface="Arial"/>
              </a:rPr>
              <a:t>DIMENSIONES</a:t>
            </a:r>
            <a:r>
              <a:rPr sz="1700" b="1" spc="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700" b="1" spc="100" dirty="0">
                <a:solidFill>
                  <a:srgbClr val="001F5F"/>
                </a:solidFill>
                <a:latin typeface="Arial"/>
                <a:cs typeface="Arial"/>
              </a:rPr>
              <a:t>GLOBALES.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"/>
              <a:cs typeface="Arial"/>
            </a:endParaRPr>
          </a:p>
          <a:p>
            <a:pPr marL="205740" indent="-193675">
              <a:lnSpc>
                <a:spcPct val="100000"/>
              </a:lnSpc>
              <a:spcBef>
                <a:spcPts val="5"/>
              </a:spcBef>
              <a:buSzPct val="94117"/>
              <a:buFont typeface="Wingdings"/>
              <a:buChar char=""/>
              <a:tabLst>
                <a:tab pos="206375" algn="l"/>
              </a:tabLst>
            </a:pP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PERMITIRÍAN</a:t>
            </a:r>
            <a:r>
              <a:rPr sz="1700" spc="1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DESCRIBIR</a:t>
            </a:r>
            <a:r>
              <a:rPr sz="17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55" dirty="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sz="1700" spc="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10" dirty="0">
                <a:solidFill>
                  <a:srgbClr val="001F5F"/>
                </a:solidFill>
                <a:latin typeface="Arial MT"/>
                <a:cs typeface="Arial MT"/>
              </a:rPr>
              <a:t>PERSONALIDAD</a:t>
            </a:r>
            <a:r>
              <a:rPr sz="1700" spc="2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95" dirty="0">
                <a:solidFill>
                  <a:srgbClr val="001F5F"/>
                </a:solidFill>
                <a:latin typeface="Arial MT"/>
                <a:cs typeface="Arial MT"/>
              </a:rPr>
              <a:t>DESDE</a:t>
            </a:r>
            <a:r>
              <a:rPr sz="1700" spc="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80" dirty="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spc="105" dirty="0">
                <a:solidFill>
                  <a:srgbClr val="001F5F"/>
                </a:solidFill>
                <a:latin typeface="Arial MT"/>
                <a:cs typeface="Arial MT"/>
              </a:rPr>
              <a:t>PERSPECTIVA</a:t>
            </a:r>
            <a:r>
              <a:rPr sz="1700" spc="1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75" dirty="0">
                <a:solidFill>
                  <a:srgbClr val="001F5F"/>
                </a:solidFill>
                <a:latin typeface="Arial MT"/>
                <a:cs typeface="Arial MT"/>
              </a:rPr>
              <a:t>MÁS</a:t>
            </a:r>
            <a:r>
              <a:rPr sz="1700" spc="2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700" spc="100" dirty="0">
                <a:solidFill>
                  <a:srgbClr val="001F5F"/>
                </a:solidFill>
                <a:latin typeface="Arial MT"/>
                <a:cs typeface="Arial MT"/>
              </a:rPr>
              <a:t>AMPLIA.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889" y="4211573"/>
            <a:ext cx="3491738" cy="17233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6829" y="6427750"/>
            <a:ext cx="31788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864"/>
              </a:lnSpc>
            </a:pPr>
            <a:r>
              <a:rPr lang="en-US" sz="1600" spc="-5" dirty="0">
                <a:solidFill>
                  <a:srgbClr val="41568E"/>
                </a:solidFill>
                <a:latin typeface="Arial MT"/>
                <a:cs typeface="Arial MT"/>
                <a:hlinkClick r:id="rId3"/>
              </a:rPr>
              <a:t>lipe.aguirre@gmail.com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568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1489</Words>
  <Application>Microsoft Office PowerPoint</Application>
  <PresentationFormat>Presentación en pantalla (4:3)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Arial MT</vt:lpstr>
      <vt:lpstr>ATRotisSansSerif-Bold</vt:lpstr>
      <vt:lpstr>Calibri</vt:lpstr>
      <vt:lpstr>Tahoma</vt:lpstr>
      <vt:lpstr>Times New Roman</vt:lpstr>
      <vt:lpstr>Verdana</vt:lpstr>
      <vt:lpstr>Wingdings</vt:lpstr>
      <vt:lpstr>Office Theme</vt:lpstr>
      <vt:lpstr>Presentación de PowerPoint</vt:lpstr>
      <vt:lpstr>AGENDA DE LA CLASE</vt:lpstr>
      <vt:lpstr>CUESTIONARIO 16PF</vt:lpstr>
      <vt:lpstr>16PF – ESCALAS PRIMARIAS</vt:lpstr>
      <vt:lpstr>16PF – ESCALAS PRIMARIAS</vt:lpstr>
      <vt:lpstr>16PF – ESCALAS PRIMARIAS</vt:lpstr>
      <vt:lpstr>16PF – ESCALAS PRIMARIAS</vt:lpstr>
      <vt:lpstr>16PF – ESCALAS PRIMARIAS</vt:lpstr>
      <vt:lpstr>16PF – DIMENSIONES GLOBALES</vt:lpstr>
      <vt:lpstr>16PF – DIMENSIONES GLOBALES</vt:lpstr>
      <vt:lpstr>16PF – ESCALAS DE VALIDEZ</vt:lpstr>
      <vt:lpstr>16PF – PUNTUACIONES PROBLEMÁTICAS</vt:lpstr>
      <vt:lpstr>16PF – PUNTUACIONES PROBLEMÁTICAS</vt:lpstr>
      <vt:lpstr>16PF – PUNTUACIONES PROBLEMÁTICAS</vt:lpstr>
      <vt:lpstr>PREGUNTAS</vt:lpstr>
      <vt:lpstr>LECTURA Y ANÁLISIS DE CASOS</vt:lpstr>
      <vt:lpstr>LECTURA Y ANALISIS DE CASOS OBJETIVOS DE LA ACTIVIDAD</vt:lpstr>
      <vt:lpstr>LECTURA Y ANALISIS DE CASOS OBJETIVOS DE LA ACTIVIDAD</vt:lpstr>
      <vt:lpstr>Caso D</vt:lpstr>
      <vt:lpstr>Caso D</vt:lpstr>
      <vt:lpstr>LECTURA Y ANALISIS DE CASOS OBJETIVOS DE LA ACTIVIDAD</vt:lpstr>
      <vt:lpstr>LECTURA Y ANALISIS DE CASOS OBJETIVOS DE LA ACTIVIDAD</vt:lpstr>
      <vt:lpstr>CUESTIONARIO 16PF ARTÍCULOS CIENTÍFICOS QUE APLICAN EL TEST</vt:lpstr>
      <vt:lpstr> ARTÍCULOS CIENTÍFICOS QUE APLICAN EL TEST</vt:lpstr>
      <vt:lpstr>Presentación : Monografía Grupal (2°Parcial)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y estrategias cognitivo-comportamentales eficaces en trastornos de ansiedad</dc:title>
  <dc:creator>Juan Manuel Sanchez</dc:creator>
  <cp:lastModifiedBy>Felipe Aguirre</cp:lastModifiedBy>
  <cp:revision>7</cp:revision>
  <dcterms:created xsi:type="dcterms:W3CDTF">2023-02-21T19:13:14Z</dcterms:created>
  <dcterms:modified xsi:type="dcterms:W3CDTF">2023-03-03T00:11:26Z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2023-02-21T00:00:00Z</vt:filetime>
  </property>
</Properties>
</file>