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336" r:id="rId17"/>
    <p:sldId id="332" r:id="rId18"/>
    <p:sldId id="345" r:id="rId19"/>
    <p:sldId id="346" r:id="rId20"/>
    <p:sldId id="347" r:id="rId21"/>
    <p:sldId id="271" r:id="rId22"/>
    <p:sldId id="272" r:id="rId23"/>
    <p:sldId id="273" r:id="rId24"/>
    <p:sldId id="333" r:id="rId25"/>
    <p:sldId id="334" r:id="rId26"/>
    <p:sldId id="337" r:id="rId27"/>
    <p:sldId id="338" r:id="rId28"/>
    <p:sldId id="339" r:id="rId29"/>
    <p:sldId id="340" r:id="rId30"/>
    <p:sldId id="341" r:id="rId31"/>
    <p:sldId id="342" r:id="rId32"/>
    <p:sldId id="343" r:id="rId33"/>
    <p:sldId id="344" r:id="rId34"/>
    <p:sldId id="274" r:id="rId35"/>
    <p:sldId id="275" r:id="rId36"/>
    <p:sldId id="276" r:id="rId37"/>
    <p:sldId id="277" r:id="rId38"/>
    <p:sldId id="278" r:id="rId3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464" y="96"/>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44779" y="1361902"/>
            <a:ext cx="8054441" cy="249618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2173604" y="4930902"/>
            <a:ext cx="4796790" cy="756920"/>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rgbClr val="C0000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rgbClr val="C00000"/>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3/14/2023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rgbClr val="C0000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3/14/2023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3/14/2023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Diapositiva de título">
    <p:spTree>
      <p:nvGrpSpPr>
        <p:cNvPr id="1" name=""/>
        <p:cNvGrpSpPr/>
        <p:nvPr/>
      </p:nvGrpSpPr>
      <p:grpSpPr>
        <a:xfrm>
          <a:off x="0" y="0"/>
          <a:ext cx="0" cy="0"/>
          <a:chOff x="0" y="0"/>
          <a:chExt cx="0" cy="0"/>
        </a:xfrm>
      </p:grpSpPr>
      <p:sp>
        <p:nvSpPr>
          <p:cNvPr id="16" name="Texto del título"/>
          <p:cNvSpPr txBox="1">
            <a:spLocks noGrp="1"/>
          </p:cNvSpPr>
          <p:nvPr>
            <p:ph type="title"/>
          </p:nvPr>
        </p:nvSpPr>
        <p:spPr>
          <a:xfrm>
            <a:off x="457200" y="228600"/>
            <a:ext cx="7772400" cy="4571999"/>
          </a:xfrm>
          <a:prstGeom prst="rect">
            <a:avLst/>
          </a:prstGeom>
        </p:spPr>
        <p:txBody>
          <a:bodyPr anchor="ctr"/>
          <a:lstStyle>
            <a:lvl1pPr>
              <a:defRPr sz="8800" spc="-79">
                <a:solidFill>
                  <a:srgbClr val="002060"/>
                </a:solidFill>
              </a:defRPr>
            </a:lvl1pPr>
          </a:lstStyle>
          <a:p>
            <a:r>
              <a:t>Texto del título</a:t>
            </a:r>
          </a:p>
        </p:txBody>
      </p:sp>
      <p:sp>
        <p:nvSpPr>
          <p:cNvPr id="17" name="Nivel de texto 1…"/>
          <p:cNvSpPr txBox="1">
            <a:spLocks noGrp="1"/>
          </p:cNvSpPr>
          <p:nvPr>
            <p:ph type="body" sz="quarter" idx="1"/>
          </p:nvPr>
        </p:nvSpPr>
        <p:spPr>
          <a:xfrm>
            <a:off x="457200" y="4800600"/>
            <a:ext cx="6858000" cy="914400"/>
          </a:xfrm>
          <a:prstGeom prst="rect">
            <a:avLst/>
          </a:prstGeom>
        </p:spPr>
        <p:txBody>
          <a:bodyPr/>
          <a:lstStyle>
            <a:lvl1pPr>
              <a:defRPr b="0" cap="all" spc="120">
                <a:solidFill>
                  <a:srgbClr val="D1282E"/>
                </a:solidFill>
                <a:latin typeface="ATRotisSansSerif-Bold"/>
                <a:ea typeface="ATRotisSansSerif-Bold"/>
                <a:cs typeface="ATRotisSansSerif-Bold"/>
                <a:sym typeface="ATRotisSansSerif-Bold"/>
              </a:defRPr>
            </a:lvl1pPr>
            <a:lvl2pPr marL="0" indent="0">
              <a:buSzTx/>
              <a:buNone/>
              <a:defRPr b="0" cap="all" spc="120">
                <a:solidFill>
                  <a:srgbClr val="D1282E"/>
                </a:solidFill>
                <a:latin typeface="ATRotisSansSerif-Bold"/>
                <a:ea typeface="ATRotisSansSerif-Bold"/>
                <a:cs typeface="ATRotisSansSerif-Bold"/>
                <a:sym typeface="ATRotisSansSerif-Bold"/>
              </a:defRPr>
            </a:lvl2pPr>
            <a:lvl3pPr marL="0" indent="0">
              <a:buSzTx/>
              <a:buNone/>
              <a:defRPr b="0" cap="all" spc="120">
                <a:solidFill>
                  <a:srgbClr val="D1282E"/>
                </a:solidFill>
                <a:latin typeface="ATRotisSansSerif-Bold"/>
                <a:ea typeface="ATRotisSansSerif-Bold"/>
                <a:cs typeface="ATRotisSansSerif-Bold"/>
                <a:sym typeface="ATRotisSansSerif-Bold"/>
              </a:defRPr>
            </a:lvl3pPr>
            <a:lvl4pPr marL="0" indent="0">
              <a:buSzTx/>
              <a:buNone/>
              <a:defRPr b="0" cap="all" spc="120">
                <a:solidFill>
                  <a:srgbClr val="D1282E"/>
                </a:solidFill>
                <a:latin typeface="ATRotisSansSerif-Bold"/>
                <a:ea typeface="ATRotisSansSerif-Bold"/>
                <a:cs typeface="ATRotisSansSerif-Bold"/>
                <a:sym typeface="ATRotisSansSerif-Bold"/>
              </a:defRPr>
            </a:lvl4pPr>
            <a:lvl5pPr marL="0" indent="0">
              <a:buSzTx/>
              <a:buNone/>
              <a:defRPr b="0" cap="all" spc="120">
                <a:solidFill>
                  <a:srgbClr val="D1282E"/>
                </a:solidFill>
                <a:latin typeface="ATRotisSansSerif-Bold"/>
                <a:ea typeface="ATRotisSansSerif-Bold"/>
                <a:cs typeface="ATRotisSansSerif-Bold"/>
                <a:sym typeface="ATRotisSansSerif-Bold"/>
              </a:defRPr>
            </a:lvl5pPr>
          </a:lstStyle>
          <a:p>
            <a:r>
              <a:t>Nivel de texto 1</a:t>
            </a:r>
          </a:p>
          <a:p>
            <a:pPr lvl="1"/>
            <a:r>
              <a:t>Nivel de texto 2</a:t>
            </a:r>
          </a:p>
          <a:p>
            <a:pPr lvl="2"/>
            <a:r>
              <a:t>Nivel de texto 3</a:t>
            </a:r>
          </a:p>
          <a:p>
            <a:pPr lvl="3"/>
            <a:r>
              <a:t>Nivel de texto 4</a:t>
            </a:r>
          </a:p>
          <a:p>
            <a:pPr lvl="4"/>
            <a:r>
              <a:t>Nivel de texto 5</a:t>
            </a:r>
          </a:p>
        </p:txBody>
      </p:sp>
      <p:sp>
        <p:nvSpPr>
          <p:cNvPr id="18" name="Rectangle 8"/>
          <p:cNvSpPr/>
          <p:nvPr/>
        </p:nvSpPr>
        <p:spPr>
          <a:xfrm>
            <a:off x="9001124" y="4846320"/>
            <a:ext cx="142878" cy="2011680"/>
          </a:xfrm>
          <a:prstGeom prst="rect">
            <a:avLst/>
          </a:prstGeom>
          <a:solidFill>
            <a:srgbClr val="D1282E"/>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endParaRPr/>
          </a:p>
        </p:txBody>
      </p:sp>
      <p:sp>
        <p:nvSpPr>
          <p:cNvPr id="19" name="Rectangle 9"/>
          <p:cNvSpPr/>
          <p:nvPr/>
        </p:nvSpPr>
        <p:spPr>
          <a:xfrm>
            <a:off x="9001124" y="-2"/>
            <a:ext cx="142878" cy="4846324"/>
          </a:xfrm>
          <a:prstGeom prst="rect">
            <a:avLst/>
          </a:prstGeom>
          <a:solidFill>
            <a:srgbClr val="002060"/>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endParaRPr/>
          </a:p>
        </p:txBody>
      </p:sp>
      <p:pic>
        <p:nvPicPr>
          <p:cNvPr id="20" name="3 Imagen" descr="3 Imagen"/>
          <p:cNvPicPr>
            <a:picLocks noChangeAspect="1"/>
          </p:cNvPicPr>
          <p:nvPr/>
        </p:nvPicPr>
        <p:blipFill>
          <a:blip r:embed="rId2"/>
          <a:stretch>
            <a:fillRect/>
          </a:stretch>
        </p:blipFill>
        <p:spPr>
          <a:xfrm>
            <a:off x="6660232" y="235430"/>
            <a:ext cx="1975110" cy="679707"/>
          </a:xfrm>
          <a:prstGeom prst="rect">
            <a:avLst/>
          </a:prstGeom>
          <a:ln w="12700">
            <a:miter lim="400000"/>
          </a:ln>
        </p:spPr>
      </p:pic>
      <p:pic>
        <p:nvPicPr>
          <p:cNvPr id="21" name="4 Imagen" descr="4 Imagen"/>
          <p:cNvPicPr>
            <a:picLocks noChangeAspect="1"/>
          </p:cNvPicPr>
          <p:nvPr/>
        </p:nvPicPr>
        <p:blipFill>
          <a:blip r:embed="rId3"/>
          <a:srcRect l="10250" t="17947" r="66840" b="77105"/>
          <a:stretch>
            <a:fillRect/>
          </a:stretch>
        </p:blipFill>
        <p:spPr>
          <a:xfrm>
            <a:off x="467544" y="6309318"/>
            <a:ext cx="1494503" cy="431600"/>
          </a:xfrm>
          <a:prstGeom prst="rect">
            <a:avLst/>
          </a:prstGeom>
          <a:ln w="12700">
            <a:miter lim="400000"/>
          </a:ln>
        </p:spPr>
      </p:pic>
      <p:pic>
        <p:nvPicPr>
          <p:cNvPr id="22" name="5 Imagen" descr="5 Imagen"/>
          <p:cNvPicPr>
            <a:picLocks noChangeAspect="1"/>
          </p:cNvPicPr>
          <p:nvPr/>
        </p:nvPicPr>
        <p:blipFill>
          <a:blip r:embed="rId3"/>
          <a:srcRect l="54141" t="18321" r="10811" b="77423"/>
          <a:stretch>
            <a:fillRect/>
          </a:stretch>
        </p:blipFill>
        <p:spPr>
          <a:xfrm>
            <a:off x="6185099" y="6346642"/>
            <a:ext cx="2271255" cy="356953"/>
          </a:xfrm>
          <a:prstGeom prst="rect">
            <a:avLst/>
          </a:prstGeom>
          <a:ln w="12700">
            <a:miter lim="400000"/>
          </a:ln>
        </p:spPr>
      </p:pic>
      <p:sp>
        <p:nvSpPr>
          <p:cNvPr id="23" name="Número de diapositiva"/>
          <p:cNvSpPr txBox="1">
            <a:spLocks noGrp="1"/>
          </p:cNvSpPr>
          <p:nvPr>
            <p:ph type="sldNum" sz="quarter" idx="2"/>
          </p:nvPr>
        </p:nvSpPr>
        <p:spPr>
          <a:prstGeom prst="rect">
            <a:avLst/>
          </a:prstGeom>
        </p:spPr>
        <p:txBody>
          <a:bodyPr/>
          <a:lstStyle>
            <a:lvl1pPr>
              <a:defRPr>
                <a:solidFill>
                  <a:srgbClr val="002060"/>
                </a:solidFill>
              </a:defRPr>
            </a:lvl1pPr>
          </a:lstStyle>
          <a:p>
            <a:fld id="{86CB4B4D-7CA3-9044-876B-883B54F8677D}" type="slidenum">
              <a:t>‹Nº›</a:t>
            </a:fld>
            <a:endParaRPr/>
          </a:p>
        </p:txBody>
      </p:sp>
    </p:spTree>
    <p:extLst>
      <p:ext uri="{BB962C8B-B14F-4D97-AF65-F5344CB8AC3E}">
        <p14:creationId xmlns:p14="http://schemas.microsoft.com/office/powerpoint/2010/main" val="654672001"/>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000743" y="4846320"/>
            <a:ext cx="143510" cy="2011680"/>
          </a:xfrm>
          <a:custGeom>
            <a:avLst/>
            <a:gdLst/>
            <a:ahLst/>
            <a:cxnLst/>
            <a:rect l="l" t="t" r="r" b="b"/>
            <a:pathLst>
              <a:path w="143509" h="2011679">
                <a:moveTo>
                  <a:pt x="143255" y="0"/>
                </a:moveTo>
                <a:lnTo>
                  <a:pt x="0" y="0"/>
                </a:lnTo>
                <a:lnTo>
                  <a:pt x="0" y="2011679"/>
                </a:lnTo>
                <a:lnTo>
                  <a:pt x="143255" y="2011679"/>
                </a:lnTo>
                <a:lnTo>
                  <a:pt x="143255" y="0"/>
                </a:lnTo>
                <a:close/>
              </a:path>
            </a:pathLst>
          </a:custGeom>
          <a:solidFill>
            <a:srgbClr val="D1282D"/>
          </a:solidFill>
        </p:spPr>
        <p:txBody>
          <a:bodyPr wrap="square" lIns="0" tIns="0" rIns="0" bIns="0" rtlCol="0"/>
          <a:lstStyle/>
          <a:p>
            <a:endParaRPr/>
          </a:p>
        </p:txBody>
      </p:sp>
      <p:sp>
        <p:nvSpPr>
          <p:cNvPr id="17" name="bg object 17"/>
          <p:cNvSpPr/>
          <p:nvPr/>
        </p:nvSpPr>
        <p:spPr>
          <a:xfrm>
            <a:off x="9000743" y="0"/>
            <a:ext cx="143510" cy="4846320"/>
          </a:xfrm>
          <a:custGeom>
            <a:avLst/>
            <a:gdLst/>
            <a:ahLst/>
            <a:cxnLst/>
            <a:rect l="l" t="t" r="r" b="b"/>
            <a:pathLst>
              <a:path w="143509" h="4846320">
                <a:moveTo>
                  <a:pt x="143255" y="0"/>
                </a:moveTo>
                <a:lnTo>
                  <a:pt x="0" y="0"/>
                </a:lnTo>
                <a:lnTo>
                  <a:pt x="0" y="4846320"/>
                </a:lnTo>
                <a:lnTo>
                  <a:pt x="143255" y="4846320"/>
                </a:lnTo>
                <a:lnTo>
                  <a:pt x="143255" y="0"/>
                </a:lnTo>
                <a:close/>
              </a:path>
            </a:pathLst>
          </a:custGeom>
          <a:solidFill>
            <a:srgbClr val="001F5F"/>
          </a:solidFill>
        </p:spPr>
        <p:txBody>
          <a:bodyPr wrap="square" lIns="0" tIns="0" rIns="0" bIns="0" rtlCol="0"/>
          <a:lstStyle/>
          <a:p>
            <a:endParaRPr/>
          </a:p>
        </p:txBody>
      </p:sp>
      <p:pic>
        <p:nvPicPr>
          <p:cNvPr id="18" name="bg object 18"/>
          <p:cNvPicPr/>
          <p:nvPr/>
        </p:nvPicPr>
        <p:blipFill>
          <a:blip r:embed="rId8" cstate="print"/>
          <a:stretch>
            <a:fillRect/>
          </a:stretch>
        </p:blipFill>
        <p:spPr>
          <a:xfrm>
            <a:off x="6659880" y="234695"/>
            <a:ext cx="1975103" cy="679703"/>
          </a:xfrm>
          <a:prstGeom prst="rect">
            <a:avLst/>
          </a:prstGeom>
        </p:spPr>
      </p:pic>
      <p:pic>
        <p:nvPicPr>
          <p:cNvPr id="19" name="bg object 19"/>
          <p:cNvPicPr/>
          <p:nvPr/>
        </p:nvPicPr>
        <p:blipFill>
          <a:blip r:embed="rId9" cstate="print"/>
          <a:stretch>
            <a:fillRect/>
          </a:stretch>
        </p:blipFill>
        <p:spPr>
          <a:xfrm>
            <a:off x="544589" y="6451369"/>
            <a:ext cx="1334961" cy="157789"/>
          </a:xfrm>
          <a:prstGeom prst="rect">
            <a:avLst/>
          </a:prstGeom>
        </p:spPr>
      </p:pic>
      <p:pic>
        <p:nvPicPr>
          <p:cNvPr id="20" name="bg object 20"/>
          <p:cNvPicPr/>
          <p:nvPr/>
        </p:nvPicPr>
        <p:blipFill>
          <a:blip r:embed="rId10" cstate="print"/>
          <a:stretch>
            <a:fillRect/>
          </a:stretch>
        </p:blipFill>
        <p:spPr>
          <a:xfrm>
            <a:off x="6260643" y="6458494"/>
            <a:ext cx="2155365" cy="179069"/>
          </a:xfrm>
          <a:prstGeom prst="rect">
            <a:avLst/>
          </a:prstGeom>
        </p:spPr>
      </p:pic>
      <p:sp>
        <p:nvSpPr>
          <p:cNvPr id="2" name="Holder 2"/>
          <p:cNvSpPr>
            <a:spLocks noGrp="1"/>
          </p:cNvSpPr>
          <p:nvPr>
            <p:ph type="title"/>
          </p:nvPr>
        </p:nvSpPr>
        <p:spPr>
          <a:xfrm>
            <a:off x="1807717" y="804798"/>
            <a:ext cx="5528564" cy="787400"/>
          </a:xfrm>
          <a:prstGeom prst="rect">
            <a:avLst/>
          </a:prstGeom>
        </p:spPr>
        <p:txBody>
          <a:bodyPr wrap="square" lIns="0" tIns="0" rIns="0" bIns="0">
            <a:spAutoFit/>
          </a:bodyPr>
          <a:lstStyle>
            <a:lvl1pPr>
              <a:defRPr sz="2500" b="0" i="0">
                <a:solidFill>
                  <a:srgbClr val="C00000"/>
                </a:solidFill>
                <a:latin typeface="Calibri"/>
                <a:cs typeface="Calibri"/>
              </a:defRPr>
            </a:lvl1pPr>
          </a:lstStyle>
          <a:p>
            <a:endParaRPr/>
          </a:p>
        </p:txBody>
      </p:sp>
      <p:sp>
        <p:nvSpPr>
          <p:cNvPr id="3" name="Holder 3"/>
          <p:cNvSpPr>
            <a:spLocks noGrp="1"/>
          </p:cNvSpPr>
          <p:nvPr>
            <p:ph type="body" idx="1"/>
          </p:nvPr>
        </p:nvSpPr>
        <p:spPr>
          <a:xfrm>
            <a:off x="281177" y="1396872"/>
            <a:ext cx="8588375" cy="443293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3/14/2023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lipe.aguirre@gmail.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ailto:lipe.aguirre@gmail.com"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mailto:lipe.aguirre@gmail.com" TargetMode="External"/><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mailto:lipe.aguirre@gmail.com" TargetMode="External"/><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mailto:lipe.aguirre@gmail.com" TargetMode="External"/><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mailto:lipe.aguirre@gmail.com" TargetMode="External"/><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mailto:lipe.aguirre@gmail.com"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hyperlink" Target="mailto:lipe.aguirre@gmail.com"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mailto:lipe.aguirre@gmail.com"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hyperlink" Target="mailto:lipe.aguirre@gmail.com"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mailto:lipe.aguirre@gmail.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mailto:lipe.aguirre@gmail.com"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mailto:lipe.aguirre@gmail.com" TargetMode="External"/><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hyperlink" Target="mailto:lipe.aguirre@gmail.co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mailto:lipe.aguirre@gmail.co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mailto:lipe.aguirre@gmail.co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mailto:lipe.aguirre@gmail.com"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mailto:lipe.aguirre@gmail.co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mailto:lipe.aguirre@gmail.co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mailto:lipe.aguirre@gmail.co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mailto:lipe.aguirre@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lipe.aguirre@gmail.co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mailto:lipe.aguirre@gmail.co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mailto:lipe.aguirre@gmail.co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mailto:lipe.aguirre@gmail.co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mailto:lipe.aguirre@gmail.com"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mailto:lipe.aguirre@gmail.com" TargetMode="External"/><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mailto:lipe.aguirre@gmail.com" TargetMode="External"/><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mailto:lipe.aguirre@gmail.com"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mailto:lipe.aguirre@gmail.com"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mailto:lipe.aguirre@gmail.com" TargetMode="External"/><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mailto:lipe.aguirre@gmail.com"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mailto:lipe.aguirre@gmail.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mailto:lipe.aguirre@gmail.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mailto:lipe.aguirre@gmail.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mailto:lipe.aguirre@gmail.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ilto:lipe.aguirre@gmail.com" TargetMode="External"/><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4779" y="1361902"/>
            <a:ext cx="7651115" cy="2496185"/>
          </a:xfrm>
          <a:prstGeom prst="rect">
            <a:avLst/>
          </a:prstGeom>
        </p:spPr>
        <p:txBody>
          <a:bodyPr vert="horz" wrap="square" lIns="0" tIns="287655" rIns="0" bIns="0" rtlCol="0">
            <a:spAutoFit/>
          </a:bodyPr>
          <a:lstStyle/>
          <a:p>
            <a:pPr marL="12700">
              <a:lnSpc>
                <a:spcPct val="100000"/>
              </a:lnSpc>
              <a:spcBef>
                <a:spcPts val="2265"/>
              </a:spcBef>
            </a:pPr>
            <a:r>
              <a:rPr sz="3600" spc="-100" dirty="0">
                <a:solidFill>
                  <a:srgbClr val="800000"/>
                </a:solidFill>
                <a:latin typeface="Arial MT"/>
                <a:cs typeface="Arial MT"/>
              </a:rPr>
              <a:t>PS</a:t>
            </a:r>
            <a:r>
              <a:rPr sz="3600" spc="-105" dirty="0">
                <a:solidFill>
                  <a:srgbClr val="800000"/>
                </a:solidFill>
                <a:latin typeface="Arial MT"/>
                <a:cs typeface="Arial MT"/>
              </a:rPr>
              <a:t>I</a:t>
            </a:r>
            <a:r>
              <a:rPr sz="3600" spc="-95" dirty="0">
                <a:solidFill>
                  <a:srgbClr val="800000"/>
                </a:solidFill>
                <a:latin typeface="Arial MT"/>
                <a:cs typeface="Arial MT"/>
              </a:rPr>
              <a:t>C</a:t>
            </a:r>
            <a:r>
              <a:rPr sz="3600" spc="-105" dirty="0">
                <a:solidFill>
                  <a:srgbClr val="800000"/>
                </a:solidFill>
                <a:latin typeface="Arial MT"/>
                <a:cs typeface="Arial MT"/>
              </a:rPr>
              <a:t>O</a:t>
            </a:r>
            <a:r>
              <a:rPr sz="3600" spc="-95" dirty="0">
                <a:solidFill>
                  <a:srgbClr val="800000"/>
                </a:solidFill>
                <a:latin typeface="Arial MT"/>
                <a:cs typeface="Arial MT"/>
              </a:rPr>
              <a:t>L</a:t>
            </a:r>
            <a:r>
              <a:rPr sz="3600" spc="-105" dirty="0">
                <a:solidFill>
                  <a:srgbClr val="800000"/>
                </a:solidFill>
                <a:latin typeface="Arial MT"/>
                <a:cs typeface="Arial MT"/>
              </a:rPr>
              <a:t>OGÍ</a:t>
            </a:r>
            <a:r>
              <a:rPr sz="3600" dirty="0">
                <a:solidFill>
                  <a:srgbClr val="800000"/>
                </a:solidFill>
                <a:latin typeface="Arial MT"/>
                <a:cs typeface="Arial MT"/>
              </a:rPr>
              <a:t>A</a:t>
            </a:r>
            <a:r>
              <a:rPr sz="3600" spc="-235" dirty="0">
                <a:solidFill>
                  <a:srgbClr val="800000"/>
                </a:solidFill>
                <a:latin typeface="Arial MT"/>
                <a:cs typeface="Arial MT"/>
              </a:rPr>
              <a:t> </a:t>
            </a:r>
            <a:r>
              <a:rPr sz="3600" spc="-95" dirty="0">
                <a:solidFill>
                  <a:srgbClr val="800000"/>
                </a:solidFill>
                <a:latin typeface="Arial MT"/>
                <a:cs typeface="Arial MT"/>
              </a:rPr>
              <a:t>D</a:t>
            </a:r>
            <a:r>
              <a:rPr sz="3600" dirty="0">
                <a:solidFill>
                  <a:srgbClr val="800000"/>
                </a:solidFill>
                <a:latin typeface="Arial MT"/>
                <a:cs typeface="Arial MT"/>
              </a:rPr>
              <a:t>E</a:t>
            </a:r>
            <a:r>
              <a:rPr sz="3600" spc="-210" dirty="0">
                <a:solidFill>
                  <a:srgbClr val="800000"/>
                </a:solidFill>
                <a:latin typeface="Arial MT"/>
                <a:cs typeface="Arial MT"/>
              </a:rPr>
              <a:t> </a:t>
            </a:r>
            <a:r>
              <a:rPr sz="3600" spc="-95" dirty="0">
                <a:solidFill>
                  <a:srgbClr val="800000"/>
                </a:solidFill>
                <a:latin typeface="Arial MT"/>
                <a:cs typeface="Arial MT"/>
              </a:rPr>
              <a:t>L</a:t>
            </a:r>
            <a:r>
              <a:rPr sz="3600" dirty="0">
                <a:solidFill>
                  <a:srgbClr val="800000"/>
                </a:solidFill>
                <a:latin typeface="Arial MT"/>
                <a:cs typeface="Arial MT"/>
              </a:rPr>
              <a:t>A</a:t>
            </a:r>
            <a:r>
              <a:rPr sz="3600" spc="-215" dirty="0">
                <a:solidFill>
                  <a:srgbClr val="800000"/>
                </a:solidFill>
                <a:latin typeface="Arial MT"/>
                <a:cs typeface="Arial MT"/>
              </a:rPr>
              <a:t> </a:t>
            </a:r>
            <a:r>
              <a:rPr sz="3600" spc="-100" dirty="0">
                <a:solidFill>
                  <a:srgbClr val="800000"/>
                </a:solidFill>
                <a:latin typeface="Arial MT"/>
                <a:cs typeface="Arial MT"/>
              </a:rPr>
              <a:t>PE</a:t>
            </a:r>
            <a:r>
              <a:rPr sz="3600" spc="-95" dirty="0">
                <a:solidFill>
                  <a:srgbClr val="800000"/>
                </a:solidFill>
                <a:latin typeface="Arial MT"/>
                <a:cs typeface="Arial MT"/>
              </a:rPr>
              <a:t>R</a:t>
            </a:r>
            <a:r>
              <a:rPr sz="3600" spc="-100" dirty="0">
                <a:solidFill>
                  <a:srgbClr val="800000"/>
                </a:solidFill>
                <a:latin typeface="Arial MT"/>
                <a:cs typeface="Arial MT"/>
              </a:rPr>
              <a:t>S</a:t>
            </a:r>
            <a:r>
              <a:rPr sz="3600" spc="-105" dirty="0">
                <a:solidFill>
                  <a:srgbClr val="800000"/>
                </a:solidFill>
                <a:latin typeface="Arial MT"/>
                <a:cs typeface="Arial MT"/>
              </a:rPr>
              <a:t>O</a:t>
            </a:r>
            <a:r>
              <a:rPr sz="3600" spc="-95" dirty="0">
                <a:solidFill>
                  <a:srgbClr val="800000"/>
                </a:solidFill>
                <a:latin typeface="Arial MT"/>
                <a:cs typeface="Arial MT"/>
              </a:rPr>
              <a:t>N</a:t>
            </a:r>
            <a:r>
              <a:rPr sz="3600" spc="-100" dirty="0">
                <a:solidFill>
                  <a:srgbClr val="800000"/>
                </a:solidFill>
                <a:latin typeface="Arial MT"/>
                <a:cs typeface="Arial MT"/>
              </a:rPr>
              <a:t>A</a:t>
            </a:r>
            <a:r>
              <a:rPr sz="3600" spc="-110" dirty="0">
                <a:solidFill>
                  <a:srgbClr val="800000"/>
                </a:solidFill>
                <a:latin typeface="Arial MT"/>
                <a:cs typeface="Arial MT"/>
              </a:rPr>
              <a:t>L</a:t>
            </a:r>
            <a:r>
              <a:rPr sz="3600" spc="-105" dirty="0">
                <a:solidFill>
                  <a:srgbClr val="800000"/>
                </a:solidFill>
                <a:latin typeface="Arial MT"/>
                <a:cs typeface="Arial MT"/>
              </a:rPr>
              <a:t>I</a:t>
            </a:r>
            <a:r>
              <a:rPr sz="3600" spc="-95" dirty="0">
                <a:solidFill>
                  <a:srgbClr val="800000"/>
                </a:solidFill>
                <a:latin typeface="Arial MT"/>
                <a:cs typeface="Arial MT"/>
              </a:rPr>
              <a:t>D</a:t>
            </a:r>
            <a:r>
              <a:rPr sz="3600" spc="-114" dirty="0">
                <a:solidFill>
                  <a:srgbClr val="800000"/>
                </a:solidFill>
                <a:latin typeface="Arial MT"/>
                <a:cs typeface="Arial MT"/>
              </a:rPr>
              <a:t>A</a:t>
            </a:r>
            <a:r>
              <a:rPr sz="3600" dirty="0">
                <a:solidFill>
                  <a:srgbClr val="800000"/>
                </a:solidFill>
                <a:latin typeface="Arial MT"/>
                <a:cs typeface="Arial MT"/>
              </a:rPr>
              <a:t>D</a:t>
            </a:r>
            <a:endParaRPr sz="3600" dirty="0">
              <a:latin typeface="Arial MT"/>
              <a:cs typeface="Arial MT"/>
            </a:endParaRPr>
          </a:p>
          <a:p>
            <a:pPr marL="1167765" marR="1159510" indent="598805">
              <a:lnSpc>
                <a:spcPts val="6480"/>
              </a:lnSpc>
              <a:spcBef>
                <a:spcPts val="375"/>
              </a:spcBef>
            </a:pPr>
            <a:r>
              <a:rPr sz="3600" spc="-215" dirty="0">
                <a:solidFill>
                  <a:srgbClr val="00359E"/>
                </a:solidFill>
                <a:latin typeface="Tahoma"/>
                <a:cs typeface="Tahoma"/>
              </a:rPr>
              <a:t>C</a:t>
            </a:r>
            <a:r>
              <a:rPr sz="3600" spc="-30" dirty="0">
                <a:solidFill>
                  <a:srgbClr val="00359E"/>
                </a:solidFill>
                <a:latin typeface="Tahoma"/>
                <a:cs typeface="Tahoma"/>
              </a:rPr>
              <a:t>L</a:t>
            </a:r>
            <a:r>
              <a:rPr sz="3600" spc="-145" dirty="0">
                <a:solidFill>
                  <a:srgbClr val="00359E"/>
                </a:solidFill>
                <a:latin typeface="Tahoma"/>
                <a:cs typeface="Tahoma"/>
              </a:rPr>
              <a:t>A</a:t>
            </a:r>
            <a:r>
              <a:rPr sz="3600" spc="-200" dirty="0">
                <a:solidFill>
                  <a:srgbClr val="00359E"/>
                </a:solidFill>
                <a:latin typeface="Tahoma"/>
                <a:cs typeface="Tahoma"/>
              </a:rPr>
              <a:t>S</a:t>
            </a:r>
            <a:r>
              <a:rPr sz="3600" spc="-95" dirty="0">
                <a:solidFill>
                  <a:srgbClr val="00359E"/>
                </a:solidFill>
                <a:latin typeface="Tahoma"/>
                <a:cs typeface="Tahoma"/>
              </a:rPr>
              <a:t>E</a:t>
            </a:r>
            <a:r>
              <a:rPr sz="3600" spc="-395" dirty="0">
                <a:solidFill>
                  <a:srgbClr val="00359E"/>
                </a:solidFill>
                <a:latin typeface="Tahoma"/>
                <a:cs typeface="Tahoma"/>
              </a:rPr>
              <a:t> </a:t>
            </a:r>
            <a:r>
              <a:rPr sz="3600" spc="-70" dirty="0">
                <a:solidFill>
                  <a:srgbClr val="00359E"/>
                </a:solidFill>
                <a:latin typeface="Tahoma"/>
                <a:cs typeface="Tahoma"/>
              </a:rPr>
              <a:t>P</a:t>
            </a:r>
            <a:r>
              <a:rPr sz="3600" spc="-185" dirty="0">
                <a:solidFill>
                  <a:srgbClr val="00359E"/>
                </a:solidFill>
                <a:latin typeface="Tahoma"/>
                <a:cs typeface="Tahoma"/>
              </a:rPr>
              <a:t>R</a:t>
            </a:r>
            <a:r>
              <a:rPr sz="3600" spc="-145" dirty="0">
                <a:solidFill>
                  <a:srgbClr val="00359E"/>
                </a:solidFill>
                <a:latin typeface="Tahoma"/>
                <a:cs typeface="Tahoma"/>
              </a:rPr>
              <a:t>Á</a:t>
            </a:r>
            <a:r>
              <a:rPr sz="3600" spc="-225" dirty="0">
                <a:solidFill>
                  <a:srgbClr val="00359E"/>
                </a:solidFill>
                <a:latin typeface="Tahoma"/>
                <a:cs typeface="Tahoma"/>
              </a:rPr>
              <a:t>C</a:t>
            </a:r>
            <a:r>
              <a:rPr sz="3600" spc="-195" dirty="0">
                <a:solidFill>
                  <a:srgbClr val="00359E"/>
                </a:solidFill>
                <a:latin typeface="Tahoma"/>
                <a:cs typeface="Tahoma"/>
              </a:rPr>
              <a:t>T</a:t>
            </a:r>
            <a:r>
              <a:rPr sz="3600" spc="-405" dirty="0">
                <a:solidFill>
                  <a:srgbClr val="00359E"/>
                </a:solidFill>
                <a:latin typeface="Tahoma"/>
                <a:cs typeface="Tahoma"/>
              </a:rPr>
              <a:t>I</a:t>
            </a:r>
            <a:r>
              <a:rPr sz="3600" spc="-225" dirty="0">
                <a:solidFill>
                  <a:srgbClr val="00359E"/>
                </a:solidFill>
                <a:latin typeface="Tahoma"/>
                <a:cs typeface="Tahoma"/>
              </a:rPr>
              <a:t>C</a:t>
            </a:r>
            <a:r>
              <a:rPr sz="3600" spc="-85" dirty="0">
                <a:solidFill>
                  <a:srgbClr val="00359E"/>
                </a:solidFill>
                <a:latin typeface="Tahoma"/>
                <a:cs typeface="Tahoma"/>
              </a:rPr>
              <a:t>O</a:t>
            </a:r>
            <a:r>
              <a:rPr sz="3600" spc="-390" dirty="0">
                <a:solidFill>
                  <a:srgbClr val="00359E"/>
                </a:solidFill>
                <a:latin typeface="Tahoma"/>
                <a:cs typeface="Tahoma"/>
              </a:rPr>
              <a:t> </a:t>
            </a:r>
            <a:r>
              <a:rPr sz="3600" spc="-80" dirty="0">
                <a:solidFill>
                  <a:srgbClr val="00359E"/>
                </a:solidFill>
                <a:latin typeface="Tahoma"/>
                <a:cs typeface="Tahoma"/>
              </a:rPr>
              <a:t>N</a:t>
            </a:r>
            <a:r>
              <a:rPr sz="3600" dirty="0">
                <a:solidFill>
                  <a:srgbClr val="00359E"/>
                </a:solidFill>
                <a:latin typeface="Calibri"/>
                <a:cs typeface="Calibri"/>
              </a:rPr>
              <a:t>°</a:t>
            </a:r>
            <a:r>
              <a:rPr sz="3600" spc="-45" dirty="0">
                <a:solidFill>
                  <a:srgbClr val="00359E"/>
                </a:solidFill>
                <a:latin typeface="Calibri"/>
                <a:cs typeface="Calibri"/>
              </a:rPr>
              <a:t> </a:t>
            </a:r>
            <a:r>
              <a:rPr sz="3600" spc="-5" dirty="0">
                <a:solidFill>
                  <a:srgbClr val="00359E"/>
                </a:solidFill>
                <a:latin typeface="Tahoma"/>
                <a:cs typeface="Tahoma"/>
              </a:rPr>
              <a:t>1  </a:t>
            </a:r>
            <a:r>
              <a:rPr sz="3600" spc="-95" dirty="0">
                <a:solidFill>
                  <a:srgbClr val="00359E"/>
                </a:solidFill>
                <a:latin typeface="Tahoma"/>
                <a:cs typeface="Tahoma"/>
              </a:rPr>
              <a:t>1</a:t>
            </a:r>
            <a:r>
              <a:rPr sz="3600" spc="-5" dirty="0">
                <a:solidFill>
                  <a:srgbClr val="00359E"/>
                </a:solidFill>
                <a:latin typeface="Tahoma"/>
                <a:cs typeface="Tahoma"/>
              </a:rPr>
              <a:t>6</a:t>
            </a:r>
            <a:r>
              <a:rPr sz="3600" spc="-380" dirty="0">
                <a:solidFill>
                  <a:srgbClr val="00359E"/>
                </a:solidFill>
                <a:latin typeface="Tahoma"/>
                <a:cs typeface="Tahoma"/>
              </a:rPr>
              <a:t> </a:t>
            </a:r>
            <a:r>
              <a:rPr sz="3600" spc="-70" dirty="0">
                <a:solidFill>
                  <a:srgbClr val="00359E"/>
                </a:solidFill>
                <a:latin typeface="Tahoma"/>
                <a:cs typeface="Tahoma"/>
              </a:rPr>
              <a:t>P</a:t>
            </a:r>
            <a:r>
              <a:rPr sz="3600" spc="-20" dirty="0">
                <a:solidFill>
                  <a:srgbClr val="00359E"/>
                </a:solidFill>
                <a:latin typeface="Tahoma"/>
                <a:cs typeface="Tahoma"/>
              </a:rPr>
              <a:t>F</a:t>
            </a:r>
            <a:r>
              <a:rPr sz="3600" spc="-370" dirty="0">
                <a:solidFill>
                  <a:srgbClr val="00359E"/>
                </a:solidFill>
                <a:latin typeface="Tahoma"/>
                <a:cs typeface="Tahoma"/>
              </a:rPr>
              <a:t> </a:t>
            </a:r>
            <a:r>
              <a:rPr sz="3600" spc="85" dirty="0">
                <a:solidFill>
                  <a:srgbClr val="00359E"/>
                </a:solidFill>
                <a:latin typeface="Verdana"/>
                <a:cs typeface="Verdana"/>
              </a:rPr>
              <a:t>–</a:t>
            </a:r>
            <a:r>
              <a:rPr sz="3600" spc="-500" dirty="0">
                <a:solidFill>
                  <a:srgbClr val="00359E"/>
                </a:solidFill>
                <a:latin typeface="Verdana"/>
                <a:cs typeface="Verdana"/>
              </a:rPr>
              <a:t> </a:t>
            </a:r>
            <a:r>
              <a:rPr sz="3600" spc="-30" dirty="0">
                <a:solidFill>
                  <a:srgbClr val="00359E"/>
                </a:solidFill>
                <a:latin typeface="Tahoma"/>
                <a:cs typeface="Tahoma"/>
              </a:rPr>
              <a:t>L</a:t>
            </a:r>
            <a:r>
              <a:rPr sz="3600" spc="-190" dirty="0">
                <a:solidFill>
                  <a:srgbClr val="00359E"/>
                </a:solidFill>
                <a:latin typeface="Tahoma"/>
                <a:cs typeface="Tahoma"/>
              </a:rPr>
              <a:t>E</a:t>
            </a:r>
            <a:r>
              <a:rPr sz="3600" spc="-215" dirty="0">
                <a:solidFill>
                  <a:srgbClr val="00359E"/>
                </a:solidFill>
                <a:latin typeface="Tahoma"/>
                <a:cs typeface="Tahoma"/>
              </a:rPr>
              <a:t>C</a:t>
            </a:r>
            <a:r>
              <a:rPr sz="3600" spc="-195" dirty="0">
                <a:solidFill>
                  <a:srgbClr val="00359E"/>
                </a:solidFill>
                <a:latin typeface="Tahoma"/>
                <a:cs typeface="Tahoma"/>
              </a:rPr>
              <a:t>T</a:t>
            </a:r>
            <a:r>
              <a:rPr sz="3600" spc="-105" dirty="0">
                <a:solidFill>
                  <a:srgbClr val="00359E"/>
                </a:solidFill>
                <a:latin typeface="Tahoma"/>
                <a:cs typeface="Tahoma"/>
              </a:rPr>
              <a:t>U</a:t>
            </a:r>
            <a:r>
              <a:rPr sz="3600" spc="-200" dirty="0">
                <a:solidFill>
                  <a:srgbClr val="00359E"/>
                </a:solidFill>
                <a:latin typeface="Tahoma"/>
                <a:cs typeface="Tahoma"/>
              </a:rPr>
              <a:t>R</a:t>
            </a:r>
            <a:r>
              <a:rPr sz="3600" spc="-55" dirty="0">
                <a:solidFill>
                  <a:srgbClr val="00359E"/>
                </a:solidFill>
                <a:latin typeface="Tahoma"/>
                <a:cs typeface="Tahoma"/>
              </a:rPr>
              <a:t>A</a:t>
            </a:r>
            <a:r>
              <a:rPr sz="3600" spc="-400" dirty="0">
                <a:solidFill>
                  <a:srgbClr val="00359E"/>
                </a:solidFill>
                <a:latin typeface="Tahoma"/>
                <a:cs typeface="Tahoma"/>
              </a:rPr>
              <a:t> </a:t>
            </a:r>
            <a:r>
              <a:rPr sz="3600" spc="-190" dirty="0">
                <a:solidFill>
                  <a:srgbClr val="00359E"/>
                </a:solidFill>
                <a:latin typeface="Tahoma"/>
                <a:cs typeface="Tahoma"/>
              </a:rPr>
              <a:t>D</a:t>
            </a:r>
            <a:r>
              <a:rPr sz="3600" spc="-95" dirty="0">
                <a:solidFill>
                  <a:srgbClr val="00359E"/>
                </a:solidFill>
                <a:latin typeface="Tahoma"/>
                <a:cs typeface="Tahoma"/>
              </a:rPr>
              <a:t>E</a:t>
            </a:r>
            <a:r>
              <a:rPr sz="3600" spc="-380" dirty="0">
                <a:solidFill>
                  <a:srgbClr val="00359E"/>
                </a:solidFill>
                <a:latin typeface="Tahoma"/>
                <a:cs typeface="Tahoma"/>
              </a:rPr>
              <a:t> </a:t>
            </a:r>
            <a:r>
              <a:rPr sz="3600" spc="-215" dirty="0">
                <a:solidFill>
                  <a:srgbClr val="00359E"/>
                </a:solidFill>
                <a:latin typeface="Tahoma"/>
                <a:cs typeface="Tahoma"/>
              </a:rPr>
              <a:t>C</a:t>
            </a:r>
            <a:r>
              <a:rPr sz="3600" spc="-145" dirty="0">
                <a:solidFill>
                  <a:srgbClr val="00359E"/>
                </a:solidFill>
                <a:latin typeface="Tahoma"/>
                <a:cs typeface="Tahoma"/>
              </a:rPr>
              <a:t>A</a:t>
            </a:r>
            <a:r>
              <a:rPr sz="3600" spc="-200" dirty="0">
                <a:solidFill>
                  <a:srgbClr val="00359E"/>
                </a:solidFill>
                <a:latin typeface="Tahoma"/>
                <a:cs typeface="Tahoma"/>
              </a:rPr>
              <a:t>S</a:t>
            </a:r>
            <a:r>
              <a:rPr sz="3600" spc="-185" dirty="0">
                <a:solidFill>
                  <a:srgbClr val="00359E"/>
                </a:solidFill>
                <a:latin typeface="Tahoma"/>
                <a:cs typeface="Tahoma"/>
              </a:rPr>
              <a:t>O</a:t>
            </a:r>
            <a:r>
              <a:rPr sz="3600" spc="-95" dirty="0">
                <a:solidFill>
                  <a:srgbClr val="00359E"/>
                </a:solidFill>
                <a:latin typeface="Tahoma"/>
                <a:cs typeface="Tahoma"/>
              </a:rPr>
              <a:t>S</a:t>
            </a:r>
            <a:endParaRPr sz="3600" dirty="0">
              <a:latin typeface="Tahoma"/>
              <a:cs typeface="Tahoma"/>
            </a:endParaRPr>
          </a:p>
        </p:txBody>
      </p:sp>
      <p:sp>
        <p:nvSpPr>
          <p:cNvPr id="3" name="object 3"/>
          <p:cNvSpPr txBox="1">
            <a:spLocks noGrp="1"/>
          </p:cNvSpPr>
          <p:nvPr>
            <p:ph type="subTitle" idx="4"/>
          </p:nvPr>
        </p:nvSpPr>
        <p:spPr>
          <a:prstGeom prst="rect">
            <a:avLst/>
          </a:prstGeom>
        </p:spPr>
        <p:txBody>
          <a:bodyPr vert="horz" wrap="square" lIns="0" tIns="12700" rIns="0" bIns="0" rtlCol="0">
            <a:spAutoFit/>
          </a:bodyPr>
          <a:lstStyle/>
          <a:p>
            <a:pPr marL="12700" marR="5080" indent="537845" algn="ctr">
              <a:lnSpc>
                <a:spcPct val="100000"/>
              </a:lnSpc>
              <a:spcBef>
                <a:spcPts val="100"/>
              </a:spcBef>
            </a:pPr>
            <a:r>
              <a:rPr spc="65" dirty="0"/>
              <a:t>Lic.</a:t>
            </a:r>
            <a:r>
              <a:rPr spc="200" dirty="0"/>
              <a:t> </a:t>
            </a:r>
            <a:r>
              <a:rPr lang="en-US" spc="75" dirty="0"/>
              <a:t>Felipe Aguirre</a:t>
            </a:r>
            <a:r>
              <a:rPr lang="en-US" spc="70" dirty="0"/>
              <a:t> </a:t>
            </a:r>
            <a:r>
              <a:rPr lang="en-US" spc="75" dirty="0"/>
              <a:t> </a:t>
            </a:r>
            <a:r>
              <a:rPr lang="es-AR" spc="85" dirty="0"/>
              <a:t>lipe.aguirre</a:t>
            </a:r>
            <a:r>
              <a:rPr spc="85" dirty="0"/>
              <a:t>@gmail.com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90725" y="318261"/>
            <a:ext cx="4393565" cy="452120"/>
          </a:xfrm>
          <a:prstGeom prst="rect">
            <a:avLst/>
          </a:prstGeom>
        </p:spPr>
        <p:txBody>
          <a:bodyPr vert="horz" wrap="square" lIns="0" tIns="12065" rIns="0" bIns="0" rtlCol="0">
            <a:spAutoFit/>
          </a:bodyPr>
          <a:lstStyle/>
          <a:p>
            <a:pPr marL="12700">
              <a:lnSpc>
                <a:spcPct val="100000"/>
              </a:lnSpc>
              <a:spcBef>
                <a:spcPts val="95"/>
              </a:spcBef>
            </a:pPr>
            <a:r>
              <a:rPr sz="2800" spc="-105" dirty="0"/>
              <a:t>16P</a:t>
            </a:r>
            <a:r>
              <a:rPr sz="2800" spc="-5" dirty="0"/>
              <a:t>F</a:t>
            </a:r>
            <a:r>
              <a:rPr sz="2800" spc="-180" dirty="0"/>
              <a:t> </a:t>
            </a:r>
            <a:r>
              <a:rPr sz="2800" spc="-5" dirty="0"/>
              <a:t>–</a:t>
            </a:r>
            <a:r>
              <a:rPr sz="2800" spc="-190" dirty="0"/>
              <a:t> </a:t>
            </a:r>
            <a:r>
              <a:rPr sz="2800" spc="-110" dirty="0"/>
              <a:t>D</a:t>
            </a:r>
            <a:r>
              <a:rPr sz="2800" spc="-100" dirty="0"/>
              <a:t>I</a:t>
            </a:r>
            <a:r>
              <a:rPr sz="2800" spc="-105" dirty="0"/>
              <a:t>M</a:t>
            </a:r>
            <a:r>
              <a:rPr sz="2800" spc="-100" dirty="0"/>
              <a:t>E</a:t>
            </a:r>
            <a:r>
              <a:rPr sz="2800" spc="-110" dirty="0"/>
              <a:t>N</a:t>
            </a:r>
            <a:r>
              <a:rPr sz="2800" spc="-105" dirty="0"/>
              <a:t>S</a:t>
            </a:r>
            <a:r>
              <a:rPr sz="2800" spc="-100" dirty="0"/>
              <a:t>I</a:t>
            </a:r>
            <a:r>
              <a:rPr sz="2800" spc="-105" dirty="0"/>
              <a:t>O</a:t>
            </a:r>
            <a:r>
              <a:rPr sz="2800" spc="-110" dirty="0"/>
              <a:t>N</a:t>
            </a:r>
            <a:r>
              <a:rPr sz="2800" spc="-100" dirty="0"/>
              <a:t>E</a:t>
            </a:r>
            <a:r>
              <a:rPr sz="2800" spc="-5" dirty="0"/>
              <a:t>S</a:t>
            </a:r>
            <a:r>
              <a:rPr sz="2800" spc="-204" dirty="0"/>
              <a:t> </a:t>
            </a:r>
            <a:r>
              <a:rPr sz="2800" spc="-100" dirty="0"/>
              <a:t>G</a:t>
            </a:r>
            <a:r>
              <a:rPr sz="2800" spc="-105" dirty="0"/>
              <a:t>LO</a:t>
            </a:r>
            <a:r>
              <a:rPr sz="2800" spc="-100" dirty="0"/>
              <a:t>BA</a:t>
            </a:r>
            <a:r>
              <a:rPr sz="2800" spc="-105" dirty="0"/>
              <a:t>L</a:t>
            </a:r>
            <a:r>
              <a:rPr sz="2800" spc="-100" dirty="0"/>
              <a:t>E</a:t>
            </a:r>
            <a:r>
              <a:rPr sz="2800" spc="-5" dirty="0"/>
              <a:t>S</a:t>
            </a:r>
            <a:endParaRPr sz="2800"/>
          </a:p>
        </p:txBody>
      </p:sp>
      <p:graphicFrame>
        <p:nvGraphicFramePr>
          <p:cNvPr id="3" name="object 3"/>
          <p:cNvGraphicFramePr>
            <a:graphicFrameLocks noGrp="1"/>
          </p:cNvGraphicFramePr>
          <p:nvPr>
            <p:extLst>
              <p:ext uri="{D42A27DB-BD31-4B8C-83A1-F6EECF244321}">
                <p14:modId xmlns:p14="http://schemas.microsoft.com/office/powerpoint/2010/main" val="3524395156"/>
              </p:ext>
            </p:extLst>
          </p:nvPr>
        </p:nvGraphicFramePr>
        <p:xfrm>
          <a:off x="332701" y="976502"/>
          <a:ext cx="8509634" cy="5447671"/>
        </p:xfrm>
        <a:graphic>
          <a:graphicData uri="http://schemas.openxmlformats.org/drawingml/2006/table">
            <a:tbl>
              <a:tblPr firstRow="1" bandRow="1">
                <a:tableStyleId>{2D5ABB26-0587-4C30-8999-92F81FD0307C}</a:tableStyleId>
              </a:tblPr>
              <a:tblGrid>
                <a:gridCol w="1698625">
                  <a:extLst>
                    <a:ext uri="{9D8B030D-6E8A-4147-A177-3AD203B41FA5}">
                      <a16:colId xmlns:a16="http://schemas.microsoft.com/office/drawing/2014/main" val="20000"/>
                    </a:ext>
                  </a:extLst>
                </a:gridCol>
                <a:gridCol w="3496945">
                  <a:extLst>
                    <a:ext uri="{9D8B030D-6E8A-4147-A177-3AD203B41FA5}">
                      <a16:colId xmlns:a16="http://schemas.microsoft.com/office/drawing/2014/main" val="20001"/>
                    </a:ext>
                  </a:extLst>
                </a:gridCol>
                <a:gridCol w="3314064">
                  <a:extLst>
                    <a:ext uri="{9D8B030D-6E8A-4147-A177-3AD203B41FA5}">
                      <a16:colId xmlns:a16="http://schemas.microsoft.com/office/drawing/2014/main" val="20002"/>
                    </a:ext>
                  </a:extLst>
                </a:gridCol>
              </a:tblGrid>
              <a:tr h="509016">
                <a:tc>
                  <a:txBody>
                    <a:bodyPr/>
                    <a:lstStyle/>
                    <a:p>
                      <a:pPr marL="635" algn="ctr">
                        <a:lnSpc>
                          <a:spcPct val="100000"/>
                        </a:lnSpc>
                        <a:spcBef>
                          <a:spcPts val="340"/>
                        </a:spcBef>
                      </a:pPr>
                      <a:r>
                        <a:rPr sz="1350" b="1" spc="10" dirty="0">
                          <a:solidFill>
                            <a:srgbClr val="001F5F"/>
                          </a:solidFill>
                          <a:latin typeface="Arial"/>
                          <a:cs typeface="Arial"/>
                        </a:rPr>
                        <a:t>DIMENSIONES</a:t>
                      </a:r>
                      <a:endParaRPr sz="1350">
                        <a:latin typeface="Arial"/>
                        <a:cs typeface="Arial"/>
                      </a:endParaRPr>
                    </a:p>
                    <a:p>
                      <a:pPr algn="ctr">
                        <a:lnSpc>
                          <a:spcPct val="100000"/>
                        </a:lnSpc>
                        <a:spcBef>
                          <a:spcPts val="25"/>
                        </a:spcBef>
                      </a:pPr>
                      <a:r>
                        <a:rPr sz="1350" b="1" dirty="0">
                          <a:solidFill>
                            <a:srgbClr val="001F5F"/>
                          </a:solidFill>
                          <a:latin typeface="Arial"/>
                          <a:cs typeface="Arial"/>
                        </a:rPr>
                        <a:t>GLOBALES</a:t>
                      </a:r>
                      <a:endParaRPr sz="1350">
                        <a:latin typeface="Arial"/>
                        <a:cs typeface="Arial"/>
                      </a:endParaRPr>
                    </a:p>
                  </a:txBody>
                  <a:tcPr marL="0" marR="0" marT="43180"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solidFill>
                      <a:srgbClr val="BEBEBE"/>
                    </a:solidFill>
                  </a:tcPr>
                </a:tc>
                <a:tc gridSpan="2">
                  <a:txBody>
                    <a:bodyPr/>
                    <a:lstStyle/>
                    <a:p>
                      <a:pPr marL="1270" algn="ctr">
                        <a:lnSpc>
                          <a:spcPct val="100000"/>
                        </a:lnSpc>
                        <a:spcBef>
                          <a:spcPts val="1165"/>
                        </a:spcBef>
                      </a:pPr>
                      <a:r>
                        <a:rPr sz="1350" b="1" spc="10" dirty="0">
                          <a:solidFill>
                            <a:srgbClr val="001F5F"/>
                          </a:solidFill>
                          <a:latin typeface="Arial"/>
                          <a:cs typeface="Arial"/>
                        </a:rPr>
                        <a:t>DESCRIPCIÓN</a:t>
                      </a:r>
                      <a:endParaRPr sz="1350" dirty="0">
                        <a:latin typeface="Arial"/>
                        <a:cs typeface="Arial"/>
                      </a:endParaRPr>
                    </a:p>
                  </a:txBody>
                  <a:tcPr marL="0" marR="0" marT="147955"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solidFill>
                      <a:srgbClr val="BEBEBE"/>
                    </a:solidFill>
                  </a:tcPr>
                </a:tc>
                <a:tc hMerge="1">
                  <a:txBody>
                    <a:bodyPr/>
                    <a:lstStyle/>
                    <a:p>
                      <a:endParaRPr/>
                    </a:p>
                  </a:txBody>
                  <a:tcPr marL="0" marR="0" marT="0" marB="0"/>
                </a:tc>
                <a:extLst>
                  <a:ext uri="{0D108BD9-81ED-4DB2-BD59-A6C34878D82A}">
                    <a16:rowId xmlns:a16="http://schemas.microsoft.com/office/drawing/2014/main" val="10000"/>
                  </a:ext>
                </a:extLst>
              </a:tr>
              <a:tr h="509015">
                <a:tc rowSpan="2">
                  <a:txBody>
                    <a:bodyPr/>
                    <a:lstStyle/>
                    <a:p>
                      <a:pPr marL="91440">
                        <a:lnSpc>
                          <a:spcPct val="100000"/>
                        </a:lnSpc>
                        <a:spcBef>
                          <a:spcPts val="345"/>
                        </a:spcBef>
                      </a:pPr>
                      <a:r>
                        <a:rPr sz="1350" b="1" i="1" spc="10" dirty="0">
                          <a:solidFill>
                            <a:srgbClr val="001F5F"/>
                          </a:solidFill>
                          <a:latin typeface="Arial"/>
                          <a:cs typeface="Arial"/>
                        </a:rPr>
                        <a:t>EXTRAVERSIÓN</a:t>
                      </a:r>
                      <a:endParaRPr sz="1350">
                        <a:latin typeface="Arial"/>
                        <a:cs typeface="Arial"/>
                      </a:endParaRPr>
                    </a:p>
                  </a:txBody>
                  <a:tcPr marL="0" marR="0" marT="43815"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tc rowSpan="2">
                  <a:txBody>
                    <a:bodyPr/>
                    <a:lstStyle/>
                    <a:p>
                      <a:pPr marL="91440" marR="363855">
                        <a:lnSpc>
                          <a:spcPct val="101499"/>
                        </a:lnSpc>
                        <a:spcBef>
                          <a:spcPts val="320"/>
                        </a:spcBef>
                      </a:pPr>
                      <a:r>
                        <a:rPr sz="1350" b="1" spc="5" dirty="0">
                          <a:solidFill>
                            <a:srgbClr val="001F5F"/>
                          </a:solidFill>
                          <a:latin typeface="Arial"/>
                          <a:cs typeface="Arial"/>
                        </a:rPr>
                        <a:t>Resulta </a:t>
                      </a:r>
                      <a:r>
                        <a:rPr sz="1350" b="1" spc="10" dirty="0">
                          <a:solidFill>
                            <a:srgbClr val="001F5F"/>
                          </a:solidFill>
                          <a:latin typeface="Arial"/>
                          <a:cs typeface="Arial"/>
                        </a:rPr>
                        <a:t>de </a:t>
                      </a:r>
                      <a:r>
                        <a:rPr sz="1350" b="1" spc="5" dirty="0">
                          <a:solidFill>
                            <a:srgbClr val="001F5F"/>
                          </a:solidFill>
                          <a:latin typeface="Arial"/>
                          <a:cs typeface="Arial"/>
                        </a:rPr>
                        <a:t>la combinación </a:t>
                      </a:r>
                      <a:r>
                        <a:rPr sz="1350" b="1" spc="10" dirty="0">
                          <a:solidFill>
                            <a:srgbClr val="001F5F"/>
                          </a:solidFill>
                          <a:latin typeface="Arial"/>
                          <a:cs typeface="Arial"/>
                        </a:rPr>
                        <a:t>de </a:t>
                      </a:r>
                      <a:r>
                        <a:rPr sz="1350" b="1" spc="15" dirty="0">
                          <a:solidFill>
                            <a:srgbClr val="001F5F"/>
                          </a:solidFill>
                          <a:latin typeface="Arial"/>
                          <a:cs typeface="Arial"/>
                        </a:rPr>
                        <a:t> </a:t>
                      </a:r>
                      <a:r>
                        <a:rPr sz="1350" b="1" spc="5" dirty="0">
                          <a:solidFill>
                            <a:srgbClr val="001F5F"/>
                          </a:solidFill>
                          <a:latin typeface="Arial"/>
                          <a:cs typeface="Arial"/>
                        </a:rPr>
                        <a:t>resultados</a:t>
                      </a:r>
                      <a:r>
                        <a:rPr sz="1350" b="1" spc="-15" dirty="0">
                          <a:solidFill>
                            <a:srgbClr val="001F5F"/>
                          </a:solidFill>
                          <a:latin typeface="Arial"/>
                          <a:cs typeface="Arial"/>
                        </a:rPr>
                        <a:t> </a:t>
                      </a:r>
                      <a:r>
                        <a:rPr sz="1350" b="1" spc="10" dirty="0">
                          <a:solidFill>
                            <a:srgbClr val="001F5F"/>
                          </a:solidFill>
                          <a:latin typeface="Arial"/>
                          <a:cs typeface="Arial"/>
                        </a:rPr>
                        <a:t>en</a:t>
                      </a:r>
                      <a:r>
                        <a:rPr sz="1350" b="1" spc="5" dirty="0">
                          <a:solidFill>
                            <a:srgbClr val="001F5F"/>
                          </a:solidFill>
                          <a:latin typeface="Arial"/>
                          <a:cs typeface="Arial"/>
                        </a:rPr>
                        <a:t> </a:t>
                      </a:r>
                      <a:r>
                        <a:rPr sz="1350" b="1" dirty="0">
                          <a:solidFill>
                            <a:srgbClr val="001F5F"/>
                          </a:solidFill>
                          <a:latin typeface="Arial"/>
                          <a:cs typeface="Arial"/>
                        </a:rPr>
                        <a:t>Afabilidad,</a:t>
                      </a:r>
                      <a:r>
                        <a:rPr sz="1350" b="1" spc="25" dirty="0">
                          <a:solidFill>
                            <a:srgbClr val="001F5F"/>
                          </a:solidFill>
                          <a:latin typeface="Arial"/>
                          <a:cs typeface="Arial"/>
                        </a:rPr>
                        <a:t> </a:t>
                      </a:r>
                      <a:r>
                        <a:rPr sz="1350" b="1" dirty="0">
                          <a:solidFill>
                            <a:srgbClr val="001F5F"/>
                          </a:solidFill>
                          <a:latin typeface="Arial"/>
                          <a:cs typeface="Arial"/>
                        </a:rPr>
                        <a:t>Animación,  Atrevimiento,</a:t>
                      </a:r>
                      <a:r>
                        <a:rPr sz="1350" b="1" spc="15" dirty="0">
                          <a:solidFill>
                            <a:srgbClr val="001F5F"/>
                          </a:solidFill>
                          <a:latin typeface="Arial"/>
                          <a:cs typeface="Arial"/>
                        </a:rPr>
                        <a:t> </a:t>
                      </a:r>
                      <a:r>
                        <a:rPr sz="1350" b="1" spc="5" dirty="0">
                          <a:solidFill>
                            <a:srgbClr val="001F5F"/>
                          </a:solidFill>
                          <a:latin typeface="Arial"/>
                          <a:cs typeface="Arial"/>
                        </a:rPr>
                        <a:t>Privacidad</a:t>
                      </a:r>
                      <a:r>
                        <a:rPr sz="1350" b="1" spc="30" dirty="0">
                          <a:solidFill>
                            <a:srgbClr val="001F5F"/>
                          </a:solidFill>
                          <a:latin typeface="Arial"/>
                          <a:cs typeface="Arial"/>
                        </a:rPr>
                        <a:t> </a:t>
                      </a:r>
                      <a:r>
                        <a:rPr sz="1350" b="1" spc="5" dirty="0">
                          <a:solidFill>
                            <a:srgbClr val="001F5F"/>
                          </a:solidFill>
                          <a:latin typeface="Arial"/>
                          <a:cs typeface="Arial"/>
                        </a:rPr>
                        <a:t>y </a:t>
                      </a:r>
                      <a:r>
                        <a:rPr sz="1350" b="1" spc="10" dirty="0">
                          <a:solidFill>
                            <a:srgbClr val="001F5F"/>
                          </a:solidFill>
                          <a:latin typeface="Arial"/>
                          <a:cs typeface="Arial"/>
                        </a:rPr>
                        <a:t> </a:t>
                      </a:r>
                      <a:r>
                        <a:rPr sz="1350" b="1" dirty="0">
                          <a:solidFill>
                            <a:srgbClr val="001F5F"/>
                          </a:solidFill>
                          <a:latin typeface="Arial"/>
                          <a:cs typeface="Arial"/>
                        </a:rPr>
                        <a:t>Autosuficiencia.</a:t>
                      </a:r>
                      <a:endParaRPr sz="1350" dirty="0">
                        <a:latin typeface="Arial"/>
                        <a:cs typeface="Arial"/>
                      </a:endParaRPr>
                    </a:p>
                  </a:txBody>
                  <a:tcPr marL="0" marR="0" marT="40640"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tc>
                  <a:txBody>
                    <a:bodyPr/>
                    <a:lstStyle/>
                    <a:p>
                      <a:pPr marL="92075" marR="335280">
                        <a:lnSpc>
                          <a:spcPct val="101499"/>
                        </a:lnSpc>
                        <a:spcBef>
                          <a:spcPts val="320"/>
                        </a:spcBef>
                      </a:pPr>
                      <a:r>
                        <a:rPr sz="1350" b="1" spc="5" dirty="0">
                          <a:solidFill>
                            <a:srgbClr val="001F5F"/>
                          </a:solidFill>
                          <a:latin typeface="Arial"/>
                          <a:cs typeface="Arial"/>
                        </a:rPr>
                        <a:t>Ext </a:t>
                      </a:r>
                      <a:r>
                        <a:rPr sz="1350" b="1" spc="10" dirty="0">
                          <a:solidFill>
                            <a:srgbClr val="001F5F"/>
                          </a:solidFill>
                          <a:latin typeface="Arial"/>
                          <a:cs typeface="Arial"/>
                        </a:rPr>
                        <a:t>+ </a:t>
                      </a:r>
                      <a:r>
                        <a:rPr sz="1350" spc="5" dirty="0">
                          <a:solidFill>
                            <a:srgbClr val="001F5F"/>
                          </a:solidFill>
                          <a:latin typeface="Arial MT"/>
                          <a:cs typeface="Arial MT"/>
                        </a:rPr>
                        <a:t>Persona extrovertida, amable y </a:t>
                      </a:r>
                      <a:r>
                        <a:rPr sz="1350" spc="-365" dirty="0">
                          <a:solidFill>
                            <a:srgbClr val="001F5F"/>
                          </a:solidFill>
                          <a:latin typeface="Arial MT"/>
                          <a:cs typeface="Arial MT"/>
                        </a:rPr>
                        <a:t> </a:t>
                      </a:r>
                      <a:r>
                        <a:rPr sz="1350" dirty="0">
                          <a:solidFill>
                            <a:srgbClr val="001F5F"/>
                          </a:solidFill>
                          <a:latin typeface="Arial MT"/>
                          <a:cs typeface="Arial MT"/>
                        </a:rPr>
                        <a:t>participativa.</a:t>
                      </a:r>
                      <a:endParaRPr sz="1350">
                        <a:latin typeface="Arial MT"/>
                        <a:cs typeface="Arial MT"/>
                      </a:endParaRPr>
                    </a:p>
                  </a:txBody>
                  <a:tcPr marL="0" marR="0" marT="40640"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extLst>
                  <a:ext uri="{0D108BD9-81ED-4DB2-BD59-A6C34878D82A}">
                    <a16:rowId xmlns:a16="http://schemas.microsoft.com/office/drawing/2014/main" val="10001"/>
                  </a:ext>
                </a:extLst>
              </a:tr>
              <a:tr h="509015">
                <a:tc vMerge="1">
                  <a:txBody>
                    <a:bodyPr/>
                    <a:lstStyle/>
                    <a:p>
                      <a:endParaRPr/>
                    </a:p>
                  </a:txBody>
                  <a:tcPr marL="0" marR="0" marT="43815"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tc vMerge="1">
                  <a:txBody>
                    <a:bodyPr/>
                    <a:lstStyle/>
                    <a:p>
                      <a:endParaRPr/>
                    </a:p>
                  </a:txBody>
                  <a:tcPr marL="0" marR="0" marT="40640"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tc>
                  <a:txBody>
                    <a:bodyPr/>
                    <a:lstStyle/>
                    <a:p>
                      <a:pPr marL="92075" marR="216535">
                        <a:lnSpc>
                          <a:spcPct val="101499"/>
                        </a:lnSpc>
                        <a:spcBef>
                          <a:spcPts val="320"/>
                        </a:spcBef>
                      </a:pPr>
                      <a:r>
                        <a:rPr sz="1350" b="1" spc="5" dirty="0">
                          <a:solidFill>
                            <a:srgbClr val="001F5F"/>
                          </a:solidFill>
                          <a:latin typeface="Arial"/>
                          <a:cs typeface="Arial"/>
                        </a:rPr>
                        <a:t>Ext– </a:t>
                      </a:r>
                      <a:r>
                        <a:rPr sz="1350" spc="5" dirty="0">
                          <a:solidFill>
                            <a:srgbClr val="001F5F"/>
                          </a:solidFill>
                          <a:latin typeface="Arial MT"/>
                          <a:cs typeface="Arial MT"/>
                        </a:rPr>
                        <a:t>Persona introvertida, socialmente </a:t>
                      </a:r>
                      <a:r>
                        <a:rPr sz="1350" spc="-365" dirty="0">
                          <a:solidFill>
                            <a:srgbClr val="001F5F"/>
                          </a:solidFill>
                          <a:latin typeface="Arial MT"/>
                          <a:cs typeface="Arial MT"/>
                        </a:rPr>
                        <a:t> </a:t>
                      </a:r>
                      <a:r>
                        <a:rPr sz="1350" dirty="0">
                          <a:solidFill>
                            <a:srgbClr val="001F5F"/>
                          </a:solidFill>
                          <a:latin typeface="Arial MT"/>
                          <a:cs typeface="Arial MT"/>
                        </a:rPr>
                        <a:t>inhibida.</a:t>
                      </a:r>
                      <a:endParaRPr sz="1350">
                        <a:latin typeface="Arial MT"/>
                        <a:cs typeface="Arial MT"/>
                      </a:endParaRPr>
                    </a:p>
                  </a:txBody>
                  <a:tcPr marL="0" marR="0" marT="40640"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extLst>
                  <a:ext uri="{0D108BD9-81ED-4DB2-BD59-A6C34878D82A}">
                    <a16:rowId xmlns:a16="http://schemas.microsoft.com/office/drawing/2014/main" val="10002"/>
                  </a:ext>
                </a:extLst>
              </a:tr>
              <a:tr h="509015">
                <a:tc rowSpan="2">
                  <a:txBody>
                    <a:bodyPr/>
                    <a:lstStyle/>
                    <a:p>
                      <a:pPr marL="91440">
                        <a:lnSpc>
                          <a:spcPct val="100000"/>
                        </a:lnSpc>
                        <a:spcBef>
                          <a:spcPts val="345"/>
                        </a:spcBef>
                      </a:pPr>
                      <a:r>
                        <a:rPr sz="1350" b="1" i="1" spc="5" dirty="0">
                          <a:solidFill>
                            <a:srgbClr val="001F5F"/>
                          </a:solidFill>
                          <a:latin typeface="Arial"/>
                          <a:cs typeface="Arial"/>
                        </a:rPr>
                        <a:t>ANSIEDAD</a:t>
                      </a:r>
                      <a:endParaRPr sz="1350">
                        <a:latin typeface="Arial"/>
                        <a:cs typeface="Arial"/>
                      </a:endParaRPr>
                    </a:p>
                  </a:txBody>
                  <a:tcPr marL="0" marR="0" marT="43815"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tc rowSpan="2">
                  <a:txBody>
                    <a:bodyPr/>
                    <a:lstStyle/>
                    <a:p>
                      <a:pPr marL="91440" marR="327025">
                        <a:lnSpc>
                          <a:spcPct val="101600"/>
                        </a:lnSpc>
                        <a:spcBef>
                          <a:spcPts val="320"/>
                        </a:spcBef>
                      </a:pPr>
                      <a:r>
                        <a:rPr sz="1350" b="1" spc="5" dirty="0">
                          <a:solidFill>
                            <a:srgbClr val="001F5F"/>
                          </a:solidFill>
                          <a:latin typeface="Arial"/>
                          <a:cs typeface="Arial"/>
                        </a:rPr>
                        <a:t>Resulta </a:t>
                      </a:r>
                      <a:r>
                        <a:rPr sz="1350" b="1" spc="10" dirty="0">
                          <a:solidFill>
                            <a:srgbClr val="001F5F"/>
                          </a:solidFill>
                          <a:latin typeface="Arial"/>
                          <a:cs typeface="Arial"/>
                        </a:rPr>
                        <a:t>de </a:t>
                      </a:r>
                      <a:r>
                        <a:rPr sz="1350" b="1" spc="5" dirty="0">
                          <a:solidFill>
                            <a:srgbClr val="001F5F"/>
                          </a:solidFill>
                          <a:latin typeface="Arial"/>
                          <a:cs typeface="Arial"/>
                        </a:rPr>
                        <a:t>la combinación </a:t>
                      </a:r>
                      <a:r>
                        <a:rPr sz="1350" b="1" spc="10" dirty="0">
                          <a:solidFill>
                            <a:srgbClr val="001F5F"/>
                          </a:solidFill>
                          <a:latin typeface="Arial"/>
                          <a:cs typeface="Arial"/>
                        </a:rPr>
                        <a:t>de </a:t>
                      </a:r>
                      <a:r>
                        <a:rPr sz="1350" b="1" spc="15" dirty="0">
                          <a:solidFill>
                            <a:srgbClr val="001F5F"/>
                          </a:solidFill>
                          <a:latin typeface="Arial"/>
                          <a:cs typeface="Arial"/>
                        </a:rPr>
                        <a:t> </a:t>
                      </a:r>
                      <a:r>
                        <a:rPr sz="1350" b="1" spc="5" dirty="0">
                          <a:solidFill>
                            <a:srgbClr val="001F5F"/>
                          </a:solidFill>
                          <a:latin typeface="Arial"/>
                          <a:cs typeface="Arial"/>
                        </a:rPr>
                        <a:t>resultados</a:t>
                      </a:r>
                      <a:r>
                        <a:rPr sz="1350" b="1" spc="-5" dirty="0">
                          <a:solidFill>
                            <a:srgbClr val="001F5F"/>
                          </a:solidFill>
                          <a:latin typeface="Arial"/>
                          <a:cs typeface="Arial"/>
                        </a:rPr>
                        <a:t> </a:t>
                      </a:r>
                      <a:r>
                        <a:rPr sz="1350" b="1" spc="10" dirty="0">
                          <a:solidFill>
                            <a:srgbClr val="001F5F"/>
                          </a:solidFill>
                          <a:latin typeface="Arial"/>
                          <a:cs typeface="Arial"/>
                        </a:rPr>
                        <a:t>en </a:t>
                      </a:r>
                      <a:r>
                        <a:rPr sz="1350" b="1" spc="5" dirty="0">
                          <a:solidFill>
                            <a:srgbClr val="001F5F"/>
                          </a:solidFill>
                          <a:latin typeface="Arial"/>
                          <a:cs typeface="Arial"/>
                        </a:rPr>
                        <a:t>Estabilidad</a:t>
                      </a:r>
                      <a:r>
                        <a:rPr sz="1350" b="1" spc="-30" dirty="0">
                          <a:solidFill>
                            <a:srgbClr val="001F5F"/>
                          </a:solidFill>
                          <a:latin typeface="Arial"/>
                          <a:cs typeface="Arial"/>
                        </a:rPr>
                        <a:t> </a:t>
                      </a:r>
                      <a:r>
                        <a:rPr sz="1350" b="1" spc="5" dirty="0">
                          <a:solidFill>
                            <a:srgbClr val="001F5F"/>
                          </a:solidFill>
                          <a:latin typeface="Arial"/>
                          <a:cs typeface="Arial"/>
                        </a:rPr>
                        <a:t>Emocional, </a:t>
                      </a:r>
                      <a:r>
                        <a:rPr sz="1350" b="1" dirty="0">
                          <a:solidFill>
                            <a:srgbClr val="001F5F"/>
                          </a:solidFill>
                          <a:latin typeface="Arial"/>
                          <a:cs typeface="Arial"/>
                        </a:rPr>
                        <a:t> Aprensión,</a:t>
                      </a:r>
                      <a:r>
                        <a:rPr sz="1350" b="1" spc="35" dirty="0">
                          <a:solidFill>
                            <a:srgbClr val="001F5F"/>
                          </a:solidFill>
                          <a:latin typeface="Arial"/>
                          <a:cs typeface="Arial"/>
                        </a:rPr>
                        <a:t> </a:t>
                      </a:r>
                      <a:r>
                        <a:rPr sz="1350" b="1" spc="5" dirty="0">
                          <a:solidFill>
                            <a:srgbClr val="001F5F"/>
                          </a:solidFill>
                          <a:latin typeface="Arial"/>
                          <a:cs typeface="Arial"/>
                        </a:rPr>
                        <a:t>Vigilancia,</a:t>
                      </a:r>
                      <a:r>
                        <a:rPr sz="1350" b="1" spc="-25" dirty="0">
                          <a:solidFill>
                            <a:srgbClr val="001F5F"/>
                          </a:solidFill>
                          <a:latin typeface="Arial"/>
                          <a:cs typeface="Arial"/>
                        </a:rPr>
                        <a:t> </a:t>
                      </a:r>
                      <a:r>
                        <a:rPr sz="1350" b="1" spc="5" dirty="0">
                          <a:solidFill>
                            <a:srgbClr val="001F5F"/>
                          </a:solidFill>
                          <a:latin typeface="Arial"/>
                          <a:cs typeface="Arial"/>
                        </a:rPr>
                        <a:t>y</a:t>
                      </a:r>
                      <a:r>
                        <a:rPr sz="1350" b="1" dirty="0">
                          <a:solidFill>
                            <a:srgbClr val="001F5F"/>
                          </a:solidFill>
                          <a:latin typeface="Arial"/>
                          <a:cs typeface="Arial"/>
                        </a:rPr>
                        <a:t> </a:t>
                      </a:r>
                      <a:r>
                        <a:rPr sz="1350" b="1" spc="5" dirty="0">
                          <a:solidFill>
                            <a:srgbClr val="001F5F"/>
                          </a:solidFill>
                          <a:latin typeface="Arial"/>
                          <a:cs typeface="Arial"/>
                        </a:rPr>
                        <a:t>Tensión.</a:t>
                      </a:r>
                      <a:endParaRPr sz="1350" dirty="0">
                        <a:latin typeface="Arial"/>
                        <a:cs typeface="Arial"/>
                      </a:endParaRPr>
                    </a:p>
                  </a:txBody>
                  <a:tcPr marL="0" marR="0" marT="40640"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tc>
                  <a:txBody>
                    <a:bodyPr/>
                    <a:lstStyle/>
                    <a:p>
                      <a:pPr marL="92075">
                        <a:lnSpc>
                          <a:spcPct val="100000"/>
                        </a:lnSpc>
                        <a:spcBef>
                          <a:spcPts val="345"/>
                        </a:spcBef>
                      </a:pPr>
                      <a:r>
                        <a:rPr sz="1350" b="1" spc="-10" dirty="0">
                          <a:solidFill>
                            <a:srgbClr val="001F5F"/>
                          </a:solidFill>
                          <a:latin typeface="Arial"/>
                          <a:cs typeface="Arial"/>
                        </a:rPr>
                        <a:t>Ans</a:t>
                      </a:r>
                      <a:r>
                        <a:rPr sz="1350" b="1" spc="40" dirty="0">
                          <a:solidFill>
                            <a:srgbClr val="001F5F"/>
                          </a:solidFill>
                          <a:latin typeface="Arial"/>
                          <a:cs typeface="Arial"/>
                        </a:rPr>
                        <a:t> </a:t>
                      </a:r>
                      <a:r>
                        <a:rPr sz="1350" b="1" spc="10" dirty="0">
                          <a:solidFill>
                            <a:srgbClr val="001F5F"/>
                          </a:solidFill>
                          <a:latin typeface="Arial"/>
                          <a:cs typeface="Arial"/>
                        </a:rPr>
                        <a:t>+</a:t>
                      </a:r>
                      <a:r>
                        <a:rPr sz="1350" b="1" spc="-5" dirty="0">
                          <a:solidFill>
                            <a:srgbClr val="001F5F"/>
                          </a:solidFill>
                          <a:latin typeface="Arial"/>
                          <a:cs typeface="Arial"/>
                        </a:rPr>
                        <a:t> </a:t>
                      </a:r>
                      <a:r>
                        <a:rPr sz="1350" b="0" spc="5" dirty="0">
                          <a:solidFill>
                            <a:srgbClr val="001F5F"/>
                          </a:solidFill>
                          <a:latin typeface="Arial"/>
                          <a:cs typeface="Arial"/>
                        </a:rPr>
                        <a:t>Persona ansiosa, más</a:t>
                      </a:r>
                      <a:r>
                        <a:rPr sz="1350" b="0" spc="-5" dirty="0">
                          <a:solidFill>
                            <a:srgbClr val="001F5F"/>
                          </a:solidFill>
                          <a:latin typeface="Arial"/>
                          <a:cs typeface="Arial"/>
                        </a:rPr>
                        <a:t> </a:t>
                      </a:r>
                      <a:r>
                        <a:rPr sz="1350" b="0" spc="5" dirty="0">
                          <a:solidFill>
                            <a:srgbClr val="001F5F"/>
                          </a:solidFill>
                          <a:latin typeface="Arial"/>
                          <a:cs typeface="Arial"/>
                        </a:rPr>
                        <a:t>proclive</a:t>
                      </a:r>
                      <a:endParaRPr sz="1350" b="0" dirty="0">
                        <a:latin typeface="Arial"/>
                        <a:cs typeface="Arial"/>
                      </a:endParaRPr>
                    </a:p>
                    <a:p>
                      <a:pPr marL="92075">
                        <a:lnSpc>
                          <a:spcPct val="100000"/>
                        </a:lnSpc>
                        <a:spcBef>
                          <a:spcPts val="25"/>
                        </a:spcBef>
                      </a:pPr>
                      <a:r>
                        <a:rPr sz="1350" b="0" spc="5" dirty="0">
                          <a:solidFill>
                            <a:srgbClr val="001F5F"/>
                          </a:solidFill>
                          <a:latin typeface="Arial"/>
                          <a:cs typeface="Arial"/>
                        </a:rPr>
                        <a:t>a</a:t>
                      </a:r>
                      <a:r>
                        <a:rPr sz="1350" b="0" spc="-40" dirty="0">
                          <a:solidFill>
                            <a:srgbClr val="001F5F"/>
                          </a:solidFill>
                          <a:latin typeface="Arial"/>
                          <a:cs typeface="Arial"/>
                        </a:rPr>
                        <a:t> </a:t>
                      </a:r>
                      <a:r>
                        <a:rPr sz="1350" b="0" spc="5" dirty="0">
                          <a:solidFill>
                            <a:srgbClr val="001F5F"/>
                          </a:solidFill>
                          <a:latin typeface="Arial"/>
                          <a:cs typeface="Arial"/>
                        </a:rPr>
                        <a:t>perturbarse.</a:t>
                      </a:r>
                      <a:endParaRPr sz="1350" b="0" dirty="0">
                        <a:latin typeface="Arial"/>
                        <a:cs typeface="Arial"/>
                      </a:endParaRPr>
                    </a:p>
                  </a:txBody>
                  <a:tcPr marL="0" marR="0" marT="43815"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extLst>
                  <a:ext uri="{0D108BD9-81ED-4DB2-BD59-A6C34878D82A}">
                    <a16:rowId xmlns:a16="http://schemas.microsoft.com/office/drawing/2014/main" val="10003"/>
                  </a:ext>
                </a:extLst>
              </a:tr>
              <a:tr h="370840">
                <a:tc vMerge="1">
                  <a:txBody>
                    <a:bodyPr/>
                    <a:lstStyle/>
                    <a:p>
                      <a:endParaRPr/>
                    </a:p>
                  </a:txBody>
                  <a:tcPr marL="0" marR="0" marT="43815"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tc vMerge="1">
                  <a:txBody>
                    <a:bodyPr/>
                    <a:lstStyle/>
                    <a:p>
                      <a:endParaRPr/>
                    </a:p>
                  </a:txBody>
                  <a:tcPr marL="0" marR="0" marT="40640"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tc>
                  <a:txBody>
                    <a:bodyPr/>
                    <a:lstStyle/>
                    <a:p>
                      <a:pPr marL="92075">
                        <a:lnSpc>
                          <a:spcPct val="100000"/>
                        </a:lnSpc>
                        <a:spcBef>
                          <a:spcPts val="345"/>
                        </a:spcBef>
                      </a:pPr>
                      <a:r>
                        <a:rPr sz="1350" b="1" spc="-10" dirty="0">
                          <a:solidFill>
                            <a:srgbClr val="001F5F"/>
                          </a:solidFill>
                          <a:latin typeface="Arial"/>
                          <a:cs typeface="Arial"/>
                        </a:rPr>
                        <a:t>Ans</a:t>
                      </a:r>
                      <a:r>
                        <a:rPr sz="1350" b="1" spc="45" dirty="0">
                          <a:solidFill>
                            <a:srgbClr val="001F5F"/>
                          </a:solidFill>
                          <a:latin typeface="Arial"/>
                          <a:cs typeface="Arial"/>
                        </a:rPr>
                        <a:t> </a:t>
                      </a:r>
                      <a:r>
                        <a:rPr sz="1350" b="1" spc="10" dirty="0">
                          <a:solidFill>
                            <a:srgbClr val="001F5F"/>
                          </a:solidFill>
                          <a:latin typeface="Arial"/>
                          <a:cs typeface="Arial"/>
                        </a:rPr>
                        <a:t>–</a:t>
                      </a:r>
                      <a:r>
                        <a:rPr sz="1350" b="1" spc="-5" dirty="0">
                          <a:solidFill>
                            <a:srgbClr val="001F5F"/>
                          </a:solidFill>
                          <a:latin typeface="Arial"/>
                          <a:cs typeface="Arial"/>
                        </a:rPr>
                        <a:t> </a:t>
                      </a:r>
                      <a:r>
                        <a:rPr sz="1350" b="0" spc="10" dirty="0">
                          <a:solidFill>
                            <a:srgbClr val="001F5F"/>
                          </a:solidFill>
                          <a:latin typeface="Arial"/>
                          <a:cs typeface="Arial"/>
                        </a:rPr>
                        <a:t>Persona con</a:t>
                      </a:r>
                      <a:r>
                        <a:rPr sz="1350" b="0" spc="-5" dirty="0">
                          <a:solidFill>
                            <a:srgbClr val="001F5F"/>
                          </a:solidFill>
                          <a:latin typeface="Arial"/>
                          <a:cs typeface="Arial"/>
                        </a:rPr>
                        <a:t> </a:t>
                      </a:r>
                      <a:r>
                        <a:rPr sz="1350" b="0" spc="10" dirty="0">
                          <a:solidFill>
                            <a:srgbClr val="001F5F"/>
                          </a:solidFill>
                          <a:latin typeface="Arial"/>
                          <a:cs typeface="Arial"/>
                        </a:rPr>
                        <a:t>poca</a:t>
                      </a:r>
                      <a:r>
                        <a:rPr sz="1350" b="0" spc="-5" dirty="0">
                          <a:solidFill>
                            <a:srgbClr val="001F5F"/>
                          </a:solidFill>
                          <a:latin typeface="Arial"/>
                          <a:cs typeface="Arial"/>
                        </a:rPr>
                        <a:t> </a:t>
                      </a:r>
                      <a:r>
                        <a:rPr sz="1350" b="0" spc="5" dirty="0">
                          <a:solidFill>
                            <a:srgbClr val="001F5F"/>
                          </a:solidFill>
                          <a:latin typeface="Arial"/>
                          <a:cs typeface="Arial"/>
                        </a:rPr>
                        <a:t>ansiedad.</a:t>
                      </a:r>
                      <a:endParaRPr sz="1350" b="0" dirty="0">
                        <a:latin typeface="Arial"/>
                        <a:cs typeface="Arial"/>
                      </a:endParaRPr>
                    </a:p>
                  </a:txBody>
                  <a:tcPr marL="0" marR="0" marT="43815"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extLst>
                  <a:ext uri="{0D108BD9-81ED-4DB2-BD59-A6C34878D82A}">
                    <a16:rowId xmlns:a16="http://schemas.microsoft.com/office/drawing/2014/main" val="10004"/>
                  </a:ext>
                </a:extLst>
              </a:tr>
              <a:tr h="509015">
                <a:tc rowSpan="2">
                  <a:txBody>
                    <a:bodyPr/>
                    <a:lstStyle/>
                    <a:p>
                      <a:pPr marL="91440">
                        <a:lnSpc>
                          <a:spcPct val="100000"/>
                        </a:lnSpc>
                        <a:spcBef>
                          <a:spcPts val="345"/>
                        </a:spcBef>
                      </a:pPr>
                      <a:r>
                        <a:rPr sz="1350" b="1" i="1" spc="5" dirty="0">
                          <a:solidFill>
                            <a:srgbClr val="001F5F"/>
                          </a:solidFill>
                          <a:latin typeface="Arial"/>
                          <a:cs typeface="Arial"/>
                        </a:rPr>
                        <a:t>DUREZA</a:t>
                      </a:r>
                      <a:endParaRPr sz="1350">
                        <a:latin typeface="Arial"/>
                        <a:cs typeface="Arial"/>
                      </a:endParaRPr>
                    </a:p>
                  </a:txBody>
                  <a:tcPr marL="0" marR="0" marT="43815"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tc rowSpan="2">
                  <a:txBody>
                    <a:bodyPr/>
                    <a:lstStyle/>
                    <a:p>
                      <a:pPr marL="91440" marR="220979">
                        <a:lnSpc>
                          <a:spcPct val="101499"/>
                        </a:lnSpc>
                        <a:spcBef>
                          <a:spcPts val="325"/>
                        </a:spcBef>
                      </a:pPr>
                      <a:r>
                        <a:rPr sz="1350" b="1" spc="5" dirty="0">
                          <a:solidFill>
                            <a:srgbClr val="001F5F"/>
                          </a:solidFill>
                          <a:latin typeface="Arial"/>
                          <a:cs typeface="Arial"/>
                        </a:rPr>
                        <a:t>Resulta </a:t>
                      </a:r>
                      <a:r>
                        <a:rPr sz="1350" b="1" spc="10" dirty="0">
                          <a:solidFill>
                            <a:srgbClr val="001F5F"/>
                          </a:solidFill>
                          <a:latin typeface="Arial"/>
                          <a:cs typeface="Arial"/>
                        </a:rPr>
                        <a:t>de </a:t>
                      </a:r>
                      <a:r>
                        <a:rPr sz="1350" b="1" spc="5" dirty="0">
                          <a:solidFill>
                            <a:srgbClr val="001F5F"/>
                          </a:solidFill>
                          <a:latin typeface="Arial"/>
                          <a:cs typeface="Arial"/>
                        </a:rPr>
                        <a:t>la combinación </a:t>
                      </a:r>
                      <a:r>
                        <a:rPr sz="1350" b="1" spc="10" dirty="0">
                          <a:solidFill>
                            <a:srgbClr val="001F5F"/>
                          </a:solidFill>
                          <a:latin typeface="Arial"/>
                          <a:cs typeface="Arial"/>
                        </a:rPr>
                        <a:t>de </a:t>
                      </a:r>
                      <a:r>
                        <a:rPr sz="1350" b="1" spc="15" dirty="0">
                          <a:solidFill>
                            <a:srgbClr val="001F5F"/>
                          </a:solidFill>
                          <a:latin typeface="Arial"/>
                          <a:cs typeface="Arial"/>
                        </a:rPr>
                        <a:t> </a:t>
                      </a:r>
                      <a:r>
                        <a:rPr sz="1350" b="1" spc="5" dirty="0">
                          <a:solidFill>
                            <a:srgbClr val="001F5F"/>
                          </a:solidFill>
                          <a:latin typeface="Arial"/>
                          <a:cs typeface="Arial"/>
                        </a:rPr>
                        <a:t>resultados</a:t>
                      </a:r>
                      <a:r>
                        <a:rPr sz="1350" b="1" spc="-5" dirty="0">
                          <a:solidFill>
                            <a:srgbClr val="001F5F"/>
                          </a:solidFill>
                          <a:latin typeface="Arial"/>
                          <a:cs typeface="Arial"/>
                        </a:rPr>
                        <a:t> </a:t>
                      </a:r>
                      <a:r>
                        <a:rPr sz="1350" b="1" spc="10" dirty="0">
                          <a:solidFill>
                            <a:srgbClr val="001F5F"/>
                          </a:solidFill>
                          <a:latin typeface="Arial"/>
                          <a:cs typeface="Arial"/>
                        </a:rPr>
                        <a:t>en </a:t>
                      </a:r>
                      <a:r>
                        <a:rPr sz="1350" b="1" dirty="0">
                          <a:solidFill>
                            <a:srgbClr val="001F5F"/>
                          </a:solidFill>
                          <a:latin typeface="Arial"/>
                          <a:cs typeface="Arial"/>
                        </a:rPr>
                        <a:t>Afabilidad,</a:t>
                      </a:r>
                      <a:r>
                        <a:rPr sz="1350" b="1" spc="15" dirty="0">
                          <a:solidFill>
                            <a:srgbClr val="001F5F"/>
                          </a:solidFill>
                          <a:latin typeface="Arial"/>
                          <a:cs typeface="Arial"/>
                        </a:rPr>
                        <a:t> </a:t>
                      </a:r>
                      <a:r>
                        <a:rPr sz="1350" b="1" spc="5" dirty="0">
                          <a:solidFill>
                            <a:srgbClr val="001F5F"/>
                          </a:solidFill>
                          <a:latin typeface="Arial"/>
                          <a:cs typeface="Arial"/>
                        </a:rPr>
                        <a:t>Sensibilidad, </a:t>
                      </a:r>
                      <a:r>
                        <a:rPr sz="1350" b="1" spc="-365" dirty="0">
                          <a:solidFill>
                            <a:srgbClr val="001F5F"/>
                          </a:solidFill>
                          <a:latin typeface="Arial"/>
                          <a:cs typeface="Arial"/>
                        </a:rPr>
                        <a:t> </a:t>
                      </a:r>
                      <a:r>
                        <a:rPr sz="1350" b="1" dirty="0">
                          <a:solidFill>
                            <a:srgbClr val="001F5F"/>
                          </a:solidFill>
                          <a:latin typeface="Arial"/>
                          <a:cs typeface="Arial"/>
                        </a:rPr>
                        <a:t>Abstracción</a:t>
                      </a:r>
                      <a:r>
                        <a:rPr sz="1350" b="1" spc="40" dirty="0">
                          <a:solidFill>
                            <a:srgbClr val="001F5F"/>
                          </a:solidFill>
                          <a:latin typeface="Arial"/>
                          <a:cs typeface="Arial"/>
                        </a:rPr>
                        <a:t> </a:t>
                      </a:r>
                      <a:r>
                        <a:rPr sz="1350" b="1" spc="5" dirty="0">
                          <a:solidFill>
                            <a:srgbClr val="001F5F"/>
                          </a:solidFill>
                          <a:latin typeface="Arial"/>
                          <a:cs typeface="Arial"/>
                        </a:rPr>
                        <a:t>y</a:t>
                      </a:r>
                      <a:r>
                        <a:rPr sz="1350" b="1" dirty="0">
                          <a:solidFill>
                            <a:srgbClr val="001F5F"/>
                          </a:solidFill>
                          <a:latin typeface="Arial"/>
                          <a:cs typeface="Arial"/>
                        </a:rPr>
                        <a:t> Apertura</a:t>
                      </a:r>
                      <a:r>
                        <a:rPr sz="1350" b="1" spc="60" dirty="0">
                          <a:solidFill>
                            <a:srgbClr val="001F5F"/>
                          </a:solidFill>
                          <a:latin typeface="Arial"/>
                          <a:cs typeface="Arial"/>
                        </a:rPr>
                        <a:t> </a:t>
                      </a:r>
                      <a:r>
                        <a:rPr sz="1350" b="1" dirty="0">
                          <a:solidFill>
                            <a:srgbClr val="001F5F"/>
                          </a:solidFill>
                          <a:latin typeface="Arial"/>
                          <a:cs typeface="Arial"/>
                        </a:rPr>
                        <a:t>al </a:t>
                      </a:r>
                      <a:r>
                        <a:rPr sz="1350" b="1" spc="5" dirty="0">
                          <a:solidFill>
                            <a:srgbClr val="001F5F"/>
                          </a:solidFill>
                          <a:latin typeface="Arial"/>
                          <a:cs typeface="Arial"/>
                        </a:rPr>
                        <a:t>Cambio.</a:t>
                      </a:r>
                      <a:endParaRPr sz="1350">
                        <a:latin typeface="Arial"/>
                        <a:cs typeface="Arial"/>
                      </a:endParaRPr>
                    </a:p>
                  </a:txBody>
                  <a:tcPr marL="0" marR="0" marT="41275"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tc>
                  <a:txBody>
                    <a:bodyPr/>
                    <a:lstStyle/>
                    <a:p>
                      <a:pPr marL="92075" marR="379095">
                        <a:lnSpc>
                          <a:spcPct val="101499"/>
                        </a:lnSpc>
                        <a:spcBef>
                          <a:spcPts val="325"/>
                        </a:spcBef>
                      </a:pPr>
                      <a:r>
                        <a:rPr sz="1350" b="1" spc="10" dirty="0">
                          <a:solidFill>
                            <a:srgbClr val="001F5F"/>
                          </a:solidFill>
                          <a:latin typeface="Arial"/>
                          <a:cs typeface="Arial"/>
                        </a:rPr>
                        <a:t>Dur + </a:t>
                      </a:r>
                      <a:r>
                        <a:rPr sz="1350" spc="5" dirty="0">
                          <a:solidFill>
                            <a:srgbClr val="001F5F"/>
                          </a:solidFill>
                          <a:latin typeface="Arial MT"/>
                          <a:cs typeface="Arial MT"/>
                        </a:rPr>
                        <a:t>Persona firme, </a:t>
                      </a:r>
                      <a:r>
                        <a:rPr sz="1350" dirty="0">
                          <a:solidFill>
                            <a:srgbClr val="001F5F"/>
                          </a:solidFill>
                          <a:latin typeface="Arial MT"/>
                          <a:cs typeface="Arial MT"/>
                        </a:rPr>
                        <a:t>inflexible, </a:t>
                      </a:r>
                      <a:r>
                        <a:rPr sz="1350" spc="5" dirty="0">
                          <a:solidFill>
                            <a:srgbClr val="001F5F"/>
                          </a:solidFill>
                          <a:latin typeface="Arial MT"/>
                          <a:cs typeface="Arial MT"/>
                        </a:rPr>
                        <a:t>fría y </a:t>
                      </a:r>
                      <a:r>
                        <a:rPr sz="1350" spc="-365" dirty="0">
                          <a:solidFill>
                            <a:srgbClr val="001F5F"/>
                          </a:solidFill>
                          <a:latin typeface="Arial MT"/>
                          <a:cs typeface="Arial MT"/>
                        </a:rPr>
                        <a:t> </a:t>
                      </a:r>
                      <a:r>
                        <a:rPr sz="1350" dirty="0">
                          <a:solidFill>
                            <a:srgbClr val="001F5F"/>
                          </a:solidFill>
                          <a:latin typeface="Arial MT"/>
                          <a:cs typeface="Arial MT"/>
                        </a:rPr>
                        <a:t>objetiva.</a:t>
                      </a:r>
                      <a:endParaRPr sz="1350" dirty="0">
                        <a:latin typeface="Arial MT"/>
                        <a:cs typeface="Arial MT"/>
                      </a:endParaRPr>
                    </a:p>
                  </a:txBody>
                  <a:tcPr marL="0" marR="0" marT="41275"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extLst>
                  <a:ext uri="{0D108BD9-81ED-4DB2-BD59-A6C34878D82A}">
                    <a16:rowId xmlns:a16="http://schemas.microsoft.com/office/drawing/2014/main" val="10005"/>
                  </a:ext>
                </a:extLst>
              </a:tr>
              <a:tr h="509015">
                <a:tc vMerge="1">
                  <a:txBody>
                    <a:bodyPr/>
                    <a:lstStyle/>
                    <a:p>
                      <a:endParaRPr/>
                    </a:p>
                  </a:txBody>
                  <a:tcPr marL="0" marR="0" marT="43815"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tc vMerge="1">
                  <a:txBody>
                    <a:bodyPr/>
                    <a:lstStyle/>
                    <a:p>
                      <a:endParaRPr/>
                    </a:p>
                  </a:txBody>
                  <a:tcPr marL="0" marR="0" marT="41275"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tc>
                  <a:txBody>
                    <a:bodyPr/>
                    <a:lstStyle/>
                    <a:p>
                      <a:pPr marL="92075" marR="491490">
                        <a:lnSpc>
                          <a:spcPct val="101499"/>
                        </a:lnSpc>
                        <a:spcBef>
                          <a:spcPts val="325"/>
                        </a:spcBef>
                      </a:pPr>
                      <a:r>
                        <a:rPr sz="1350" b="1" spc="10" dirty="0">
                          <a:solidFill>
                            <a:srgbClr val="001F5F"/>
                          </a:solidFill>
                          <a:latin typeface="Arial"/>
                          <a:cs typeface="Arial"/>
                        </a:rPr>
                        <a:t>Dur – </a:t>
                      </a:r>
                      <a:r>
                        <a:rPr sz="1350" spc="5" dirty="0">
                          <a:solidFill>
                            <a:srgbClr val="001F5F"/>
                          </a:solidFill>
                          <a:latin typeface="Arial MT"/>
                          <a:cs typeface="Arial MT"/>
                        </a:rPr>
                        <a:t>Persona receptiva, de mente </a:t>
                      </a:r>
                      <a:r>
                        <a:rPr sz="1350" spc="-365" dirty="0">
                          <a:solidFill>
                            <a:srgbClr val="001F5F"/>
                          </a:solidFill>
                          <a:latin typeface="Arial MT"/>
                          <a:cs typeface="Arial MT"/>
                        </a:rPr>
                        <a:t> </a:t>
                      </a:r>
                      <a:r>
                        <a:rPr sz="1350" dirty="0">
                          <a:solidFill>
                            <a:srgbClr val="001F5F"/>
                          </a:solidFill>
                          <a:latin typeface="Arial MT"/>
                          <a:cs typeface="Arial MT"/>
                        </a:rPr>
                        <a:t>abierta,</a:t>
                      </a:r>
                      <a:r>
                        <a:rPr sz="1350" spc="-5" dirty="0">
                          <a:solidFill>
                            <a:srgbClr val="001F5F"/>
                          </a:solidFill>
                          <a:latin typeface="Arial MT"/>
                          <a:cs typeface="Arial MT"/>
                        </a:rPr>
                        <a:t> </a:t>
                      </a:r>
                      <a:r>
                        <a:rPr sz="1350" dirty="0">
                          <a:solidFill>
                            <a:srgbClr val="001F5F"/>
                          </a:solidFill>
                          <a:latin typeface="Arial MT"/>
                          <a:cs typeface="Arial MT"/>
                        </a:rPr>
                        <a:t>intuitiva.</a:t>
                      </a:r>
                      <a:endParaRPr sz="1350">
                        <a:latin typeface="Arial MT"/>
                        <a:cs typeface="Arial MT"/>
                      </a:endParaRPr>
                    </a:p>
                  </a:txBody>
                  <a:tcPr marL="0" marR="0" marT="41275"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extLst>
                  <a:ext uri="{0D108BD9-81ED-4DB2-BD59-A6C34878D82A}">
                    <a16:rowId xmlns:a16="http://schemas.microsoft.com/office/drawing/2014/main" val="10006"/>
                  </a:ext>
                </a:extLst>
              </a:tr>
              <a:tr h="509016">
                <a:tc rowSpan="2">
                  <a:txBody>
                    <a:bodyPr/>
                    <a:lstStyle/>
                    <a:p>
                      <a:pPr marL="91440">
                        <a:lnSpc>
                          <a:spcPct val="100000"/>
                        </a:lnSpc>
                        <a:spcBef>
                          <a:spcPts val="345"/>
                        </a:spcBef>
                      </a:pPr>
                      <a:r>
                        <a:rPr sz="1350" b="1" i="1" spc="5" dirty="0">
                          <a:solidFill>
                            <a:srgbClr val="001F5F"/>
                          </a:solidFill>
                          <a:latin typeface="Arial"/>
                          <a:cs typeface="Arial"/>
                        </a:rPr>
                        <a:t>INDEPENDENCIA</a:t>
                      </a:r>
                      <a:endParaRPr sz="1350">
                        <a:latin typeface="Arial"/>
                        <a:cs typeface="Arial"/>
                      </a:endParaRPr>
                    </a:p>
                  </a:txBody>
                  <a:tcPr marL="0" marR="0" marT="43815"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tc rowSpan="2">
                  <a:txBody>
                    <a:bodyPr/>
                    <a:lstStyle/>
                    <a:p>
                      <a:pPr marL="91440" marR="191770">
                        <a:lnSpc>
                          <a:spcPct val="101499"/>
                        </a:lnSpc>
                        <a:spcBef>
                          <a:spcPts val="325"/>
                        </a:spcBef>
                      </a:pPr>
                      <a:r>
                        <a:rPr sz="1350" b="1" spc="5" dirty="0">
                          <a:solidFill>
                            <a:srgbClr val="001F5F"/>
                          </a:solidFill>
                          <a:latin typeface="Arial"/>
                          <a:cs typeface="Arial"/>
                        </a:rPr>
                        <a:t>Resulta </a:t>
                      </a:r>
                      <a:r>
                        <a:rPr sz="1350" b="1" spc="10" dirty="0">
                          <a:solidFill>
                            <a:srgbClr val="001F5F"/>
                          </a:solidFill>
                          <a:latin typeface="Arial"/>
                          <a:cs typeface="Arial"/>
                        </a:rPr>
                        <a:t>de </a:t>
                      </a:r>
                      <a:r>
                        <a:rPr sz="1350" b="1" spc="5" dirty="0">
                          <a:solidFill>
                            <a:srgbClr val="001F5F"/>
                          </a:solidFill>
                          <a:latin typeface="Arial"/>
                          <a:cs typeface="Arial"/>
                        </a:rPr>
                        <a:t>la combinación </a:t>
                      </a:r>
                      <a:r>
                        <a:rPr sz="1350" b="1" spc="10" dirty="0">
                          <a:solidFill>
                            <a:srgbClr val="001F5F"/>
                          </a:solidFill>
                          <a:latin typeface="Arial"/>
                          <a:cs typeface="Arial"/>
                        </a:rPr>
                        <a:t>de </a:t>
                      </a:r>
                      <a:r>
                        <a:rPr sz="1350" b="1" spc="15" dirty="0">
                          <a:solidFill>
                            <a:srgbClr val="001F5F"/>
                          </a:solidFill>
                          <a:latin typeface="Arial"/>
                          <a:cs typeface="Arial"/>
                        </a:rPr>
                        <a:t> </a:t>
                      </a:r>
                      <a:r>
                        <a:rPr sz="1350" b="1" spc="5" dirty="0">
                          <a:solidFill>
                            <a:srgbClr val="001F5F"/>
                          </a:solidFill>
                          <a:latin typeface="Arial"/>
                          <a:cs typeface="Arial"/>
                        </a:rPr>
                        <a:t>resultados</a:t>
                      </a:r>
                      <a:r>
                        <a:rPr sz="1350" b="1" dirty="0">
                          <a:solidFill>
                            <a:srgbClr val="001F5F"/>
                          </a:solidFill>
                          <a:latin typeface="Arial"/>
                          <a:cs typeface="Arial"/>
                        </a:rPr>
                        <a:t> </a:t>
                      </a:r>
                      <a:r>
                        <a:rPr sz="1350" b="1" spc="10" dirty="0">
                          <a:solidFill>
                            <a:srgbClr val="001F5F"/>
                          </a:solidFill>
                          <a:latin typeface="Arial"/>
                          <a:cs typeface="Arial"/>
                        </a:rPr>
                        <a:t>en </a:t>
                      </a:r>
                      <a:r>
                        <a:rPr sz="1350" b="1" spc="5" dirty="0">
                          <a:solidFill>
                            <a:srgbClr val="001F5F"/>
                          </a:solidFill>
                          <a:latin typeface="Arial"/>
                          <a:cs typeface="Arial"/>
                        </a:rPr>
                        <a:t>Dominancia,</a:t>
                      </a:r>
                      <a:r>
                        <a:rPr sz="1350" b="1" spc="-15" dirty="0">
                          <a:solidFill>
                            <a:srgbClr val="001F5F"/>
                          </a:solidFill>
                          <a:latin typeface="Arial"/>
                          <a:cs typeface="Arial"/>
                        </a:rPr>
                        <a:t> </a:t>
                      </a:r>
                      <a:r>
                        <a:rPr sz="1350" b="1" spc="5" dirty="0">
                          <a:solidFill>
                            <a:srgbClr val="001F5F"/>
                          </a:solidFill>
                          <a:latin typeface="Arial"/>
                          <a:cs typeface="Arial"/>
                        </a:rPr>
                        <a:t>Vigilancia</a:t>
                      </a:r>
                      <a:r>
                        <a:rPr sz="1350" b="1" spc="-20" dirty="0">
                          <a:solidFill>
                            <a:srgbClr val="001F5F"/>
                          </a:solidFill>
                          <a:latin typeface="Arial"/>
                          <a:cs typeface="Arial"/>
                        </a:rPr>
                        <a:t> </a:t>
                      </a:r>
                      <a:r>
                        <a:rPr sz="1350" b="1" spc="10" dirty="0">
                          <a:solidFill>
                            <a:srgbClr val="001F5F"/>
                          </a:solidFill>
                          <a:latin typeface="Arial"/>
                          <a:cs typeface="Arial"/>
                        </a:rPr>
                        <a:t>y </a:t>
                      </a:r>
                      <a:r>
                        <a:rPr sz="1350" b="1" spc="-365" dirty="0">
                          <a:solidFill>
                            <a:srgbClr val="001F5F"/>
                          </a:solidFill>
                          <a:latin typeface="Arial"/>
                          <a:cs typeface="Arial"/>
                        </a:rPr>
                        <a:t> </a:t>
                      </a:r>
                      <a:r>
                        <a:rPr sz="1350" b="1" dirty="0">
                          <a:solidFill>
                            <a:srgbClr val="001F5F"/>
                          </a:solidFill>
                          <a:latin typeface="Arial"/>
                          <a:cs typeface="Arial"/>
                        </a:rPr>
                        <a:t>Apertura</a:t>
                      </a:r>
                      <a:r>
                        <a:rPr sz="1350" b="1" spc="45" dirty="0">
                          <a:solidFill>
                            <a:srgbClr val="001F5F"/>
                          </a:solidFill>
                          <a:latin typeface="Arial"/>
                          <a:cs typeface="Arial"/>
                        </a:rPr>
                        <a:t> </a:t>
                      </a:r>
                      <a:r>
                        <a:rPr sz="1350" b="1" dirty="0">
                          <a:solidFill>
                            <a:srgbClr val="001F5F"/>
                          </a:solidFill>
                          <a:latin typeface="Arial"/>
                          <a:cs typeface="Arial"/>
                        </a:rPr>
                        <a:t>al </a:t>
                      </a:r>
                      <a:r>
                        <a:rPr sz="1350" b="1" spc="5" dirty="0">
                          <a:solidFill>
                            <a:srgbClr val="001F5F"/>
                          </a:solidFill>
                          <a:latin typeface="Arial"/>
                          <a:cs typeface="Arial"/>
                        </a:rPr>
                        <a:t>Cambio.</a:t>
                      </a:r>
                      <a:endParaRPr sz="1350">
                        <a:latin typeface="Arial"/>
                        <a:cs typeface="Arial"/>
                      </a:endParaRPr>
                    </a:p>
                  </a:txBody>
                  <a:tcPr marL="0" marR="0" marT="41275"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tc>
                  <a:txBody>
                    <a:bodyPr/>
                    <a:lstStyle/>
                    <a:p>
                      <a:pPr marL="92075">
                        <a:lnSpc>
                          <a:spcPct val="100000"/>
                        </a:lnSpc>
                        <a:spcBef>
                          <a:spcPts val="345"/>
                        </a:spcBef>
                      </a:pPr>
                      <a:r>
                        <a:rPr sz="1350" b="1" spc="5" dirty="0">
                          <a:solidFill>
                            <a:srgbClr val="001F5F"/>
                          </a:solidFill>
                          <a:latin typeface="Arial"/>
                          <a:cs typeface="Arial"/>
                        </a:rPr>
                        <a:t>Ind</a:t>
                      </a:r>
                      <a:r>
                        <a:rPr sz="1350" b="1" spc="-15" dirty="0">
                          <a:solidFill>
                            <a:srgbClr val="001F5F"/>
                          </a:solidFill>
                          <a:latin typeface="Arial"/>
                          <a:cs typeface="Arial"/>
                        </a:rPr>
                        <a:t> </a:t>
                      </a:r>
                      <a:r>
                        <a:rPr sz="1350" b="1" spc="10" dirty="0">
                          <a:solidFill>
                            <a:srgbClr val="001F5F"/>
                          </a:solidFill>
                          <a:latin typeface="Arial"/>
                          <a:cs typeface="Arial"/>
                        </a:rPr>
                        <a:t>+</a:t>
                      </a:r>
                      <a:r>
                        <a:rPr sz="1350" b="1" spc="375" dirty="0">
                          <a:solidFill>
                            <a:srgbClr val="001F5F"/>
                          </a:solidFill>
                          <a:latin typeface="Arial"/>
                          <a:cs typeface="Arial"/>
                        </a:rPr>
                        <a:t> </a:t>
                      </a:r>
                      <a:r>
                        <a:rPr sz="1350" spc="5" dirty="0">
                          <a:solidFill>
                            <a:srgbClr val="001F5F"/>
                          </a:solidFill>
                          <a:latin typeface="Arial MT"/>
                          <a:cs typeface="Arial MT"/>
                        </a:rPr>
                        <a:t>Persona</a:t>
                      </a:r>
                      <a:r>
                        <a:rPr sz="1350" dirty="0">
                          <a:solidFill>
                            <a:srgbClr val="001F5F"/>
                          </a:solidFill>
                          <a:latin typeface="Arial MT"/>
                          <a:cs typeface="Arial MT"/>
                        </a:rPr>
                        <a:t> </a:t>
                      </a:r>
                      <a:r>
                        <a:rPr sz="1350" spc="5" dirty="0">
                          <a:solidFill>
                            <a:srgbClr val="001F5F"/>
                          </a:solidFill>
                          <a:latin typeface="Arial MT"/>
                          <a:cs typeface="Arial MT"/>
                        </a:rPr>
                        <a:t>crítica,</a:t>
                      </a:r>
                      <a:r>
                        <a:rPr sz="1350" spc="-20" dirty="0">
                          <a:solidFill>
                            <a:srgbClr val="001F5F"/>
                          </a:solidFill>
                          <a:latin typeface="Arial MT"/>
                          <a:cs typeface="Arial MT"/>
                        </a:rPr>
                        <a:t> </a:t>
                      </a:r>
                      <a:r>
                        <a:rPr sz="1350" spc="5" dirty="0">
                          <a:solidFill>
                            <a:srgbClr val="001F5F"/>
                          </a:solidFill>
                          <a:latin typeface="Arial MT"/>
                          <a:cs typeface="Arial MT"/>
                        </a:rPr>
                        <a:t>analítica,</a:t>
                      </a:r>
                      <a:endParaRPr sz="1350">
                        <a:latin typeface="Arial MT"/>
                        <a:cs typeface="Arial MT"/>
                      </a:endParaRPr>
                    </a:p>
                    <a:p>
                      <a:pPr marL="92075">
                        <a:lnSpc>
                          <a:spcPct val="100000"/>
                        </a:lnSpc>
                        <a:spcBef>
                          <a:spcPts val="25"/>
                        </a:spcBef>
                      </a:pPr>
                      <a:r>
                        <a:rPr sz="1350" dirty="0">
                          <a:solidFill>
                            <a:srgbClr val="001F5F"/>
                          </a:solidFill>
                          <a:latin typeface="Arial MT"/>
                          <a:cs typeface="Arial MT"/>
                        </a:rPr>
                        <a:t>independiente.</a:t>
                      </a:r>
                      <a:endParaRPr sz="1350">
                        <a:latin typeface="Arial MT"/>
                        <a:cs typeface="Arial MT"/>
                      </a:endParaRPr>
                    </a:p>
                  </a:txBody>
                  <a:tcPr marL="0" marR="0" marT="43815"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extLst>
                  <a:ext uri="{0D108BD9-81ED-4DB2-BD59-A6C34878D82A}">
                    <a16:rowId xmlns:a16="http://schemas.microsoft.com/office/drawing/2014/main" val="10007"/>
                  </a:ext>
                </a:extLst>
              </a:tr>
              <a:tr h="509016">
                <a:tc vMerge="1">
                  <a:txBody>
                    <a:bodyPr/>
                    <a:lstStyle/>
                    <a:p>
                      <a:endParaRPr/>
                    </a:p>
                  </a:txBody>
                  <a:tcPr marL="0" marR="0" marT="43815"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tc vMerge="1">
                  <a:txBody>
                    <a:bodyPr/>
                    <a:lstStyle/>
                    <a:p>
                      <a:endParaRPr/>
                    </a:p>
                  </a:txBody>
                  <a:tcPr marL="0" marR="0" marT="41275"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tc>
                  <a:txBody>
                    <a:bodyPr/>
                    <a:lstStyle/>
                    <a:p>
                      <a:pPr marL="92075" marR="386080">
                        <a:lnSpc>
                          <a:spcPct val="101499"/>
                        </a:lnSpc>
                        <a:spcBef>
                          <a:spcPts val="325"/>
                        </a:spcBef>
                      </a:pPr>
                      <a:r>
                        <a:rPr sz="1350" b="1" spc="5" dirty="0">
                          <a:solidFill>
                            <a:srgbClr val="001F5F"/>
                          </a:solidFill>
                          <a:latin typeface="Arial"/>
                          <a:cs typeface="Arial"/>
                        </a:rPr>
                        <a:t>Ind</a:t>
                      </a:r>
                      <a:r>
                        <a:rPr sz="1350" b="1" spc="-15" dirty="0">
                          <a:solidFill>
                            <a:srgbClr val="001F5F"/>
                          </a:solidFill>
                          <a:latin typeface="Arial"/>
                          <a:cs typeface="Arial"/>
                        </a:rPr>
                        <a:t> </a:t>
                      </a:r>
                      <a:r>
                        <a:rPr sz="1350" b="1" spc="10" dirty="0">
                          <a:solidFill>
                            <a:srgbClr val="001F5F"/>
                          </a:solidFill>
                          <a:latin typeface="Arial"/>
                          <a:cs typeface="Arial"/>
                        </a:rPr>
                        <a:t>–</a:t>
                      </a:r>
                      <a:r>
                        <a:rPr sz="1350" b="1" dirty="0">
                          <a:solidFill>
                            <a:srgbClr val="001F5F"/>
                          </a:solidFill>
                          <a:latin typeface="Arial"/>
                          <a:cs typeface="Arial"/>
                        </a:rPr>
                        <a:t> </a:t>
                      </a:r>
                      <a:r>
                        <a:rPr sz="1350" spc="5" dirty="0">
                          <a:solidFill>
                            <a:srgbClr val="001F5F"/>
                          </a:solidFill>
                          <a:latin typeface="Arial MT"/>
                          <a:cs typeface="Arial MT"/>
                        </a:rPr>
                        <a:t>Persona</a:t>
                      </a:r>
                      <a:r>
                        <a:rPr sz="1350" spc="15" dirty="0">
                          <a:solidFill>
                            <a:srgbClr val="001F5F"/>
                          </a:solidFill>
                          <a:latin typeface="Arial MT"/>
                          <a:cs typeface="Arial MT"/>
                        </a:rPr>
                        <a:t> </a:t>
                      </a:r>
                      <a:r>
                        <a:rPr sz="1350" spc="5" dirty="0">
                          <a:solidFill>
                            <a:srgbClr val="001F5F"/>
                          </a:solidFill>
                          <a:latin typeface="Arial MT"/>
                          <a:cs typeface="Arial MT"/>
                        </a:rPr>
                        <a:t>que</a:t>
                      </a:r>
                      <a:r>
                        <a:rPr sz="1350" spc="15" dirty="0">
                          <a:solidFill>
                            <a:srgbClr val="001F5F"/>
                          </a:solidFill>
                          <a:latin typeface="Arial MT"/>
                          <a:cs typeface="Arial MT"/>
                        </a:rPr>
                        <a:t> </a:t>
                      </a:r>
                      <a:r>
                        <a:rPr sz="1350" spc="5" dirty="0">
                          <a:solidFill>
                            <a:srgbClr val="001F5F"/>
                          </a:solidFill>
                          <a:latin typeface="Arial MT"/>
                          <a:cs typeface="Arial MT"/>
                        </a:rPr>
                        <a:t>acepta</a:t>
                      </a:r>
                      <a:r>
                        <a:rPr sz="1350" spc="20" dirty="0">
                          <a:solidFill>
                            <a:srgbClr val="001F5F"/>
                          </a:solidFill>
                          <a:latin typeface="Arial MT"/>
                          <a:cs typeface="Arial MT"/>
                        </a:rPr>
                        <a:t> </a:t>
                      </a:r>
                      <a:r>
                        <a:rPr sz="1350" spc="5" dirty="0">
                          <a:solidFill>
                            <a:srgbClr val="001F5F"/>
                          </a:solidFill>
                          <a:latin typeface="Arial MT"/>
                          <a:cs typeface="Arial MT"/>
                        </a:rPr>
                        <a:t>acuerdos, </a:t>
                      </a:r>
                      <a:r>
                        <a:rPr sz="1350" spc="-360" dirty="0">
                          <a:solidFill>
                            <a:srgbClr val="001F5F"/>
                          </a:solidFill>
                          <a:latin typeface="Arial MT"/>
                          <a:cs typeface="Arial MT"/>
                        </a:rPr>
                        <a:t> </a:t>
                      </a:r>
                      <a:r>
                        <a:rPr sz="1350" spc="5" dirty="0">
                          <a:solidFill>
                            <a:srgbClr val="001F5F"/>
                          </a:solidFill>
                          <a:latin typeface="Arial MT"/>
                          <a:cs typeface="Arial MT"/>
                        </a:rPr>
                        <a:t>cede con</a:t>
                      </a:r>
                      <a:r>
                        <a:rPr sz="1350" spc="10" dirty="0">
                          <a:solidFill>
                            <a:srgbClr val="001F5F"/>
                          </a:solidFill>
                          <a:latin typeface="Arial MT"/>
                          <a:cs typeface="Arial MT"/>
                        </a:rPr>
                        <a:t> </a:t>
                      </a:r>
                      <a:r>
                        <a:rPr sz="1350" dirty="0">
                          <a:solidFill>
                            <a:srgbClr val="001F5F"/>
                          </a:solidFill>
                          <a:latin typeface="Arial MT"/>
                          <a:cs typeface="Arial MT"/>
                        </a:rPr>
                        <a:t>facilidad</a:t>
                      </a:r>
                      <a:endParaRPr sz="1350">
                        <a:latin typeface="Arial MT"/>
                        <a:cs typeface="Arial MT"/>
                      </a:endParaRPr>
                    </a:p>
                  </a:txBody>
                  <a:tcPr marL="0" marR="0" marT="41275"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extLst>
                  <a:ext uri="{0D108BD9-81ED-4DB2-BD59-A6C34878D82A}">
                    <a16:rowId xmlns:a16="http://schemas.microsoft.com/office/drawing/2014/main" val="10008"/>
                  </a:ext>
                </a:extLst>
              </a:tr>
              <a:tr h="370840">
                <a:tc rowSpan="2">
                  <a:txBody>
                    <a:bodyPr/>
                    <a:lstStyle/>
                    <a:p>
                      <a:pPr marL="91440">
                        <a:lnSpc>
                          <a:spcPct val="100000"/>
                        </a:lnSpc>
                        <a:spcBef>
                          <a:spcPts val="350"/>
                        </a:spcBef>
                      </a:pPr>
                      <a:r>
                        <a:rPr sz="1350" b="1" i="1" spc="10" dirty="0">
                          <a:solidFill>
                            <a:srgbClr val="001F5F"/>
                          </a:solidFill>
                          <a:latin typeface="Arial"/>
                          <a:cs typeface="Arial"/>
                        </a:rPr>
                        <a:t>AUTOCONTROL</a:t>
                      </a:r>
                      <a:endParaRPr sz="1350">
                        <a:latin typeface="Arial"/>
                        <a:cs typeface="Arial"/>
                      </a:endParaRPr>
                    </a:p>
                  </a:txBody>
                  <a:tcPr marL="0" marR="0" marT="44450"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tc rowSpan="2">
                  <a:txBody>
                    <a:bodyPr/>
                    <a:lstStyle/>
                    <a:p>
                      <a:pPr marL="91440" marR="358140">
                        <a:lnSpc>
                          <a:spcPct val="101499"/>
                        </a:lnSpc>
                        <a:spcBef>
                          <a:spcPts val="325"/>
                        </a:spcBef>
                      </a:pPr>
                      <a:r>
                        <a:rPr sz="1350" b="1" spc="5" dirty="0">
                          <a:solidFill>
                            <a:srgbClr val="001F5F"/>
                          </a:solidFill>
                          <a:latin typeface="Arial"/>
                          <a:cs typeface="Arial"/>
                        </a:rPr>
                        <a:t>Resulta </a:t>
                      </a:r>
                      <a:r>
                        <a:rPr sz="1350" b="1" spc="10" dirty="0">
                          <a:solidFill>
                            <a:srgbClr val="001F5F"/>
                          </a:solidFill>
                          <a:latin typeface="Arial"/>
                          <a:cs typeface="Arial"/>
                        </a:rPr>
                        <a:t>de </a:t>
                      </a:r>
                      <a:r>
                        <a:rPr sz="1350" b="1" spc="5" dirty="0">
                          <a:solidFill>
                            <a:srgbClr val="001F5F"/>
                          </a:solidFill>
                          <a:latin typeface="Arial"/>
                          <a:cs typeface="Arial"/>
                        </a:rPr>
                        <a:t>la combinación </a:t>
                      </a:r>
                      <a:r>
                        <a:rPr sz="1350" b="1" spc="10" dirty="0">
                          <a:solidFill>
                            <a:srgbClr val="001F5F"/>
                          </a:solidFill>
                          <a:latin typeface="Arial"/>
                          <a:cs typeface="Arial"/>
                        </a:rPr>
                        <a:t>de </a:t>
                      </a:r>
                      <a:r>
                        <a:rPr sz="1350" b="1" spc="15" dirty="0">
                          <a:solidFill>
                            <a:srgbClr val="001F5F"/>
                          </a:solidFill>
                          <a:latin typeface="Arial"/>
                          <a:cs typeface="Arial"/>
                        </a:rPr>
                        <a:t> </a:t>
                      </a:r>
                      <a:r>
                        <a:rPr sz="1350" b="1" spc="5" dirty="0">
                          <a:solidFill>
                            <a:srgbClr val="001F5F"/>
                          </a:solidFill>
                          <a:latin typeface="Arial"/>
                          <a:cs typeface="Arial"/>
                        </a:rPr>
                        <a:t>resultados</a:t>
                      </a:r>
                      <a:r>
                        <a:rPr sz="1350" b="1" spc="-15" dirty="0">
                          <a:solidFill>
                            <a:srgbClr val="001F5F"/>
                          </a:solidFill>
                          <a:latin typeface="Arial"/>
                          <a:cs typeface="Arial"/>
                        </a:rPr>
                        <a:t> </a:t>
                      </a:r>
                      <a:r>
                        <a:rPr sz="1350" b="1" spc="10" dirty="0">
                          <a:solidFill>
                            <a:srgbClr val="001F5F"/>
                          </a:solidFill>
                          <a:latin typeface="Arial"/>
                          <a:cs typeface="Arial"/>
                        </a:rPr>
                        <a:t>en</a:t>
                      </a:r>
                      <a:r>
                        <a:rPr sz="1350" b="1" spc="5" dirty="0">
                          <a:solidFill>
                            <a:srgbClr val="001F5F"/>
                          </a:solidFill>
                          <a:latin typeface="Arial"/>
                          <a:cs typeface="Arial"/>
                        </a:rPr>
                        <a:t> </a:t>
                      </a:r>
                      <a:r>
                        <a:rPr sz="1350" b="1" dirty="0">
                          <a:solidFill>
                            <a:srgbClr val="001F5F"/>
                          </a:solidFill>
                          <a:latin typeface="Arial"/>
                          <a:cs typeface="Arial"/>
                        </a:rPr>
                        <a:t>Animación,</a:t>
                      </a:r>
                      <a:r>
                        <a:rPr sz="1350" b="1" spc="35" dirty="0">
                          <a:solidFill>
                            <a:srgbClr val="001F5F"/>
                          </a:solidFill>
                          <a:latin typeface="Arial"/>
                          <a:cs typeface="Arial"/>
                        </a:rPr>
                        <a:t> </a:t>
                      </a:r>
                      <a:r>
                        <a:rPr sz="1350" b="1" dirty="0">
                          <a:solidFill>
                            <a:srgbClr val="001F5F"/>
                          </a:solidFill>
                          <a:latin typeface="Arial"/>
                          <a:cs typeface="Arial"/>
                        </a:rPr>
                        <a:t>Atención</a:t>
                      </a:r>
                      <a:r>
                        <a:rPr sz="1350" b="1" spc="30" dirty="0">
                          <a:solidFill>
                            <a:srgbClr val="001F5F"/>
                          </a:solidFill>
                          <a:latin typeface="Arial"/>
                          <a:cs typeface="Arial"/>
                        </a:rPr>
                        <a:t> </a:t>
                      </a:r>
                      <a:r>
                        <a:rPr sz="1350" b="1" spc="5" dirty="0">
                          <a:solidFill>
                            <a:srgbClr val="001F5F"/>
                          </a:solidFill>
                          <a:latin typeface="Arial"/>
                          <a:cs typeface="Arial"/>
                        </a:rPr>
                        <a:t>a </a:t>
                      </a:r>
                      <a:r>
                        <a:rPr sz="1350" b="1" dirty="0">
                          <a:solidFill>
                            <a:srgbClr val="001F5F"/>
                          </a:solidFill>
                          <a:latin typeface="Arial"/>
                          <a:cs typeface="Arial"/>
                        </a:rPr>
                        <a:t> </a:t>
                      </a:r>
                      <a:r>
                        <a:rPr sz="1350" b="1" spc="5" dirty="0">
                          <a:solidFill>
                            <a:srgbClr val="001F5F"/>
                          </a:solidFill>
                          <a:latin typeface="Arial"/>
                          <a:cs typeface="Arial"/>
                        </a:rPr>
                        <a:t>las</a:t>
                      </a:r>
                      <a:r>
                        <a:rPr sz="1350" b="1" spc="-10" dirty="0">
                          <a:solidFill>
                            <a:srgbClr val="001F5F"/>
                          </a:solidFill>
                          <a:latin typeface="Arial"/>
                          <a:cs typeface="Arial"/>
                        </a:rPr>
                        <a:t> </a:t>
                      </a:r>
                      <a:r>
                        <a:rPr sz="1350" b="1" spc="5" dirty="0">
                          <a:solidFill>
                            <a:srgbClr val="001F5F"/>
                          </a:solidFill>
                          <a:latin typeface="Arial"/>
                          <a:cs typeface="Arial"/>
                        </a:rPr>
                        <a:t>Normas,</a:t>
                      </a:r>
                      <a:r>
                        <a:rPr sz="1350" b="1" spc="10" dirty="0">
                          <a:solidFill>
                            <a:srgbClr val="001F5F"/>
                          </a:solidFill>
                          <a:latin typeface="Arial"/>
                          <a:cs typeface="Arial"/>
                        </a:rPr>
                        <a:t> </a:t>
                      </a:r>
                      <a:r>
                        <a:rPr sz="1350" b="1" dirty="0">
                          <a:solidFill>
                            <a:srgbClr val="001F5F"/>
                          </a:solidFill>
                          <a:latin typeface="Arial"/>
                          <a:cs typeface="Arial"/>
                        </a:rPr>
                        <a:t>Abstracción</a:t>
                      </a:r>
                      <a:r>
                        <a:rPr sz="1350" b="1" spc="45" dirty="0">
                          <a:solidFill>
                            <a:srgbClr val="001F5F"/>
                          </a:solidFill>
                          <a:latin typeface="Arial"/>
                          <a:cs typeface="Arial"/>
                        </a:rPr>
                        <a:t> </a:t>
                      </a:r>
                      <a:r>
                        <a:rPr sz="1350" b="1" spc="5" dirty="0">
                          <a:solidFill>
                            <a:srgbClr val="001F5F"/>
                          </a:solidFill>
                          <a:latin typeface="Arial"/>
                          <a:cs typeface="Arial"/>
                        </a:rPr>
                        <a:t>y </a:t>
                      </a:r>
                      <a:r>
                        <a:rPr sz="1350" b="1" spc="10" dirty="0">
                          <a:solidFill>
                            <a:srgbClr val="001F5F"/>
                          </a:solidFill>
                          <a:latin typeface="Arial"/>
                          <a:cs typeface="Arial"/>
                        </a:rPr>
                        <a:t> </a:t>
                      </a:r>
                      <a:r>
                        <a:rPr sz="1350" b="1" spc="5" dirty="0">
                          <a:solidFill>
                            <a:srgbClr val="001F5F"/>
                          </a:solidFill>
                          <a:latin typeface="Arial"/>
                          <a:cs typeface="Arial"/>
                        </a:rPr>
                        <a:t>Perfeccionismo.</a:t>
                      </a:r>
                      <a:endParaRPr sz="1350">
                        <a:latin typeface="Arial"/>
                        <a:cs typeface="Arial"/>
                      </a:endParaRPr>
                    </a:p>
                  </a:txBody>
                  <a:tcPr marL="0" marR="0" marT="41275"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tc>
                  <a:txBody>
                    <a:bodyPr/>
                    <a:lstStyle/>
                    <a:p>
                      <a:pPr marL="92075">
                        <a:lnSpc>
                          <a:spcPct val="100000"/>
                        </a:lnSpc>
                        <a:spcBef>
                          <a:spcPts val="350"/>
                        </a:spcBef>
                      </a:pPr>
                      <a:r>
                        <a:rPr sz="1350" b="1" spc="-15" dirty="0">
                          <a:solidFill>
                            <a:srgbClr val="001F5F"/>
                          </a:solidFill>
                          <a:latin typeface="Arial"/>
                          <a:cs typeface="Arial"/>
                        </a:rPr>
                        <a:t>Aut</a:t>
                      </a:r>
                      <a:r>
                        <a:rPr sz="1350" b="1" spc="50" dirty="0">
                          <a:solidFill>
                            <a:srgbClr val="001F5F"/>
                          </a:solidFill>
                          <a:latin typeface="Arial"/>
                          <a:cs typeface="Arial"/>
                        </a:rPr>
                        <a:t> </a:t>
                      </a:r>
                      <a:r>
                        <a:rPr sz="1350" b="1" spc="10" dirty="0">
                          <a:solidFill>
                            <a:srgbClr val="001F5F"/>
                          </a:solidFill>
                          <a:latin typeface="Arial"/>
                          <a:cs typeface="Arial"/>
                        </a:rPr>
                        <a:t>+</a:t>
                      </a:r>
                      <a:r>
                        <a:rPr sz="1350" b="1" dirty="0">
                          <a:solidFill>
                            <a:srgbClr val="001F5F"/>
                          </a:solidFill>
                          <a:latin typeface="Arial"/>
                          <a:cs typeface="Arial"/>
                        </a:rPr>
                        <a:t> </a:t>
                      </a:r>
                      <a:r>
                        <a:rPr sz="1350" b="0" spc="5" dirty="0">
                          <a:solidFill>
                            <a:srgbClr val="001F5F"/>
                          </a:solidFill>
                          <a:latin typeface="Arial"/>
                          <a:cs typeface="Arial"/>
                        </a:rPr>
                        <a:t>Persona</a:t>
                      </a:r>
                      <a:r>
                        <a:rPr sz="1350" b="0" spc="10" dirty="0">
                          <a:solidFill>
                            <a:srgbClr val="001F5F"/>
                          </a:solidFill>
                          <a:latin typeface="Arial"/>
                          <a:cs typeface="Arial"/>
                        </a:rPr>
                        <a:t> que</a:t>
                      </a:r>
                      <a:r>
                        <a:rPr sz="1350" b="0" spc="-15" dirty="0">
                          <a:solidFill>
                            <a:srgbClr val="001F5F"/>
                          </a:solidFill>
                          <a:latin typeface="Arial"/>
                          <a:cs typeface="Arial"/>
                        </a:rPr>
                        <a:t> </a:t>
                      </a:r>
                      <a:r>
                        <a:rPr sz="1350" b="0" spc="5" dirty="0">
                          <a:solidFill>
                            <a:srgbClr val="001F5F"/>
                          </a:solidFill>
                          <a:latin typeface="Arial"/>
                          <a:cs typeface="Arial"/>
                        </a:rPr>
                        <a:t>controla</a:t>
                      </a:r>
                      <a:r>
                        <a:rPr sz="1350" b="0" dirty="0">
                          <a:solidFill>
                            <a:srgbClr val="001F5F"/>
                          </a:solidFill>
                          <a:latin typeface="Arial"/>
                          <a:cs typeface="Arial"/>
                        </a:rPr>
                        <a:t> </a:t>
                      </a:r>
                      <a:r>
                        <a:rPr sz="1350" b="0" spc="5" dirty="0">
                          <a:solidFill>
                            <a:srgbClr val="001F5F"/>
                          </a:solidFill>
                          <a:latin typeface="Arial"/>
                          <a:cs typeface="Arial"/>
                        </a:rPr>
                        <a:t>impulsos.</a:t>
                      </a:r>
                      <a:endParaRPr sz="1350" b="0" dirty="0">
                        <a:latin typeface="Arial"/>
                        <a:cs typeface="Arial"/>
                      </a:endParaRPr>
                    </a:p>
                  </a:txBody>
                  <a:tcPr marL="0" marR="0" marT="44450"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extLst>
                  <a:ext uri="{0D108BD9-81ED-4DB2-BD59-A6C34878D82A}">
                    <a16:rowId xmlns:a16="http://schemas.microsoft.com/office/drawing/2014/main" val="10009"/>
                  </a:ext>
                </a:extLst>
              </a:tr>
              <a:tr h="555751">
                <a:tc vMerge="1">
                  <a:txBody>
                    <a:bodyPr/>
                    <a:lstStyle/>
                    <a:p>
                      <a:endParaRPr/>
                    </a:p>
                  </a:txBody>
                  <a:tcPr marL="0" marR="0" marT="44450"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tc vMerge="1">
                  <a:txBody>
                    <a:bodyPr/>
                    <a:lstStyle/>
                    <a:p>
                      <a:endParaRPr/>
                    </a:p>
                  </a:txBody>
                  <a:tcPr marL="0" marR="0" marT="41275"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tc>
                  <a:txBody>
                    <a:bodyPr/>
                    <a:lstStyle/>
                    <a:p>
                      <a:pPr marL="92075" marR="493395">
                        <a:lnSpc>
                          <a:spcPct val="100000"/>
                        </a:lnSpc>
                        <a:spcBef>
                          <a:spcPts val="325"/>
                        </a:spcBef>
                      </a:pPr>
                      <a:r>
                        <a:rPr sz="1400" b="1" spc="-15" dirty="0">
                          <a:solidFill>
                            <a:srgbClr val="001F5F"/>
                          </a:solidFill>
                          <a:latin typeface="Arial"/>
                          <a:cs typeface="Arial"/>
                        </a:rPr>
                        <a:t>Aut–</a:t>
                      </a:r>
                      <a:r>
                        <a:rPr sz="1400" b="1" spc="25" dirty="0">
                          <a:solidFill>
                            <a:srgbClr val="001F5F"/>
                          </a:solidFill>
                          <a:latin typeface="Arial"/>
                          <a:cs typeface="Arial"/>
                        </a:rPr>
                        <a:t> </a:t>
                      </a:r>
                      <a:r>
                        <a:rPr sz="1400" dirty="0">
                          <a:solidFill>
                            <a:srgbClr val="001F5F"/>
                          </a:solidFill>
                          <a:latin typeface="Arial MT"/>
                          <a:cs typeface="Arial MT"/>
                        </a:rPr>
                        <a:t>Persona</a:t>
                      </a:r>
                      <a:r>
                        <a:rPr sz="1400" spc="-45" dirty="0">
                          <a:solidFill>
                            <a:srgbClr val="001F5F"/>
                          </a:solidFill>
                          <a:latin typeface="Arial MT"/>
                          <a:cs typeface="Arial MT"/>
                        </a:rPr>
                        <a:t> </a:t>
                      </a:r>
                      <a:r>
                        <a:rPr sz="1400" dirty="0">
                          <a:solidFill>
                            <a:srgbClr val="001F5F"/>
                          </a:solidFill>
                          <a:latin typeface="Arial MT"/>
                          <a:cs typeface="Arial MT"/>
                        </a:rPr>
                        <a:t>que</a:t>
                      </a:r>
                      <a:r>
                        <a:rPr sz="1400" spc="-15" dirty="0">
                          <a:solidFill>
                            <a:srgbClr val="001F5F"/>
                          </a:solidFill>
                          <a:latin typeface="Arial MT"/>
                          <a:cs typeface="Arial MT"/>
                        </a:rPr>
                        <a:t> </a:t>
                      </a:r>
                      <a:r>
                        <a:rPr sz="1400" dirty="0">
                          <a:solidFill>
                            <a:srgbClr val="001F5F"/>
                          </a:solidFill>
                          <a:latin typeface="Arial MT"/>
                          <a:cs typeface="Arial MT"/>
                        </a:rPr>
                        <a:t>se</a:t>
                      </a:r>
                      <a:r>
                        <a:rPr sz="1400" spc="-10" dirty="0">
                          <a:solidFill>
                            <a:srgbClr val="001F5F"/>
                          </a:solidFill>
                          <a:latin typeface="Arial MT"/>
                          <a:cs typeface="Arial MT"/>
                        </a:rPr>
                        <a:t> </a:t>
                      </a:r>
                      <a:r>
                        <a:rPr sz="1400" dirty="0">
                          <a:solidFill>
                            <a:srgbClr val="001F5F"/>
                          </a:solidFill>
                          <a:latin typeface="Arial MT"/>
                          <a:cs typeface="Arial MT"/>
                        </a:rPr>
                        <a:t>guía</a:t>
                      </a:r>
                      <a:r>
                        <a:rPr sz="1400" spc="-30" dirty="0">
                          <a:solidFill>
                            <a:srgbClr val="001F5F"/>
                          </a:solidFill>
                          <a:latin typeface="Arial MT"/>
                          <a:cs typeface="Arial MT"/>
                        </a:rPr>
                        <a:t> </a:t>
                      </a:r>
                      <a:r>
                        <a:rPr sz="1400" dirty="0">
                          <a:solidFill>
                            <a:srgbClr val="001F5F"/>
                          </a:solidFill>
                          <a:latin typeface="Arial MT"/>
                          <a:cs typeface="Arial MT"/>
                        </a:rPr>
                        <a:t>por</a:t>
                      </a:r>
                      <a:r>
                        <a:rPr sz="1400" spc="-20" dirty="0">
                          <a:solidFill>
                            <a:srgbClr val="001F5F"/>
                          </a:solidFill>
                          <a:latin typeface="Arial MT"/>
                          <a:cs typeface="Arial MT"/>
                        </a:rPr>
                        <a:t> </a:t>
                      </a:r>
                      <a:r>
                        <a:rPr sz="1400" dirty="0">
                          <a:solidFill>
                            <a:srgbClr val="001F5F"/>
                          </a:solidFill>
                          <a:latin typeface="Arial MT"/>
                          <a:cs typeface="Arial MT"/>
                        </a:rPr>
                        <a:t>sus </a:t>
                      </a:r>
                      <a:r>
                        <a:rPr sz="1400" spc="-375" dirty="0">
                          <a:solidFill>
                            <a:srgbClr val="001F5F"/>
                          </a:solidFill>
                          <a:latin typeface="Arial MT"/>
                          <a:cs typeface="Arial MT"/>
                        </a:rPr>
                        <a:t> </a:t>
                      </a:r>
                      <a:r>
                        <a:rPr sz="1400" dirty="0">
                          <a:solidFill>
                            <a:srgbClr val="001F5F"/>
                          </a:solidFill>
                          <a:latin typeface="Arial MT"/>
                          <a:cs typeface="Arial MT"/>
                        </a:rPr>
                        <a:t>impulsos.</a:t>
                      </a:r>
                      <a:endParaRPr sz="1400">
                        <a:latin typeface="Arial MT"/>
                        <a:cs typeface="Arial MT"/>
                      </a:endParaRPr>
                    </a:p>
                  </a:txBody>
                  <a:tcPr marL="0" marR="0" marT="41275"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extLst>
                  <a:ext uri="{0D108BD9-81ED-4DB2-BD59-A6C34878D82A}">
                    <a16:rowId xmlns:a16="http://schemas.microsoft.com/office/drawing/2014/main" val="10010"/>
                  </a:ext>
                </a:extLst>
              </a:tr>
              <a:tr h="78117">
                <a:tc gridSpan="3">
                  <a:txBody>
                    <a:bodyPr/>
                    <a:lstStyle/>
                    <a:p>
                      <a:pPr>
                        <a:lnSpc>
                          <a:spcPct val="100000"/>
                        </a:lnSpc>
                      </a:pPr>
                      <a:endParaRPr sz="300" dirty="0">
                        <a:latin typeface="Times New Roman"/>
                        <a:cs typeface="Times New Roman"/>
                      </a:endParaRPr>
                    </a:p>
                  </a:txBody>
                  <a:tcPr marL="0" marR="0" marT="0" marB="0">
                    <a:lnT w="12700">
                      <a:solidFill>
                        <a:srgbClr val="001F5F"/>
                      </a:solidFill>
                      <a:prstDash val="solid"/>
                    </a:lnT>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11"/>
                  </a:ext>
                </a:extLst>
              </a:tr>
            </a:tbl>
          </a:graphicData>
        </a:graphic>
      </p:graphicFrame>
      <p:sp>
        <p:nvSpPr>
          <p:cNvPr id="21" name="object 21"/>
          <p:cNvSpPr txBox="1"/>
          <p:nvPr/>
        </p:nvSpPr>
        <p:spPr>
          <a:xfrm>
            <a:off x="2576829" y="6427750"/>
            <a:ext cx="3178810" cy="252729"/>
          </a:xfrm>
          <a:prstGeom prst="rect">
            <a:avLst/>
          </a:prstGeom>
        </p:spPr>
        <p:txBody>
          <a:bodyPr vert="horz" wrap="square" lIns="0" tIns="0" rIns="0" bIns="0" rtlCol="0">
            <a:spAutoFit/>
          </a:bodyPr>
          <a:lstStyle/>
          <a:p>
            <a:pPr marL="12700" algn="ctr">
              <a:lnSpc>
                <a:spcPts val="1864"/>
              </a:lnSpc>
            </a:pPr>
            <a:r>
              <a:rPr lang="en-US" sz="1600" spc="-5" dirty="0">
                <a:solidFill>
                  <a:srgbClr val="41568E"/>
                </a:solidFill>
                <a:latin typeface="Arial MT"/>
                <a:cs typeface="Arial MT"/>
                <a:hlinkClick r:id="rId2"/>
              </a:rPr>
              <a:t>lipe.aguirre@gmail.com</a:t>
            </a:r>
            <a:endParaRPr lang="en-US" sz="1600" dirty="0">
              <a:latin typeface="Arial MT"/>
              <a:cs typeface="Arial M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86939" y="969391"/>
            <a:ext cx="3782695" cy="452120"/>
          </a:xfrm>
          <a:prstGeom prst="rect">
            <a:avLst/>
          </a:prstGeom>
        </p:spPr>
        <p:txBody>
          <a:bodyPr vert="horz" wrap="square" lIns="0" tIns="12065" rIns="0" bIns="0" rtlCol="0">
            <a:spAutoFit/>
          </a:bodyPr>
          <a:lstStyle/>
          <a:p>
            <a:pPr marL="12700">
              <a:lnSpc>
                <a:spcPct val="100000"/>
              </a:lnSpc>
              <a:spcBef>
                <a:spcPts val="95"/>
              </a:spcBef>
            </a:pPr>
            <a:r>
              <a:rPr sz="2800" spc="-100" dirty="0"/>
              <a:t>16</a:t>
            </a:r>
            <a:r>
              <a:rPr sz="2800" spc="-105" dirty="0"/>
              <a:t>P</a:t>
            </a:r>
            <a:r>
              <a:rPr sz="2800" spc="-5" dirty="0"/>
              <a:t>F</a:t>
            </a:r>
            <a:r>
              <a:rPr sz="2800" spc="-185" dirty="0"/>
              <a:t> </a:t>
            </a:r>
            <a:r>
              <a:rPr sz="2800" spc="-5" dirty="0"/>
              <a:t>–</a:t>
            </a:r>
            <a:r>
              <a:rPr sz="2800" spc="-190" dirty="0"/>
              <a:t> </a:t>
            </a:r>
            <a:r>
              <a:rPr sz="2800" spc="-100" dirty="0"/>
              <a:t>E</a:t>
            </a:r>
            <a:r>
              <a:rPr sz="2800" spc="-105" dirty="0"/>
              <a:t>SC</a:t>
            </a:r>
            <a:r>
              <a:rPr sz="2800" spc="-100" dirty="0"/>
              <a:t>A</a:t>
            </a:r>
            <a:r>
              <a:rPr sz="2800" spc="-105" dirty="0"/>
              <a:t>L</a:t>
            </a:r>
            <a:r>
              <a:rPr sz="2800" spc="-100" dirty="0"/>
              <a:t>A</a:t>
            </a:r>
            <a:r>
              <a:rPr sz="2800" spc="-5" dirty="0"/>
              <a:t>S</a:t>
            </a:r>
            <a:r>
              <a:rPr sz="2800" spc="-204" dirty="0"/>
              <a:t> </a:t>
            </a:r>
            <a:r>
              <a:rPr sz="2800" spc="-110" dirty="0"/>
              <a:t>D</a:t>
            </a:r>
            <a:r>
              <a:rPr sz="2800" spc="-5" dirty="0"/>
              <a:t>E</a:t>
            </a:r>
            <a:r>
              <a:rPr sz="2800" spc="-200" dirty="0"/>
              <a:t> </a:t>
            </a:r>
            <a:r>
              <a:rPr sz="2800" spc="-105" dirty="0"/>
              <a:t>V</a:t>
            </a:r>
            <a:r>
              <a:rPr sz="2800" spc="-100" dirty="0"/>
              <a:t>A</a:t>
            </a:r>
            <a:r>
              <a:rPr sz="2800" spc="-105" dirty="0"/>
              <a:t>L</a:t>
            </a:r>
            <a:r>
              <a:rPr sz="2800" spc="-100" dirty="0"/>
              <a:t>I</a:t>
            </a:r>
            <a:r>
              <a:rPr sz="2800" spc="-110" dirty="0"/>
              <a:t>D</a:t>
            </a:r>
            <a:r>
              <a:rPr sz="2800" spc="-100" dirty="0"/>
              <a:t>E</a:t>
            </a:r>
            <a:r>
              <a:rPr sz="2800" spc="-5" dirty="0"/>
              <a:t>Z</a:t>
            </a:r>
            <a:endParaRPr sz="2800"/>
          </a:p>
        </p:txBody>
      </p:sp>
      <p:sp>
        <p:nvSpPr>
          <p:cNvPr id="3" name="object 3"/>
          <p:cNvSpPr txBox="1"/>
          <p:nvPr/>
        </p:nvSpPr>
        <p:spPr>
          <a:xfrm>
            <a:off x="392684" y="2128853"/>
            <a:ext cx="8189595" cy="1275715"/>
          </a:xfrm>
          <a:prstGeom prst="rect">
            <a:avLst/>
          </a:prstGeom>
        </p:spPr>
        <p:txBody>
          <a:bodyPr vert="horz" wrap="square" lIns="0" tIns="57785" rIns="0" bIns="0" rtlCol="0">
            <a:spAutoFit/>
          </a:bodyPr>
          <a:lstStyle/>
          <a:p>
            <a:pPr marL="240029" indent="-227965">
              <a:lnSpc>
                <a:spcPct val="100000"/>
              </a:lnSpc>
              <a:spcBef>
                <a:spcPts val="455"/>
              </a:spcBef>
              <a:buSzPct val="95000"/>
              <a:buFont typeface="Wingdings"/>
              <a:buChar char=""/>
              <a:tabLst>
                <a:tab pos="240665" algn="l"/>
              </a:tabLst>
            </a:pPr>
            <a:r>
              <a:rPr sz="2000" spc="100" dirty="0">
                <a:solidFill>
                  <a:srgbClr val="001F5F"/>
                </a:solidFill>
                <a:latin typeface="Arial MT"/>
                <a:cs typeface="Arial MT"/>
              </a:rPr>
              <a:t>CUENTA</a:t>
            </a:r>
            <a:r>
              <a:rPr sz="2000" spc="215" dirty="0">
                <a:solidFill>
                  <a:srgbClr val="001F5F"/>
                </a:solidFill>
                <a:latin typeface="Arial MT"/>
                <a:cs typeface="Arial MT"/>
              </a:rPr>
              <a:t> </a:t>
            </a:r>
            <a:r>
              <a:rPr sz="2000" spc="80" dirty="0">
                <a:solidFill>
                  <a:srgbClr val="001F5F"/>
                </a:solidFill>
                <a:latin typeface="Arial MT"/>
                <a:cs typeface="Arial MT"/>
              </a:rPr>
              <a:t>CON</a:t>
            </a:r>
            <a:r>
              <a:rPr sz="2000" spc="240" dirty="0">
                <a:solidFill>
                  <a:srgbClr val="001F5F"/>
                </a:solidFill>
                <a:latin typeface="Arial MT"/>
                <a:cs typeface="Arial MT"/>
              </a:rPr>
              <a:t> </a:t>
            </a:r>
            <a:r>
              <a:rPr sz="2000" b="1" dirty="0">
                <a:solidFill>
                  <a:srgbClr val="001F5F"/>
                </a:solidFill>
                <a:latin typeface="Arial"/>
                <a:cs typeface="Arial"/>
              </a:rPr>
              <a:t>3</a:t>
            </a:r>
            <a:r>
              <a:rPr sz="2000" b="1" spc="220" dirty="0">
                <a:solidFill>
                  <a:srgbClr val="001F5F"/>
                </a:solidFill>
                <a:latin typeface="Arial"/>
                <a:cs typeface="Arial"/>
              </a:rPr>
              <a:t> </a:t>
            </a:r>
            <a:r>
              <a:rPr sz="2000" b="1" spc="100" dirty="0">
                <a:solidFill>
                  <a:srgbClr val="001F5F"/>
                </a:solidFill>
                <a:latin typeface="Arial"/>
                <a:cs typeface="Arial"/>
              </a:rPr>
              <a:t>ESCALAS</a:t>
            </a:r>
            <a:r>
              <a:rPr sz="2000" b="1" spc="215" dirty="0">
                <a:solidFill>
                  <a:srgbClr val="001F5F"/>
                </a:solidFill>
                <a:latin typeface="Arial"/>
                <a:cs typeface="Arial"/>
              </a:rPr>
              <a:t> </a:t>
            </a:r>
            <a:r>
              <a:rPr sz="2000" b="1" spc="60" dirty="0">
                <a:solidFill>
                  <a:srgbClr val="001F5F"/>
                </a:solidFill>
                <a:latin typeface="Arial"/>
                <a:cs typeface="Arial"/>
              </a:rPr>
              <a:t>DE</a:t>
            </a:r>
            <a:r>
              <a:rPr sz="2000" b="1" spc="215" dirty="0">
                <a:solidFill>
                  <a:srgbClr val="001F5F"/>
                </a:solidFill>
                <a:latin typeface="Arial"/>
                <a:cs typeface="Arial"/>
              </a:rPr>
              <a:t> </a:t>
            </a:r>
            <a:r>
              <a:rPr sz="2000" b="1" spc="100" dirty="0">
                <a:solidFill>
                  <a:srgbClr val="001F5F"/>
                </a:solidFill>
                <a:latin typeface="Arial"/>
                <a:cs typeface="Arial"/>
              </a:rPr>
              <a:t>VALIDEZ.</a:t>
            </a:r>
            <a:endParaRPr sz="2000" dirty="0">
              <a:latin typeface="Arial"/>
              <a:cs typeface="Arial"/>
            </a:endParaRPr>
          </a:p>
          <a:p>
            <a:pPr marL="12700" marR="5080">
              <a:lnSpc>
                <a:spcPct val="90100"/>
              </a:lnSpc>
              <a:spcBef>
                <a:spcPts val="595"/>
              </a:spcBef>
              <a:buSzPct val="95000"/>
              <a:buFont typeface="Wingdings"/>
              <a:buChar char=""/>
              <a:tabLst>
                <a:tab pos="240665" algn="l"/>
              </a:tabLst>
            </a:pPr>
            <a:r>
              <a:rPr sz="2000" spc="95" dirty="0">
                <a:solidFill>
                  <a:srgbClr val="001F5F"/>
                </a:solidFill>
                <a:latin typeface="Arial MT"/>
                <a:cs typeface="Arial MT"/>
              </a:rPr>
              <a:t>EVALÚA</a:t>
            </a:r>
            <a:r>
              <a:rPr sz="2000" spc="229" dirty="0">
                <a:solidFill>
                  <a:srgbClr val="001F5F"/>
                </a:solidFill>
                <a:latin typeface="Arial MT"/>
                <a:cs typeface="Arial MT"/>
              </a:rPr>
              <a:t> </a:t>
            </a:r>
            <a:r>
              <a:rPr sz="2000" spc="95" dirty="0">
                <a:solidFill>
                  <a:srgbClr val="001F5F"/>
                </a:solidFill>
                <a:latin typeface="Arial MT"/>
                <a:cs typeface="Arial MT"/>
              </a:rPr>
              <a:t>POSIBLE</a:t>
            </a:r>
            <a:r>
              <a:rPr sz="2000" spc="235" dirty="0">
                <a:solidFill>
                  <a:srgbClr val="001F5F"/>
                </a:solidFill>
                <a:latin typeface="Arial MT"/>
                <a:cs typeface="Arial MT"/>
              </a:rPr>
              <a:t> </a:t>
            </a:r>
            <a:r>
              <a:rPr sz="2000" spc="105" dirty="0">
                <a:solidFill>
                  <a:srgbClr val="001F5F"/>
                </a:solidFill>
                <a:latin typeface="Arial MT"/>
                <a:cs typeface="Arial MT"/>
              </a:rPr>
              <a:t>PRESENCIA</a:t>
            </a:r>
            <a:r>
              <a:rPr sz="2000" spc="235" dirty="0">
                <a:solidFill>
                  <a:srgbClr val="001F5F"/>
                </a:solidFill>
                <a:latin typeface="Arial MT"/>
                <a:cs typeface="Arial MT"/>
              </a:rPr>
              <a:t> </a:t>
            </a:r>
            <a:r>
              <a:rPr sz="2000" spc="60" dirty="0">
                <a:solidFill>
                  <a:srgbClr val="001F5F"/>
                </a:solidFill>
                <a:latin typeface="Arial MT"/>
                <a:cs typeface="Arial MT"/>
              </a:rPr>
              <a:t>DE</a:t>
            </a:r>
            <a:r>
              <a:rPr sz="2000" spc="220" dirty="0">
                <a:solidFill>
                  <a:srgbClr val="001F5F"/>
                </a:solidFill>
                <a:latin typeface="Arial MT"/>
                <a:cs typeface="Arial MT"/>
              </a:rPr>
              <a:t> </a:t>
            </a:r>
            <a:r>
              <a:rPr sz="2000" spc="105" dirty="0">
                <a:solidFill>
                  <a:srgbClr val="001F5F"/>
                </a:solidFill>
                <a:latin typeface="Arial MT"/>
                <a:cs typeface="Arial MT"/>
              </a:rPr>
              <a:t>RESPUESTAS</a:t>
            </a:r>
            <a:r>
              <a:rPr sz="2000" spc="260" dirty="0">
                <a:solidFill>
                  <a:srgbClr val="001F5F"/>
                </a:solidFill>
                <a:latin typeface="Arial MT"/>
                <a:cs typeface="Arial MT"/>
              </a:rPr>
              <a:t> </a:t>
            </a:r>
            <a:r>
              <a:rPr sz="2000" spc="80" dirty="0">
                <a:solidFill>
                  <a:srgbClr val="001F5F"/>
                </a:solidFill>
                <a:latin typeface="Arial MT"/>
                <a:cs typeface="Arial MT"/>
              </a:rPr>
              <a:t>QUE </a:t>
            </a:r>
            <a:r>
              <a:rPr sz="2000" spc="85" dirty="0">
                <a:solidFill>
                  <a:srgbClr val="001F5F"/>
                </a:solidFill>
                <a:latin typeface="Arial MT"/>
                <a:cs typeface="Arial MT"/>
              </a:rPr>
              <a:t> </a:t>
            </a:r>
            <a:r>
              <a:rPr sz="2000" spc="105" dirty="0">
                <a:solidFill>
                  <a:srgbClr val="001F5F"/>
                </a:solidFill>
                <a:latin typeface="Arial MT"/>
                <a:cs typeface="Arial MT"/>
              </a:rPr>
              <a:t>DISTORSIONARÍA</a:t>
            </a:r>
            <a:r>
              <a:rPr sz="2000" spc="210" dirty="0">
                <a:solidFill>
                  <a:srgbClr val="001F5F"/>
                </a:solidFill>
                <a:latin typeface="Arial MT"/>
                <a:cs typeface="Arial MT"/>
              </a:rPr>
              <a:t> </a:t>
            </a:r>
            <a:r>
              <a:rPr sz="2000" spc="55" dirty="0">
                <a:solidFill>
                  <a:srgbClr val="001F5F"/>
                </a:solidFill>
                <a:latin typeface="Arial MT"/>
                <a:cs typeface="Arial MT"/>
              </a:rPr>
              <a:t>EL</a:t>
            </a:r>
            <a:r>
              <a:rPr sz="2000" spc="229" dirty="0">
                <a:solidFill>
                  <a:srgbClr val="001F5F"/>
                </a:solidFill>
                <a:latin typeface="Arial MT"/>
                <a:cs typeface="Arial MT"/>
              </a:rPr>
              <a:t> </a:t>
            </a:r>
            <a:r>
              <a:rPr sz="2000" spc="105" dirty="0">
                <a:solidFill>
                  <a:srgbClr val="001F5F"/>
                </a:solidFill>
                <a:latin typeface="Arial MT"/>
                <a:cs typeface="Arial MT"/>
              </a:rPr>
              <a:t>RESULTADO</a:t>
            </a:r>
            <a:r>
              <a:rPr sz="2000" spc="229" dirty="0">
                <a:solidFill>
                  <a:srgbClr val="001F5F"/>
                </a:solidFill>
                <a:latin typeface="Arial MT"/>
                <a:cs typeface="Arial MT"/>
              </a:rPr>
              <a:t> </a:t>
            </a:r>
            <a:r>
              <a:rPr sz="2000" spc="95" dirty="0">
                <a:solidFill>
                  <a:srgbClr val="001F5F"/>
                </a:solidFill>
                <a:latin typeface="Arial MT"/>
                <a:cs typeface="Arial MT"/>
              </a:rPr>
              <a:t>VÁLIDO</a:t>
            </a:r>
            <a:r>
              <a:rPr sz="2000" spc="215" dirty="0">
                <a:solidFill>
                  <a:srgbClr val="001F5F"/>
                </a:solidFill>
                <a:latin typeface="Arial MT"/>
                <a:cs typeface="Arial MT"/>
              </a:rPr>
              <a:t> </a:t>
            </a:r>
            <a:r>
              <a:rPr sz="2000" spc="60" dirty="0">
                <a:solidFill>
                  <a:srgbClr val="001F5F"/>
                </a:solidFill>
                <a:latin typeface="Arial MT"/>
                <a:cs typeface="Arial MT"/>
              </a:rPr>
              <a:t>DE</a:t>
            </a:r>
            <a:r>
              <a:rPr sz="2000" spc="225" dirty="0">
                <a:solidFill>
                  <a:srgbClr val="001F5F"/>
                </a:solidFill>
                <a:latin typeface="Arial MT"/>
                <a:cs typeface="Arial MT"/>
              </a:rPr>
              <a:t> </a:t>
            </a:r>
            <a:r>
              <a:rPr sz="2000" spc="60" dirty="0">
                <a:solidFill>
                  <a:srgbClr val="001F5F"/>
                </a:solidFill>
                <a:latin typeface="Arial MT"/>
                <a:cs typeface="Arial MT"/>
              </a:rPr>
              <a:t>UN</a:t>
            </a:r>
            <a:r>
              <a:rPr sz="2000" spc="235" dirty="0">
                <a:solidFill>
                  <a:srgbClr val="001F5F"/>
                </a:solidFill>
                <a:latin typeface="Arial MT"/>
                <a:cs typeface="Arial MT"/>
              </a:rPr>
              <a:t> </a:t>
            </a:r>
            <a:r>
              <a:rPr sz="2000" spc="95" dirty="0">
                <a:solidFill>
                  <a:srgbClr val="001F5F"/>
                </a:solidFill>
                <a:latin typeface="Arial MT"/>
                <a:cs typeface="Arial MT"/>
              </a:rPr>
              <a:t>PERFIL</a:t>
            </a:r>
            <a:r>
              <a:rPr sz="2000" spc="229" dirty="0">
                <a:solidFill>
                  <a:srgbClr val="001F5F"/>
                </a:solidFill>
                <a:latin typeface="Arial MT"/>
                <a:cs typeface="Arial MT"/>
              </a:rPr>
              <a:t> </a:t>
            </a:r>
            <a:r>
              <a:rPr sz="2000" spc="60" dirty="0">
                <a:solidFill>
                  <a:srgbClr val="001F5F"/>
                </a:solidFill>
                <a:latin typeface="Arial MT"/>
                <a:cs typeface="Arial MT"/>
              </a:rPr>
              <a:t>DE </a:t>
            </a:r>
            <a:r>
              <a:rPr sz="2000" spc="-540" dirty="0">
                <a:solidFill>
                  <a:srgbClr val="001F5F"/>
                </a:solidFill>
                <a:latin typeface="Arial MT"/>
                <a:cs typeface="Arial MT"/>
              </a:rPr>
              <a:t> </a:t>
            </a:r>
            <a:r>
              <a:rPr sz="2000" spc="105" dirty="0">
                <a:solidFill>
                  <a:srgbClr val="001F5F"/>
                </a:solidFill>
                <a:latin typeface="Arial MT"/>
                <a:cs typeface="Arial MT"/>
              </a:rPr>
              <a:t>PERSONALIDAD</a:t>
            </a:r>
            <a:r>
              <a:rPr sz="2000" spc="229" dirty="0">
                <a:solidFill>
                  <a:srgbClr val="001F5F"/>
                </a:solidFill>
                <a:latin typeface="Arial MT"/>
                <a:cs typeface="Arial MT"/>
              </a:rPr>
              <a:t> </a:t>
            </a:r>
            <a:r>
              <a:rPr sz="2000" spc="105" dirty="0">
                <a:solidFill>
                  <a:srgbClr val="001F5F"/>
                </a:solidFill>
                <a:latin typeface="Arial MT"/>
                <a:cs typeface="Arial MT"/>
              </a:rPr>
              <a:t>COHERENTE.</a:t>
            </a:r>
            <a:endParaRPr sz="2000" dirty="0">
              <a:latin typeface="Arial MT"/>
              <a:cs typeface="Arial MT"/>
            </a:endParaRPr>
          </a:p>
        </p:txBody>
      </p:sp>
      <p:pic>
        <p:nvPicPr>
          <p:cNvPr id="4" name="object 4"/>
          <p:cNvPicPr/>
          <p:nvPr/>
        </p:nvPicPr>
        <p:blipFill>
          <a:blip r:embed="rId2" cstate="print"/>
          <a:stretch>
            <a:fillRect/>
          </a:stretch>
        </p:blipFill>
        <p:spPr>
          <a:xfrm>
            <a:off x="1946668" y="4256200"/>
            <a:ext cx="5190826" cy="1047087"/>
          </a:xfrm>
          <a:prstGeom prst="rect">
            <a:avLst/>
          </a:prstGeom>
        </p:spPr>
      </p:pic>
      <p:sp>
        <p:nvSpPr>
          <p:cNvPr id="5" name="object 5"/>
          <p:cNvSpPr txBox="1"/>
          <p:nvPr/>
        </p:nvSpPr>
        <p:spPr>
          <a:xfrm>
            <a:off x="2576829" y="6427750"/>
            <a:ext cx="3178810" cy="252729"/>
          </a:xfrm>
          <a:prstGeom prst="rect">
            <a:avLst/>
          </a:prstGeom>
        </p:spPr>
        <p:txBody>
          <a:bodyPr vert="horz" wrap="square" lIns="0" tIns="0" rIns="0" bIns="0" rtlCol="0">
            <a:spAutoFit/>
          </a:bodyPr>
          <a:lstStyle/>
          <a:p>
            <a:pPr marL="12700" algn="ctr">
              <a:lnSpc>
                <a:spcPts val="1864"/>
              </a:lnSpc>
            </a:pPr>
            <a:r>
              <a:rPr lang="en-US" sz="1600" spc="-5" dirty="0">
                <a:solidFill>
                  <a:srgbClr val="41568E"/>
                </a:solidFill>
                <a:latin typeface="Arial MT"/>
                <a:cs typeface="Arial MT"/>
                <a:hlinkClick r:id="rId3"/>
              </a:rPr>
              <a:t>lipe.aguirre@gmail.com</a:t>
            </a:r>
            <a:endParaRPr lang="en-US" sz="1600" dirty="0">
              <a:latin typeface="Arial MT"/>
              <a:cs typeface="Arial M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06067" y="969391"/>
            <a:ext cx="5547360" cy="452120"/>
          </a:xfrm>
          <a:prstGeom prst="rect">
            <a:avLst/>
          </a:prstGeom>
        </p:spPr>
        <p:txBody>
          <a:bodyPr vert="horz" wrap="square" lIns="0" tIns="12065" rIns="0" bIns="0" rtlCol="0">
            <a:spAutoFit/>
          </a:bodyPr>
          <a:lstStyle/>
          <a:p>
            <a:pPr marL="12700">
              <a:lnSpc>
                <a:spcPct val="100000"/>
              </a:lnSpc>
              <a:spcBef>
                <a:spcPts val="95"/>
              </a:spcBef>
            </a:pPr>
            <a:r>
              <a:rPr sz="2800" spc="-80" dirty="0"/>
              <a:t>16PF</a:t>
            </a:r>
            <a:r>
              <a:rPr sz="2800" spc="-175" dirty="0"/>
              <a:t> </a:t>
            </a:r>
            <a:r>
              <a:rPr sz="2800" spc="-5" dirty="0"/>
              <a:t>–</a:t>
            </a:r>
            <a:r>
              <a:rPr sz="2800" spc="-185" dirty="0"/>
              <a:t> </a:t>
            </a:r>
            <a:r>
              <a:rPr sz="2800" spc="-95" dirty="0"/>
              <a:t>PUNTUACIONES</a:t>
            </a:r>
            <a:r>
              <a:rPr sz="2800" spc="-210" dirty="0"/>
              <a:t> </a:t>
            </a:r>
            <a:r>
              <a:rPr sz="2800" spc="-95" dirty="0"/>
              <a:t>PROBLEMÁTICAS</a:t>
            </a:r>
            <a:endParaRPr sz="2800"/>
          </a:p>
        </p:txBody>
      </p:sp>
      <p:pic>
        <p:nvPicPr>
          <p:cNvPr id="3" name="object 3"/>
          <p:cNvPicPr/>
          <p:nvPr/>
        </p:nvPicPr>
        <p:blipFill>
          <a:blip r:embed="rId2" cstate="print"/>
          <a:stretch>
            <a:fillRect/>
          </a:stretch>
        </p:blipFill>
        <p:spPr>
          <a:xfrm>
            <a:off x="208654" y="1803691"/>
            <a:ext cx="8240199" cy="4203891"/>
          </a:xfrm>
          <a:prstGeom prst="rect">
            <a:avLst/>
          </a:prstGeom>
        </p:spPr>
      </p:pic>
      <p:sp>
        <p:nvSpPr>
          <p:cNvPr id="4" name="object 4"/>
          <p:cNvSpPr txBox="1"/>
          <p:nvPr/>
        </p:nvSpPr>
        <p:spPr>
          <a:xfrm>
            <a:off x="2576829" y="6427750"/>
            <a:ext cx="3178810" cy="252729"/>
          </a:xfrm>
          <a:prstGeom prst="rect">
            <a:avLst/>
          </a:prstGeom>
        </p:spPr>
        <p:txBody>
          <a:bodyPr vert="horz" wrap="square" lIns="0" tIns="0" rIns="0" bIns="0" rtlCol="0">
            <a:spAutoFit/>
          </a:bodyPr>
          <a:lstStyle/>
          <a:p>
            <a:pPr marL="12700" algn="ctr">
              <a:lnSpc>
                <a:spcPts val="1864"/>
              </a:lnSpc>
            </a:pPr>
            <a:r>
              <a:rPr lang="en-US" sz="1600" spc="-5" dirty="0">
                <a:solidFill>
                  <a:srgbClr val="41568E"/>
                </a:solidFill>
                <a:latin typeface="Arial MT"/>
                <a:cs typeface="Arial MT"/>
                <a:hlinkClick r:id="rId3"/>
              </a:rPr>
              <a:t>lipe.aguirre@gmail.com</a:t>
            </a:r>
            <a:endParaRPr lang="en-US" sz="1600" dirty="0">
              <a:latin typeface="Arial MT"/>
              <a:cs typeface="Arial M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06067" y="969391"/>
            <a:ext cx="5547360" cy="452120"/>
          </a:xfrm>
          <a:prstGeom prst="rect">
            <a:avLst/>
          </a:prstGeom>
        </p:spPr>
        <p:txBody>
          <a:bodyPr vert="horz" wrap="square" lIns="0" tIns="12065" rIns="0" bIns="0" rtlCol="0">
            <a:spAutoFit/>
          </a:bodyPr>
          <a:lstStyle/>
          <a:p>
            <a:pPr marL="12700">
              <a:lnSpc>
                <a:spcPct val="100000"/>
              </a:lnSpc>
              <a:spcBef>
                <a:spcPts val="95"/>
              </a:spcBef>
            </a:pPr>
            <a:r>
              <a:rPr sz="2800" spc="-80" dirty="0"/>
              <a:t>16PF</a:t>
            </a:r>
            <a:r>
              <a:rPr sz="2800" spc="-175" dirty="0"/>
              <a:t> </a:t>
            </a:r>
            <a:r>
              <a:rPr sz="2800" spc="-5" dirty="0"/>
              <a:t>–</a:t>
            </a:r>
            <a:r>
              <a:rPr sz="2800" spc="-185" dirty="0"/>
              <a:t> </a:t>
            </a:r>
            <a:r>
              <a:rPr sz="2800" spc="-95" dirty="0"/>
              <a:t>PUNTUACIONES</a:t>
            </a:r>
            <a:r>
              <a:rPr sz="2800" spc="-210" dirty="0"/>
              <a:t> </a:t>
            </a:r>
            <a:r>
              <a:rPr sz="2800" spc="-95" dirty="0"/>
              <a:t>PROBLEMÁTICAS</a:t>
            </a:r>
            <a:endParaRPr sz="2800"/>
          </a:p>
        </p:txBody>
      </p:sp>
      <p:pic>
        <p:nvPicPr>
          <p:cNvPr id="3" name="object 3"/>
          <p:cNvPicPr/>
          <p:nvPr/>
        </p:nvPicPr>
        <p:blipFill>
          <a:blip r:embed="rId2" cstate="print"/>
          <a:stretch>
            <a:fillRect/>
          </a:stretch>
        </p:blipFill>
        <p:spPr>
          <a:xfrm>
            <a:off x="561284" y="2290611"/>
            <a:ext cx="8027209" cy="2335171"/>
          </a:xfrm>
          <a:prstGeom prst="rect">
            <a:avLst/>
          </a:prstGeom>
        </p:spPr>
      </p:pic>
      <p:sp>
        <p:nvSpPr>
          <p:cNvPr id="4" name="object 4"/>
          <p:cNvSpPr txBox="1"/>
          <p:nvPr/>
        </p:nvSpPr>
        <p:spPr>
          <a:xfrm>
            <a:off x="2576829" y="6427750"/>
            <a:ext cx="3178810" cy="252729"/>
          </a:xfrm>
          <a:prstGeom prst="rect">
            <a:avLst/>
          </a:prstGeom>
        </p:spPr>
        <p:txBody>
          <a:bodyPr vert="horz" wrap="square" lIns="0" tIns="0" rIns="0" bIns="0" rtlCol="0">
            <a:spAutoFit/>
          </a:bodyPr>
          <a:lstStyle/>
          <a:p>
            <a:pPr marL="12700" algn="ctr">
              <a:lnSpc>
                <a:spcPts val="1864"/>
              </a:lnSpc>
            </a:pPr>
            <a:r>
              <a:rPr lang="en-US" sz="1600" spc="-5" dirty="0">
                <a:solidFill>
                  <a:srgbClr val="41568E"/>
                </a:solidFill>
                <a:latin typeface="Arial MT"/>
                <a:cs typeface="Arial MT"/>
                <a:hlinkClick r:id="rId3"/>
              </a:rPr>
              <a:t>lipe.aguirre@gmail.com</a:t>
            </a:r>
            <a:endParaRPr lang="en-US" sz="1600" dirty="0">
              <a:latin typeface="Arial MT"/>
              <a:cs typeface="Arial M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06067" y="969391"/>
            <a:ext cx="5547360" cy="452120"/>
          </a:xfrm>
          <a:prstGeom prst="rect">
            <a:avLst/>
          </a:prstGeom>
        </p:spPr>
        <p:txBody>
          <a:bodyPr vert="horz" wrap="square" lIns="0" tIns="12065" rIns="0" bIns="0" rtlCol="0">
            <a:spAutoFit/>
          </a:bodyPr>
          <a:lstStyle/>
          <a:p>
            <a:pPr marL="12700">
              <a:lnSpc>
                <a:spcPct val="100000"/>
              </a:lnSpc>
              <a:spcBef>
                <a:spcPts val="95"/>
              </a:spcBef>
            </a:pPr>
            <a:r>
              <a:rPr sz="2800" spc="-80" dirty="0"/>
              <a:t>16PF</a:t>
            </a:r>
            <a:r>
              <a:rPr sz="2800" spc="-175" dirty="0"/>
              <a:t> </a:t>
            </a:r>
            <a:r>
              <a:rPr sz="2800" spc="-5" dirty="0"/>
              <a:t>–</a:t>
            </a:r>
            <a:r>
              <a:rPr sz="2800" spc="-185" dirty="0"/>
              <a:t> </a:t>
            </a:r>
            <a:r>
              <a:rPr sz="2800" spc="-95" dirty="0"/>
              <a:t>PUNTUACIONES</a:t>
            </a:r>
            <a:r>
              <a:rPr sz="2800" spc="-210" dirty="0"/>
              <a:t> </a:t>
            </a:r>
            <a:r>
              <a:rPr sz="2800" spc="-95" dirty="0"/>
              <a:t>PROBLEMÁTICAS</a:t>
            </a:r>
            <a:endParaRPr sz="2800"/>
          </a:p>
        </p:txBody>
      </p:sp>
      <p:pic>
        <p:nvPicPr>
          <p:cNvPr id="3" name="object 3"/>
          <p:cNvPicPr/>
          <p:nvPr/>
        </p:nvPicPr>
        <p:blipFill>
          <a:blip r:embed="rId2" cstate="print"/>
          <a:stretch>
            <a:fillRect/>
          </a:stretch>
        </p:blipFill>
        <p:spPr>
          <a:xfrm>
            <a:off x="139290" y="2002219"/>
            <a:ext cx="8591813" cy="3210963"/>
          </a:xfrm>
          <a:prstGeom prst="rect">
            <a:avLst/>
          </a:prstGeom>
        </p:spPr>
      </p:pic>
      <p:sp>
        <p:nvSpPr>
          <p:cNvPr id="4" name="object 4"/>
          <p:cNvSpPr txBox="1"/>
          <p:nvPr/>
        </p:nvSpPr>
        <p:spPr>
          <a:xfrm>
            <a:off x="2576829" y="6427750"/>
            <a:ext cx="3178810" cy="252729"/>
          </a:xfrm>
          <a:prstGeom prst="rect">
            <a:avLst/>
          </a:prstGeom>
        </p:spPr>
        <p:txBody>
          <a:bodyPr vert="horz" wrap="square" lIns="0" tIns="0" rIns="0" bIns="0" rtlCol="0">
            <a:spAutoFit/>
          </a:bodyPr>
          <a:lstStyle/>
          <a:p>
            <a:pPr marL="12700" algn="ctr">
              <a:lnSpc>
                <a:spcPts val="1864"/>
              </a:lnSpc>
            </a:pPr>
            <a:r>
              <a:rPr lang="en-US" sz="1600" spc="-5" dirty="0">
                <a:solidFill>
                  <a:srgbClr val="41568E"/>
                </a:solidFill>
                <a:latin typeface="Arial MT"/>
                <a:cs typeface="Arial MT"/>
                <a:hlinkClick r:id="rId3"/>
              </a:rPr>
              <a:t>lipe.aguirre@gmail.com</a:t>
            </a:r>
            <a:endParaRPr lang="en-US" sz="1600" dirty="0">
              <a:latin typeface="Arial MT"/>
              <a:cs typeface="Arial M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23894" y="1285748"/>
            <a:ext cx="1702435" cy="452120"/>
          </a:xfrm>
          <a:prstGeom prst="rect">
            <a:avLst/>
          </a:prstGeom>
        </p:spPr>
        <p:txBody>
          <a:bodyPr vert="horz" wrap="square" lIns="0" tIns="12065" rIns="0" bIns="0" rtlCol="0">
            <a:spAutoFit/>
          </a:bodyPr>
          <a:lstStyle/>
          <a:p>
            <a:pPr marL="12700">
              <a:lnSpc>
                <a:spcPct val="100000"/>
              </a:lnSpc>
              <a:spcBef>
                <a:spcPts val="95"/>
              </a:spcBef>
            </a:pPr>
            <a:r>
              <a:rPr sz="2800" spc="-105" dirty="0"/>
              <a:t>P</a:t>
            </a:r>
            <a:r>
              <a:rPr sz="2800" spc="-95" dirty="0"/>
              <a:t>R</a:t>
            </a:r>
            <a:r>
              <a:rPr sz="2800" spc="-100" dirty="0"/>
              <a:t>EGU</a:t>
            </a:r>
            <a:r>
              <a:rPr sz="2800" spc="-110" dirty="0"/>
              <a:t>N</a:t>
            </a:r>
            <a:r>
              <a:rPr sz="2800" spc="-100" dirty="0"/>
              <a:t>TA</a:t>
            </a:r>
            <a:r>
              <a:rPr sz="2800" spc="-5" dirty="0"/>
              <a:t>S</a:t>
            </a:r>
            <a:endParaRPr sz="2800"/>
          </a:p>
        </p:txBody>
      </p:sp>
      <p:pic>
        <p:nvPicPr>
          <p:cNvPr id="3" name="object 3"/>
          <p:cNvPicPr/>
          <p:nvPr/>
        </p:nvPicPr>
        <p:blipFill>
          <a:blip r:embed="rId2" cstate="print"/>
          <a:stretch>
            <a:fillRect/>
          </a:stretch>
        </p:blipFill>
        <p:spPr>
          <a:xfrm>
            <a:off x="3495480" y="2493264"/>
            <a:ext cx="2321627" cy="2500883"/>
          </a:xfrm>
          <a:prstGeom prst="rect">
            <a:avLst/>
          </a:prstGeom>
        </p:spPr>
      </p:pic>
      <p:sp>
        <p:nvSpPr>
          <p:cNvPr id="4" name="object 4"/>
          <p:cNvSpPr txBox="1"/>
          <p:nvPr/>
        </p:nvSpPr>
        <p:spPr>
          <a:xfrm>
            <a:off x="2576829" y="6427750"/>
            <a:ext cx="3178810" cy="252729"/>
          </a:xfrm>
          <a:prstGeom prst="rect">
            <a:avLst/>
          </a:prstGeom>
        </p:spPr>
        <p:txBody>
          <a:bodyPr vert="horz" wrap="square" lIns="0" tIns="0" rIns="0" bIns="0" rtlCol="0">
            <a:spAutoFit/>
          </a:bodyPr>
          <a:lstStyle/>
          <a:p>
            <a:pPr marL="12700" algn="ctr">
              <a:lnSpc>
                <a:spcPts val="1864"/>
              </a:lnSpc>
            </a:pPr>
            <a:r>
              <a:rPr lang="en-US" sz="1600" spc="-5" dirty="0">
                <a:solidFill>
                  <a:srgbClr val="41568E"/>
                </a:solidFill>
                <a:latin typeface="Arial MT"/>
                <a:cs typeface="Arial MT"/>
                <a:hlinkClick r:id="rId3"/>
              </a:rPr>
              <a:t>lipe.aguirre@gmail.com</a:t>
            </a:r>
            <a:endParaRPr lang="en-US" sz="1600" dirty="0">
              <a:latin typeface="Arial MT"/>
              <a:cs typeface="Arial M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06067" y="969391"/>
            <a:ext cx="5547360" cy="452120"/>
          </a:xfrm>
          <a:prstGeom prst="rect">
            <a:avLst/>
          </a:prstGeom>
        </p:spPr>
        <p:txBody>
          <a:bodyPr vert="horz" wrap="square" lIns="0" tIns="12065" rIns="0" bIns="0" rtlCol="0">
            <a:spAutoFit/>
          </a:bodyPr>
          <a:lstStyle/>
          <a:p>
            <a:pPr marL="12700">
              <a:lnSpc>
                <a:spcPct val="100000"/>
              </a:lnSpc>
              <a:spcBef>
                <a:spcPts val="95"/>
              </a:spcBef>
            </a:pPr>
            <a:r>
              <a:rPr sz="2800" spc="-80" dirty="0"/>
              <a:t>16PF</a:t>
            </a:r>
            <a:r>
              <a:rPr sz="2800" spc="-175" dirty="0"/>
              <a:t> </a:t>
            </a:r>
            <a:r>
              <a:rPr sz="2800" spc="-5" dirty="0"/>
              <a:t>–</a:t>
            </a:r>
            <a:r>
              <a:rPr sz="2800" spc="-185" dirty="0"/>
              <a:t> </a:t>
            </a:r>
            <a:r>
              <a:rPr lang="es-AR" sz="2800" spc="-95" dirty="0"/>
              <a:t>CUESTIONARIO</a:t>
            </a:r>
            <a:endParaRPr sz="2800" dirty="0"/>
          </a:p>
        </p:txBody>
      </p:sp>
      <p:sp>
        <p:nvSpPr>
          <p:cNvPr id="4" name="object 4"/>
          <p:cNvSpPr txBox="1"/>
          <p:nvPr/>
        </p:nvSpPr>
        <p:spPr>
          <a:xfrm>
            <a:off x="2576829" y="6427750"/>
            <a:ext cx="3178810" cy="252729"/>
          </a:xfrm>
          <a:prstGeom prst="rect">
            <a:avLst/>
          </a:prstGeom>
        </p:spPr>
        <p:txBody>
          <a:bodyPr vert="horz" wrap="square" lIns="0" tIns="0" rIns="0" bIns="0" rtlCol="0">
            <a:spAutoFit/>
          </a:bodyPr>
          <a:lstStyle/>
          <a:p>
            <a:pPr marL="12700" algn="ctr">
              <a:lnSpc>
                <a:spcPts val="1864"/>
              </a:lnSpc>
            </a:pPr>
            <a:r>
              <a:rPr lang="en-US" sz="1600" spc="-5" dirty="0">
                <a:solidFill>
                  <a:srgbClr val="41568E"/>
                </a:solidFill>
                <a:latin typeface="Arial MT"/>
                <a:cs typeface="Arial MT"/>
                <a:hlinkClick r:id="rId2"/>
              </a:rPr>
              <a:t>lipe.aguirre@gmail.com</a:t>
            </a:r>
            <a:endParaRPr lang="en-US" sz="1600" dirty="0">
              <a:latin typeface="Arial MT"/>
              <a:cs typeface="Arial MT"/>
            </a:endParaRPr>
          </a:p>
        </p:txBody>
      </p:sp>
      <p:sp>
        <p:nvSpPr>
          <p:cNvPr id="6" name="object 3">
            <a:extLst>
              <a:ext uri="{FF2B5EF4-FFF2-40B4-BE49-F238E27FC236}">
                <a16:creationId xmlns:a16="http://schemas.microsoft.com/office/drawing/2014/main" id="{243A7F36-E15C-D7B4-FCB9-C3753211319D}"/>
              </a:ext>
            </a:extLst>
          </p:cNvPr>
          <p:cNvSpPr txBox="1"/>
          <p:nvPr/>
        </p:nvSpPr>
        <p:spPr>
          <a:xfrm>
            <a:off x="762000" y="2590800"/>
            <a:ext cx="8189595" cy="738023"/>
          </a:xfrm>
          <a:prstGeom prst="rect">
            <a:avLst/>
          </a:prstGeom>
        </p:spPr>
        <p:txBody>
          <a:bodyPr vert="horz" wrap="square" lIns="0" tIns="57785" rIns="0" bIns="0" rtlCol="0">
            <a:spAutoFit/>
          </a:bodyPr>
          <a:lstStyle/>
          <a:p>
            <a:pPr marL="240029" indent="-227965">
              <a:lnSpc>
                <a:spcPct val="100000"/>
              </a:lnSpc>
              <a:spcBef>
                <a:spcPts val="455"/>
              </a:spcBef>
              <a:buSzPct val="95000"/>
              <a:buFont typeface="Wingdings"/>
              <a:buChar char=""/>
              <a:tabLst>
                <a:tab pos="240665" algn="l"/>
              </a:tabLst>
            </a:pPr>
            <a:r>
              <a:rPr lang="es-AR" sz="2000" dirty="0">
                <a:latin typeface="Arial MT"/>
                <a:cs typeface="Arial MT"/>
              </a:rPr>
              <a:t>Manual</a:t>
            </a:r>
          </a:p>
          <a:p>
            <a:pPr marL="240029" indent="-227965">
              <a:lnSpc>
                <a:spcPct val="100000"/>
              </a:lnSpc>
              <a:spcBef>
                <a:spcPts val="455"/>
              </a:spcBef>
              <a:buSzPct val="95000"/>
              <a:buFont typeface="Wingdings"/>
              <a:buChar char=""/>
              <a:tabLst>
                <a:tab pos="240665" algn="l"/>
              </a:tabLst>
            </a:pPr>
            <a:r>
              <a:rPr lang="es-AR" sz="2000" dirty="0">
                <a:latin typeface="Arial MT"/>
                <a:cs typeface="Arial MT"/>
              </a:rPr>
              <a:t>Instrucciones</a:t>
            </a:r>
            <a:endParaRPr sz="2000" dirty="0">
              <a:latin typeface="Arial MT"/>
              <a:cs typeface="Arial MT"/>
            </a:endParaRPr>
          </a:p>
        </p:txBody>
      </p:sp>
    </p:spTree>
    <p:extLst>
      <p:ext uri="{BB962C8B-B14F-4D97-AF65-F5344CB8AC3E}">
        <p14:creationId xmlns:p14="http://schemas.microsoft.com/office/powerpoint/2010/main" val="3020584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2381677"/>
            <a:ext cx="7772401" cy="853440"/>
          </a:xfrm>
          <a:prstGeom prst="rect">
            <a:avLst/>
          </a:prstGeom>
        </p:spPr>
        <p:txBody>
          <a:bodyPr>
            <a:normAutofit/>
          </a:bodyPr>
          <a:lstStyle>
            <a:lvl1pPr>
              <a:defRPr sz="2800" spc="-100"/>
            </a:lvl1pPr>
          </a:lstStyle>
          <a:p>
            <a:pPr algn="ctr"/>
            <a:r>
              <a:rPr lang="es-AR" dirty="0">
                <a:solidFill>
                  <a:srgbClr val="C00000"/>
                </a:solidFill>
              </a:rPr>
              <a:t>Presentación: Monografía Grupal (2°Parcial)</a:t>
            </a:r>
          </a:p>
        </p:txBody>
      </p:sp>
      <p:sp>
        <p:nvSpPr>
          <p:cNvPr id="264" name="jkovacevich@ineco.org.ar"/>
          <p:cNvSpPr txBox="1"/>
          <p:nvPr/>
        </p:nvSpPr>
        <p:spPr>
          <a:xfrm>
            <a:off x="3056972" y="6379200"/>
            <a:ext cx="2247085" cy="3359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pPr marL="12700" algn="ctr">
              <a:lnSpc>
                <a:spcPts val="1864"/>
              </a:lnSpc>
            </a:pPr>
            <a:r>
              <a:rPr lang="en-US" sz="1600" spc="-5" dirty="0">
                <a:solidFill>
                  <a:srgbClr val="41568E"/>
                </a:solidFill>
                <a:latin typeface="Arial MT"/>
                <a:cs typeface="Arial MT"/>
                <a:hlinkClick r:id="rId2"/>
              </a:rPr>
              <a:t>lipe.aguirre@gmail.com</a:t>
            </a:r>
            <a:endParaRPr lang="en-US" sz="1600" dirty="0">
              <a:latin typeface="Arial MT"/>
              <a:cs typeface="Arial MT"/>
            </a:endParaRPr>
          </a:p>
        </p:txBody>
      </p:sp>
    </p:spTree>
    <p:extLst>
      <p:ext uri="{BB962C8B-B14F-4D97-AF65-F5344CB8AC3E}">
        <p14:creationId xmlns:p14="http://schemas.microsoft.com/office/powerpoint/2010/main" val="390166174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06067" y="969391"/>
            <a:ext cx="5547360" cy="452120"/>
          </a:xfrm>
          <a:prstGeom prst="rect">
            <a:avLst/>
          </a:prstGeom>
        </p:spPr>
        <p:txBody>
          <a:bodyPr vert="horz" wrap="square" lIns="0" tIns="12065" rIns="0" bIns="0" rtlCol="0">
            <a:spAutoFit/>
          </a:bodyPr>
          <a:lstStyle/>
          <a:p>
            <a:pPr marL="12700">
              <a:lnSpc>
                <a:spcPct val="100000"/>
              </a:lnSpc>
              <a:spcBef>
                <a:spcPts val="95"/>
              </a:spcBef>
            </a:pPr>
            <a:r>
              <a:rPr lang="es-AR" sz="2800" spc="-80" dirty="0"/>
              <a:t>Monografía</a:t>
            </a:r>
            <a:endParaRPr sz="2800" dirty="0"/>
          </a:p>
        </p:txBody>
      </p:sp>
      <p:sp>
        <p:nvSpPr>
          <p:cNvPr id="4" name="object 4"/>
          <p:cNvSpPr txBox="1"/>
          <p:nvPr/>
        </p:nvSpPr>
        <p:spPr>
          <a:xfrm>
            <a:off x="2576829" y="6427750"/>
            <a:ext cx="3178810" cy="252729"/>
          </a:xfrm>
          <a:prstGeom prst="rect">
            <a:avLst/>
          </a:prstGeom>
        </p:spPr>
        <p:txBody>
          <a:bodyPr vert="horz" wrap="square" lIns="0" tIns="0" rIns="0" bIns="0" rtlCol="0">
            <a:spAutoFit/>
          </a:bodyPr>
          <a:lstStyle/>
          <a:p>
            <a:pPr marL="12700" algn="ctr">
              <a:lnSpc>
                <a:spcPts val="1864"/>
              </a:lnSpc>
            </a:pPr>
            <a:r>
              <a:rPr lang="en-US" sz="1600" spc="-5" dirty="0">
                <a:solidFill>
                  <a:srgbClr val="41568E"/>
                </a:solidFill>
                <a:latin typeface="Arial MT"/>
                <a:cs typeface="Arial MT"/>
                <a:hlinkClick r:id="rId2"/>
              </a:rPr>
              <a:t>lipe.aguirre@gmail.com</a:t>
            </a:r>
            <a:endParaRPr lang="en-US" sz="1600" dirty="0">
              <a:latin typeface="Arial MT"/>
              <a:cs typeface="Arial MT"/>
            </a:endParaRPr>
          </a:p>
        </p:txBody>
      </p:sp>
      <p:sp>
        <p:nvSpPr>
          <p:cNvPr id="6" name="object 3">
            <a:extLst>
              <a:ext uri="{FF2B5EF4-FFF2-40B4-BE49-F238E27FC236}">
                <a16:creationId xmlns:a16="http://schemas.microsoft.com/office/drawing/2014/main" id="{243A7F36-E15C-D7B4-FCB9-C3753211319D}"/>
              </a:ext>
            </a:extLst>
          </p:cNvPr>
          <p:cNvSpPr txBox="1"/>
          <p:nvPr/>
        </p:nvSpPr>
        <p:spPr>
          <a:xfrm>
            <a:off x="762000" y="2590800"/>
            <a:ext cx="8189595" cy="2161489"/>
          </a:xfrm>
          <a:prstGeom prst="rect">
            <a:avLst/>
          </a:prstGeom>
        </p:spPr>
        <p:txBody>
          <a:bodyPr vert="horz" wrap="square" lIns="0" tIns="57785" rIns="0" bIns="0" rtlCol="0">
            <a:spAutoFit/>
          </a:bodyPr>
          <a:lstStyle/>
          <a:p>
            <a:pPr marL="240029" indent="-227965">
              <a:lnSpc>
                <a:spcPct val="100000"/>
              </a:lnSpc>
              <a:spcBef>
                <a:spcPts val="455"/>
              </a:spcBef>
              <a:buSzPct val="95000"/>
              <a:buFont typeface="Wingdings"/>
              <a:buChar char=""/>
              <a:tabLst>
                <a:tab pos="240665" algn="l"/>
              </a:tabLst>
            </a:pPr>
            <a:r>
              <a:rPr lang="es-ES" sz="2000" dirty="0">
                <a:latin typeface="Arial MT"/>
                <a:cs typeface="Arial MT"/>
              </a:rPr>
              <a:t>Guía y formato de presentación monografía sobre aplicaciones de estudios de la personalidad en diferentes ramas de la psicología</a:t>
            </a:r>
          </a:p>
          <a:p>
            <a:pPr marL="240029" indent="-227965">
              <a:lnSpc>
                <a:spcPct val="100000"/>
              </a:lnSpc>
              <a:spcBef>
                <a:spcPts val="455"/>
              </a:spcBef>
              <a:buSzPct val="95000"/>
              <a:buFont typeface="Wingdings"/>
              <a:buChar char=""/>
              <a:tabLst>
                <a:tab pos="240665" algn="l"/>
              </a:tabLst>
            </a:pPr>
            <a:endParaRPr lang="es-ES" sz="2000" dirty="0">
              <a:latin typeface="Arial MT"/>
              <a:cs typeface="Arial MT"/>
            </a:endParaRPr>
          </a:p>
          <a:p>
            <a:pPr marL="12064">
              <a:lnSpc>
                <a:spcPct val="100000"/>
              </a:lnSpc>
              <a:spcBef>
                <a:spcPts val="455"/>
              </a:spcBef>
              <a:buSzPct val="95000"/>
              <a:tabLst>
                <a:tab pos="240665" algn="l"/>
              </a:tabLst>
            </a:pPr>
            <a:r>
              <a:rPr lang="es-ES" sz="2000" dirty="0">
                <a:latin typeface="Arial MT"/>
                <a:cs typeface="Arial MT"/>
              </a:rPr>
              <a:t>1) Seleccionar un área de la psicología</a:t>
            </a:r>
          </a:p>
          <a:p>
            <a:pPr marL="240029" indent="-227965">
              <a:lnSpc>
                <a:spcPct val="100000"/>
              </a:lnSpc>
              <a:spcBef>
                <a:spcPts val="455"/>
              </a:spcBef>
              <a:buSzPct val="95000"/>
              <a:buFont typeface="Wingdings"/>
              <a:buChar char=""/>
              <a:tabLst>
                <a:tab pos="240665" algn="l"/>
              </a:tabLst>
            </a:pPr>
            <a:endParaRPr lang="es-ES" sz="2000" dirty="0">
              <a:latin typeface="Arial MT"/>
              <a:cs typeface="Arial MT"/>
            </a:endParaRPr>
          </a:p>
          <a:p>
            <a:pPr marL="12064">
              <a:lnSpc>
                <a:spcPct val="100000"/>
              </a:lnSpc>
              <a:spcBef>
                <a:spcPts val="455"/>
              </a:spcBef>
              <a:buSzPct val="95000"/>
              <a:tabLst>
                <a:tab pos="240665" algn="l"/>
              </a:tabLst>
            </a:pPr>
            <a:r>
              <a:rPr lang="es-ES" sz="2000" dirty="0">
                <a:latin typeface="Arial MT"/>
                <a:cs typeface="Arial MT"/>
              </a:rPr>
              <a:t>2) Seleccionar un campo de aplicación</a:t>
            </a:r>
          </a:p>
        </p:txBody>
      </p:sp>
    </p:spTree>
    <p:extLst>
      <p:ext uri="{BB962C8B-B14F-4D97-AF65-F5344CB8AC3E}">
        <p14:creationId xmlns:p14="http://schemas.microsoft.com/office/powerpoint/2010/main" val="4250761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06067" y="969391"/>
            <a:ext cx="5547360" cy="452120"/>
          </a:xfrm>
          <a:prstGeom prst="rect">
            <a:avLst/>
          </a:prstGeom>
        </p:spPr>
        <p:txBody>
          <a:bodyPr vert="horz" wrap="square" lIns="0" tIns="12065" rIns="0" bIns="0" rtlCol="0">
            <a:spAutoFit/>
          </a:bodyPr>
          <a:lstStyle/>
          <a:p>
            <a:pPr marL="12700">
              <a:lnSpc>
                <a:spcPct val="100000"/>
              </a:lnSpc>
              <a:spcBef>
                <a:spcPts val="95"/>
              </a:spcBef>
            </a:pPr>
            <a:r>
              <a:rPr lang="es-AR" sz="2800" spc="-80" dirty="0"/>
              <a:t>Ramas de la Psicología - Ejemplos</a:t>
            </a:r>
            <a:endParaRPr sz="2800" dirty="0"/>
          </a:p>
        </p:txBody>
      </p:sp>
      <p:sp>
        <p:nvSpPr>
          <p:cNvPr id="4" name="object 4"/>
          <p:cNvSpPr txBox="1"/>
          <p:nvPr/>
        </p:nvSpPr>
        <p:spPr>
          <a:xfrm>
            <a:off x="2576829" y="6427750"/>
            <a:ext cx="3178810" cy="252729"/>
          </a:xfrm>
          <a:prstGeom prst="rect">
            <a:avLst/>
          </a:prstGeom>
        </p:spPr>
        <p:txBody>
          <a:bodyPr vert="horz" wrap="square" lIns="0" tIns="0" rIns="0" bIns="0" rtlCol="0">
            <a:spAutoFit/>
          </a:bodyPr>
          <a:lstStyle/>
          <a:p>
            <a:pPr marL="12700" algn="ctr">
              <a:lnSpc>
                <a:spcPts val="1864"/>
              </a:lnSpc>
            </a:pPr>
            <a:r>
              <a:rPr lang="en-US" sz="1600" spc="-5" dirty="0">
                <a:solidFill>
                  <a:srgbClr val="41568E"/>
                </a:solidFill>
                <a:latin typeface="Arial MT"/>
                <a:cs typeface="Arial MT"/>
                <a:hlinkClick r:id="rId2"/>
              </a:rPr>
              <a:t>lipe.aguirre@gmail.com</a:t>
            </a:r>
            <a:endParaRPr lang="en-US" sz="1600" dirty="0">
              <a:latin typeface="Arial MT"/>
              <a:cs typeface="Arial MT"/>
            </a:endParaRPr>
          </a:p>
        </p:txBody>
      </p:sp>
      <p:sp>
        <p:nvSpPr>
          <p:cNvPr id="6" name="object 3">
            <a:extLst>
              <a:ext uri="{FF2B5EF4-FFF2-40B4-BE49-F238E27FC236}">
                <a16:creationId xmlns:a16="http://schemas.microsoft.com/office/drawing/2014/main" id="{243A7F36-E15C-D7B4-FCB9-C3753211319D}"/>
              </a:ext>
            </a:extLst>
          </p:cNvPr>
          <p:cNvSpPr txBox="1"/>
          <p:nvPr/>
        </p:nvSpPr>
        <p:spPr>
          <a:xfrm>
            <a:off x="533400" y="1728196"/>
            <a:ext cx="8189595" cy="4392869"/>
          </a:xfrm>
          <a:prstGeom prst="rect">
            <a:avLst/>
          </a:prstGeom>
        </p:spPr>
        <p:txBody>
          <a:bodyPr vert="horz" wrap="square" lIns="0" tIns="57785" rIns="0" bIns="0" rtlCol="0">
            <a:spAutoFit/>
          </a:bodyPr>
          <a:lstStyle/>
          <a:p>
            <a:pPr marL="240029" indent="-227965">
              <a:lnSpc>
                <a:spcPct val="100000"/>
              </a:lnSpc>
              <a:spcBef>
                <a:spcPts val="455"/>
              </a:spcBef>
              <a:buSzPct val="95000"/>
              <a:buFont typeface="Wingdings"/>
              <a:buChar char=""/>
              <a:tabLst>
                <a:tab pos="240665" algn="l"/>
              </a:tabLst>
            </a:pPr>
            <a:r>
              <a:rPr lang="es-ES" sz="2000" dirty="0">
                <a:latin typeface="Arial MT"/>
                <a:cs typeface="Arial MT"/>
              </a:rPr>
              <a:t>Psicología Clínica</a:t>
            </a:r>
          </a:p>
          <a:p>
            <a:pPr marL="240029" indent="-227965">
              <a:lnSpc>
                <a:spcPct val="100000"/>
              </a:lnSpc>
              <a:spcBef>
                <a:spcPts val="455"/>
              </a:spcBef>
              <a:buSzPct val="95000"/>
              <a:buFont typeface="Wingdings"/>
              <a:buChar char=""/>
              <a:tabLst>
                <a:tab pos="240665" algn="l"/>
              </a:tabLst>
            </a:pPr>
            <a:r>
              <a:rPr lang="es-ES" sz="2000" dirty="0">
                <a:latin typeface="Arial MT"/>
                <a:cs typeface="Arial MT"/>
              </a:rPr>
              <a:t>Psicología Social</a:t>
            </a:r>
          </a:p>
          <a:p>
            <a:pPr marL="240029" indent="-227965">
              <a:lnSpc>
                <a:spcPct val="100000"/>
              </a:lnSpc>
              <a:spcBef>
                <a:spcPts val="455"/>
              </a:spcBef>
              <a:buSzPct val="95000"/>
              <a:buFont typeface="Wingdings"/>
              <a:buChar char=""/>
              <a:tabLst>
                <a:tab pos="240665" algn="l"/>
              </a:tabLst>
            </a:pPr>
            <a:r>
              <a:rPr lang="es-ES" sz="2000" dirty="0">
                <a:latin typeface="Arial MT"/>
                <a:cs typeface="Arial MT"/>
              </a:rPr>
              <a:t>Psicología Cognitiva</a:t>
            </a:r>
          </a:p>
          <a:p>
            <a:pPr marL="240029" indent="-227965">
              <a:lnSpc>
                <a:spcPct val="100000"/>
              </a:lnSpc>
              <a:spcBef>
                <a:spcPts val="455"/>
              </a:spcBef>
              <a:buSzPct val="95000"/>
              <a:buFont typeface="Wingdings"/>
              <a:buChar char=""/>
              <a:tabLst>
                <a:tab pos="240665" algn="l"/>
              </a:tabLst>
            </a:pPr>
            <a:r>
              <a:rPr lang="es-ES" sz="2000" dirty="0">
                <a:latin typeface="Arial MT"/>
                <a:cs typeface="Arial MT"/>
              </a:rPr>
              <a:t>Psicología Experimental</a:t>
            </a:r>
          </a:p>
          <a:p>
            <a:pPr marL="240029" indent="-227965">
              <a:lnSpc>
                <a:spcPct val="100000"/>
              </a:lnSpc>
              <a:spcBef>
                <a:spcPts val="455"/>
              </a:spcBef>
              <a:buSzPct val="95000"/>
              <a:buFont typeface="Wingdings"/>
              <a:buChar char=""/>
              <a:tabLst>
                <a:tab pos="240665" algn="l"/>
              </a:tabLst>
            </a:pPr>
            <a:r>
              <a:rPr lang="es-ES" sz="2000" dirty="0">
                <a:latin typeface="Arial MT"/>
                <a:cs typeface="Arial MT"/>
              </a:rPr>
              <a:t>Psicología Educacional</a:t>
            </a:r>
          </a:p>
          <a:p>
            <a:pPr marL="240029" indent="-227965">
              <a:lnSpc>
                <a:spcPct val="100000"/>
              </a:lnSpc>
              <a:spcBef>
                <a:spcPts val="455"/>
              </a:spcBef>
              <a:buSzPct val="95000"/>
              <a:buFont typeface="Wingdings"/>
              <a:buChar char=""/>
              <a:tabLst>
                <a:tab pos="240665" algn="l"/>
              </a:tabLst>
            </a:pPr>
            <a:r>
              <a:rPr lang="es-ES" sz="2000" dirty="0">
                <a:latin typeface="Arial MT"/>
                <a:cs typeface="Arial MT"/>
              </a:rPr>
              <a:t>Psicología Institucional</a:t>
            </a:r>
          </a:p>
          <a:p>
            <a:pPr marL="240029" indent="-227965">
              <a:lnSpc>
                <a:spcPct val="100000"/>
              </a:lnSpc>
              <a:spcBef>
                <a:spcPts val="455"/>
              </a:spcBef>
              <a:buSzPct val="95000"/>
              <a:buFont typeface="Wingdings"/>
              <a:buChar char=""/>
              <a:tabLst>
                <a:tab pos="240665" algn="l"/>
              </a:tabLst>
            </a:pPr>
            <a:r>
              <a:rPr lang="es-ES" sz="2000" dirty="0">
                <a:latin typeface="Arial MT"/>
                <a:cs typeface="Arial MT"/>
              </a:rPr>
              <a:t>Psicología Laboral</a:t>
            </a:r>
          </a:p>
          <a:p>
            <a:pPr marL="240029" indent="-227965">
              <a:lnSpc>
                <a:spcPct val="100000"/>
              </a:lnSpc>
              <a:spcBef>
                <a:spcPts val="455"/>
              </a:spcBef>
              <a:buSzPct val="95000"/>
              <a:buFont typeface="Wingdings"/>
              <a:buChar char=""/>
              <a:tabLst>
                <a:tab pos="240665" algn="l"/>
              </a:tabLst>
            </a:pPr>
            <a:r>
              <a:rPr lang="es-ES" sz="2000" dirty="0">
                <a:latin typeface="Arial MT"/>
                <a:cs typeface="Arial MT"/>
              </a:rPr>
              <a:t>Psicología Forense</a:t>
            </a:r>
          </a:p>
          <a:p>
            <a:pPr marL="240029" indent="-227965">
              <a:lnSpc>
                <a:spcPct val="100000"/>
              </a:lnSpc>
              <a:spcBef>
                <a:spcPts val="455"/>
              </a:spcBef>
              <a:buSzPct val="95000"/>
              <a:buFont typeface="Wingdings"/>
              <a:buChar char=""/>
              <a:tabLst>
                <a:tab pos="240665" algn="l"/>
              </a:tabLst>
            </a:pPr>
            <a:r>
              <a:rPr lang="es-ES" sz="2000" dirty="0">
                <a:latin typeface="Arial MT"/>
                <a:cs typeface="Arial MT"/>
              </a:rPr>
              <a:t>Psicología Comunitaria y Preventiva</a:t>
            </a:r>
          </a:p>
          <a:p>
            <a:pPr marL="240029" indent="-227965">
              <a:lnSpc>
                <a:spcPct val="100000"/>
              </a:lnSpc>
              <a:spcBef>
                <a:spcPts val="455"/>
              </a:spcBef>
              <a:buSzPct val="95000"/>
              <a:buFont typeface="Wingdings"/>
              <a:buChar char=""/>
              <a:tabLst>
                <a:tab pos="240665" algn="l"/>
              </a:tabLst>
            </a:pPr>
            <a:r>
              <a:rPr lang="es-ES" sz="2000" dirty="0">
                <a:latin typeface="Arial MT"/>
                <a:cs typeface="Arial MT"/>
              </a:rPr>
              <a:t>Docencia</a:t>
            </a:r>
          </a:p>
          <a:p>
            <a:pPr marL="240029" indent="-227965">
              <a:lnSpc>
                <a:spcPct val="100000"/>
              </a:lnSpc>
              <a:spcBef>
                <a:spcPts val="455"/>
              </a:spcBef>
              <a:buSzPct val="95000"/>
              <a:buFont typeface="Wingdings"/>
              <a:buChar char=""/>
              <a:tabLst>
                <a:tab pos="240665" algn="l"/>
              </a:tabLst>
            </a:pPr>
            <a:r>
              <a:rPr lang="es-ES" sz="2000" dirty="0">
                <a:latin typeface="Arial MT"/>
                <a:cs typeface="Arial MT"/>
              </a:rPr>
              <a:t>Psicología aplicada a la política, economía, publicidad, industria, derecho</a:t>
            </a:r>
          </a:p>
        </p:txBody>
      </p:sp>
    </p:spTree>
    <p:extLst>
      <p:ext uri="{BB962C8B-B14F-4D97-AF65-F5344CB8AC3E}">
        <p14:creationId xmlns:p14="http://schemas.microsoft.com/office/powerpoint/2010/main" val="56333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07817" y="969391"/>
            <a:ext cx="2941955" cy="452120"/>
          </a:xfrm>
          <a:prstGeom prst="rect">
            <a:avLst/>
          </a:prstGeom>
        </p:spPr>
        <p:txBody>
          <a:bodyPr vert="horz" wrap="square" lIns="0" tIns="12065" rIns="0" bIns="0" rtlCol="0">
            <a:spAutoFit/>
          </a:bodyPr>
          <a:lstStyle/>
          <a:p>
            <a:pPr marL="12700">
              <a:lnSpc>
                <a:spcPct val="100000"/>
              </a:lnSpc>
              <a:spcBef>
                <a:spcPts val="95"/>
              </a:spcBef>
            </a:pPr>
            <a:r>
              <a:rPr sz="2800" spc="-100" dirty="0"/>
              <a:t>AGE</a:t>
            </a:r>
            <a:r>
              <a:rPr sz="2800" spc="-110" dirty="0"/>
              <a:t>ND</a:t>
            </a:r>
            <a:r>
              <a:rPr sz="2800" spc="-5" dirty="0"/>
              <a:t>A</a:t>
            </a:r>
            <a:r>
              <a:rPr sz="2800" spc="-190" dirty="0"/>
              <a:t> </a:t>
            </a:r>
            <a:r>
              <a:rPr sz="2800" spc="-110" dirty="0"/>
              <a:t>D</a:t>
            </a:r>
            <a:r>
              <a:rPr sz="2800" spc="-5" dirty="0"/>
              <a:t>E</a:t>
            </a:r>
            <a:r>
              <a:rPr sz="2800" spc="-200" dirty="0"/>
              <a:t> </a:t>
            </a:r>
            <a:r>
              <a:rPr sz="2800" spc="-105" dirty="0"/>
              <a:t>L</a:t>
            </a:r>
            <a:r>
              <a:rPr sz="2800" spc="-5" dirty="0"/>
              <a:t>A</a:t>
            </a:r>
            <a:r>
              <a:rPr sz="2800" spc="-190" dirty="0"/>
              <a:t> </a:t>
            </a:r>
            <a:r>
              <a:rPr sz="2800" spc="-105" dirty="0"/>
              <a:t>CL</a:t>
            </a:r>
            <a:r>
              <a:rPr sz="2800" spc="-100" dirty="0"/>
              <a:t>A</a:t>
            </a:r>
            <a:r>
              <a:rPr sz="2800" spc="-105" dirty="0"/>
              <a:t>S</a:t>
            </a:r>
            <a:r>
              <a:rPr sz="2800" spc="-5" dirty="0"/>
              <a:t>E</a:t>
            </a:r>
            <a:endParaRPr sz="2800"/>
          </a:p>
        </p:txBody>
      </p:sp>
      <p:sp>
        <p:nvSpPr>
          <p:cNvPr id="3" name="object 3"/>
          <p:cNvSpPr/>
          <p:nvPr/>
        </p:nvSpPr>
        <p:spPr>
          <a:xfrm>
            <a:off x="845819" y="4004936"/>
            <a:ext cx="6548755" cy="0"/>
          </a:xfrm>
          <a:custGeom>
            <a:avLst/>
            <a:gdLst/>
            <a:ahLst/>
            <a:cxnLst/>
            <a:rect l="l" t="t" r="r" b="b"/>
            <a:pathLst>
              <a:path w="6548755">
                <a:moveTo>
                  <a:pt x="0" y="0"/>
                </a:moveTo>
                <a:lnTo>
                  <a:pt x="6548531" y="0"/>
                </a:lnTo>
              </a:path>
            </a:pathLst>
          </a:custGeom>
          <a:ln w="21189">
            <a:solidFill>
              <a:srgbClr val="40558D"/>
            </a:solidFill>
            <a:prstDash val="dash"/>
          </a:ln>
        </p:spPr>
        <p:txBody>
          <a:bodyPr wrap="square" lIns="0" tIns="0" rIns="0" bIns="0" rtlCol="0"/>
          <a:lstStyle/>
          <a:p>
            <a:endParaRPr/>
          </a:p>
        </p:txBody>
      </p:sp>
      <p:sp>
        <p:nvSpPr>
          <p:cNvPr id="4" name="object 4"/>
          <p:cNvSpPr txBox="1"/>
          <p:nvPr/>
        </p:nvSpPr>
        <p:spPr>
          <a:xfrm>
            <a:off x="833119" y="1932812"/>
            <a:ext cx="4952365" cy="2405146"/>
          </a:xfrm>
          <a:prstGeom prst="rect">
            <a:avLst/>
          </a:prstGeom>
        </p:spPr>
        <p:txBody>
          <a:bodyPr vert="horz" wrap="square" lIns="0" tIns="12065" rIns="0" bIns="0" rtlCol="0">
            <a:spAutoFit/>
          </a:bodyPr>
          <a:lstStyle/>
          <a:p>
            <a:pPr marL="12700">
              <a:lnSpc>
                <a:spcPct val="100000"/>
              </a:lnSpc>
              <a:spcBef>
                <a:spcPts val="95"/>
              </a:spcBef>
            </a:pPr>
            <a:r>
              <a:rPr sz="1900" spc="-5" dirty="0">
                <a:solidFill>
                  <a:srgbClr val="41568E"/>
                </a:solidFill>
                <a:latin typeface="Arial MT"/>
                <a:cs typeface="Arial MT"/>
              </a:rPr>
              <a:t>Clase</a:t>
            </a:r>
            <a:r>
              <a:rPr sz="1900" spc="10" dirty="0">
                <a:solidFill>
                  <a:srgbClr val="41568E"/>
                </a:solidFill>
                <a:latin typeface="Arial MT"/>
                <a:cs typeface="Arial MT"/>
              </a:rPr>
              <a:t> </a:t>
            </a:r>
            <a:r>
              <a:rPr sz="1900" spc="-5" dirty="0" err="1">
                <a:solidFill>
                  <a:srgbClr val="41568E"/>
                </a:solidFill>
                <a:latin typeface="Arial MT"/>
                <a:cs typeface="Arial MT"/>
              </a:rPr>
              <a:t>sincrónica</a:t>
            </a:r>
            <a:r>
              <a:rPr sz="1900" spc="30" dirty="0">
                <a:solidFill>
                  <a:srgbClr val="41568E"/>
                </a:solidFill>
                <a:latin typeface="Arial MT"/>
                <a:cs typeface="Arial MT"/>
              </a:rPr>
              <a:t> </a:t>
            </a:r>
            <a:r>
              <a:rPr sz="1900" spc="-5" dirty="0">
                <a:solidFill>
                  <a:srgbClr val="41568E"/>
                </a:solidFill>
                <a:latin typeface="Arial MT"/>
                <a:cs typeface="Arial MT"/>
              </a:rPr>
              <a:t>(</a:t>
            </a:r>
            <a:r>
              <a:rPr lang="es-AR" sz="1900" spc="-5" dirty="0">
                <a:solidFill>
                  <a:srgbClr val="41568E"/>
                </a:solidFill>
                <a:latin typeface="Arial MT"/>
                <a:cs typeface="Arial MT"/>
              </a:rPr>
              <a:t>6</a:t>
            </a:r>
            <a:r>
              <a:rPr sz="1900" spc="-5" dirty="0">
                <a:solidFill>
                  <a:srgbClr val="41568E"/>
                </a:solidFill>
                <a:latin typeface="Arial MT"/>
                <a:cs typeface="Arial MT"/>
              </a:rPr>
              <a:t>-</a:t>
            </a:r>
            <a:r>
              <a:rPr lang="es-AR" sz="1900" spc="-5" dirty="0">
                <a:solidFill>
                  <a:srgbClr val="41568E"/>
                </a:solidFill>
                <a:latin typeface="Arial MT"/>
                <a:cs typeface="Arial MT"/>
              </a:rPr>
              <a:t>9 pm</a:t>
            </a:r>
            <a:r>
              <a:rPr sz="1900" spc="-5" dirty="0">
                <a:solidFill>
                  <a:srgbClr val="41568E"/>
                </a:solidFill>
                <a:latin typeface="Arial MT"/>
                <a:cs typeface="Arial MT"/>
              </a:rPr>
              <a:t>)</a:t>
            </a:r>
            <a:endParaRPr sz="1900" dirty="0">
              <a:latin typeface="Arial MT"/>
              <a:cs typeface="Arial MT"/>
            </a:endParaRPr>
          </a:p>
          <a:p>
            <a:pPr marL="12700">
              <a:lnSpc>
                <a:spcPct val="100000"/>
              </a:lnSpc>
              <a:spcBef>
                <a:spcPts val="1415"/>
              </a:spcBef>
            </a:pPr>
            <a:r>
              <a:rPr sz="1900" spc="-5" dirty="0">
                <a:solidFill>
                  <a:srgbClr val="41568E"/>
                </a:solidFill>
                <a:latin typeface="Arial MT"/>
                <a:cs typeface="Arial MT"/>
              </a:rPr>
              <a:t>Presentación</a:t>
            </a:r>
            <a:r>
              <a:rPr sz="1900" spc="50" dirty="0">
                <a:solidFill>
                  <a:srgbClr val="41568E"/>
                </a:solidFill>
                <a:latin typeface="Arial MT"/>
                <a:cs typeface="Arial MT"/>
              </a:rPr>
              <a:t> </a:t>
            </a:r>
            <a:r>
              <a:rPr sz="1900" spc="-5" dirty="0">
                <a:solidFill>
                  <a:srgbClr val="41568E"/>
                </a:solidFill>
                <a:latin typeface="Arial MT"/>
                <a:cs typeface="Arial MT"/>
              </a:rPr>
              <a:t>del</a:t>
            </a:r>
            <a:r>
              <a:rPr sz="1900" spc="15" dirty="0">
                <a:solidFill>
                  <a:srgbClr val="41568E"/>
                </a:solidFill>
                <a:latin typeface="Arial MT"/>
                <a:cs typeface="Arial MT"/>
              </a:rPr>
              <a:t> </a:t>
            </a:r>
            <a:r>
              <a:rPr sz="1900" spc="-5" dirty="0">
                <a:solidFill>
                  <a:srgbClr val="41568E"/>
                </a:solidFill>
                <a:latin typeface="Arial MT"/>
                <a:cs typeface="Arial MT"/>
              </a:rPr>
              <a:t>16PF,</a:t>
            </a:r>
            <a:r>
              <a:rPr sz="1900" spc="20" dirty="0">
                <a:solidFill>
                  <a:srgbClr val="41568E"/>
                </a:solidFill>
                <a:latin typeface="Arial MT"/>
                <a:cs typeface="Arial MT"/>
              </a:rPr>
              <a:t> </a:t>
            </a:r>
            <a:r>
              <a:rPr sz="1900" spc="-5" dirty="0">
                <a:solidFill>
                  <a:srgbClr val="41568E"/>
                </a:solidFill>
                <a:latin typeface="Arial MT"/>
                <a:cs typeface="Arial MT"/>
              </a:rPr>
              <a:t>Test</a:t>
            </a:r>
            <a:r>
              <a:rPr sz="1900" dirty="0">
                <a:solidFill>
                  <a:srgbClr val="41568E"/>
                </a:solidFill>
                <a:latin typeface="Arial MT"/>
                <a:cs typeface="Arial MT"/>
              </a:rPr>
              <a:t> </a:t>
            </a:r>
            <a:r>
              <a:rPr sz="1900" spc="-5" dirty="0">
                <a:solidFill>
                  <a:srgbClr val="41568E"/>
                </a:solidFill>
                <a:latin typeface="Arial MT"/>
                <a:cs typeface="Arial MT"/>
              </a:rPr>
              <a:t>de</a:t>
            </a:r>
            <a:r>
              <a:rPr sz="1900" spc="20" dirty="0">
                <a:solidFill>
                  <a:srgbClr val="41568E"/>
                </a:solidFill>
                <a:latin typeface="Arial MT"/>
                <a:cs typeface="Arial MT"/>
              </a:rPr>
              <a:t> </a:t>
            </a:r>
            <a:r>
              <a:rPr sz="1900" spc="-5" dirty="0">
                <a:solidFill>
                  <a:srgbClr val="41568E"/>
                </a:solidFill>
                <a:latin typeface="Arial MT"/>
                <a:cs typeface="Arial MT"/>
              </a:rPr>
              <a:t>Personalidad.</a:t>
            </a:r>
            <a:endParaRPr sz="1900" dirty="0">
              <a:latin typeface="Arial MT"/>
              <a:cs typeface="Arial MT"/>
            </a:endParaRPr>
          </a:p>
          <a:p>
            <a:pPr marL="12700">
              <a:lnSpc>
                <a:spcPct val="100000"/>
              </a:lnSpc>
              <a:spcBef>
                <a:spcPts val="1430"/>
              </a:spcBef>
            </a:pPr>
            <a:r>
              <a:rPr sz="1900" spc="-5" dirty="0">
                <a:solidFill>
                  <a:srgbClr val="41568E"/>
                </a:solidFill>
                <a:latin typeface="Arial MT"/>
                <a:cs typeface="Arial MT"/>
              </a:rPr>
              <a:t>Lectura</a:t>
            </a:r>
            <a:r>
              <a:rPr sz="1900" spc="10" dirty="0">
                <a:solidFill>
                  <a:srgbClr val="41568E"/>
                </a:solidFill>
                <a:latin typeface="Arial MT"/>
                <a:cs typeface="Arial MT"/>
              </a:rPr>
              <a:t> </a:t>
            </a:r>
            <a:r>
              <a:rPr sz="1900" spc="-5" dirty="0">
                <a:solidFill>
                  <a:srgbClr val="41568E"/>
                </a:solidFill>
                <a:latin typeface="Arial MT"/>
                <a:cs typeface="Arial MT"/>
              </a:rPr>
              <a:t>de casos</a:t>
            </a:r>
            <a:endParaRPr sz="1900" dirty="0">
              <a:latin typeface="Arial MT"/>
              <a:cs typeface="Arial MT"/>
            </a:endParaRPr>
          </a:p>
          <a:p>
            <a:pPr marL="12700">
              <a:lnSpc>
                <a:spcPct val="100000"/>
              </a:lnSpc>
              <a:spcBef>
                <a:spcPts val="1415"/>
              </a:spcBef>
            </a:pPr>
            <a:r>
              <a:rPr sz="1900" spc="-5" dirty="0">
                <a:solidFill>
                  <a:srgbClr val="41568E"/>
                </a:solidFill>
                <a:latin typeface="Arial MT"/>
                <a:cs typeface="Arial MT"/>
              </a:rPr>
              <a:t>Cierre</a:t>
            </a:r>
            <a:r>
              <a:rPr sz="1900" spc="15" dirty="0">
                <a:solidFill>
                  <a:srgbClr val="41568E"/>
                </a:solidFill>
                <a:latin typeface="Arial MT"/>
                <a:cs typeface="Arial MT"/>
              </a:rPr>
              <a:t> </a:t>
            </a:r>
            <a:r>
              <a:rPr sz="1900" spc="-5" dirty="0">
                <a:solidFill>
                  <a:srgbClr val="41568E"/>
                </a:solidFill>
                <a:latin typeface="Arial MT"/>
                <a:cs typeface="Arial MT"/>
              </a:rPr>
              <a:t>de</a:t>
            </a:r>
            <a:r>
              <a:rPr sz="1900" spc="10" dirty="0">
                <a:solidFill>
                  <a:srgbClr val="41568E"/>
                </a:solidFill>
                <a:latin typeface="Arial MT"/>
                <a:cs typeface="Arial MT"/>
              </a:rPr>
              <a:t> </a:t>
            </a:r>
            <a:r>
              <a:rPr sz="1900" spc="-5" dirty="0">
                <a:solidFill>
                  <a:srgbClr val="41568E"/>
                </a:solidFill>
                <a:latin typeface="Arial MT"/>
                <a:cs typeface="Arial MT"/>
              </a:rPr>
              <a:t>clase,</a:t>
            </a:r>
            <a:r>
              <a:rPr sz="1900" spc="10" dirty="0">
                <a:solidFill>
                  <a:srgbClr val="41568E"/>
                </a:solidFill>
                <a:latin typeface="Arial MT"/>
                <a:cs typeface="Arial MT"/>
              </a:rPr>
              <a:t> </a:t>
            </a:r>
            <a:r>
              <a:rPr sz="1900" spc="-5" dirty="0">
                <a:solidFill>
                  <a:srgbClr val="41568E"/>
                </a:solidFill>
                <a:latin typeface="Arial MT"/>
                <a:cs typeface="Arial MT"/>
              </a:rPr>
              <a:t>dudas</a:t>
            </a:r>
            <a:r>
              <a:rPr sz="1900" spc="20" dirty="0">
                <a:solidFill>
                  <a:srgbClr val="41568E"/>
                </a:solidFill>
                <a:latin typeface="Arial MT"/>
                <a:cs typeface="Arial MT"/>
              </a:rPr>
              <a:t> </a:t>
            </a:r>
            <a:r>
              <a:rPr sz="1900" spc="-5" dirty="0">
                <a:solidFill>
                  <a:srgbClr val="41568E"/>
                </a:solidFill>
                <a:latin typeface="Arial MT"/>
                <a:cs typeface="Arial MT"/>
              </a:rPr>
              <a:t>o</a:t>
            </a:r>
            <a:r>
              <a:rPr sz="1900" spc="10" dirty="0">
                <a:solidFill>
                  <a:srgbClr val="41568E"/>
                </a:solidFill>
                <a:latin typeface="Arial MT"/>
                <a:cs typeface="Arial MT"/>
              </a:rPr>
              <a:t> </a:t>
            </a:r>
            <a:r>
              <a:rPr sz="1900" spc="-5" dirty="0">
                <a:solidFill>
                  <a:srgbClr val="41568E"/>
                </a:solidFill>
                <a:latin typeface="Arial MT"/>
                <a:cs typeface="Arial MT"/>
              </a:rPr>
              <a:t>consultas</a:t>
            </a:r>
            <a:endParaRPr sz="1900" dirty="0">
              <a:latin typeface="Arial MT"/>
              <a:cs typeface="Arial MT"/>
            </a:endParaRPr>
          </a:p>
          <a:p>
            <a:pPr>
              <a:lnSpc>
                <a:spcPct val="100000"/>
              </a:lnSpc>
            </a:pPr>
            <a:endParaRPr sz="2100" dirty="0">
              <a:latin typeface="Arial MT"/>
              <a:cs typeface="Arial MT"/>
            </a:endParaRPr>
          </a:p>
          <a:p>
            <a:pPr>
              <a:lnSpc>
                <a:spcPct val="100000"/>
              </a:lnSpc>
              <a:spcBef>
                <a:spcPts val="10"/>
              </a:spcBef>
            </a:pPr>
            <a:endParaRPr sz="2350" dirty="0">
              <a:latin typeface="Arial MT"/>
              <a:cs typeface="Arial MT"/>
            </a:endParaRPr>
          </a:p>
        </p:txBody>
      </p:sp>
      <p:sp>
        <p:nvSpPr>
          <p:cNvPr id="5" name="object 5"/>
          <p:cNvSpPr txBox="1"/>
          <p:nvPr/>
        </p:nvSpPr>
        <p:spPr>
          <a:xfrm>
            <a:off x="2576829" y="6427750"/>
            <a:ext cx="3178810" cy="243656"/>
          </a:xfrm>
          <a:prstGeom prst="rect">
            <a:avLst/>
          </a:prstGeom>
        </p:spPr>
        <p:txBody>
          <a:bodyPr vert="horz" wrap="square" lIns="0" tIns="0" rIns="0" bIns="0" rtlCol="0">
            <a:spAutoFit/>
          </a:bodyPr>
          <a:lstStyle/>
          <a:p>
            <a:pPr marL="12700" algn="ctr">
              <a:lnSpc>
                <a:spcPts val="1864"/>
              </a:lnSpc>
            </a:pPr>
            <a:r>
              <a:rPr lang="en-US" sz="1600" spc="-5" dirty="0">
                <a:solidFill>
                  <a:srgbClr val="41568E"/>
                </a:solidFill>
                <a:latin typeface="Arial MT"/>
                <a:cs typeface="Arial MT"/>
                <a:hlinkClick r:id="rId2"/>
              </a:rPr>
              <a:t>lipe.aguirre@gmail.com</a:t>
            </a:r>
            <a:endParaRPr lang="en-US" sz="1600" dirty="0">
              <a:latin typeface="Arial MT"/>
              <a:cs typeface="Arial M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929331"/>
            <a:ext cx="5547360" cy="452120"/>
          </a:xfrm>
          <a:prstGeom prst="rect">
            <a:avLst/>
          </a:prstGeom>
        </p:spPr>
        <p:txBody>
          <a:bodyPr vert="horz" wrap="square" lIns="0" tIns="12065" rIns="0" bIns="0" rtlCol="0">
            <a:spAutoFit/>
          </a:bodyPr>
          <a:lstStyle/>
          <a:p>
            <a:pPr marL="12700">
              <a:lnSpc>
                <a:spcPct val="100000"/>
              </a:lnSpc>
              <a:spcBef>
                <a:spcPts val="95"/>
              </a:spcBef>
            </a:pPr>
            <a:r>
              <a:rPr lang="es-ES" sz="2800" spc="-80" dirty="0"/>
              <a:t>Aplicaciones de la Psicología - Ejemplos</a:t>
            </a:r>
            <a:endParaRPr sz="2800" dirty="0"/>
          </a:p>
        </p:txBody>
      </p:sp>
      <p:sp>
        <p:nvSpPr>
          <p:cNvPr id="4" name="object 4"/>
          <p:cNvSpPr txBox="1"/>
          <p:nvPr/>
        </p:nvSpPr>
        <p:spPr>
          <a:xfrm>
            <a:off x="2576829" y="6427750"/>
            <a:ext cx="3178810" cy="252729"/>
          </a:xfrm>
          <a:prstGeom prst="rect">
            <a:avLst/>
          </a:prstGeom>
        </p:spPr>
        <p:txBody>
          <a:bodyPr vert="horz" wrap="square" lIns="0" tIns="0" rIns="0" bIns="0" rtlCol="0">
            <a:spAutoFit/>
          </a:bodyPr>
          <a:lstStyle/>
          <a:p>
            <a:pPr marL="12700" algn="ctr">
              <a:lnSpc>
                <a:spcPts val="1864"/>
              </a:lnSpc>
            </a:pPr>
            <a:r>
              <a:rPr lang="en-US" sz="1600" spc="-5" dirty="0">
                <a:solidFill>
                  <a:srgbClr val="41568E"/>
                </a:solidFill>
                <a:latin typeface="Arial MT"/>
                <a:cs typeface="Arial MT"/>
                <a:hlinkClick r:id="rId2"/>
              </a:rPr>
              <a:t>lipe.aguirre@gmail.com</a:t>
            </a:r>
            <a:endParaRPr lang="en-US" sz="1600" dirty="0">
              <a:latin typeface="Arial MT"/>
              <a:cs typeface="Arial MT"/>
            </a:endParaRPr>
          </a:p>
        </p:txBody>
      </p:sp>
      <p:sp>
        <p:nvSpPr>
          <p:cNvPr id="6" name="object 3">
            <a:extLst>
              <a:ext uri="{FF2B5EF4-FFF2-40B4-BE49-F238E27FC236}">
                <a16:creationId xmlns:a16="http://schemas.microsoft.com/office/drawing/2014/main" id="{243A7F36-E15C-D7B4-FCB9-C3753211319D}"/>
              </a:ext>
            </a:extLst>
          </p:cNvPr>
          <p:cNvSpPr txBox="1"/>
          <p:nvPr/>
        </p:nvSpPr>
        <p:spPr>
          <a:xfrm>
            <a:off x="477202" y="2057400"/>
            <a:ext cx="8189595" cy="2905283"/>
          </a:xfrm>
          <a:prstGeom prst="rect">
            <a:avLst/>
          </a:prstGeom>
        </p:spPr>
        <p:txBody>
          <a:bodyPr vert="horz" wrap="square" lIns="0" tIns="57785" rIns="0" bIns="0" rtlCol="0">
            <a:spAutoFit/>
          </a:bodyPr>
          <a:lstStyle/>
          <a:p>
            <a:pPr marL="240029" indent="-227965">
              <a:lnSpc>
                <a:spcPct val="100000"/>
              </a:lnSpc>
              <a:spcBef>
                <a:spcPts val="455"/>
              </a:spcBef>
              <a:buSzPct val="95000"/>
              <a:buFont typeface="Wingdings"/>
              <a:buChar char=""/>
              <a:tabLst>
                <a:tab pos="240665" algn="l"/>
              </a:tabLst>
            </a:pPr>
            <a:r>
              <a:rPr lang="es-ES" sz="2000" dirty="0">
                <a:latin typeface="Arial MT"/>
                <a:cs typeface="Arial MT"/>
              </a:rPr>
              <a:t>La amabilidad aumenta con la edad?</a:t>
            </a:r>
          </a:p>
          <a:p>
            <a:pPr marL="240029" indent="-227965">
              <a:lnSpc>
                <a:spcPct val="100000"/>
              </a:lnSpc>
              <a:spcBef>
                <a:spcPts val="455"/>
              </a:spcBef>
              <a:buSzPct val="95000"/>
              <a:buFont typeface="Wingdings"/>
              <a:buChar char=""/>
              <a:tabLst>
                <a:tab pos="240665" algn="l"/>
              </a:tabLst>
            </a:pPr>
            <a:endParaRPr lang="es-ES" sz="2000" dirty="0">
              <a:latin typeface="Arial MT"/>
              <a:cs typeface="Arial MT"/>
            </a:endParaRPr>
          </a:p>
          <a:p>
            <a:pPr marL="240029" indent="-227965">
              <a:lnSpc>
                <a:spcPct val="100000"/>
              </a:lnSpc>
              <a:spcBef>
                <a:spcPts val="455"/>
              </a:spcBef>
              <a:buSzPct val="95000"/>
              <a:buFont typeface="Wingdings"/>
              <a:buChar char=""/>
              <a:tabLst>
                <a:tab pos="240665" algn="l"/>
              </a:tabLst>
            </a:pPr>
            <a:r>
              <a:rPr lang="es-ES" sz="2000" dirty="0">
                <a:latin typeface="Arial MT"/>
                <a:cs typeface="Arial MT"/>
              </a:rPr>
              <a:t>Las causas de las diferencias individuales:¿los genes, la experiencia social?</a:t>
            </a:r>
          </a:p>
          <a:p>
            <a:pPr marL="240029" indent="-227965">
              <a:lnSpc>
                <a:spcPct val="100000"/>
              </a:lnSpc>
              <a:spcBef>
                <a:spcPts val="455"/>
              </a:spcBef>
              <a:buSzPct val="95000"/>
              <a:buFont typeface="Wingdings"/>
              <a:buChar char=""/>
              <a:tabLst>
                <a:tab pos="240665" algn="l"/>
              </a:tabLst>
            </a:pPr>
            <a:endParaRPr lang="es-ES" sz="2000" dirty="0">
              <a:latin typeface="Arial MT"/>
              <a:cs typeface="Arial MT"/>
            </a:endParaRPr>
          </a:p>
          <a:p>
            <a:pPr marL="240029" indent="-227965">
              <a:lnSpc>
                <a:spcPct val="100000"/>
              </a:lnSpc>
              <a:spcBef>
                <a:spcPts val="455"/>
              </a:spcBef>
              <a:buSzPct val="95000"/>
              <a:buFont typeface="Wingdings"/>
              <a:buChar char=""/>
              <a:tabLst>
                <a:tab pos="240665" algn="l"/>
              </a:tabLst>
            </a:pPr>
            <a:r>
              <a:rPr lang="es-ES" sz="2000" dirty="0">
                <a:latin typeface="Arial MT"/>
                <a:cs typeface="Arial MT"/>
              </a:rPr>
              <a:t>Complejidad cognitiva, liderazgo y crisis internacionales</a:t>
            </a:r>
          </a:p>
          <a:p>
            <a:pPr marL="240029" indent="-227965">
              <a:lnSpc>
                <a:spcPct val="100000"/>
              </a:lnSpc>
              <a:spcBef>
                <a:spcPts val="455"/>
              </a:spcBef>
              <a:buSzPct val="95000"/>
              <a:buFont typeface="Wingdings"/>
              <a:buChar char=""/>
              <a:tabLst>
                <a:tab pos="240665" algn="l"/>
              </a:tabLst>
            </a:pPr>
            <a:endParaRPr lang="es-ES" sz="2000" dirty="0">
              <a:latin typeface="Arial MT"/>
              <a:cs typeface="Arial MT"/>
            </a:endParaRPr>
          </a:p>
          <a:p>
            <a:pPr marL="240029" indent="-227965">
              <a:lnSpc>
                <a:spcPct val="100000"/>
              </a:lnSpc>
              <a:spcBef>
                <a:spcPts val="455"/>
              </a:spcBef>
              <a:buSzPct val="95000"/>
              <a:buFont typeface="Wingdings"/>
              <a:buChar char=""/>
              <a:tabLst>
                <a:tab pos="240665" algn="l"/>
              </a:tabLst>
            </a:pPr>
            <a:r>
              <a:rPr lang="es-ES" sz="2000" dirty="0">
                <a:latin typeface="Arial MT"/>
                <a:cs typeface="Arial MT"/>
              </a:rPr>
              <a:t>Salud y personalidad</a:t>
            </a:r>
          </a:p>
        </p:txBody>
      </p:sp>
    </p:spTree>
    <p:extLst>
      <p:ext uri="{BB962C8B-B14F-4D97-AF65-F5344CB8AC3E}">
        <p14:creationId xmlns:p14="http://schemas.microsoft.com/office/powerpoint/2010/main" val="3574768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8217" y="1285748"/>
            <a:ext cx="4152900" cy="452120"/>
          </a:xfrm>
          <a:prstGeom prst="rect">
            <a:avLst/>
          </a:prstGeom>
        </p:spPr>
        <p:txBody>
          <a:bodyPr vert="horz" wrap="square" lIns="0" tIns="12065" rIns="0" bIns="0" rtlCol="0">
            <a:spAutoFit/>
          </a:bodyPr>
          <a:lstStyle/>
          <a:p>
            <a:pPr marL="12700">
              <a:lnSpc>
                <a:spcPct val="100000"/>
              </a:lnSpc>
              <a:spcBef>
                <a:spcPts val="95"/>
              </a:spcBef>
            </a:pPr>
            <a:r>
              <a:rPr sz="2800" spc="-105" dirty="0"/>
              <a:t>L</a:t>
            </a:r>
            <a:r>
              <a:rPr sz="2800" spc="-100" dirty="0"/>
              <a:t>E</a:t>
            </a:r>
            <a:r>
              <a:rPr sz="2800" spc="-105" dirty="0"/>
              <a:t>C</a:t>
            </a:r>
            <a:r>
              <a:rPr sz="2800" spc="-100" dirty="0"/>
              <a:t>TU</a:t>
            </a:r>
            <a:r>
              <a:rPr sz="2800" spc="-95" dirty="0"/>
              <a:t>R</a:t>
            </a:r>
            <a:r>
              <a:rPr sz="2800" spc="-5" dirty="0"/>
              <a:t>A</a:t>
            </a:r>
            <a:r>
              <a:rPr sz="2800" spc="-225" dirty="0"/>
              <a:t> </a:t>
            </a:r>
            <a:r>
              <a:rPr sz="2800" spc="-5" dirty="0"/>
              <a:t>Y</a:t>
            </a:r>
            <a:r>
              <a:rPr sz="2800" spc="-195" dirty="0"/>
              <a:t> </a:t>
            </a:r>
            <a:r>
              <a:rPr sz="2800" spc="-100" dirty="0"/>
              <a:t>A</a:t>
            </a:r>
            <a:r>
              <a:rPr sz="2800" spc="-110" dirty="0"/>
              <a:t>N</a:t>
            </a:r>
            <a:r>
              <a:rPr sz="2800" spc="-100" dirty="0"/>
              <a:t>Á</a:t>
            </a:r>
            <a:r>
              <a:rPr sz="2800" spc="-105" dirty="0"/>
              <a:t>L</a:t>
            </a:r>
            <a:r>
              <a:rPr sz="2800" spc="-100" dirty="0"/>
              <a:t>I</a:t>
            </a:r>
            <a:r>
              <a:rPr sz="2800" spc="-105" dirty="0"/>
              <a:t>S</a:t>
            </a:r>
            <a:r>
              <a:rPr sz="2800" spc="-100" dirty="0"/>
              <a:t>I</a:t>
            </a:r>
            <a:r>
              <a:rPr sz="2800" spc="-5" dirty="0"/>
              <a:t>S</a:t>
            </a:r>
            <a:r>
              <a:rPr sz="2800" spc="-215" dirty="0"/>
              <a:t> </a:t>
            </a:r>
            <a:r>
              <a:rPr sz="2800" spc="-110" dirty="0"/>
              <a:t>D</a:t>
            </a:r>
            <a:r>
              <a:rPr sz="2800" spc="-5" dirty="0"/>
              <a:t>E</a:t>
            </a:r>
            <a:r>
              <a:rPr sz="2800" spc="-190" dirty="0"/>
              <a:t> </a:t>
            </a:r>
            <a:r>
              <a:rPr sz="2800" spc="-105" dirty="0"/>
              <a:t>C</a:t>
            </a:r>
            <a:r>
              <a:rPr sz="2800" spc="-100" dirty="0"/>
              <a:t>A</a:t>
            </a:r>
            <a:r>
              <a:rPr sz="2800" spc="-105" dirty="0"/>
              <a:t>SO</a:t>
            </a:r>
            <a:r>
              <a:rPr sz="2800" spc="-5" dirty="0"/>
              <a:t>S</a:t>
            </a:r>
            <a:endParaRPr sz="2800"/>
          </a:p>
        </p:txBody>
      </p:sp>
      <p:pic>
        <p:nvPicPr>
          <p:cNvPr id="3" name="object 3"/>
          <p:cNvPicPr/>
          <p:nvPr/>
        </p:nvPicPr>
        <p:blipFill>
          <a:blip r:embed="rId2" cstate="print"/>
          <a:stretch>
            <a:fillRect/>
          </a:stretch>
        </p:blipFill>
        <p:spPr>
          <a:xfrm>
            <a:off x="2779776" y="2227187"/>
            <a:ext cx="3718560" cy="3222815"/>
          </a:xfrm>
          <a:prstGeom prst="rect">
            <a:avLst/>
          </a:prstGeom>
        </p:spPr>
      </p:pic>
      <p:sp>
        <p:nvSpPr>
          <p:cNvPr id="4" name="object 4"/>
          <p:cNvSpPr txBox="1"/>
          <p:nvPr/>
        </p:nvSpPr>
        <p:spPr>
          <a:xfrm>
            <a:off x="2576829" y="6427750"/>
            <a:ext cx="3178810" cy="252729"/>
          </a:xfrm>
          <a:prstGeom prst="rect">
            <a:avLst/>
          </a:prstGeom>
        </p:spPr>
        <p:txBody>
          <a:bodyPr vert="horz" wrap="square" lIns="0" tIns="0" rIns="0" bIns="0" rtlCol="0">
            <a:spAutoFit/>
          </a:bodyPr>
          <a:lstStyle/>
          <a:p>
            <a:pPr marL="12700" algn="ctr">
              <a:lnSpc>
                <a:spcPts val="1864"/>
              </a:lnSpc>
            </a:pPr>
            <a:r>
              <a:rPr lang="en-US" sz="1600" spc="-5" dirty="0">
                <a:solidFill>
                  <a:srgbClr val="41568E"/>
                </a:solidFill>
                <a:latin typeface="Arial MT"/>
                <a:cs typeface="Arial MT"/>
                <a:hlinkClick r:id="rId3"/>
              </a:rPr>
              <a:t>lipe.aguirre@gmail.com</a:t>
            </a:r>
            <a:endParaRPr lang="en-US" sz="1600" dirty="0">
              <a:latin typeface="Arial MT"/>
              <a:cs typeface="Arial M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4604" algn="ctr">
              <a:lnSpc>
                <a:spcPct val="100000"/>
              </a:lnSpc>
              <a:spcBef>
                <a:spcPts val="95"/>
              </a:spcBef>
            </a:pPr>
            <a:r>
              <a:rPr sz="2800" spc="-105" dirty="0"/>
              <a:t>L</a:t>
            </a:r>
            <a:r>
              <a:rPr sz="2800" spc="-100" dirty="0"/>
              <a:t>E</a:t>
            </a:r>
            <a:r>
              <a:rPr sz="2800" spc="-105" dirty="0"/>
              <a:t>C</a:t>
            </a:r>
            <a:r>
              <a:rPr sz="2800" spc="-100" dirty="0"/>
              <a:t>T</a:t>
            </a:r>
            <a:r>
              <a:rPr sz="2800" spc="-95" dirty="0"/>
              <a:t>UR</a:t>
            </a:r>
            <a:r>
              <a:rPr sz="2800" spc="-5" dirty="0"/>
              <a:t>A</a:t>
            </a:r>
            <a:r>
              <a:rPr sz="2800" spc="-225" dirty="0"/>
              <a:t> </a:t>
            </a:r>
            <a:r>
              <a:rPr sz="2800" spc="-5" dirty="0"/>
              <a:t>Y</a:t>
            </a:r>
            <a:r>
              <a:rPr sz="2800" spc="-200" dirty="0"/>
              <a:t> </a:t>
            </a:r>
            <a:r>
              <a:rPr sz="2800" spc="-100" dirty="0"/>
              <a:t>A</a:t>
            </a:r>
            <a:r>
              <a:rPr sz="2800" spc="-110" dirty="0"/>
              <a:t>N</a:t>
            </a:r>
            <a:r>
              <a:rPr sz="2800" spc="-100" dirty="0"/>
              <a:t>A</a:t>
            </a:r>
            <a:r>
              <a:rPr sz="2800" spc="-105" dirty="0"/>
              <a:t>L</a:t>
            </a:r>
            <a:r>
              <a:rPr sz="2800" spc="-100" dirty="0"/>
              <a:t>I</a:t>
            </a:r>
            <a:r>
              <a:rPr sz="2800" spc="-105" dirty="0"/>
              <a:t>S</a:t>
            </a:r>
            <a:r>
              <a:rPr sz="2800" spc="-100" dirty="0"/>
              <a:t>I</a:t>
            </a:r>
            <a:r>
              <a:rPr sz="2800" spc="-5" dirty="0"/>
              <a:t>S</a:t>
            </a:r>
            <a:r>
              <a:rPr sz="2800" spc="-210" dirty="0"/>
              <a:t> </a:t>
            </a:r>
            <a:r>
              <a:rPr sz="2800" spc="-110" dirty="0"/>
              <a:t>D</a:t>
            </a:r>
            <a:r>
              <a:rPr sz="2800" spc="-5" dirty="0"/>
              <a:t>E</a:t>
            </a:r>
            <a:r>
              <a:rPr sz="2800" spc="-190" dirty="0"/>
              <a:t> </a:t>
            </a:r>
            <a:r>
              <a:rPr sz="2800" spc="-105" dirty="0"/>
              <a:t>C</a:t>
            </a:r>
            <a:r>
              <a:rPr sz="2800" spc="-100" dirty="0"/>
              <a:t>A</a:t>
            </a:r>
            <a:r>
              <a:rPr sz="2800" spc="-105" dirty="0"/>
              <a:t>SO</a:t>
            </a:r>
            <a:r>
              <a:rPr sz="2800" spc="-5" dirty="0"/>
              <a:t>S</a:t>
            </a:r>
            <a:endParaRPr sz="2800"/>
          </a:p>
          <a:p>
            <a:pPr marL="14604" algn="ctr">
              <a:lnSpc>
                <a:spcPct val="100000"/>
              </a:lnSpc>
              <a:spcBef>
                <a:spcPts val="50"/>
              </a:spcBef>
            </a:pPr>
            <a:r>
              <a:rPr sz="2100" spc="-95" dirty="0"/>
              <a:t>O</a:t>
            </a:r>
            <a:r>
              <a:rPr sz="2100" spc="-100" dirty="0"/>
              <a:t>B</a:t>
            </a:r>
            <a:r>
              <a:rPr sz="2100" spc="-95" dirty="0"/>
              <a:t>J</a:t>
            </a:r>
            <a:r>
              <a:rPr sz="2100" spc="-105" dirty="0"/>
              <a:t>E</a:t>
            </a:r>
            <a:r>
              <a:rPr sz="2100" spc="-100" dirty="0"/>
              <a:t>TIV</a:t>
            </a:r>
            <a:r>
              <a:rPr sz="2100" spc="-95" dirty="0"/>
              <a:t>O</a:t>
            </a:r>
            <a:r>
              <a:rPr sz="2100" dirty="0"/>
              <a:t>S</a:t>
            </a:r>
            <a:r>
              <a:rPr sz="2100" spc="-245" dirty="0"/>
              <a:t> </a:t>
            </a:r>
            <a:r>
              <a:rPr sz="2100" spc="-95" dirty="0"/>
              <a:t>D</a:t>
            </a:r>
            <a:r>
              <a:rPr sz="2100" dirty="0"/>
              <a:t>E</a:t>
            </a:r>
            <a:r>
              <a:rPr sz="2100" spc="-204" dirty="0"/>
              <a:t> </a:t>
            </a:r>
            <a:r>
              <a:rPr sz="2100" spc="-95" dirty="0"/>
              <a:t>L</a:t>
            </a:r>
            <a:r>
              <a:rPr sz="2100" dirty="0"/>
              <a:t>A</a:t>
            </a:r>
            <a:r>
              <a:rPr sz="2100" spc="-220" dirty="0"/>
              <a:t> </a:t>
            </a:r>
            <a:r>
              <a:rPr sz="2100" spc="-100" dirty="0"/>
              <a:t>ACTIVI</a:t>
            </a:r>
            <a:r>
              <a:rPr sz="2100" spc="-95" dirty="0"/>
              <a:t>D</a:t>
            </a:r>
            <a:r>
              <a:rPr sz="2100" spc="-100" dirty="0"/>
              <a:t>A</a:t>
            </a:r>
            <a:r>
              <a:rPr sz="2100" dirty="0"/>
              <a:t>D</a:t>
            </a:r>
            <a:endParaRPr sz="2100"/>
          </a:p>
        </p:txBody>
      </p:sp>
      <p:sp>
        <p:nvSpPr>
          <p:cNvPr id="4" name="object 4"/>
          <p:cNvSpPr txBox="1"/>
          <p:nvPr/>
        </p:nvSpPr>
        <p:spPr>
          <a:xfrm>
            <a:off x="2576829" y="6427750"/>
            <a:ext cx="3178810" cy="252729"/>
          </a:xfrm>
          <a:prstGeom prst="rect">
            <a:avLst/>
          </a:prstGeom>
        </p:spPr>
        <p:txBody>
          <a:bodyPr vert="horz" wrap="square" lIns="0" tIns="0" rIns="0" bIns="0" rtlCol="0">
            <a:spAutoFit/>
          </a:bodyPr>
          <a:lstStyle/>
          <a:p>
            <a:pPr marL="12700" algn="ctr">
              <a:lnSpc>
                <a:spcPts val="1864"/>
              </a:lnSpc>
            </a:pPr>
            <a:r>
              <a:rPr lang="en-US" sz="1600" spc="-5" dirty="0">
                <a:solidFill>
                  <a:srgbClr val="41568E"/>
                </a:solidFill>
                <a:latin typeface="Arial MT"/>
                <a:cs typeface="Arial MT"/>
                <a:hlinkClick r:id="rId2"/>
              </a:rPr>
              <a:t>lipe.aguirre@gmail.com</a:t>
            </a:r>
            <a:endParaRPr lang="en-US" sz="1600" dirty="0">
              <a:latin typeface="Arial MT"/>
              <a:cs typeface="Arial MT"/>
            </a:endParaRPr>
          </a:p>
        </p:txBody>
      </p:sp>
      <p:sp>
        <p:nvSpPr>
          <p:cNvPr id="3" name="object 3"/>
          <p:cNvSpPr txBox="1"/>
          <p:nvPr/>
        </p:nvSpPr>
        <p:spPr>
          <a:xfrm>
            <a:off x="464616" y="2204465"/>
            <a:ext cx="7755890" cy="2174875"/>
          </a:xfrm>
          <a:prstGeom prst="rect">
            <a:avLst/>
          </a:prstGeom>
        </p:spPr>
        <p:txBody>
          <a:bodyPr vert="horz" wrap="square" lIns="0" tIns="12700" rIns="0" bIns="0" rtlCol="0">
            <a:spAutoFit/>
          </a:bodyPr>
          <a:lstStyle/>
          <a:p>
            <a:pPr marL="355600" indent="-342900">
              <a:lnSpc>
                <a:spcPct val="100000"/>
              </a:lnSpc>
              <a:spcBef>
                <a:spcPts val="100"/>
              </a:spcBef>
              <a:buFont typeface="Wingdings"/>
              <a:buChar char=""/>
              <a:tabLst>
                <a:tab pos="354965" algn="l"/>
                <a:tab pos="355600" algn="l"/>
              </a:tabLst>
            </a:pPr>
            <a:r>
              <a:rPr sz="1800" spc="100" dirty="0">
                <a:solidFill>
                  <a:srgbClr val="001F5F"/>
                </a:solidFill>
                <a:latin typeface="Arial MT"/>
                <a:cs typeface="Arial MT"/>
              </a:rPr>
              <a:t>LECTURA</a:t>
            </a:r>
            <a:r>
              <a:rPr sz="1800" spc="235" dirty="0">
                <a:solidFill>
                  <a:srgbClr val="001F5F"/>
                </a:solidFill>
                <a:latin typeface="Arial MT"/>
                <a:cs typeface="Arial MT"/>
              </a:rPr>
              <a:t> </a:t>
            </a:r>
            <a:r>
              <a:rPr sz="1800" spc="55" dirty="0">
                <a:solidFill>
                  <a:srgbClr val="001F5F"/>
                </a:solidFill>
                <a:latin typeface="Arial MT"/>
                <a:cs typeface="Arial MT"/>
              </a:rPr>
              <a:t>DE</a:t>
            </a:r>
            <a:r>
              <a:rPr sz="1800" spc="240" dirty="0">
                <a:solidFill>
                  <a:srgbClr val="001F5F"/>
                </a:solidFill>
                <a:latin typeface="Arial MT"/>
                <a:cs typeface="Arial MT"/>
              </a:rPr>
              <a:t> </a:t>
            </a:r>
            <a:r>
              <a:rPr sz="1800" spc="90" dirty="0">
                <a:solidFill>
                  <a:srgbClr val="001F5F"/>
                </a:solidFill>
                <a:latin typeface="Arial MT"/>
                <a:cs typeface="Arial MT"/>
              </a:rPr>
              <a:t>CASOS</a:t>
            </a:r>
            <a:r>
              <a:rPr sz="1800" spc="229" dirty="0">
                <a:solidFill>
                  <a:srgbClr val="001F5F"/>
                </a:solidFill>
                <a:latin typeface="Arial MT"/>
                <a:cs typeface="Arial MT"/>
              </a:rPr>
              <a:t> </a:t>
            </a:r>
            <a:r>
              <a:rPr sz="1800" spc="55" dirty="0">
                <a:solidFill>
                  <a:srgbClr val="001F5F"/>
                </a:solidFill>
                <a:latin typeface="Arial MT"/>
                <a:cs typeface="Arial MT"/>
              </a:rPr>
              <a:t>NO</a:t>
            </a:r>
            <a:r>
              <a:rPr sz="1800" spc="250" dirty="0">
                <a:solidFill>
                  <a:srgbClr val="001F5F"/>
                </a:solidFill>
                <a:latin typeface="Arial MT"/>
                <a:cs typeface="Arial MT"/>
              </a:rPr>
              <a:t> </a:t>
            </a:r>
            <a:r>
              <a:rPr sz="1800" spc="105" dirty="0">
                <a:solidFill>
                  <a:srgbClr val="001F5F"/>
                </a:solidFill>
                <a:latin typeface="Arial MT"/>
                <a:cs typeface="Arial MT"/>
              </a:rPr>
              <a:t>NECESARIAMENTE</a:t>
            </a:r>
            <a:r>
              <a:rPr sz="1800" spc="229" dirty="0">
                <a:solidFill>
                  <a:srgbClr val="001F5F"/>
                </a:solidFill>
                <a:latin typeface="Arial MT"/>
                <a:cs typeface="Arial MT"/>
              </a:rPr>
              <a:t> </a:t>
            </a:r>
            <a:r>
              <a:rPr sz="1800" spc="105" dirty="0">
                <a:solidFill>
                  <a:srgbClr val="001F5F"/>
                </a:solidFill>
                <a:latin typeface="Arial MT"/>
                <a:cs typeface="Arial MT"/>
              </a:rPr>
              <a:t>PATOLÓGICOS.</a:t>
            </a:r>
            <a:endParaRPr sz="1800" dirty="0">
              <a:latin typeface="Arial MT"/>
              <a:cs typeface="Arial MT"/>
            </a:endParaRPr>
          </a:p>
          <a:p>
            <a:pPr marL="355600" indent="-342900">
              <a:lnSpc>
                <a:spcPct val="100000"/>
              </a:lnSpc>
              <a:spcBef>
                <a:spcPts val="1680"/>
              </a:spcBef>
              <a:buFont typeface="Wingdings"/>
              <a:buChar char=""/>
              <a:tabLst>
                <a:tab pos="354965" algn="l"/>
                <a:tab pos="355600" algn="l"/>
              </a:tabLst>
            </a:pPr>
            <a:r>
              <a:rPr sz="1800" spc="110" dirty="0">
                <a:solidFill>
                  <a:srgbClr val="001F5F"/>
                </a:solidFill>
                <a:latin typeface="Arial MT"/>
                <a:cs typeface="Arial MT"/>
              </a:rPr>
              <a:t>IDENTIFICACIÓN</a:t>
            </a:r>
            <a:r>
              <a:rPr sz="1800" spc="200" dirty="0">
                <a:solidFill>
                  <a:srgbClr val="001F5F"/>
                </a:solidFill>
                <a:latin typeface="Arial MT"/>
                <a:cs typeface="Arial MT"/>
              </a:rPr>
              <a:t> </a:t>
            </a:r>
            <a:r>
              <a:rPr sz="1800" spc="55" dirty="0">
                <a:solidFill>
                  <a:srgbClr val="001F5F"/>
                </a:solidFill>
                <a:latin typeface="Arial MT"/>
                <a:cs typeface="Arial MT"/>
              </a:rPr>
              <a:t>DE</a:t>
            </a:r>
            <a:r>
              <a:rPr sz="1800" spc="229" dirty="0">
                <a:solidFill>
                  <a:srgbClr val="001F5F"/>
                </a:solidFill>
                <a:latin typeface="Arial MT"/>
                <a:cs typeface="Arial MT"/>
              </a:rPr>
              <a:t> </a:t>
            </a:r>
            <a:r>
              <a:rPr sz="1800" spc="100" dirty="0">
                <a:solidFill>
                  <a:srgbClr val="001F5F"/>
                </a:solidFill>
                <a:latin typeface="Arial MT"/>
                <a:cs typeface="Arial MT"/>
              </a:rPr>
              <a:t>ASPECTOS</a:t>
            </a:r>
            <a:r>
              <a:rPr sz="1800" spc="204" dirty="0">
                <a:solidFill>
                  <a:srgbClr val="001F5F"/>
                </a:solidFill>
                <a:latin typeface="Arial MT"/>
                <a:cs typeface="Arial MT"/>
              </a:rPr>
              <a:t> </a:t>
            </a:r>
            <a:r>
              <a:rPr sz="1800" spc="55" dirty="0">
                <a:solidFill>
                  <a:srgbClr val="001F5F"/>
                </a:solidFill>
                <a:latin typeface="Arial MT"/>
                <a:cs typeface="Arial MT"/>
              </a:rPr>
              <a:t>DE</a:t>
            </a:r>
            <a:r>
              <a:rPr sz="1800" spc="225" dirty="0">
                <a:solidFill>
                  <a:srgbClr val="001F5F"/>
                </a:solidFill>
                <a:latin typeface="Arial MT"/>
                <a:cs typeface="Arial MT"/>
              </a:rPr>
              <a:t> </a:t>
            </a:r>
            <a:r>
              <a:rPr sz="1800" spc="55" dirty="0">
                <a:solidFill>
                  <a:srgbClr val="001F5F"/>
                </a:solidFill>
                <a:latin typeface="Arial MT"/>
                <a:cs typeface="Arial MT"/>
              </a:rPr>
              <a:t>LA</a:t>
            </a:r>
            <a:r>
              <a:rPr sz="1800" spc="229" dirty="0">
                <a:solidFill>
                  <a:srgbClr val="001F5F"/>
                </a:solidFill>
                <a:latin typeface="Arial MT"/>
                <a:cs typeface="Arial MT"/>
              </a:rPr>
              <a:t> </a:t>
            </a:r>
            <a:r>
              <a:rPr sz="1800" spc="105" dirty="0">
                <a:solidFill>
                  <a:srgbClr val="001F5F"/>
                </a:solidFill>
                <a:latin typeface="Arial MT"/>
                <a:cs typeface="Arial MT"/>
              </a:rPr>
              <a:t>PERSONALIDAD.</a:t>
            </a:r>
            <a:endParaRPr sz="1800" dirty="0">
              <a:latin typeface="Arial MT"/>
              <a:cs typeface="Arial MT"/>
            </a:endParaRPr>
          </a:p>
          <a:p>
            <a:pPr marL="355600" indent="-342900">
              <a:lnSpc>
                <a:spcPct val="100000"/>
              </a:lnSpc>
              <a:spcBef>
                <a:spcPts val="1680"/>
              </a:spcBef>
              <a:buFont typeface="Wingdings"/>
              <a:buChar char=""/>
              <a:tabLst>
                <a:tab pos="354965" algn="l"/>
                <a:tab pos="355600" algn="l"/>
              </a:tabLst>
            </a:pPr>
            <a:r>
              <a:rPr sz="1800" spc="105" dirty="0">
                <a:solidFill>
                  <a:srgbClr val="001F5F"/>
                </a:solidFill>
                <a:latin typeface="Arial MT"/>
                <a:cs typeface="Arial MT"/>
              </a:rPr>
              <a:t>INTEGRACIÓN</a:t>
            </a:r>
            <a:r>
              <a:rPr sz="1800" spc="204" dirty="0">
                <a:solidFill>
                  <a:srgbClr val="001F5F"/>
                </a:solidFill>
                <a:latin typeface="Arial MT"/>
                <a:cs typeface="Arial MT"/>
              </a:rPr>
              <a:t> </a:t>
            </a:r>
            <a:r>
              <a:rPr sz="1800" spc="75" dirty="0">
                <a:solidFill>
                  <a:srgbClr val="001F5F"/>
                </a:solidFill>
                <a:latin typeface="Arial MT"/>
                <a:cs typeface="Arial MT"/>
              </a:rPr>
              <a:t>DEL</a:t>
            </a:r>
            <a:r>
              <a:rPr sz="1800" spc="245" dirty="0">
                <a:solidFill>
                  <a:srgbClr val="001F5F"/>
                </a:solidFill>
                <a:latin typeface="Arial MT"/>
                <a:cs typeface="Arial MT"/>
              </a:rPr>
              <a:t> </a:t>
            </a:r>
            <a:r>
              <a:rPr sz="1800" spc="100" dirty="0">
                <a:solidFill>
                  <a:srgbClr val="001F5F"/>
                </a:solidFill>
                <a:latin typeface="Arial MT"/>
                <a:cs typeface="Arial MT"/>
              </a:rPr>
              <a:t>MATERIAL</a:t>
            </a:r>
            <a:r>
              <a:rPr sz="1800" spc="210" dirty="0">
                <a:solidFill>
                  <a:srgbClr val="001F5F"/>
                </a:solidFill>
                <a:latin typeface="Arial MT"/>
                <a:cs typeface="Arial MT"/>
              </a:rPr>
              <a:t> </a:t>
            </a:r>
            <a:r>
              <a:rPr sz="1800" spc="90" dirty="0">
                <a:solidFill>
                  <a:srgbClr val="001F5F"/>
                </a:solidFill>
                <a:latin typeface="Arial MT"/>
                <a:cs typeface="Arial MT"/>
              </a:rPr>
              <a:t>LEÍDO</a:t>
            </a:r>
            <a:r>
              <a:rPr sz="1800" spc="245" dirty="0">
                <a:solidFill>
                  <a:srgbClr val="001F5F"/>
                </a:solidFill>
                <a:latin typeface="Arial MT"/>
                <a:cs typeface="Arial MT"/>
              </a:rPr>
              <a:t> </a:t>
            </a:r>
            <a:r>
              <a:rPr sz="1800" spc="95" dirty="0">
                <a:solidFill>
                  <a:srgbClr val="001F5F"/>
                </a:solidFill>
                <a:latin typeface="Arial MT"/>
                <a:cs typeface="Arial MT"/>
              </a:rPr>
              <a:t>HASTA</a:t>
            </a:r>
            <a:r>
              <a:rPr sz="1800" spc="225" dirty="0">
                <a:solidFill>
                  <a:srgbClr val="001F5F"/>
                </a:solidFill>
                <a:latin typeface="Arial MT"/>
                <a:cs typeface="Arial MT"/>
              </a:rPr>
              <a:t> </a:t>
            </a:r>
            <a:r>
              <a:rPr sz="1800" spc="95" dirty="0">
                <a:solidFill>
                  <a:srgbClr val="001F5F"/>
                </a:solidFill>
                <a:latin typeface="Arial MT"/>
                <a:cs typeface="Arial MT"/>
              </a:rPr>
              <a:t>AHORA.</a:t>
            </a:r>
            <a:endParaRPr sz="1800" dirty="0">
              <a:latin typeface="Arial MT"/>
              <a:cs typeface="Arial MT"/>
            </a:endParaRPr>
          </a:p>
          <a:p>
            <a:pPr marL="355600" indent="-342900">
              <a:lnSpc>
                <a:spcPct val="100000"/>
              </a:lnSpc>
              <a:spcBef>
                <a:spcPts val="1680"/>
              </a:spcBef>
              <a:buFont typeface="Wingdings"/>
              <a:buChar char=""/>
              <a:tabLst>
                <a:tab pos="354965" algn="l"/>
                <a:tab pos="355600" algn="l"/>
              </a:tabLst>
            </a:pPr>
            <a:r>
              <a:rPr sz="1800" spc="100" dirty="0">
                <a:solidFill>
                  <a:srgbClr val="001F5F"/>
                </a:solidFill>
                <a:latin typeface="Arial MT"/>
                <a:cs typeface="Arial MT"/>
              </a:rPr>
              <a:t>REFLEXIÓN</a:t>
            </a:r>
            <a:r>
              <a:rPr sz="1800" spc="240" dirty="0">
                <a:solidFill>
                  <a:srgbClr val="001F5F"/>
                </a:solidFill>
                <a:latin typeface="Arial MT"/>
                <a:cs typeface="Arial MT"/>
              </a:rPr>
              <a:t> </a:t>
            </a:r>
            <a:r>
              <a:rPr sz="1800" spc="55" dirty="0">
                <a:solidFill>
                  <a:srgbClr val="001F5F"/>
                </a:solidFill>
                <a:latin typeface="Arial MT"/>
                <a:cs typeface="Arial MT"/>
              </a:rPr>
              <a:t>DE</a:t>
            </a:r>
            <a:r>
              <a:rPr sz="1800" spc="229" dirty="0">
                <a:solidFill>
                  <a:srgbClr val="001F5F"/>
                </a:solidFill>
                <a:latin typeface="Arial MT"/>
                <a:cs typeface="Arial MT"/>
              </a:rPr>
              <a:t> </a:t>
            </a:r>
            <a:r>
              <a:rPr sz="1800" spc="85" dirty="0">
                <a:solidFill>
                  <a:srgbClr val="001F5F"/>
                </a:solidFill>
                <a:latin typeface="Arial MT"/>
                <a:cs typeface="Arial MT"/>
              </a:rPr>
              <a:t>CÓMO</a:t>
            </a:r>
            <a:r>
              <a:rPr sz="1800" spc="225" dirty="0">
                <a:solidFill>
                  <a:srgbClr val="001F5F"/>
                </a:solidFill>
                <a:latin typeface="Arial MT"/>
                <a:cs typeface="Arial MT"/>
              </a:rPr>
              <a:t> </a:t>
            </a:r>
            <a:r>
              <a:rPr sz="1800" spc="75" dirty="0">
                <a:solidFill>
                  <a:srgbClr val="001F5F"/>
                </a:solidFill>
                <a:latin typeface="Arial MT"/>
                <a:cs typeface="Arial MT"/>
              </a:rPr>
              <a:t>UNA</a:t>
            </a:r>
            <a:r>
              <a:rPr sz="1800" spc="229" dirty="0">
                <a:solidFill>
                  <a:srgbClr val="001F5F"/>
                </a:solidFill>
                <a:latin typeface="Arial MT"/>
                <a:cs typeface="Arial MT"/>
              </a:rPr>
              <a:t> </a:t>
            </a:r>
            <a:r>
              <a:rPr sz="1800" spc="100" dirty="0">
                <a:solidFill>
                  <a:srgbClr val="001F5F"/>
                </a:solidFill>
                <a:latin typeface="Arial MT"/>
                <a:cs typeface="Arial MT"/>
              </a:rPr>
              <a:t>TEORÍA</a:t>
            </a:r>
            <a:r>
              <a:rPr sz="1800" spc="210" dirty="0">
                <a:solidFill>
                  <a:srgbClr val="001F5F"/>
                </a:solidFill>
                <a:latin typeface="Arial MT"/>
                <a:cs typeface="Arial MT"/>
              </a:rPr>
              <a:t> </a:t>
            </a:r>
            <a:r>
              <a:rPr sz="1800" spc="55" dirty="0">
                <a:solidFill>
                  <a:srgbClr val="001F5F"/>
                </a:solidFill>
                <a:latin typeface="Arial MT"/>
                <a:cs typeface="Arial MT"/>
              </a:rPr>
              <a:t>DE</a:t>
            </a:r>
            <a:r>
              <a:rPr sz="1800" spc="229" dirty="0">
                <a:solidFill>
                  <a:srgbClr val="001F5F"/>
                </a:solidFill>
                <a:latin typeface="Arial MT"/>
                <a:cs typeface="Arial MT"/>
              </a:rPr>
              <a:t> </a:t>
            </a:r>
            <a:r>
              <a:rPr sz="1800" spc="50" dirty="0">
                <a:solidFill>
                  <a:srgbClr val="001F5F"/>
                </a:solidFill>
                <a:latin typeface="Arial MT"/>
                <a:cs typeface="Arial MT"/>
              </a:rPr>
              <a:t>LA</a:t>
            </a:r>
            <a:r>
              <a:rPr sz="1800" spc="229" dirty="0">
                <a:solidFill>
                  <a:srgbClr val="001F5F"/>
                </a:solidFill>
                <a:latin typeface="Arial MT"/>
                <a:cs typeface="Arial MT"/>
              </a:rPr>
              <a:t> </a:t>
            </a:r>
            <a:r>
              <a:rPr sz="1800" spc="105" dirty="0">
                <a:solidFill>
                  <a:srgbClr val="001F5F"/>
                </a:solidFill>
                <a:latin typeface="Arial MT"/>
                <a:cs typeface="Arial MT"/>
              </a:rPr>
              <a:t>PERSONALIDAD</a:t>
            </a:r>
            <a:endParaRPr sz="1800" dirty="0">
              <a:latin typeface="Arial MT"/>
              <a:cs typeface="Arial MT"/>
            </a:endParaRPr>
          </a:p>
          <a:p>
            <a:pPr marL="355600">
              <a:lnSpc>
                <a:spcPct val="100000"/>
              </a:lnSpc>
              <a:spcBef>
                <a:spcPts val="1080"/>
              </a:spcBef>
            </a:pPr>
            <a:r>
              <a:rPr sz="1800" spc="95" dirty="0">
                <a:solidFill>
                  <a:srgbClr val="001F5F"/>
                </a:solidFill>
                <a:latin typeface="Arial MT"/>
                <a:cs typeface="Arial MT"/>
              </a:rPr>
              <a:t>INFLUYE</a:t>
            </a:r>
            <a:r>
              <a:rPr sz="1800" spc="235" dirty="0">
                <a:solidFill>
                  <a:srgbClr val="001F5F"/>
                </a:solidFill>
                <a:latin typeface="Arial MT"/>
                <a:cs typeface="Arial MT"/>
              </a:rPr>
              <a:t> </a:t>
            </a:r>
            <a:r>
              <a:rPr sz="1800" spc="55" dirty="0">
                <a:solidFill>
                  <a:srgbClr val="001F5F"/>
                </a:solidFill>
                <a:latin typeface="Arial MT"/>
                <a:cs typeface="Arial MT"/>
              </a:rPr>
              <a:t>EN</a:t>
            </a:r>
            <a:r>
              <a:rPr sz="1800" spc="235" dirty="0">
                <a:solidFill>
                  <a:srgbClr val="001F5F"/>
                </a:solidFill>
                <a:latin typeface="Arial MT"/>
                <a:cs typeface="Arial MT"/>
              </a:rPr>
              <a:t> </a:t>
            </a:r>
            <a:r>
              <a:rPr sz="1800" spc="55" dirty="0">
                <a:solidFill>
                  <a:srgbClr val="001F5F"/>
                </a:solidFill>
                <a:latin typeface="Arial MT"/>
                <a:cs typeface="Arial MT"/>
              </a:rPr>
              <a:t>LA</a:t>
            </a:r>
            <a:r>
              <a:rPr sz="1800" spc="235" dirty="0">
                <a:solidFill>
                  <a:srgbClr val="001F5F"/>
                </a:solidFill>
                <a:latin typeface="Arial MT"/>
                <a:cs typeface="Arial MT"/>
              </a:rPr>
              <a:t> </a:t>
            </a:r>
            <a:r>
              <a:rPr sz="1800" spc="100" dirty="0">
                <a:solidFill>
                  <a:srgbClr val="001F5F"/>
                </a:solidFill>
                <a:latin typeface="Arial MT"/>
                <a:cs typeface="Arial MT"/>
              </a:rPr>
              <a:t>PERCEPCIÓN</a:t>
            </a:r>
            <a:r>
              <a:rPr sz="1800" spc="235" dirty="0">
                <a:solidFill>
                  <a:srgbClr val="001F5F"/>
                </a:solidFill>
                <a:latin typeface="Arial MT"/>
                <a:cs typeface="Arial MT"/>
              </a:rPr>
              <a:t> </a:t>
            </a:r>
            <a:r>
              <a:rPr sz="1800" spc="55" dirty="0">
                <a:solidFill>
                  <a:srgbClr val="001F5F"/>
                </a:solidFill>
                <a:latin typeface="Arial MT"/>
                <a:cs typeface="Arial MT"/>
              </a:rPr>
              <a:t>DE</a:t>
            </a:r>
            <a:r>
              <a:rPr sz="1800" spc="235" dirty="0">
                <a:solidFill>
                  <a:srgbClr val="001F5F"/>
                </a:solidFill>
                <a:latin typeface="Arial MT"/>
                <a:cs typeface="Arial MT"/>
              </a:rPr>
              <a:t> </a:t>
            </a:r>
            <a:r>
              <a:rPr sz="1800" spc="55" dirty="0">
                <a:solidFill>
                  <a:srgbClr val="001F5F"/>
                </a:solidFill>
                <a:latin typeface="Arial MT"/>
                <a:cs typeface="Arial MT"/>
              </a:rPr>
              <a:t>LA</a:t>
            </a:r>
            <a:r>
              <a:rPr sz="1800" spc="235" dirty="0">
                <a:solidFill>
                  <a:srgbClr val="001F5F"/>
                </a:solidFill>
                <a:latin typeface="Arial MT"/>
                <a:cs typeface="Arial MT"/>
              </a:rPr>
              <a:t> </a:t>
            </a:r>
            <a:r>
              <a:rPr sz="1800" spc="100" dirty="0">
                <a:solidFill>
                  <a:srgbClr val="001F5F"/>
                </a:solidFill>
                <a:latin typeface="Arial MT"/>
                <a:cs typeface="Arial MT"/>
              </a:rPr>
              <a:t>PERSONA.</a:t>
            </a:r>
            <a:endParaRPr sz="1800" dirty="0">
              <a:latin typeface="Arial MT"/>
              <a:cs typeface="Arial M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4604" algn="ctr">
              <a:lnSpc>
                <a:spcPct val="100000"/>
              </a:lnSpc>
              <a:spcBef>
                <a:spcPts val="95"/>
              </a:spcBef>
            </a:pPr>
            <a:r>
              <a:rPr sz="2800" spc="-105" dirty="0"/>
              <a:t>L</a:t>
            </a:r>
            <a:r>
              <a:rPr sz="2800" spc="-100" dirty="0"/>
              <a:t>E</a:t>
            </a:r>
            <a:r>
              <a:rPr sz="2800" spc="-105" dirty="0"/>
              <a:t>C</a:t>
            </a:r>
            <a:r>
              <a:rPr sz="2800" spc="-100" dirty="0"/>
              <a:t>T</a:t>
            </a:r>
            <a:r>
              <a:rPr sz="2800" spc="-95" dirty="0"/>
              <a:t>UR</a:t>
            </a:r>
            <a:r>
              <a:rPr sz="2800" spc="-5" dirty="0"/>
              <a:t>A</a:t>
            </a:r>
            <a:r>
              <a:rPr sz="2800" spc="-225" dirty="0"/>
              <a:t> </a:t>
            </a:r>
            <a:r>
              <a:rPr sz="2800" spc="-5" dirty="0"/>
              <a:t>Y</a:t>
            </a:r>
            <a:r>
              <a:rPr sz="2800" spc="-200" dirty="0"/>
              <a:t> </a:t>
            </a:r>
            <a:r>
              <a:rPr sz="2800" spc="-100" dirty="0"/>
              <a:t>A</a:t>
            </a:r>
            <a:r>
              <a:rPr sz="2800" spc="-110" dirty="0"/>
              <a:t>N</a:t>
            </a:r>
            <a:r>
              <a:rPr sz="2800" spc="-100" dirty="0"/>
              <a:t>A</a:t>
            </a:r>
            <a:r>
              <a:rPr sz="2800" spc="-105" dirty="0"/>
              <a:t>L</a:t>
            </a:r>
            <a:r>
              <a:rPr sz="2800" spc="-100" dirty="0"/>
              <a:t>I</a:t>
            </a:r>
            <a:r>
              <a:rPr sz="2800" spc="-105" dirty="0"/>
              <a:t>S</a:t>
            </a:r>
            <a:r>
              <a:rPr sz="2800" spc="-100" dirty="0"/>
              <a:t>I</a:t>
            </a:r>
            <a:r>
              <a:rPr sz="2800" spc="-5" dirty="0"/>
              <a:t>S</a:t>
            </a:r>
            <a:r>
              <a:rPr sz="2800" spc="-210" dirty="0"/>
              <a:t> </a:t>
            </a:r>
            <a:r>
              <a:rPr sz="2800" spc="-110" dirty="0"/>
              <a:t>D</a:t>
            </a:r>
            <a:r>
              <a:rPr sz="2800" spc="-5" dirty="0"/>
              <a:t>E</a:t>
            </a:r>
            <a:r>
              <a:rPr sz="2800" spc="-190" dirty="0"/>
              <a:t> </a:t>
            </a:r>
            <a:r>
              <a:rPr sz="2800" spc="-105" dirty="0"/>
              <a:t>C</a:t>
            </a:r>
            <a:r>
              <a:rPr sz="2800" spc="-100" dirty="0"/>
              <a:t>A</a:t>
            </a:r>
            <a:r>
              <a:rPr sz="2800" spc="-105" dirty="0"/>
              <a:t>SO</a:t>
            </a:r>
            <a:r>
              <a:rPr sz="2800" spc="-5" dirty="0"/>
              <a:t>S</a:t>
            </a:r>
            <a:endParaRPr sz="2800"/>
          </a:p>
          <a:p>
            <a:pPr marL="14604" algn="ctr">
              <a:lnSpc>
                <a:spcPct val="100000"/>
              </a:lnSpc>
              <a:spcBef>
                <a:spcPts val="50"/>
              </a:spcBef>
            </a:pPr>
            <a:r>
              <a:rPr sz="2100" spc="-95" dirty="0"/>
              <a:t>O</a:t>
            </a:r>
            <a:r>
              <a:rPr sz="2100" spc="-100" dirty="0"/>
              <a:t>B</a:t>
            </a:r>
            <a:r>
              <a:rPr sz="2100" spc="-95" dirty="0"/>
              <a:t>J</a:t>
            </a:r>
            <a:r>
              <a:rPr sz="2100" spc="-105" dirty="0"/>
              <a:t>E</a:t>
            </a:r>
            <a:r>
              <a:rPr sz="2100" spc="-100" dirty="0"/>
              <a:t>TIV</a:t>
            </a:r>
            <a:r>
              <a:rPr sz="2100" spc="-95" dirty="0"/>
              <a:t>O</a:t>
            </a:r>
            <a:r>
              <a:rPr sz="2100" dirty="0"/>
              <a:t>S</a:t>
            </a:r>
            <a:r>
              <a:rPr sz="2100" spc="-245" dirty="0"/>
              <a:t> </a:t>
            </a:r>
            <a:r>
              <a:rPr sz="2100" spc="-95" dirty="0"/>
              <a:t>D</a:t>
            </a:r>
            <a:r>
              <a:rPr sz="2100" dirty="0"/>
              <a:t>E</a:t>
            </a:r>
            <a:r>
              <a:rPr sz="2100" spc="-204" dirty="0"/>
              <a:t> </a:t>
            </a:r>
            <a:r>
              <a:rPr sz="2100" spc="-95" dirty="0"/>
              <a:t>L</a:t>
            </a:r>
            <a:r>
              <a:rPr sz="2100" dirty="0"/>
              <a:t>A</a:t>
            </a:r>
            <a:r>
              <a:rPr sz="2100" spc="-220" dirty="0"/>
              <a:t> </a:t>
            </a:r>
            <a:r>
              <a:rPr sz="2100" spc="-100" dirty="0"/>
              <a:t>ACTIVI</a:t>
            </a:r>
            <a:r>
              <a:rPr sz="2100" spc="-95" dirty="0"/>
              <a:t>D</a:t>
            </a:r>
            <a:r>
              <a:rPr sz="2100" spc="-100" dirty="0"/>
              <a:t>A</a:t>
            </a:r>
            <a:r>
              <a:rPr sz="2100" dirty="0"/>
              <a:t>D</a:t>
            </a:r>
            <a:endParaRPr sz="2100"/>
          </a:p>
        </p:txBody>
      </p:sp>
      <p:sp>
        <p:nvSpPr>
          <p:cNvPr id="4" name="object 4"/>
          <p:cNvSpPr txBox="1"/>
          <p:nvPr/>
        </p:nvSpPr>
        <p:spPr>
          <a:xfrm>
            <a:off x="2576829" y="6427750"/>
            <a:ext cx="3178810" cy="252729"/>
          </a:xfrm>
          <a:prstGeom prst="rect">
            <a:avLst/>
          </a:prstGeom>
        </p:spPr>
        <p:txBody>
          <a:bodyPr vert="horz" wrap="square" lIns="0" tIns="0" rIns="0" bIns="0" rtlCol="0">
            <a:spAutoFit/>
          </a:bodyPr>
          <a:lstStyle/>
          <a:p>
            <a:pPr marL="12700" algn="ctr">
              <a:lnSpc>
                <a:spcPts val="1864"/>
              </a:lnSpc>
            </a:pPr>
            <a:r>
              <a:rPr lang="en-US" sz="1600" spc="-5" dirty="0">
                <a:solidFill>
                  <a:srgbClr val="41568E"/>
                </a:solidFill>
                <a:latin typeface="Arial MT"/>
                <a:cs typeface="Arial MT"/>
                <a:hlinkClick r:id="rId2"/>
              </a:rPr>
              <a:t>lipe.aguirre@gmail.com</a:t>
            </a:r>
            <a:endParaRPr lang="en-US" sz="1600" dirty="0">
              <a:latin typeface="Arial MT"/>
              <a:cs typeface="Arial MT"/>
            </a:endParaRPr>
          </a:p>
        </p:txBody>
      </p:sp>
      <p:sp>
        <p:nvSpPr>
          <p:cNvPr id="3" name="object 3"/>
          <p:cNvSpPr txBox="1"/>
          <p:nvPr/>
        </p:nvSpPr>
        <p:spPr>
          <a:xfrm>
            <a:off x="464616" y="2031734"/>
            <a:ext cx="6932295" cy="3074035"/>
          </a:xfrm>
          <a:prstGeom prst="rect">
            <a:avLst/>
          </a:prstGeom>
        </p:spPr>
        <p:txBody>
          <a:bodyPr vert="horz" wrap="square" lIns="0" tIns="88265" rIns="0" bIns="0" rtlCol="0">
            <a:spAutoFit/>
          </a:bodyPr>
          <a:lstStyle/>
          <a:p>
            <a:pPr marL="12700">
              <a:lnSpc>
                <a:spcPct val="100000"/>
              </a:lnSpc>
              <a:spcBef>
                <a:spcPts val="695"/>
              </a:spcBef>
            </a:pPr>
            <a:r>
              <a:rPr sz="2000" dirty="0">
                <a:solidFill>
                  <a:srgbClr val="001F5F"/>
                </a:solidFill>
                <a:latin typeface="Calibri"/>
                <a:cs typeface="Calibri"/>
              </a:rPr>
              <a:t>7</a:t>
            </a:r>
            <a:r>
              <a:rPr sz="2000" spc="210" dirty="0">
                <a:solidFill>
                  <a:srgbClr val="001F5F"/>
                </a:solidFill>
                <a:latin typeface="Calibri"/>
                <a:cs typeface="Calibri"/>
              </a:rPr>
              <a:t> </a:t>
            </a:r>
            <a:r>
              <a:rPr sz="2000" spc="85" dirty="0">
                <a:solidFill>
                  <a:srgbClr val="001F5F"/>
                </a:solidFill>
                <a:latin typeface="Calibri"/>
                <a:cs typeface="Calibri"/>
              </a:rPr>
              <a:t>EJES</a:t>
            </a:r>
            <a:r>
              <a:rPr sz="2000" spc="200" dirty="0">
                <a:solidFill>
                  <a:srgbClr val="001F5F"/>
                </a:solidFill>
                <a:latin typeface="Calibri"/>
                <a:cs typeface="Calibri"/>
              </a:rPr>
              <a:t> </a:t>
            </a:r>
            <a:r>
              <a:rPr sz="2000" dirty="0">
                <a:solidFill>
                  <a:srgbClr val="001F5F"/>
                </a:solidFill>
                <a:latin typeface="Calibri"/>
                <a:cs typeface="Calibri"/>
              </a:rPr>
              <a:t>A</a:t>
            </a:r>
            <a:r>
              <a:rPr sz="2000" spc="210" dirty="0">
                <a:solidFill>
                  <a:srgbClr val="001F5F"/>
                </a:solidFill>
                <a:latin typeface="Calibri"/>
                <a:cs typeface="Calibri"/>
              </a:rPr>
              <a:t> </a:t>
            </a:r>
            <a:r>
              <a:rPr sz="2000" spc="110" dirty="0">
                <a:solidFill>
                  <a:srgbClr val="001F5F"/>
                </a:solidFill>
                <a:latin typeface="Calibri"/>
                <a:cs typeface="Calibri"/>
              </a:rPr>
              <a:t>DESARROLLAR:</a:t>
            </a:r>
            <a:endParaRPr sz="2000" dirty="0">
              <a:latin typeface="Calibri"/>
              <a:cs typeface="Calibri"/>
            </a:endParaRPr>
          </a:p>
          <a:p>
            <a:pPr marL="320675" indent="-308610">
              <a:lnSpc>
                <a:spcPct val="100000"/>
              </a:lnSpc>
              <a:spcBef>
                <a:spcPts val="600"/>
              </a:spcBef>
              <a:buAutoNum type="arabicParenR"/>
              <a:tabLst>
                <a:tab pos="321310" algn="l"/>
              </a:tabLst>
            </a:pPr>
            <a:r>
              <a:rPr sz="2000" spc="90" dirty="0">
                <a:solidFill>
                  <a:srgbClr val="001F5F"/>
                </a:solidFill>
                <a:latin typeface="Calibri"/>
                <a:cs typeface="Calibri"/>
              </a:rPr>
              <a:t>MODO</a:t>
            </a:r>
            <a:r>
              <a:rPr sz="2000" spc="175" dirty="0">
                <a:solidFill>
                  <a:srgbClr val="001F5F"/>
                </a:solidFill>
                <a:latin typeface="Calibri"/>
                <a:cs typeface="Calibri"/>
              </a:rPr>
              <a:t> </a:t>
            </a:r>
            <a:r>
              <a:rPr sz="2000" spc="60" dirty="0">
                <a:solidFill>
                  <a:srgbClr val="001F5F"/>
                </a:solidFill>
                <a:latin typeface="Calibri"/>
                <a:cs typeface="Calibri"/>
              </a:rPr>
              <a:t>DE</a:t>
            </a:r>
            <a:r>
              <a:rPr sz="2000" spc="185" dirty="0">
                <a:solidFill>
                  <a:srgbClr val="001F5F"/>
                </a:solidFill>
                <a:latin typeface="Calibri"/>
                <a:cs typeface="Calibri"/>
              </a:rPr>
              <a:t> </a:t>
            </a:r>
            <a:r>
              <a:rPr sz="2000" spc="110" dirty="0">
                <a:solidFill>
                  <a:srgbClr val="001F5F"/>
                </a:solidFill>
                <a:latin typeface="Calibri"/>
                <a:cs typeface="Calibri"/>
              </a:rPr>
              <a:t>COMPORTARSE.</a:t>
            </a:r>
            <a:endParaRPr sz="2000" dirty="0">
              <a:latin typeface="Calibri"/>
              <a:cs typeface="Calibri"/>
            </a:endParaRPr>
          </a:p>
          <a:p>
            <a:pPr marL="320675" indent="-308610">
              <a:lnSpc>
                <a:spcPct val="100000"/>
              </a:lnSpc>
              <a:spcBef>
                <a:spcPts val="600"/>
              </a:spcBef>
              <a:buAutoNum type="arabicParenR"/>
              <a:tabLst>
                <a:tab pos="321310" algn="l"/>
              </a:tabLst>
            </a:pPr>
            <a:r>
              <a:rPr sz="2000" spc="90" dirty="0">
                <a:solidFill>
                  <a:srgbClr val="001F5F"/>
                </a:solidFill>
                <a:latin typeface="Calibri"/>
                <a:cs typeface="Calibri"/>
              </a:rPr>
              <a:t>MODO</a:t>
            </a:r>
            <a:r>
              <a:rPr sz="2000" spc="185" dirty="0">
                <a:solidFill>
                  <a:srgbClr val="001F5F"/>
                </a:solidFill>
                <a:latin typeface="Calibri"/>
                <a:cs typeface="Calibri"/>
              </a:rPr>
              <a:t> </a:t>
            </a:r>
            <a:r>
              <a:rPr sz="2000" spc="60" dirty="0">
                <a:solidFill>
                  <a:srgbClr val="001F5F"/>
                </a:solidFill>
                <a:latin typeface="Calibri"/>
                <a:cs typeface="Calibri"/>
              </a:rPr>
              <a:t>DE</a:t>
            </a:r>
            <a:r>
              <a:rPr sz="2000" spc="200" dirty="0">
                <a:solidFill>
                  <a:srgbClr val="001F5F"/>
                </a:solidFill>
                <a:latin typeface="Calibri"/>
                <a:cs typeface="Calibri"/>
              </a:rPr>
              <a:t> </a:t>
            </a:r>
            <a:r>
              <a:rPr sz="2000" spc="105" dirty="0">
                <a:solidFill>
                  <a:srgbClr val="001F5F"/>
                </a:solidFill>
                <a:latin typeface="Calibri"/>
                <a:cs typeface="Calibri"/>
              </a:rPr>
              <a:t>EXPRESAR.</a:t>
            </a:r>
            <a:endParaRPr sz="2000" dirty="0">
              <a:latin typeface="Calibri"/>
              <a:cs typeface="Calibri"/>
            </a:endParaRPr>
          </a:p>
          <a:p>
            <a:pPr marL="320675" indent="-308610">
              <a:lnSpc>
                <a:spcPct val="100000"/>
              </a:lnSpc>
              <a:spcBef>
                <a:spcPts val="600"/>
              </a:spcBef>
              <a:buAutoNum type="arabicParenR"/>
              <a:tabLst>
                <a:tab pos="321310" algn="l"/>
              </a:tabLst>
            </a:pPr>
            <a:r>
              <a:rPr sz="2000" spc="90" dirty="0">
                <a:solidFill>
                  <a:srgbClr val="001F5F"/>
                </a:solidFill>
                <a:latin typeface="Calibri"/>
                <a:cs typeface="Calibri"/>
              </a:rPr>
              <a:t>MODO</a:t>
            </a:r>
            <a:r>
              <a:rPr sz="2000" spc="180" dirty="0">
                <a:solidFill>
                  <a:srgbClr val="001F5F"/>
                </a:solidFill>
                <a:latin typeface="Calibri"/>
                <a:cs typeface="Calibri"/>
              </a:rPr>
              <a:t> </a:t>
            </a:r>
            <a:r>
              <a:rPr sz="2000" spc="60" dirty="0">
                <a:solidFill>
                  <a:srgbClr val="001F5F"/>
                </a:solidFill>
                <a:latin typeface="Calibri"/>
                <a:cs typeface="Calibri"/>
              </a:rPr>
              <a:t>DE</a:t>
            </a:r>
            <a:r>
              <a:rPr sz="2000" spc="200" dirty="0">
                <a:solidFill>
                  <a:srgbClr val="001F5F"/>
                </a:solidFill>
                <a:latin typeface="Calibri"/>
                <a:cs typeface="Calibri"/>
              </a:rPr>
              <a:t> </a:t>
            </a:r>
            <a:r>
              <a:rPr sz="2000" spc="100" dirty="0">
                <a:solidFill>
                  <a:srgbClr val="001F5F"/>
                </a:solidFill>
                <a:latin typeface="Calibri"/>
                <a:cs typeface="Calibri"/>
              </a:rPr>
              <a:t>SENTIR.</a:t>
            </a:r>
            <a:endParaRPr sz="2000" dirty="0">
              <a:latin typeface="Calibri"/>
              <a:cs typeface="Calibri"/>
            </a:endParaRPr>
          </a:p>
          <a:p>
            <a:pPr marL="320675" indent="-308610">
              <a:lnSpc>
                <a:spcPct val="100000"/>
              </a:lnSpc>
              <a:spcBef>
                <a:spcPts val="600"/>
              </a:spcBef>
              <a:buAutoNum type="arabicParenR"/>
              <a:tabLst>
                <a:tab pos="321310" algn="l"/>
              </a:tabLst>
            </a:pPr>
            <a:r>
              <a:rPr sz="2000" spc="90" dirty="0">
                <a:solidFill>
                  <a:srgbClr val="001F5F"/>
                </a:solidFill>
                <a:latin typeface="Calibri"/>
                <a:cs typeface="Calibri"/>
              </a:rPr>
              <a:t>MODO</a:t>
            </a:r>
            <a:r>
              <a:rPr sz="2000" spc="200" dirty="0">
                <a:solidFill>
                  <a:srgbClr val="001F5F"/>
                </a:solidFill>
                <a:latin typeface="Calibri"/>
                <a:cs typeface="Calibri"/>
              </a:rPr>
              <a:t> </a:t>
            </a:r>
            <a:r>
              <a:rPr sz="2000" spc="60" dirty="0">
                <a:solidFill>
                  <a:srgbClr val="001F5F"/>
                </a:solidFill>
                <a:latin typeface="Calibri"/>
                <a:cs typeface="Calibri"/>
              </a:rPr>
              <a:t>DE</a:t>
            </a:r>
            <a:r>
              <a:rPr sz="2000" spc="220" dirty="0">
                <a:solidFill>
                  <a:srgbClr val="001F5F"/>
                </a:solidFill>
                <a:latin typeface="Calibri"/>
                <a:cs typeface="Calibri"/>
              </a:rPr>
              <a:t> </a:t>
            </a:r>
            <a:r>
              <a:rPr sz="2000" spc="105" dirty="0">
                <a:solidFill>
                  <a:srgbClr val="001F5F"/>
                </a:solidFill>
                <a:latin typeface="Calibri"/>
                <a:cs typeface="Calibri"/>
              </a:rPr>
              <a:t>INTERACTUAR</a:t>
            </a:r>
            <a:r>
              <a:rPr sz="2000" spc="200" dirty="0">
                <a:solidFill>
                  <a:srgbClr val="001F5F"/>
                </a:solidFill>
                <a:latin typeface="Calibri"/>
                <a:cs typeface="Calibri"/>
              </a:rPr>
              <a:t> </a:t>
            </a:r>
            <a:r>
              <a:rPr sz="2000" spc="80" dirty="0">
                <a:solidFill>
                  <a:srgbClr val="001F5F"/>
                </a:solidFill>
                <a:latin typeface="Calibri"/>
                <a:cs typeface="Calibri"/>
              </a:rPr>
              <a:t>CON</a:t>
            </a:r>
            <a:r>
              <a:rPr sz="2000" spc="215" dirty="0">
                <a:solidFill>
                  <a:srgbClr val="001F5F"/>
                </a:solidFill>
                <a:latin typeface="Calibri"/>
                <a:cs typeface="Calibri"/>
              </a:rPr>
              <a:t> </a:t>
            </a:r>
            <a:r>
              <a:rPr sz="2000" spc="95" dirty="0">
                <a:solidFill>
                  <a:srgbClr val="001F5F"/>
                </a:solidFill>
                <a:latin typeface="Calibri"/>
                <a:cs typeface="Calibri"/>
              </a:rPr>
              <a:t>OTRAS</a:t>
            </a:r>
            <a:r>
              <a:rPr sz="2000" spc="210" dirty="0">
                <a:solidFill>
                  <a:srgbClr val="001F5F"/>
                </a:solidFill>
                <a:latin typeface="Calibri"/>
                <a:cs typeface="Calibri"/>
              </a:rPr>
              <a:t> </a:t>
            </a:r>
            <a:r>
              <a:rPr sz="2000" spc="105" dirty="0">
                <a:solidFill>
                  <a:srgbClr val="001F5F"/>
                </a:solidFill>
                <a:latin typeface="Calibri"/>
                <a:cs typeface="Calibri"/>
              </a:rPr>
              <a:t>PERSONAS.</a:t>
            </a:r>
            <a:endParaRPr sz="2000" dirty="0">
              <a:latin typeface="Calibri"/>
              <a:cs typeface="Calibri"/>
            </a:endParaRPr>
          </a:p>
          <a:p>
            <a:pPr marL="320675" indent="-308610">
              <a:lnSpc>
                <a:spcPct val="100000"/>
              </a:lnSpc>
              <a:spcBef>
                <a:spcPts val="600"/>
              </a:spcBef>
              <a:buAutoNum type="arabicParenR"/>
              <a:tabLst>
                <a:tab pos="321310" algn="l"/>
              </a:tabLst>
            </a:pPr>
            <a:r>
              <a:rPr sz="2000" spc="90" dirty="0">
                <a:solidFill>
                  <a:srgbClr val="001F5F"/>
                </a:solidFill>
                <a:latin typeface="Calibri"/>
                <a:cs typeface="Calibri"/>
              </a:rPr>
              <a:t>MODO</a:t>
            </a:r>
            <a:r>
              <a:rPr sz="2000" spc="180" dirty="0">
                <a:solidFill>
                  <a:srgbClr val="001F5F"/>
                </a:solidFill>
                <a:latin typeface="Calibri"/>
                <a:cs typeface="Calibri"/>
              </a:rPr>
              <a:t> </a:t>
            </a:r>
            <a:r>
              <a:rPr sz="2000" spc="60" dirty="0">
                <a:solidFill>
                  <a:srgbClr val="001F5F"/>
                </a:solidFill>
                <a:latin typeface="Calibri"/>
                <a:cs typeface="Calibri"/>
              </a:rPr>
              <a:t>DE</a:t>
            </a:r>
            <a:r>
              <a:rPr sz="2000" spc="190" dirty="0">
                <a:solidFill>
                  <a:srgbClr val="001F5F"/>
                </a:solidFill>
                <a:latin typeface="Calibri"/>
                <a:cs typeface="Calibri"/>
              </a:rPr>
              <a:t> </a:t>
            </a:r>
            <a:r>
              <a:rPr sz="2000" spc="100" dirty="0">
                <a:solidFill>
                  <a:srgbClr val="001F5F"/>
                </a:solidFill>
                <a:latin typeface="Calibri"/>
                <a:cs typeface="Calibri"/>
              </a:rPr>
              <a:t>PENSAR.</a:t>
            </a:r>
            <a:endParaRPr sz="2000" dirty="0">
              <a:latin typeface="Calibri"/>
              <a:cs typeface="Calibri"/>
            </a:endParaRPr>
          </a:p>
          <a:p>
            <a:pPr marL="320675" indent="-308610">
              <a:lnSpc>
                <a:spcPct val="100000"/>
              </a:lnSpc>
              <a:spcBef>
                <a:spcPts val="605"/>
              </a:spcBef>
              <a:buAutoNum type="arabicParenR"/>
              <a:tabLst>
                <a:tab pos="321310" algn="l"/>
              </a:tabLst>
            </a:pPr>
            <a:r>
              <a:rPr sz="2000" spc="105" dirty="0">
                <a:solidFill>
                  <a:srgbClr val="001F5F"/>
                </a:solidFill>
                <a:latin typeface="Calibri"/>
                <a:cs typeface="Calibri"/>
              </a:rPr>
              <a:t>INDICADORES</a:t>
            </a:r>
            <a:r>
              <a:rPr sz="2000" spc="200" dirty="0">
                <a:solidFill>
                  <a:srgbClr val="001F5F"/>
                </a:solidFill>
                <a:latin typeface="Calibri"/>
                <a:cs typeface="Calibri"/>
              </a:rPr>
              <a:t> </a:t>
            </a:r>
            <a:r>
              <a:rPr sz="2000" spc="60" dirty="0">
                <a:solidFill>
                  <a:srgbClr val="001F5F"/>
                </a:solidFill>
                <a:latin typeface="Calibri"/>
                <a:cs typeface="Calibri"/>
              </a:rPr>
              <a:t>DE</a:t>
            </a:r>
            <a:r>
              <a:rPr sz="2000" spc="220" dirty="0">
                <a:solidFill>
                  <a:srgbClr val="001F5F"/>
                </a:solidFill>
                <a:latin typeface="Calibri"/>
                <a:cs typeface="Calibri"/>
              </a:rPr>
              <a:t> </a:t>
            </a:r>
            <a:r>
              <a:rPr sz="2000" spc="105" dirty="0">
                <a:solidFill>
                  <a:srgbClr val="001F5F"/>
                </a:solidFill>
                <a:latin typeface="Calibri"/>
                <a:cs typeface="Calibri"/>
              </a:rPr>
              <a:t>ESTABILIDAD</a:t>
            </a:r>
            <a:r>
              <a:rPr sz="2000" spc="190" dirty="0">
                <a:solidFill>
                  <a:srgbClr val="001F5F"/>
                </a:solidFill>
                <a:latin typeface="Calibri"/>
                <a:cs typeface="Calibri"/>
              </a:rPr>
              <a:t> </a:t>
            </a:r>
            <a:r>
              <a:rPr sz="2000" dirty="0">
                <a:solidFill>
                  <a:srgbClr val="001F5F"/>
                </a:solidFill>
                <a:latin typeface="Calibri"/>
                <a:cs typeface="Calibri"/>
              </a:rPr>
              <a:t>A</a:t>
            </a:r>
            <a:r>
              <a:rPr sz="2000" spc="229" dirty="0">
                <a:solidFill>
                  <a:srgbClr val="001F5F"/>
                </a:solidFill>
                <a:latin typeface="Calibri"/>
                <a:cs typeface="Calibri"/>
              </a:rPr>
              <a:t> </a:t>
            </a:r>
            <a:r>
              <a:rPr sz="2000" spc="55" dirty="0">
                <a:solidFill>
                  <a:srgbClr val="001F5F"/>
                </a:solidFill>
                <a:latin typeface="Calibri"/>
                <a:cs typeface="Calibri"/>
              </a:rPr>
              <a:t>LO</a:t>
            </a:r>
            <a:r>
              <a:rPr sz="2000" spc="229" dirty="0">
                <a:solidFill>
                  <a:srgbClr val="001F5F"/>
                </a:solidFill>
                <a:latin typeface="Calibri"/>
                <a:cs typeface="Calibri"/>
              </a:rPr>
              <a:t> </a:t>
            </a:r>
            <a:r>
              <a:rPr sz="2000" spc="95" dirty="0">
                <a:solidFill>
                  <a:srgbClr val="001F5F"/>
                </a:solidFill>
                <a:latin typeface="Calibri"/>
                <a:cs typeface="Calibri"/>
              </a:rPr>
              <a:t>LARGO</a:t>
            </a:r>
            <a:r>
              <a:rPr sz="2000" spc="220" dirty="0">
                <a:solidFill>
                  <a:srgbClr val="001F5F"/>
                </a:solidFill>
                <a:latin typeface="Calibri"/>
                <a:cs typeface="Calibri"/>
              </a:rPr>
              <a:t> </a:t>
            </a:r>
            <a:r>
              <a:rPr sz="2000" spc="80" dirty="0">
                <a:solidFill>
                  <a:srgbClr val="001F5F"/>
                </a:solidFill>
                <a:latin typeface="Calibri"/>
                <a:cs typeface="Calibri"/>
              </a:rPr>
              <a:t>DEL</a:t>
            </a:r>
            <a:r>
              <a:rPr sz="2000" spc="210" dirty="0">
                <a:solidFill>
                  <a:srgbClr val="001F5F"/>
                </a:solidFill>
                <a:latin typeface="Calibri"/>
                <a:cs typeface="Calibri"/>
              </a:rPr>
              <a:t> </a:t>
            </a:r>
            <a:r>
              <a:rPr sz="2000" spc="100" dirty="0">
                <a:solidFill>
                  <a:srgbClr val="001F5F"/>
                </a:solidFill>
                <a:latin typeface="Calibri"/>
                <a:cs typeface="Calibri"/>
              </a:rPr>
              <a:t>TIEMPO.</a:t>
            </a:r>
            <a:endParaRPr sz="2000" dirty="0">
              <a:latin typeface="Calibri"/>
              <a:cs typeface="Calibri"/>
            </a:endParaRPr>
          </a:p>
          <a:p>
            <a:pPr marL="321945" indent="-309880">
              <a:lnSpc>
                <a:spcPct val="100000"/>
              </a:lnSpc>
              <a:spcBef>
                <a:spcPts val="600"/>
              </a:spcBef>
              <a:buAutoNum type="arabicParenR"/>
              <a:tabLst>
                <a:tab pos="322580" algn="l"/>
              </a:tabLst>
            </a:pPr>
            <a:r>
              <a:rPr sz="2000" spc="110" dirty="0">
                <a:solidFill>
                  <a:srgbClr val="001F5F"/>
                </a:solidFill>
                <a:latin typeface="Calibri"/>
                <a:cs typeface="Calibri"/>
              </a:rPr>
              <a:t>CARACTERISTICAS</a:t>
            </a:r>
            <a:r>
              <a:rPr sz="2000" spc="225" dirty="0">
                <a:solidFill>
                  <a:srgbClr val="001F5F"/>
                </a:solidFill>
                <a:latin typeface="Calibri"/>
                <a:cs typeface="Calibri"/>
              </a:rPr>
              <a:t> </a:t>
            </a:r>
            <a:r>
              <a:rPr sz="2000" spc="110" dirty="0">
                <a:solidFill>
                  <a:srgbClr val="001F5F"/>
                </a:solidFill>
                <a:latin typeface="Calibri"/>
                <a:cs typeface="Calibri"/>
              </a:rPr>
              <a:t>TRANS-SITUACIONALES.</a:t>
            </a:r>
            <a:endParaRPr sz="2000" dirty="0">
              <a:latin typeface="Calibri"/>
              <a:cs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0" y="762000"/>
            <a:ext cx="5528564" cy="443070"/>
          </a:xfrm>
          <a:prstGeom prst="rect">
            <a:avLst/>
          </a:prstGeom>
        </p:spPr>
        <p:txBody>
          <a:bodyPr vert="horz" wrap="square" lIns="0" tIns="12065" rIns="0" bIns="0" rtlCol="0">
            <a:spAutoFit/>
          </a:bodyPr>
          <a:lstStyle/>
          <a:p>
            <a:pPr marL="14604" algn="ctr">
              <a:lnSpc>
                <a:spcPct val="100000"/>
              </a:lnSpc>
              <a:spcBef>
                <a:spcPts val="95"/>
              </a:spcBef>
            </a:pPr>
            <a:r>
              <a:rPr lang="en-US" sz="2800" dirty="0"/>
              <a:t>Caso D</a:t>
            </a:r>
            <a:endParaRPr sz="2800" dirty="0"/>
          </a:p>
        </p:txBody>
      </p:sp>
      <p:sp>
        <p:nvSpPr>
          <p:cNvPr id="4" name="object 4"/>
          <p:cNvSpPr txBox="1"/>
          <p:nvPr/>
        </p:nvSpPr>
        <p:spPr>
          <a:xfrm>
            <a:off x="2576829" y="6427750"/>
            <a:ext cx="3178810" cy="252729"/>
          </a:xfrm>
          <a:prstGeom prst="rect">
            <a:avLst/>
          </a:prstGeom>
        </p:spPr>
        <p:txBody>
          <a:bodyPr vert="horz" wrap="square" lIns="0" tIns="0" rIns="0" bIns="0" rtlCol="0">
            <a:spAutoFit/>
          </a:bodyPr>
          <a:lstStyle/>
          <a:p>
            <a:pPr marL="12700" algn="ctr">
              <a:lnSpc>
                <a:spcPts val="1864"/>
              </a:lnSpc>
            </a:pPr>
            <a:r>
              <a:rPr lang="en-US" sz="1600" spc="-5" dirty="0">
                <a:solidFill>
                  <a:srgbClr val="41568E"/>
                </a:solidFill>
                <a:latin typeface="Arial MT"/>
                <a:cs typeface="Arial MT"/>
                <a:hlinkClick r:id="rId2"/>
              </a:rPr>
              <a:t>lipe.aguirre@gmail.com</a:t>
            </a:r>
            <a:endParaRPr lang="en-US" sz="1600" dirty="0">
              <a:latin typeface="Arial MT"/>
              <a:cs typeface="Arial MT"/>
            </a:endParaRPr>
          </a:p>
        </p:txBody>
      </p:sp>
      <p:sp>
        <p:nvSpPr>
          <p:cNvPr id="7" name="object 3">
            <a:extLst>
              <a:ext uri="{FF2B5EF4-FFF2-40B4-BE49-F238E27FC236}">
                <a16:creationId xmlns:a16="http://schemas.microsoft.com/office/drawing/2014/main" id="{1FF109C2-C9A5-DCF3-B5FE-600F3D359C83}"/>
              </a:ext>
            </a:extLst>
          </p:cNvPr>
          <p:cNvSpPr txBox="1"/>
          <p:nvPr/>
        </p:nvSpPr>
        <p:spPr>
          <a:xfrm>
            <a:off x="464616" y="2204464"/>
            <a:ext cx="8298384" cy="2885405"/>
          </a:xfrm>
          <a:prstGeom prst="rect">
            <a:avLst/>
          </a:prstGeom>
        </p:spPr>
        <p:txBody>
          <a:bodyPr vert="horz" wrap="square" lIns="0" tIns="12700" rIns="0" bIns="0" rtlCol="0">
            <a:spAutoFit/>
          </a:bodyPr>
          <a:lstStyle/>
          <a:p>
            <a:pPr marL="355600" indent="-342900">
              <a:lnSpc>
                <a:spcPct val="100000"/>
              </a:lnSpc>
              <a:spcBef>
                <a:spcPts val="100"/>
              </a:spcBef>
              <a:buFont typeface="Wingdings"/>
              <a:buChar char=""/>
              <a:tabLst>
                <a:tab pos="354965" algn="l"/>
                <a:tab pos="355600" algn="l"/>
              </a:tabLst>
            </a:pPr>
            <a:r>
              <a:rPr lang="es-ES" sz="2000" spc="100" dirty="0">
                <a:solidFill>
                  <a:srgbClr val="001F5F"/>
                </a:solidFill>
                <a:latin typeface="Arial MT"/>
                <a:cs typeface="Arial MT"/>
              </a:rPr>
              <a:t>Hombre de unos 40 años de edad, vive con su mujer y </a:t>
            </a:r>
          </a:p>
          <a:p>
            <a:pPr marL="12700">
              <a:lnSpc>
                <a:spcPct val="100000"/>
              </a:lnSpc>
              <a:spcBef>
                <a:spcPts val="100"/>
              </a:spcBef>
              <a:tabLst>
                <a:tab pos="354965" algn="l"/>
                <a:tab pos="355600" algn="l"/>
              </a:tabLst>
            </a:pPr>
            <a:r>
              <a:rPr lang="es-ES" sz="2000" spc="100" dirty="0">
                <a:solidFill>
                  <a:srgbClr val="001F5F"/>
                </a:solidFill>
                <a:latin typeface="Arial MT"/>
                <a:cs typeface="Arial MT"/>
              </a:rPr>
              <a:t>su hija de apenas 5 años. Ocupa un cargo de trabajo </a:t>
            </a:r>
          </a:p>
          <a:p>
            <a:pPr marL="12700">
              <a:lnSpc>
                <a:spcPct val="100000"/>
              </a:lnSpc>
              <a:spcBef>
                <a:spcPts val="100"/>
              </a:spcBef>
              <a:tabLst>
                <a:tab pos="354965" algn="l"/>
                <a:tab pos="355600" algn="l"/>
              </a:tabLst>
            </a:pPr>
            <a:r>
              <a:rPr lang="es-ES" sz="2000" spc="100" dirty="0">
                <a:solidFill>
                  <a:srgbClr val="001F5F"/>
                </a:solidFill>
                <a:latin typeface="Arial MT"/>
                <a:cs typeface="Arial MT"/>
              </a:rPr>
              <a:t>importante en la gerencia comercial de una empresa. Se </a:t>
            </a:r>
          </a:p>
          <a:p>
            <a:pPr marL="12700">
              <a:lnSpc>
                <a:spcPct val="100000"/>
              </a:lnSpc>
              <a:spcBef>
                <a:spcPts val="100"/>
              </a:spcBef>
              <a:tabLst>
                <a:tab pos="354965" algn="l"/>
                <a:tab pos="355600" algn="l"/>
              </a:tabLst>
            </a:pPr>
            <a:r>
              <a:rPr lang="es-ES" sz="2000" spc="100" dirty="0">
                <a:solidFill>
                  <a:srgbClr val="001F5F"/>
                </a:solidFill>
                <a:latin typeface="Arial MT"/>
                <a:cs typeface="Arial MT"/>
              </a:rPr>
              <a:t>lo describe como alguien extrovertido y divertido con </a:t>
            </a:r>
          </a:p>
          <a:p>
            <a:pPr marL="12700">
              <a:lnSpc>
                <a:spcPct val="100000"/>
              </a:lnSpc>
              <a:spcBef>
                <a:spcPts val="100"/>
              </a:spcBef>
              <a:tabLst>
                <a:tab pos="354965" algn="l"/>
                <a:tab pos="355600" algn="l"/>
              </a:tabLst>
            </a:pPr>
            <a:r>
              <a:rPr lang="es-ES" sz="2000" spc="100" dirty="0">
                <a:solidFill>
                  <a:srgbClr val="001F5F"/>
                </a:solidFill>
                <a:latin typeface="Arial MT"/>
                <a:cs typeface="Arial MT"/>
              </a:rPr>
              <a:t>extraños pero cuando algo no ocurre en relación a sus </a:t>
            </a:r>
          </a:p>
          <a:p>
            <a:pPr marL="12700">
              <a:lnSpc>
                <a:spcPct val="100000"/>
              </a:lnSpc>
              <a:spcBef>
                <a:spcPts val="100"/>
              </a:spcBef>
              <a:tabLst>
                <a:tab pos="354965" algn="l"/>
                <a:tab pos="355600" algn="l"/>
              </a:tabLst>
            </a:pPr>
            <a:r>
              <a:rPr lang="es-ES" sz="2000" spc="100" dirty="0">
                <a:solidFill>
                  <a:srgbClr val="001F5F"/>
                </a:solidFill>
                <a:latin typeface="Arial MT"/>
                <a:cs typeface="Arial MT"/>
              </a:rPr>
              <a:t>expectativas, se comporta de un modo rígido. Si tiene </a:t>
            </a:r>
          </a:p>
          <a:p>
            <a:pPr marL="12700">
              <a:lnSpc>
                <a:spcPct val="100000"/>
              </a:lnSpc>
              <a:spcBef>
                <a:spcPts val="100"/>
              </a:spcBef>
              <a:tabLst>
                <a:tab pos="354965" algn="l"/>
                <a:tab pos="355600" algn="l"/>
              </a:tabLst>
            </a:pPr>
            <a:r>
              <a:rPr lang="es-ES" sz="2000" spc="100" dirty="0">
                <a:solidFill>
                  <a:srgbClr val="001F5F"/>
                </a:solidFill>
                <a:latin typeface="Arial MT"/>
                <a:cs typeface="Arial MT"/>
              </a:rPr>
              <a:t>que delegar una tarea en el trabajo, pero no confía en la </a:t>
            </a:r>
          </a:p>
          <a:p>
            <a:pPr marL="12700">
              <a:lnSpc>
                <a:spcPct val="100000"/>
              </a:lnSpc>
              <a:spcBef>
                <a:spcPts val="100"/>
              </a:spcBef>
              <a:tabLst>
                <a:tab pos="354965" algn="l"/>
                <a:tab pos="355600" algn="l"/>
              </a:tabLst>
            </a:pPr>
            <a:r>
              <a:rPr lang="es-ES" sz="2000" spc="100" dirty="0">
                <a:solidFill>
                  <a:srgbClr val="001F5F"/>
                </a:solidFill>
                <a:latin typeface="Arial MT"/>
                <a:cs typeface="Arial MT"/>
              </a:rPr>
              <a:t>capacidad de otra persona para hacerlo, interviene </a:t>
            </a:r>
          </a:p>
          <a:p>
            <a:pPr marL="12700">
              <a:lnSpc>
                <a:spcPct val="100000"/>
              </a:lnSpc>
              <a:spcBef>
                <a:spcPts val="100"/>
              </a:spcBef>
              <a:tabLst>
                <a:tab pos="354965" algn="l"/>
                <a:tab pos="355600" algn="l"/>
              </a:tabLst>
            </a:pPr>
            <a:r>
              <a:rPr lang="es-ES" sz="2000" spc="100" dirty="0">
                <a:solidFill>
                  <a:srgbClr val="001F5F"/>
                </a:solidFill>
                <a:latin typeface="Arial MT"/>
                <a:cs typeface="Arial MT"/>
              </a:rPr>
              <a:t>haciéndolo el mismo</a:t>
            </a:r>
            <a:endParaRPr lang="es-ES" sz="2000" dirty="0">
              <a:latin typeface="Arial MT"/>
              <a:cs typeface="Arial MT"/>
            </a:endParaRPr>
          </a:p>
        </p:txBody>
      </p:sp>
    </p:spTree>
    <p:extLst>
      <p:ext uri="{BB962C8B-B14F-4D97-AF65-F5344CB8AC3E}">
        <p14:creationId xmlns:p14="http://schemas.microsoft.com/office/powerpoint/2010/main" val="1173331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0" y="762000"/>
            <a:ext cx="5528564" cy="443070"/>
          </a:xfrm>
          <a:prstGeom prst="rect">
            <a:avLst/>
          </a:prstGeom>
        </p:spPr>
        <p:txBody>
          <a:bodyPr vert="horz" wrap="square" lIns="0" tIns="12065" rIns="0" bIns="0" rtlCol="0">
            <a:spAutoFit/>
          </a:bodyPr>
          <a:lstStyle/>
          <a:p>
            <a:pPr marL="14604" algn="ctr">
              <a:lnSpc>
                <a:spcPct val="100000"/>
              </a:lnSpc>
              <a:spcBef>
                <a:spcPts val="95"/>
              </a:spcBef>
            </a:pPr>
            <a:r>
              <a:rPr lang="en-US" sz="2800" dirty="0"/>
              <a:t>Caso D</a:t>
            </a:r>
            <a:endParaRPr sz="2800" dirty="0"/>
          </a:p>
        </p:txBody>
      </p:sp>
      <p:sp>
        <p:nvSpPr>
          <p:cNvPr id="4" name="object 4"/>
          <p:cNvSpPr txBox="1"/>
          <p:nvPr/>
        </p:nvSpPr>
        <p:spPr>
          <a:xfrm>
            <a:off x="2576829" y="6427750"/>
            <a:ext cx="3178810" cy="252729"/>
          </a:xfrm>
          <a:prstGeom prst="rect">
            <a:avLst/>
          </a:prstGeom>
        </p:spPr>
        <p:txBody>
          <a:bodyPr vert="horz" wrap="square" lIns="0" tIns="0" rIns="0" bIns="0" rtlCol="0">
            <a:spAutoFit/>
          </a:bodyPr>
          <a:lstStyle/>
          <a:p>
            <a:pPr marL="12700" algn="ctr">
              <a:lnSpc>
                <a:spcPts val="1864"/>
              </a:lnSpc>
            </a:pPr>
            <a:r>
              <a:rPr lang="en-US" sz="1600" spc="-5" dirty="0">
                <a:solidFill>
                  <a:srgbClr val="41568E"/>
                </a:solidFill>
                <a:latin typeface="Arial MT"/>
                <a:cs typeface="Arial MT"/>
                <a:hlinkClick r:id="rId2"/>
              </a:rPr>
              <a:t>lipe.aguirre@gmail.com</a:t>
            </a:r>
            <a:endParaRPr lang="en-US" sz="1600" dirty="0">
              <a:latin typeface="Arial MT"/>
              <a:cs typeface="Arial MT"/>
            </a:endParaRPr>
          </a:p>
        </p:txBody>
      </p:sp>
      <p:sp>
        <p:nvSpPr>
          <p:cNvPr id="7" name="object 3">
            <a:extLst>
              <a:ext uri="{FF2B5EF4-FFF2-40B4-BE49-F238E27FC236}">
                <a16:creationId xmlns:a16="http://schemas.microsoft.com/office/drawing/2014/main" id="{1FF109C2-C9A5-DCF3-B5FE-600F3D359C83}"/>
              </a:ext>
            </a:extLst>
          </p:cNvPr>
          <p:cNvSpPr txBox="1"/>
          <p:nvPr/>
        </p:nvSpPr>
        <p:spPr>
          <a:xfrm>
            <a:off x="464616" y="2204464"/>
            <a:ext cx="8298384" cy="2564805"/>
          </a:xfrm>
          <a:prstGeom prst="rect">
            <a:avLst/>
          </a:prstGeom>
        </p:spPr>
        <p:txBody>
          <a:bodyPr vert="horz" wrap="square" lIns="0" tIns="12700" rIns="0" bIns="0" rtlCol="0">
            <a:spAutoFit/>
          </a:bodyPr>
          <a:lstStyle/>
          <a:p>
            <a:pPr marL="355600" indent="-342900">
              <a:lnSpc>
                <a:spcPct val="100000"/>
              </a:lnSpc>
              <a:spcBef>
                <a:spcPts val="100"/>
              </a:spcBef>
              <a:buFont typeface="Wingdings"/>
              <a:buChar char=""/>
              <a:tabLst>
                <a:tab pos="354965" algn="l"/>
                <a:tab pos="355600" algn="l"/>
              </a:tabLst>
            </a:pPr>
            <a:r>
              <a:rPr lang="es-ES" sz="2000" spc="100" dirty="0">
                <a:solidFill>
                  <a:srgbClr val="001F5F"/>
                </a:solidFill>
                <a:latin typeface="Arial MT"/>
                <a:cs typeface="Arial MT"/>
              </a:rPr>
              <a:t>Esto mismo le sucede en su casa respecto de las </a:t>
            </a:r>
          </a:p>
          <a:p>
            <a:pPr marL="12700">
              <a:lnSpc>
                <a:spcPct val="100000"/>
              </a:lnSpc>
              <a:spcBef>
                <a:spcPts val="100"/>
              </a:spcBef>
              <a:tabLst>
                <a:tab pos="354965" algn="l"/>
                <a:tab pos="355600" algn="l"/>
              </a:tabLst>
            </a:pPr>
            <a:r>
              <a:rPr lang="es-ES" sz="2000" spc="100" dirty="0">
                <a:solidFill>
                  <a:srgbClr val="001F5F"/>
                </a:solidFill>
                <a:latin typeface="Arial MT"/>
                <a:cs typeface="Arial MT"/>
              </a:rPr>
              <a:t>compras del hogar o el cuidado de su hija. Esta actitud </a:t>
            </a:r>
          </a:p>
          <a:p>
            <a:pPr marL="12700">
              <a:lnSpc>
                <a:spcPct val="100000"/>
              </a:lnSpc>
              <a:spcBef>
                <a:spcPts val="100"/>
              </a:spcBef>
              <a:tabLst>
                <a:tab pos="354965" algn="l"/>
                <a:tab pos="355600" algn="l"/>
              </a:tabLst>
            </a:pPr>
            <a:r>
              <a:rPr lang="es-ES" sz="2000" spc="100" dirty="0">
                <a:solidFill>
                  <a:srgbClr val="001F5F"/>
                </a:solidFill>
                <a:latin typeface="Arial MT"/>
                <a:cs typeface="Arial MT"/>
              </a:rPr>
              <a:t>suya genera en el resto de las personas una sensación </a:t>
            </a:r>
          </a:p>
          <a:p>
            <a:pPr marL="12700">
              <a:lnSpc>
                <a:spcPct val="100000"/>
              </a:lnSpc>
              <a:spcBef>
                <a:spcPts val="100"/>
              </a:spcBef>
              <a:tabLst>
                <a:tab pos="354965" algn="l"/>
                <a:tab pos="355600" algn="l"/>
              </a:tabLst>
            </a:pPr>
            <a:r>
              <a:rPr lang="es-ES" sz="2000" spc="100" dirty="0">
                <a:solidFill>
                  <a:srgbClr val="001F5F"/>
                </a:solidFill>
                <a:latin typeface="Arial MT"/>
                <a:cs typeface="Arial MT"/>
              </a:rPr>
              <a:t>de desconfianza y de subestimación de sus </a:t>
            </a:r>
          </a:p>
          <a:p>
            <a:pPr marL="12700">
              <a:lnSpc>
                <a:spcPct val="100000"/>
              </a:lnSpc>
              <a:spcBef>
                <a:spcPts val="100"/>
              </a:spcBef>
              <a:tabLst>
                <a:tab pos="354965" algn="l"/>
                <a:tab pos="355600" algn="l"/>
              </a:tabLst>
            </a:pPr>
            <a:r>
              <a:rPr lang="es-ES" sz="2000" spc="100" dirty="0">
                <a:solidFill>
                  <a:srgbClr val="001F5F"/>
                </a:solidFill>
                <a:latin typeface="Arial MT"/>
                <a:cs typeface="Arial MT"/>
              </a:rPr>
              <a:t>capacidades. Pasa mucho tiempo preocupado por </a:t>
            </a:r>
          </a:p>
          <a:p>
            <a:pPr marL="12700">
              <a:lnSpc>
                <a:spcPct val="100000"/>
              </a:lnSpc>
              <a:spcBef>
                <a:spcPts val="100"/>
              </a:spcBef>
              <a:tabLst>
                <a:tab pos="354965" algn="l"/>
                <a:tab pos="355600" algn="l"/>
              </a:tabLst>
            </a:pPr>
            <a:r>
              <a:rPr lang="es-ES" sz="2000" spc="100" dirty="0">
                <a:solidFill>
                  <a:srgbClr val="001F5F"/>
                </a:solidFill>
                <a:latin typeface="Arial MT"/>
                <a:cs typeface="Arial MT"/>
              </a:rPr>
              <a:t>diferentes temas y siempre resuelve que lo mejor es </a:t>
            </a:r>
          </a:p>
          <a:p>
            <a:pPr marL="12700">
              <a:lnSpc>
                <a:spcPct val="100000"/>
              </a:lnSpc>
              <a:spcBef>
                <a:spcPts val="100"/>
              </a:spcBef>
              <a:tabLst>
                <a:tab pos="354965" algn="l"/>
                <a:tab pos="355600" algn="l"/>
              </a:tabLst>
            </a:pPr>
            <a:r>
              <a:rPr lang="es-ES" sz="2000" spc="100" dirty="0">
                <a:solidFill>
                  <a:srgbClr val="001F5F"/>
                </a:solidFill>
                <a:latin typeface="Arial MT"/>
                <a:cs typeface="Arial MT"/>
              </a:rPr>
              <a:t>hacerse cargo el mismo. Si no lo hace, se siente </a:t>
            </a:r>
          </a:p>
          <a:p>
            <a:pPr marL="12700">
              <a:lnSpc>
                <a:spcPct val="100000"/>
              </a:lnSpc>
              <a:spcBef>
                <a:spcPts val="100"/>
              </a:spcBef>
              <a:tabLst>
                <a:tab pos="354965" algn="l"/>
                <a:tab pos="355600" algn="l"/>
              </a:tabLst>
            </a:pPr>
            <a:r>
              <a:rPr lang="es-ES" sz="2000" spc="100" dirty="0">
                <a:solidFill>
                  <a:srgbClr val="001F5F"/>
                </a:solidFill>
                <a:latin typeface="Arial MT"/>
                <a:cs typeface="Arial MT"/>
              </a:rPr>
              <a:t>culpable.</a:t>
            </a:r>
            <a:endParaRPr lang="es-ES" sz="2000" dirty="0">
              <a:latin typeface="Arial MT"/>
              <a:cs typeface="Arial MT"/>
            </a:endParaRPr>
          </a:p>
        </p:txBody>
      </p:sp>
    </p:spTree>
    <p:extLst>
      <p:ext uri="{BB962C8B-B14F-4D97-AF65-F5344CB8AC3E}">
        <p14:creationId xmlns:p14="http://schemas.microsoft.com/office/powerpoint/2010/main" val="2366906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0" y="762000"/>
            <a:ext cx="5528564" cy="443070"/>
          </a:xfrm>
          <a:prstGeom prst="rect">
            <a:avLst/>
          </a:prstGeom>
        </p:spPr>
        <p:txBody>
          <a:bodyPr vert="horz" wrap="square" lIns="0" tIns="12065" rIns="0" bIns="0" rtlCol="0">
            <a:spAutoFit/>
          </a:bodyPr>
          <a:lstStyle/>
          <a:p>
            <a:pPr marL="14604" algn="ctr">
              <a:lnSpc>
                <a:spcPct val="100000"/>
              </a:lnSpc>
              <a:spcBef>
                <a:spcPts val="95"/>
              </a:spcBef>
            </a:pPr>
            <a:r>
              <a:rPr lang="en-US" sz="2800" dirty="0"/>
              <a:t>Caso E</a:t>
            </a:r>
            <a:endParaRPr sz="2800" dirty="0"/>
          </a:p>
        </p:txBody>
      </p:sp>
      <p:sp>
        <p:nvSpPr>
          <p:cNvPr id="4" name="object 4"/>
          <p:cNvSpPr txBox="1"/>
          <p:nvPr/>
        </p:nvSpPr>
        <p:spPr>
          <a:xfrm>
            <a:off x="2576829" y="6427750"/>
            <a:ext cx="3178810" cy="252729"/>
          </a:xfrm>
          <a:prstGeom prst="rect">
            <a:avLst/>
          </a:prstGeom>
        </p:spPr>
        <p:txBody>
          <a:bodyPr vert="horz" wrap="square" lIns="0" tIns="0" rIns="0" bIns="0" rtlCol="0">
            <a:spAutoFit/>
          </a:bodyPr>
          <a:lstStyle/>
          <a:p>
            <a:pPr marL="12700" algn="ctr">
              <a:lnSpc>
                <a:spcPts val="1864"/>
              </a:lnSpc>
            </a:pPr>
            <a:r>
              <a:rPr lang="en-US" sz="1600" spc="-5" dirty="0">
                <a:solidFill>
                  <a:srgbClr val="41568E"/>
                </a:solidFill>
                <a:latin typeface="Arial MT"/>
                <a:cs typeface="Arial MT"/>
                <a:hlinkClick r:id="rId2"/>
              </a:rPr>
              <a:t>lipe.aguirre@gmail.com</a:t>
            </a:r>
            <a:endParaRPr lang="en-US" sz="1600" dirty="0">
              <a:latin typeface="Arial MT"/>
              <a:cs typeface="Arial MT"/>
            </a:endParaRPr>
          </a:p>
        </p:txBody>
      </p:sp>
      <p:sp>
        <p:nvSpPr>
          <p:cNvPr id="7" name="object 3">
            <a:extLst>
              <a:ext uri="{FF2B5EF4-FFF2-40B4-BE49-F238E27FC236}">
                <a16:creationId xmlns:a16="http://schemas.microsoft.com/office/drawing/2014/main" id="{1FF109C2-C9A5-DCF3-B5FE-600F3D359C83}"/>
              </a:ext>
            </a:extLst>
          </p:cNvPr>
          <p:cNvSpPr txBox="1"/>
          <p:nvPr/>
        </p:nvSpPr>
        <p:spPr>
          <a:xfrm>
            <a:off x="464616" y="2204464"/>
            <a:ext cx="8298384" cy="3398366"/>
          </a:xfrm>
          <a:prstGeom prst="rect">
            <a:avLst/>
          </a:prstGeom>
        </p:spPr>
        <p:txBody>
          <a:bodyPr vert="horz" wrap="square" lIns="0" tIns="12700" rIns="0" bIns="0" rtlCol="0">
            <a:spAutoFit/>
          </a:bodyPr>
          <a:lstStyle/>
          <a:p>
            <a:pPr marL="355600" indent="-342900">
              <a:lnSpc>
                <a:spcPct val="100000"/>
              </a:lnSpc>
              <a:spcBef>
                <a:spcPts val="100"/>
              </a:spcBef>
              <a:buFont typeface="Wingdings"/>
              <a:buChar char=""/>
              <a:tabLst>
                <a:tab pos="354965" algn="l"/>
                <a:tab pos="355600" algn="l"/>
              </a:tabLst>
            </a:pPr>
            <a:r>
              <a:rPr lang="es-ES" sz="2000" spc="100" dirty="0">
                <a:solidFill>
                  <a:srgbClr val="001F5F"/>
                </a:solidFill>
                <a:latin typeface="Arial MT"/>
                <a:cs typeface="Arial MT"/>
              </a:rPr>
              <a:t>E. asiste sola a la evaluación. No refiere alteraciones en el neurodesarrollo. Explica que es una persona a la que “las cosas le duelen demasiado”. Se separó en abril de este año y siente que su modo de ser influyó mucho en la decisión de su marido. Solía perder el control en las discusiones que comúnmente terminaban “a gritos”. Hace 3 años sufrió un episodio depresivo a consecuencia de que le diagnosticaron epilepsia a su hija que en ese momento tenía 6 años. Fue tratada por 2 años y medio con </a:t>
            </a:r>
            <a:r>
              <a:rPr lang="es-ES" sz="2000" spc="100" dirty="0" err="1">
                <a:solidFill>
                  <a:srgbClr val="001F5F"/>
                </a:solidFill>
                <a:latin typeface="Arial MT"/>
                <a:cs typeface="Arial MT"/>
              </a:rPr>
              <a:t>Escitalopram</a:t>
            </a:r>
            <a:r>
              <a:rPr lang="es-ES" sz="2000" spc="100" dirty="0">
                <a:solidFill>
                  <a:srgbClr val="001F5F"/>
                </a:solidFill>
                <a:latin typeface="Arial MT"/>
                <a:cs typeface="Arial MT"/>
              </a:rPr>
              <a:t> con buena respuesta, aunque a partir de la entrevista surge que persistían constantes preocupaciones. </a:t>
            </a:r>
            <a:endParaRPr lang="es-ES" sz="2000" dirty="0">
              <a:latin typeface="Arial MT"/>
              <a:cs typeface="Arial MT"/>
            </a:endParaRPr>
          </a:p>
        </p:txBody>
      </p:sp>
    </p:spTree>
    <p:extLst>
      <p:ext uri="{BB962C8B-B14F-4D97-AF65-F5344CB8AC3E}">
        <p14:creationId xmlns:p14="http://schemas.microsoft.com/office/powerpoint/2010/main" val="36451627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0" y="762000"/>
            <a:ext cx="5528564" cy="443070"/>
          </a:xfrm>
          <a:prstGeom prst="rect">
            <a:avLst/>
          </a:prstGeom>
        </p:spPr>
        <p:txBody>
          <a:bodyPr vert="horz" wrap="square" lIns="0" tIns="12065" rIns="0" bIns="0" rtlCol="0">
            <a:spAutoFit/>
          </a:bodyPr>
          <a:lstStyle/>
          <a:p>
            <a:pPr marL="14604" algn="ctr">
              <a:lnSpc>
                <a:spcPct val="100000"/>
              </a:lnSpc>
              <a:spcBef>
                <a:spcPts val="95"/>
              </a:spcBef>
            </a:pPr>
            <a:r>
              <a:rPr lang="en-US" sz="2800" dirty="0"/>
              <a:t>Caso E</a:t>
            </a:r>
            <a:endParaRPr sz="2800" dirty="0"/>
          </a:p>
        </p:txBody>
      </p:sp>
      <p:sp>
        <p:nvSpPr>
          <p:cNvPr id="4" name="object 4"/>
          <p:cNvSpPr txBox="1"/>
          <p:nvPr/>
        </p:nvSpPr>
        <p:spPr>
          <a:xfrm>
            <a:off x="2576829" y="6427750"/>
            <a:ext cx="3178810" cy="252729"/>
          </a:xfrm>
          <a:prstGeom prst="rect">
            <a:avLst/>
          </a:prstGeom>
        </p:spPr>
        <p:txBody>
          <a:bodyPr vert="horz" wrap="square" lIns="0" tIns="0" rIns="0" bIns="0" rtlCol="0">
            <a:spAutoFit/>
          </a:bodyPr>
          <a:lstStyle/>
          <a:p>
            <a:pPr marL="12700" algn="ctr">
              <a:lnSpc>
                <a:spcPts val="1864"/>
              </a:lnSpc>
            </a:pPr>
            <a:r>
              <a:rPr lang="en-US" sz="1600" spc="-5" dirty="0">
                <a:solidFill>
                  <a:srgbClr val="41568E"/>
                </a:solidFill>
                <a:latin typeface="Arial MT"/>
                <a:cs typeface="Arial MT"/>
                <a:hlinkClick r:id="rId2"/>
              </a:rPr>
              <a:t>lipe.aguirre@gmail.com</a:t>
            </a:r>
            <a:endParaRPr lang="en-US" sz="1600" dirty="0">
              <a:latin typeface="Arial MT"/>
              <a:cs typeface="Arial MT"/>
            </a:endParaRPr>
          </a:p>
        </p:txBody>
      </p:sp>
      <p:sp>
        <p:nvSpPr>
          <p:cNvPr id="7" name="object 3">
            <a:extLst>
              <a:ext uri="{FF2B5EF4-FFF2-40B4-BE49-F238E27FC236}">
                <a16:creationId xmlns:a16="http://schemas.microsoft.com/office/drawing/2014/main" id="{1FF109C2-C9A5-DCF3-B5FE-600F3D359C83}"/>
              </a:ext>
            </a:extLst>
          </p:cNvPr>
          <p:cNvSpPr txBox="1"/>
          <p:nvPr/>
        </p:nvSpPr>
        <p:spPr>
          <a:xfrm>
            <a:off x="367690" y="1646973"/>
            <a:ext cx="8298384" cy="4334520"/>
          </a:xfrm>
          <a:prstGeom prst="rect">
            <a:avLst/>
          </a:prstGeom>
        </p:spPr>
        <p:txBody>
          <a:bodyPr vert="horz" wrap="square" lIns="0" tIns="12700" rIns="0" bIns="0" rtlCol="0">
            <a:spAutoFit/>
          </a:bodyPr>
          <a:lstStyle/>
          <a:p>
            <a:pPr marL="355600" indent="-342900">
              <a:lnSpc>
                <a:spcPct val="100000"/>
              </a:lnSpc>
              <a:spcBef>
                <a:spcPts val="100"/>
              </a:spcBef>
              <a:buFont typeface="Wingdings"/>
              <a:buChar char=""/>
              <a:tabLst>
                <a:tab pos="354965" algn="l"/>
                <a:tab pos="355600" algn="l"/>
              </a:tabLst>
            </a:pPr>
            <a:r>
              <a:rPr lang="es-ES" sz="2000" spc="100" dirty="0">
                <a:solidFill>
                  <a:srgbClr val="001F5F"/>
                </a:solidFill>
                <a:latin typeface="Arial MT"/>
                <a:cs typeface="Arial MT"/>
              </a:rPr>
              <a:t>Siempre se ha sentido excesivamente preocupada o ansiosa debido a varias cosas durante los últimos 6 meses, las preocupaciones se le presentan casi todos los días en cada momento y le resulta difícil controlarlas. En este último tiempo casi todo los días se siente inquieta, intranquila, tensa, irritable y con insomnio de conciliación a causa de rumiaciones. </a:t>
            </a:r>
          </a:p>
          <a:p>
            <a:pPr marL="355600" indent="-342900">
              <a:lnSpc>
                <a:spcPct val="100000"/>
              </a:lnSpc>
              <a:spcBef>
                <a:spcPts val="100"/>
              </a:spcBef>
              <a:buFont typeface="Wingdings"/>
              <a:buChar char=""/>
              <a:tabLst>
                <a:tab pos="354965" algn="l"/>
                <a:tab pos="355600" algn="l"/>
              </a:tabLst>
            </a:pPr>
            <a:r>
              <a:rPr lang="es-ES" sz="2000" spc="100" dirty="0">
                <a:solidFill>
                  <a:srgbClr val="001F5F"/>
                </a:solidFill>
                <a:latin typeface="Arial MT"/>
                <a:cs typeface="Arial MT"/>
              </a:rPr>
              <a:t>Necesita pedir consejos a su ahora ex marido a la hora de deber tomar una decisión; necesita que sean los demás aquellos que se tomen la responsabilidad de las elecciones de su vida como por ejemplo en la gestión de las finanzas; le cuesta expresar su desacuerdo por temor de perder la aprobación de los demás; no se preocupa del hecho de quedarse sola ya que sabe que por las características de la enfermedad de su hija, “siempre va a estar con ella”.</a:t>
            </a:r>
          </a:p>
        </p:txBody>
      </p:sp>
    </p:spTree>
    <p:extLst>
      <p:ext uri="{BB962C8B-B14F-4D97-AF65-F5344CB8AC3E}">
        <p14:creationId xmlns:p14="http://schemas.microsoft.com/office/powerpoint/2010/main" val="1153390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0" y="762000"/>
            <a:ext cx="5528564" cy="443070"/>
          </a:xfrm>
          <a:prstGeom prst="rect">
            <a:avLst/>
          </a:prstGeom>
        </p:spPr>
        <p:txBody>
          <a:bodyPr vert="horz" wrap="square" lIns="0" tIns="12065" rIns="0" bIns="0" rtlCol="0">
            <a:spAutoFit/>
          </a:bodyPr>
          <a:lstStyle/>
          <a:p>
            <a:pPr marL="14604" algn="ctr">
              <a:lnSpc>
                <a:spcPct val="100000"/>
              </a:lnSpc>
              <a:spcBef>
                <a:spcPts val="95"/>
              </a:spcBef>
            </a:pPr>
            <a:r>
              <a:rPr lang="en-US" sz="2800" dirty="0"/>
              <a:t>Caso E</a:t>
            </a:r>
            <a:endParaRPr sz="2800" dirty="0"/>
          </a:p>
        </p:txBody>
      </p:sp>
      <p:sp>
        <p:nvSpPr>
          <p:cNvPr id="4" name="object 4"/>
          <p:cNvSpPr txBox="1"/>
          <p:nvPr/>
        </p:nvSpPr>
        <p:spPr>
          <a:xfrm>
            <a:off x="2576829" y="6427750"/>
            <a:ext cx="3178810" cy="252729"/>
          </a:xfrm>
          <a:prstGeom prst="rect">
            <a:avLst/>
          </a:prstGeom>
        </p:spPr>
        <p:txBody>
          <a:bodyPr vert="horz" wrap="square" lIns="0" tIns="0" rIns="0" bIns="0" rtlCol="0">
            <a:spAutoFit/>
          </a:bodyPr>
          <a:lstStyle/>
          <a:p>
            <a:pPr marL="12700" algn="ctr">
              <a:lnSpc>
                <a:spcPts val="1864"/>
              </a:lnSpc>
            </a:pPr>
            <a:r>
              <a:rPr lang="en-US" sz="1600" spc="-5" dirty="0">
                <a:solidFill>
                  <a:srgbClr val="41568E"/>
                </a:solidFill>
                <a:latin typeface="Arial MT"/>
                <a:cs typeface="Arial MT"/>
                <a:hlinkClick r:id="rId2"/>
              </a:rPr>
              <a:t>lipe.aguirre@gmail.com</a:t>
            </a:r>
            <a:endParaRPr lang="en-US" sz="1600" dirty="0">
              <a:latin typeface="Arial MT"/>
              <a:cs typeface="Arial MT"/>
            </a:endParaRPr>
          </a:p>
        </p:txBody>
      </p:sp>
      <p:sp>
        <p:nvSpPr>
          <p:cNvPr id="7" name="object 3">
            <a:extLst>
              <a:ext uri="{FF2B5EF4-FFF2-40B4-BE49-F238E27FC236}">
                <a16:creationId xmlns:a16="http://schemas.microsoft.com/office/drawing/2014/main" id="{1FF109C2-C9A5-DCF3-B5FE-600F3D359C83}"/>
              </a:ext>
            </a:extLst>
          </p:cNvPr>
          <p:cNvSpPr txBox="1"/>
          <p:nvPr/>
        </p:nvSpPr>
        <p:spPr>
          <a:xfrm>
            <a:off x="422808" y="1676400"/>
            <a:ext cx="8298384" cy="3706143"/>
          </a:xfrm>
          <a:prstGeom prst="rect">
            <a:avLst/>
          </a:prstGeom>
        </p:spPr>
        <p:txBody>
          <a:bodyPr vert="horz" wrap="square" lIns="0" tIns="12700" rIns="0" bIns="0" rtlCol="0">
            <a:spAutoFit/>
          </a:bodyPr>
          <a:lstStyle/>
          <a:p>
            <a:pPr marL="355600" indent="-342900">
              <a:lnSpc>
                <a:spcPct val="100000"/>
              </a:lnSpc>
              <a:spcBef>
                <a:spcPts val="100"/>
              </a:spcBef>
              <a:buFont typeface="Wingdings"/>
              <a:buChar char=""/>
              <a:tabLst>
                <a:tab pos="354965" algn="l"/>
                <a:tab pos="355600" algn="l"/>
              </a:tabLst>
            </a:pPr>
            <a:r>
              <a:rPr lang="es-ES" sz="2000" spc="100" dirty="0">
                <a:solidFill>
                  <a:srgbClr val="001F5F"/>
                </a:solidFill>
                <a:latin typeface="Arial MT"/>
                <a:cs typeface="Arial MT"/>
              </a:rPr>
              <a:t>Es licenciada en Comunicación Social. Trabaja gran parte de su tiempo en su casa. Su ex marido es economista y también trabajaba en su casa, eso hacía que se generaran muchas discusiones. Actualmente se encuentra separada de su marido desde hace unos meses. Si bien fue su marido a disponer de la separación, luego le propuso de volver a ser novios. E. refiere que la familia de origen de su marido, que es descendiente de alemanes, tiene comportamientos racistas con ella que es morocha. Ejemplo: en una reunión familiar, una prima del marido subrayó que comprendía que tuvieran un solo hijo y no dos, porque según creencias el segundo siempre se parece a su madre.</a:t>
            </a:r>
            <a:endParaRPr lang="es-ES" sz="2000" dirty="0">
              <a:latin typeface="Arial MT"/>
              <a:cs typeface="Arial MT"/>
            </a:endParaRPr>
          </a:p>
        </p:txBody>
      </p:sp>
    </p:spTree>
    <p:extLst>
      <p:ext uri="{BB962C8B-B14F-4D97-AF65-F5344CB8AC3E}">
        <p14:creationId xmlns:p14="http://schemas.microsoft.com/office/powerpoint/2010/main" val="15569366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0" y="762000"/>
            <a:ext cx="5528564" cy="443070"/>
          </a:xfrm>
          <a:prstGeom prst="rect">
            <a:avLst/>
          </a:prstGeom>
        </p:spPr>
        <p:txBody>
          <a:bodyPr vert="horz" wrap="square" lIns="0" tIns="12065" rIns="0" bIns="0" rtlCol="0">
            <a:spAutoFit/>
          </a:bodyPr>
          <a:lstStyle/>
          <a:p>
            <a:pPr marL="14604" algn="ctr">
              <a:lnSpc>
                <a:spcPct val="100000"/>
              </a:lnSpc>
              <a:spcBef>
                <a:spcPts val="95"/>
              </a:spcBef>
            </a:pPr>
            <a:r>
              <a:rPr lang="en-US" sz="2800" dirty="0"/>
              <a:t>Caso E</a:t>
            </a:r>
            <a:endParaRPr sz="2800" dirty="0"/>
          </a:p>
        </p:txBody>
      </p:sp>
      <p:sp>
        <p:nvSpPr>
          <p:cNvPr id="4" name="object 4"/>
          <p:cNvSpPr txBox="1"/>
          <p:nvPr/>
        </p:nvSpPr>
        <p:spPr>
          <a:xfrm>
            <a:off x="2576829" y="6427750"/>
            <a:ext cx="3178810" cy="252729"/>
          </a:xfrm>
          <a:prstGeom prst="rect">
            <a:avLst/>
          </a:prstGeom>
        </p:spPr>
        <p:txBody>
          <a:bodyPr vert="horz" wrap="square" lIns="0" tIns="0" rIns="0" bIns="0" rtlCol="0">
            <a:spAutoFit/>
          </a:bodyPr>
          <a:lstStyle/>
          <a:p>
            <a:pPr marL="12700" algn="ctr">
              <a:lnSpc>
                <a:spcPts val="1864"/>
              </a:lnSpc>
            </a:pPr>
            <a:r>
              <a:rPr lang="en-US" sz="1600" spc="-5" dirty="0">
                <a:solidFill>
                  <a:srgbClr val="41568E"/>
                </a:solidFill>
                <a:latin typeface="Arial MT"/>
                <a:cs typeface="Arial MT"/>
                <a:hlinkClick r:id="rId2"/>
              </a:rPr>
              <a:t>lipe.aguirre@gmail.com</a:t>
            </a:r>
            <a:endParaRPr lang="en-US" sz="1600" dirty="0">
              <a:latin typeface="Arial MT"/>
              <a:cs typeface="Arial MT"/>
            </a:endParaRPr>
          </a:p>
        </p:txBody>
      </p:sp>
      <p:sp>
        <p:nvSpPr>
          <p:cNvPr id="7" name="object 3">
            <a:extLst>
              <a:ext uri="{FF2B5EF4-FFF2-40B4-BE49-F238E27FC236}">
                <a16:creationId xmlns:a16="http://schemas.microsoft.com/office/drawing/2014/main" id="{1FF109C2-C9A5-DCF3-B5FE-600F3D359C83}"/>
              </a:ext>
            </a:extLst>
          </p:cNvPr>
          <p:cNvSpPr txBox="1"/>
          <p:nvPr/>
        </p:nvSpPr>
        <p:spPr>
          <a:xfrm>
            <a:off x="422808" y="1828800"/>
            <a:ext cx="8298384" cy="1243930"/>
          </a:xfrm>
          <a:prstGeom prst="rect">
            <a:avLst/>
          </a:prstGeom>
        </p:spPr>
        <p:txBody>
          <a:bodyPr vert="horz" wrap="square" lIns="0" tIns="12700" rIns="0" bIns="0" rtlCol="0">
            <a:spAutoFit/>
          </a:bodyPr>
          <a:lstStyle/>
          <a:p>
            <a:pPr marL="355600" indent="-342900">
              <a:lnSpc>
                <a:spcPct val="100000"/>
              </a:lnSpc>
              <a:spcBef>
                <a:spcPts val="100"/>
              </a:spcBef>
              <a:buFont typeface="Wingdings"/>
              <a:buChar char=""/>
              <a:tabLst>
                <a:tab pos="354965" algn="l"/>
                <a:tab pos="355600" algn="l"/>
              </a:tabLst>
            </a:pPr>
            <a:r>
              <a:rPr lang="es-ES" sz="2000" spc="100" dirty="0">
                <a:solidFill>
                  <a:srgbClr val="001F5F"/>
                </a:solidFill>
                <a:latin typeface="Arial MT"/>
                <a:cs typeface="Arial MT"/>
              </a:rPr>
              <a:t>Su familia de origen está compuesta por sus padres y 4 hermanas. E. es la mayor. Su madre sufre de celotipia y su modo de ser, le afectó mucho sobre todo en la adolescencia. Actualmente no refiere problemas con su familia de origen.</a:t>
            </a:r>
            <a:endParaRPr lang="es-ES" sz="2000" dirty="0">
              <a:latin typeface="Arial MT"/>
              <a:cs typeface="Arial MT"/>
            </a:endParaRPr>
          </a:p>
        </p:txBody>
      </p:sp>
    </p:spTree>
    <p:extLst>
      <p:ext uri="{BB962C8B-B14F-4D97-AF65-F5344CB8AC3E}">
        <p14:creationId xmlns:p14="http://schemas.microsoft.com/office/powerpoint/2010/main" val="824941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70301" y="969391"/>
            <a:ext cx="2816225" cy="452120"/>
          </a:xfrm>
          <a:prstGeom prst="rect">
            <a:avLst/>
          </a:prstGeom>
        </p:spPr>
        <p:txBody>
          <a:bodyPr vert="horz" wrap="square" lIns="0" tIns="12065" rIns="0" bIns="0" rtlCol="0">
            <a:spAutoFit/>
          </a:bodyPr>
          <a:lstStyle/>
          <a:p>
            <a:pPr marL="12700">
              <a:lnSpc>
                <a:spcPct val="100000"/>
              </a:lnSpc>
              <a:spcBef>
                <a:spcPts val="95"/>
              </a:spcBef>
            </a:pPr>
            <a:r>
              <a:rPr sz="2800" spc="-105" dirty="0"/>
              <a:t>C</a:t>
            </a:r>
            <a:r>
              <a:rPr sz="2800" spc="-100" dirty="0"/>
              <a:t>UE</a:t>
            </a:r>
            <a:r>
              <a:rPr sz="2800" spc="-105" dirty="0"/>
              <a:t>S</a:t>
            </a:r>
            <a:r>
              <a:rPr sz="2800" spc="-100" dirty="0"/>
              <a:t>TI</a:t>
            </a:r>
            <a:r>
              <a:rPr sz="2800" spc="-120" dirty="0"/>
              <a:t>O</a:t>
            </a:r>
            <a:r>
              <a:rPr sz="2800" spc="-110" dirty="0"/>
              <a:t>N</a:t>
            </a:r>
            <a:r>
              <a:rPr sz="2800" spc="-100" dirty="0"/>
              <a:t>A</a:t>
            </a:r>
            <a:r>
              <a:rPr sz="2800" spc="-95" dirty="0"/>
              <a:t>R</a:t>
            </a:r>
            <a:r>
              <a:rPr sz="2800" spc="-100" dirty="0"/>
              <a:t>I</a:t>
            </a:r>
            <a:r>
              <a:rPr sz="2800" spc="-5" dirty="0"/>
              <a:t>O</a:t>
            </a:r>
            <a:r>
              <a:rPr sz="2800" spc="-229" dirty="0"/>
              <a:t> </a:t>
            </a:r>
            <a:r>
              <a:rPr sz="2800" spc="-105" dirty="0"/>
              <a:t>16P</a:t>
            </a:r>
            <a:r>
              <a:rPr sz="2800" spc="-5" dirty="0"/>
              <a:t>F</a:t>
            </a:r>
            <a:endParaRPr sz="2800"/>
          </a:p>
        </p:txBody>
      </p:sp>
      <p:sp>
        <p:nvSpPr>
          <p:cNvPr id="4" name="object 4"/>
          <p:cNvSpPr txBox="1"/>
          <p:nvPr/>
        </p:nvSpPr>
        <p:spPr>
          <a:xfrm>
            <a:off x="2576829" y="6427750"/>
            <a:ext cx="3178810" cy="252729"/>
          </a:xfrm>
          <a:prstGeom prst="rect">
            <a:avLst/>
          </a:prstGeom>
        </p:spPr>
        <p:txBody>
          <a:bodyPr vert="horz" wrap="square" lIns="0" tIns="0" rIns="0" bIns="0" rtlCol="0">
            <a:spAutoFit/>
          </a:bodyPr>
          <a:lstStyle/>
          <a:p>
            <a:pPr marL="12700" algn="ctr">
              <a:lnSpc>
                <a:spcPts val="1864"/>
              </a:lnSpc>
            </a:pPr>
            <a:r>
              <a:rPr lang="en-US" sz="1600" spc="-5" dirty="0">
                <a:solidFill>
                  <a:srgbClr val="41568E"/>
                </a:solidFill>
                <a:latin typeface="Arial MT"/>
                <a:cs typeface="Arial MT"/>
                <a:hlinkClick r:id="rId2"/>
              </a:rPr>
              <a:t>lipe.aguirre@gmail.com</a:t>
            </a:r>
            <a:endParaRPr lang="en-US" sz="1600" dirty="0">
              <a:latin typeface="Arial MT"/>
              <a:cs typeface="Arial MT"/>
            </a:endParaRPr>
          </a:p>
        </p:txBody>
      </p:sp>
      <p:sp>
        <p:nvSpPr>
          <p:cNvPr id="3" name="object 3"/>
          <p:cNvSpPr txBox="1"/>
          <p:nvPr/>
        </p:nvSpPr>
        <p:spPr>
          <a:xfrm>
            <a:off x="833119" y="1616786"/>
            <a:ext cx="7085965" cy="4507230"/>
          </a:xfrm>
          <a:prstGeom prst="rect">
            <a:avLst/>
          </a:prstGeom>
        </p:spPr>
        <p:txBody>
          <a:bodyPr vert="horz" wrap="square" lIns="0" tIns="12700" rIns="0" bIns="0" rtlCol="0">
            <a:spAutoFit/>
          </a:bodyPr>
          <a:lstStyle/>
          <a:p>
            <a:pPr marL="469900" indent="-457200">
              <a:lnSpc>
                <a:spcPct val="100000"/>
              </a:lnSpc>
              <a:spcBef>
                <a:spcPts val="100"/>
              </a:spcBef>
              <a:buFont typeface="Wingdings"/>
              <a:buChar char=""/>
              <a:tabLst>
                <a:tab pos="469265" algn="l"/>
                <a:tab pos="469900" algn="l"/>
              </a:tabLst>
            </a:pPr>
            <a:r>
              <a:rPr sz="1800" spc="95" dirty="0">
                <a:solidFill>
                  <a:srgbClr val="001F5F"/>
                </a:solidFill>
                <a:latin typeface="Arial MT"/>
                <a:cs typeface="Arial MT"/>
              </a:rPr>
              <a:t>PRUEBA</a:t>
            </a:r>
            <a:r>
              <a:rPr sz="1800" spc="229" dirty="0">
                <a:solidFill>
                  <a:srgbClr val="001F5F"/>
                </a:solidFill>
                <a:latin typeface="Arial MT"/>
                <a:cs typeface="Arial MT"/>
              </a:rPr>
              <a:t> </a:t>
            </a:r>
            <a:r>
              <a:rPr sz="1800" spc="90" dirty="0">
                <a:solidFill>
                  <a:srgbClr val="001F5F"/>
                </a:solidFill>
                <a:latin typeface="Arial MT"/>
                <a:cs typeface="Arial MT"/>
              </a:rPr>
              <a:t>CREADA</a:t>
            </a:r>
            <a:r>
              <a:rPr sz="1800" spc="240" dirty="0">
                <a:solidFill>
                  <a:srgbClr val="001F5F"/>
                </a:solidFill>
                <a:latin typeface="Arial MT"/>
                <a:cs typeface="Arial MT"/>
              </a:rPr>
              <a:t> </a:t>
            </a:r>
            <a:r>
              <a:rPr sz="1800" spc="80" dirty="0">
                <a:solidFill>
                  <a:srgbClr val="001F5F"/>
                </a:solidFill>
                <a:latin typeface="Arial MT"/>
                <a:cs typeface="Arial MT"/>
              </a:rPr>
              <a:t>POR</a:t>
            </a:r>
            <a:r>
              <a:rPr sz="1800" spc="270" dirty="0">
                <a:solidFill>
                  <a:srgbClr val="001F5F"/>
                </a:solidFill>
                <a:latin typeface="Arial MT"/>
                <a:cs typeface="Arial MT"/>
              </a:rPr>
              <a:t> </a:t>
            </a:r>
            <a:r>
              <a:rPr sz="1800" spc="100" dirty="0">
                <a:solidFill>
                  <a:srgbClr val="001F5F"/>
                </a:solidFill>
                <a:latin typeface="Arial MT"/>
                <a:cs typeface="Arial MT"/>
              </a:rPr>
              <a:t>CATTEL</a:t>
            </a:r>
            <a:r>
              <a:rPr sz="1800" spc="204" dirty="0">
                <a:solidFill>
                  <a:srgbClr val="001F5F"/>
                </a:solidFill>
                <a:latin typeface="Arial MT"/>
                <a:cs typeface="Arial MT"/>
              </a:rPr>
              <a:t> </a:t>
            </a:r>
            <a:r>
              <a:rPr sz="1800" dirty="0">
                <a:solidFill>
                  <a:srgbClr val="001F5F"/>
                </a:solidFill>
                <a:latin typeface="Arial MT"/>
                <a:cs typeface="Arial MT"/>
              </a:rPr>
              <a:t>Y</a:t>
            </a:r>
            <a:r>
              <a:rPr sz="1800" spc="229" dirty="0">
                <a:solidFill>
                  <a:srgbClr val="001F5F"/>
                </a:solidFill>
                <a:latin typeface="Arial MT"/>
                <a:cs typeface="Arial MT"/>
              </a:rPr>
              <a:t> </a:t>
            </a:r>
            <a:r>
              <a:rPr sz="1800" spc="105" dirty="0">
                <a:solidFill>
                  <a:srgbClr val="001F5F"/>
                </a:solidFill>
                <a:latin typeface="Arial MT"/>
                <a:cs typeface="Arial MT"/>
              </a:rPr>
              <a:t>COLABORADORES.</a:t>
            </a:r>
            <a:endParaRPr sz="1800" dirty="0">
              <a:latin typeface="Arial MT"/>
              <a:cs typeface="Arial MT"/>
            </a:endParaRPr>
          </a:p>
          <a:p>
            <a:pPr>
              <a:lnSpc>
                <a:spcPct val="100000"/>
              </a:lnSpc>
              <a:buClr>
                <a:srgbClr val="001F5F"/>
              </a:buClr>
              <a:buFont typeface="Wingdings"/>
              <a:buChar char=""/>
            </a:pPr>
            <a:endParaRPr sz="2550" dirty="0">
              <a:latin typeface="Arial MT"/>
              <a:cs typeface="Arial MT"/>
            </a:endParaRPr>
          </a:p>
          <a:p>
            <a:pPr marL="469900" marR="944880" indent="-457200">
              <a:lnSpc>
                <a:spcPct val="80000"/>
              </a:lnSpc>
              <a:buFont typeface="Wingdings"/>
              <a:buChar char=""/>
              <a:tabLst>
                <a:tab pos="469265" algn="l"/>
                <a:tab pos="469900" algn="l"/>
              </a:tabLst>
            </a:pPr>
            <a:r>
              <a:rPr sz="1800" spc="105" dirty="0">
                <a:solidFill>
                  <a:srgbClr val="001F5F"/>
                </a:solidFill>
                <a:latin typeface="Arial MT"/>
                <a:cs typeface="Arial MT"/>
              </a:rPr>
              <a:t>OBJETIVO:</a:t>
            </a:r>
            <a:r>
              <a:rPr sz="1800" spc="200" dirty="0">
                <a:solidFill>
                  <a:srgbClr val="001F5F"/>
                </a:solidFill>
                <a:latin typeface="Arial MT"/>
                <a:cs typeface="Arial MT"/>
              </a:rPr>
              <a:t> </a:t>
            </a:r>
            <a:r>
              <a:rPr sz="1800" spc="100" dirty="0">
                <a:solidFill>
                  <a:srgbClr val="001F5F"/>
                </a:solidFill>
                <a:latin typeface="Arial MT"/>
                <a:cs typeface="Arial MT"/>
              </a:rPr>
              <a:t>ESTUDIAR</a:t>
            </a:r>
            <a:r>
              <a:rPr sz="1800" spc="220" dirty="0">
                <a:solidFill>
                  <a:srgbClr val="001F5F"/>
                </a:solidFill>
                <a:latin typeface="Arial MT"/>
                <a:cs typeface="Arial MT"/>
              </a:rPr>
              <a:t> </a:t>
            </a:r>
            <a:r>
              <a:rPr sz="1800" spc="50" dirty="0">
                <a:solidFill>
                  <a:srgbClr val="001F5F"/>
                </a:solidFill>
                <a:latin typeface="Arial MT"/>
                <a:cs typeface="Arial MT"/>
              </a:rPr>
              <a:t>16</a:t>
            </a:r>
            <a:r>
              <a:rPr sz="1800" spc="235" dirty="0">
                <a:solidFill>
                  <a:srgbClr val="001F5F"/>
                </a:solidFill>
                <a:latin typeface="Arial MT"/>
                <a:cs typeface="Arial MT"/>
              </a:rPr>
              <a:t> </a:t>
            </a:r>
            <a:r>
              <a:rPr sz="1800" spc="95" dirty="0">
                <a:solidFill>
                  <a:srgbClr val="001F5F"/>
                </a:solidFill>
                <a:latin typeface="Arial MT"/>
                <a:cs typeface="Arial MT"/>
              </a:rPr>
              <a:t>RASGOS</a:t>
            </a:r>
            <a:r>
              <a:rPr sz="1800" spc="229" dirty="0">
                <a:solidFill>
                  <a:srgbClr val="001F5F"/>
                </a:solidFill>
                <a:latin typeface="Arial MT"/>
                <a:cs typeface="Arial MT"/>
              </a:rPr>
              <a:t> </a:t>
            </a:r>
            <a:r>
              <a:rPr sz="1800" spc="55" dirty="0">
                <a:solidFill>
                  <a:srgbClr val="001F5F"/>
                </a:solidFill>
                <a:latin typeface="Arial MT"/>
                <a:cs typeface="Arial MT"/>
              </a:rPr>
              <a:t>DE</a:t>
            </a:r>
            <a:r>
              <a:rPr sz="1800" spc="235" dirty="0">
                <a:solidFill>
                  <a:srgbClr val="001F5F"/>
                </a:solidFill>
                <a:latin typeface="Arial MT"/>
                <a:cs typeface="Arial MT"/>
              </a:rPr>
              <a:t> </a:t>
            </a:r>
            <a:r>
              <a:rPr sz="1800" spc="95" dirty="0">
                <a:solidFill>
                  <a:srgbClr val="001F5F"/>
                </a:solidFill>
                <a:latin typeface="Arial MT"/>
                <a:cs typeface="Arial MT"/>
              </a:rPr>
              <a:t>PRIMER </a:t>
            </a:r>
            <a:r>
              <a:rPr sz="1800" spc="-484" dirty="0">
                <a:solidFill>
                  <a:srgbClr val="001F5F"/>
                </a:solidFill>
                <a:latin typeface="Arial MT"/>
                <a:cs typeface="Arial MT"/>
              </a:rPr>
              <a:t> </a:t>
            </a:r>
            <a:r>
              <a:rPr sz="1800" spc="90" dirty="0">
                <a:solidFill>
                  <a:srgbClr val="001F5F"/>
                </a:solidFill>
                <a:latin typeface="Arial MT"/>
                <a:cs typeface="Arial MT"/>
              </a:rPr>
              <a:t>ORDEN </a:t>
            </a:r>
            <a:r>
              <a:rPr sz="1800" dirty="0">
                <a:solidFill>
                  <a:srgbClr val="001F5F"/>
                </a:solidFill>
                <a:latin typeface="Arial MT"/>
                <a:cs typeface="Arial MT"/>
              </a:rPr>
              <a:t>Y</a:t>
            </a:r>
            <a:r>
              <a:rPr sz="1800" spc="5" dirty="0">
                <a:solidFill>
                  <a:srgbClr val="001F5F"/>
                </a:solidFill>
                <a:latin typeface="Arial MT"/>
                <a:cs typeface="Arial MT"/>
              </a:rPr>
              <a:t> </a:t>
            </a:r>
            <a:r>
              <a:rPr sz="1800" spc="-5" dirty="0">
                <a:solidFill>
                  <a:srgbClr val="001F5F"/>
                </a:solidFill>
                <a:latin typeface="Arial MT"/>
                <a:cs typeface="Arial MT"/>
              </a:rPr>
              <a:t>5</a:t>
            </a:r>
            <a:r>
              <a:rPr sz="1800" dirty="0">
                <a:solidFill>
                  <a:srgbClr val="001F5F"/>
                </a:solidFill>
                <a:latin typeface="Arial MT"/>
                <a:cs typeface="Arial MT"/>
              </a:rPr>
              <a:t> </a:t>
            </a:r>
            <a:r>
              <a:rPr sz="1800" spc="105" dirty="0">
                <a:solidFill>
                  <a:srgbClr val="001F5F"/>
                </a:solidFill>
                <a:latin typeface="Arial MT"/>
                <a:cs typeface="Arial MT"/>
              </a:rPr>
              <a:t>DIMENSIONES </a:t>
            </a:r>
            <a:r>
              <a:rPr sz="1800" spc="100" dirty="0">
                <a:solidFill>
                  <a:srgbClr val="001F5F"/>
                </a:solidFill>
                <a:latin typeface="Arial MT"/>
                <a:cs typeface="Arial MT"/>
              </a:rPr>
              <a:t>GLOBALES </a:t>
            </a:r>
            <a:r>
              <a:rPr sz="1800" spc="55" dirty="0">
                <a:solidFill>
                  <a:srgbClr val="001F5F"/>
                </a:solidFill>
                <a:latin typeface="Arial MT"/>
                <a:cs typeface="Arial MT"/>
              </a:rPr>
              <a:t>DE</a:t>
            </a:r>
            <a:r>
              <a:rPr sz="1800" spc="60" dirty="0">
                <a:solidFill>
                  <a:srgbClr val="001F5F"/>
                </a:solidFill>
                <a:latin typeface="Arial MT"/>
                <a:cs typeface="Arial MT"/>
              </a:rPr>
              <a:t> </a:t>
            </a:r>
            <a:r>
              <a:rPr sz="1800" spc="50" dirty="0">
                <a:solidFill>
                  <a:srgbClr val="001F5F"/>
                </a:solidFill>
                <a:latin typeface="Arial MT"/>
                <a:cs typeface="Arial MT"/>
              </a:rPr>
              <a:t>LA </a:t>
            </a:r>
            <a:r>
              <a:rPr sz="1800" spc="55" dirty="0">
                <a:solidFill>
                  <a:srgbClr val="001F5F"/>
                </a:solidFill>
                <a:latin typeface="Arial MT"/>
                <a:cs typeface="Arial MT"/>
              </a:rPr>
              <a:t> </a:t>
            </a:r>
            <a:r>
              <a:rPr sz="1800" spc="105" dirty="0">
                <a:solidFill>
                  <a:srgbClr val="001F5F"/>
                </a:solidFill>
                <a:latin typeface="Arial MT"/>
                <a:cs typeface="Arial MT"/>
              </a:rPr>
              <a:t>PERSONALIDAD.</a:t>
            </a:r>
            <a:endParaRPr sz="1800" dirty="0">
              <a:latin typeface="Arial MT"/>
              <a:cs typeface="Arial MT"/>
            </a:endParaRPr>
          </a:p>
          <a:p>
            <a:pPr>
              <a:lnSpc>
                <a:spcPct val="100000"/>
              </a:lnSpc>
              <a:spcBef>
                <a:spcPts val="20"/>
              </a:spcBef>
              <a:buClr>
                <a:srgbClr val="001F5F"/>
              </a:buClr>
              <a:buFont typeface="Wingdings"/>
              <a:buChar char=""/>
            </a:pPr>
            <a:endParaRPr sz="2150" dirty="0">
              <a:latin typeface="Arial MT"/>
              <a:cs typeface="Arial MT"/>
            </a:endParaRPr>
          </a:p>
          <a:p>
            <a:pPr marL="469900" indent="-457200">
              <a:lnSpc>
                <a:spcPct val="100000"/>
              </a:lnSpc>
              <a:buFont typeface="Wingdings"/>
              <a:buChar char=""/>
              <a:tabLst>
                <a:tab pos="469265" algn="l"/>
                <a:tab pos="469900" algn="l"/>
              </a:tabLst>
            </a:pPr>
            <a:r>
              <a:rPr sz="1800" spc="100" dirty="0">
                <a:solidFill>
                  <a:srgbClr val="001F5F"/>
                </a:solidFill>
                <a:latin typeface="Arial MT"/>
                <a:cs typeface="Arial MT"/>
              </a:rPr>
              <a:t>CONTIENE</a:t>
            </a:r>
            <a:r>
              <a:rPr sz="1800" spc="215" dirty="0">
                <a:solidFill>
                  <a:srgbClr val="001F5F"/>
                </a:solidFill>
                <a:latin typeface="Arial MT"/>
                <a:cs typeface="Arial MT"/>
              </a:rPr>
              <a:t> </a:t>
            </a:r>
            <a:r>
              <a:rPr sz="1800" spc="70" dirty="0">
                <a:solidFill>
                  <a:srgbClr val="001F5F"/>
                </a:solidFill>
                <a:latin typeface="Arial MT"/>
                <a:cs typeface="Arial MT"/>
              </a:rPr>
              <a:t>185</a:t>
            </a:r>
            <a:r>
              <a:rPr sz="1800" spc="225" dirty="0">
                <a:solidFill>
                  <a:srgbClr val="001F5F"/>
                </a:solidFill>
                <a:latin typeface="Arial MT"/>
                <a:cs typeface="Arial MT"/>
              </a:rPr>
              <a:t> </a:t>
            </a:r>
            <a:r>
              <a:rPr sz="1800" spc="100" dirty="0">
                <a:solidFill>
                  <a:srgbClr val="001F5F"/>
                </a:solidFill>
                <a:latin typeface="Arial MT"/>
                <a:cs typeface="Arial MT"/>
              </a:rPr>
              <a:t>ÍTEMS,</a:t>
            </a:r>
            <a:r>
              <a:rPr sz="1800" spc="210" dirty="0">
                <a:solidFill>
                  <a:srgbClr val="001F5F"/>
                </a:solidFill>
                <a:latin typeface="Arial MT"/>
                <a:cs typeface="Arial MT"/>
              </a:rPr>
              <a:t> </a:t>
            </a:r>
            <a:r>
              <a:rPr sz="1800" spc="105" dirty="0">
                <a:solidFill>
                  <a:srgbClr val="001F5F"/>
                </a:solidFill>
                <a:latin typeface="Arial MT"/>
                <a:cs typeface="Arial MT"/>
              </a:rPr>
              <a:t>“REACTIVOS”.</a:t>
            </a:r>
            <a:endParaRPr sz="1800" dirty="0">
              <a:latin typeface="Arial MT"/>
              <a:cs typeface="Arial MT"/>
            </a:endParaRPr>
          </a:p>
          <a:p>
            <a:pPr>
              <a:lnSpc>
                <a:spcPct val="100000"/>
              </a:lnSpc>
              <a:spcBef>
                <a:spcPts val="30"/>
              </a:spcBef>
              <a:buClr>
                <a:srgbClr val="001F5F"/>
              </a:buClr>
              <a:buFont typeface="Wingdings"/>
              <a:buChar char=""/>
            </a:pPr>
            <a:endParaRPr sz="2150" dirty="0">
              <a:latin typeface="Arial MT"/>
              <a:cs typeface="Arial MT"/>
            </a:endParaRPr>
          </a:p>
          <a:p>
            <a:pPr marL="469900" indent="-457200">
              <a:lnSpc>
                <a:spcPct val="100000"/>
              </a:lnSpc>
              <a:buFont typeface="Wingdings"/>
              <a:buChar char=""/>
              <a:tabLst>
                <a:tab pos="469265" algn="l"/>
                <a:tab pos="469900" algn="l"/>
              </a:tabLst>
            </a:pPr>
            <a:r>
              <a:rPr sz="1800" spc="85" dirty="0">
                <a:solidFill>
                  <a:srgbClr val="001F5F"/>
                </a:solidFill>
                <a:latin typeface="Arial MT"/>
                <a:cs typeface="Arial MT"/>
              </a:rPr>
              <a:t>CADA</a:t>
            </a:r>
            <a:r>
              <a:rPr sz="1800" spc="225" dirty="0">
                <a:solidFill>
                  <a:srgbClr val="001F5F"/>
                </a:solidFill>
                <a:latin typeface="Arial MT"/>
                <a:cs typeface="Arial MT"/>
              </a:rPr>
              <a:t> </a:t>
            </a:r>
            <a:r>
              <a:rPr sz="1800" spc="90" dirty="0">
                <a:solidFill>
                  <a:srgbClr val="001F5F"/>
                </a:solidFill>
                <a:latin typeface="Arial MT"/>
                <a:cs typeface="Arial MT"/>
              </a:rPr>
              <a:t>ÍTEM</a:t>
            </a:r>
            <a:r>
              <a:rPr sz="1800" spc="210" dirty="0">
                <a:solidFill>
                  <a:srgbClr val="001F5F"/>
                </a:solidFill>
                <a:latin typeface="Arial MT"/>
                <a:cs typeface="Arial MT"/>
              </a:rPr>
              <a:t> </a:t>
            </a:r>
            <a:r>
              <a:rPr sz="1800" spc="95" dirty="0">
                <a:solidFill>
                  <a:srgbClr val="001F5F"/>
                </a:solidFill>
                <a:latin typeface="Arial MT"/>
                <a:cs typeface="Arial MT"/>
              </a:rPr>
              <a:t>TIENE</a:t>
            </a:r>
            <a:r>
              <a:rPr sz="1800" spc="220" dirty="0">
                <a:solidFill>
                  <a:srgbClr val="001F5F"/>
                </a:solidFill>
                <a:latin typeface="Arial MT"/>
                <a:cs typeface="Arial MT"/>
              </a:rPr>
              <a:t> </a:t>
            </a:r>
            <a:r>
              <a:rPr sz="1800" spc="-5" dirty="0">
                <a:solidFill>
                  <a:srgbClr val="001F5F"/>
                </a:solidFill>
                <a:latin typeface="Arial MT"/>
                <a:cs typeface="Arial MT"/>
              </a:rPr>
              <a:t>3</a:t>
            </a:r>
            <a:r>
              <a:rPr sz="1800" spc="229" dirty="0">
                <a:solidFill>
                  <a:srgbClr val="001F5F"/>
                </a:solidFill>
                <a:latin typeface="Arial MT"/>
                <a:cs typeface="Arial MT"/>
              </a:rPr>
              <a:t> </a:t>
            </a:r>
            <a:r>
              <a:rPr sz="1800" spc="100" dirty="0">
                <a:solidFill>
                  <a:srgbClr val="001F5F"/>
                </a:solidFill>
                <a:latin typeface="Arial MT"/>
                <a:cs typeface="Arial MT"/>
              </a:rPr>
              <a:t>OPCIONES</a:t>
            </a:r>
            <a:r>
              <a:rPr sz="1800" spc="220" dirty="0">
                <a:solidFill>
                  <a:srgbClr val="001F5F"/>
                </a:solidFill>
                <a:latin typeface="Arial MT"/>
                <a:cs typeface="Arial MT"/>
              </a:rPr>
              <a:t> </a:t>
            </a:r>
            <a:r>
              <a:rPr sz="1800" spc="55" dirty="0">
                <a:solidFill>
                  <a:srgbClr val="001F5F"/>
                </a:solidFill>
                <a:latin typeface="Arial MT"/>
                <a:cs typeface="Arial MT"/>
              </a:rPr>
              <a:t>DE</a:t>
            </a:r>
            <a:r>
              <a:rPr sz="1800" spc="225" dirty="0">
                <a:solidFill>
                  <a:srgbClr val="001F5F"/>
                </a:solidFill>
                <a:latin typeface="Arial MT"/>
                <a:cs typeface="Arial MT"/>
              </a:rPr>
              <a:t> </a:t>
            </a:r>
            <a:r>
              <a:rPr sz="1800" spc="105" dirty="0">
                <a:solidFill>
                  <a:srgbClr val="001F5F"/>
                </a:solidFill>
                <a:latin typeface="Arial MT"/>
                <a:cs typeface="Arial MT"/>
              </a:rPr>
              <a:t>RESPUESTA*</a:t>
            </a:r>
            <a:endParaRPr sz="1800" dirty="0">
              <a:latin typeface="Arial MT"/>
              <a:cs typeface="Arial MT"/>
            </a:endParaRPr>
          </a:p>
          <a:p>
            <a:pPr>
              <a:lnSpc>
                <a:spcPct val="100000"/>
              </a:lnSpc>
              <a:spcBef>
                <a:spcPts val="20"/>
              </a:spcBef>
              <a:buClr>
                <a:srgbClr val="001F5F"/>
              </a:buClr>
              <a:buFont typeface="Wingdings"/>
              <a:buChar char=""/>
            </a:pPr>
            <a:endParaRPr sz="2150" dirty="0">
              <a:latin typeface="Arial MT"/>
              <a:cs typeface="Arial MT"/>
            </a:endParaRPr>
          </a:p>
          <a:p>
            <a:pPr marL="469900" indent="-457200">
              <a:lnSpc>
                <a:spcPct val="100000"/>
              </a:lnSpc>
              <a:spcBef>
                <a:spcPts val="5"/>
              </a:spcBef>
              <a:buFont typeface="Wingdings"/>
              <a:buChar char=""/>
              <a:tabLst>
                <a:tab pos="469265" algn="l"/>
                <a:tab pos="469900" algn="l"/>
              </a:tabLst>
            </a:pPr>
            <a:r>
              <a:rPr sz="1800" spc="100" dirty="0">
                <a:solidFill>
                  <a:srgbClr val="001F5F"/>
                </a:solidFill>
                <a:latin typeface="Arial MT"/>
                <a:cs typeface="Arial MT"/>
              </a:rPr>
              <a:t>DURACIÓN:</a:t>
            </a:r>
            <a:r>
              <a:rPr sz="1800" spc="235" dirty="0">
                <a:solidFill>
                  <a:srgbClr val="001F5F"/>
                </a:solidFill>
                <a:latin typeface="Arial MT"/>
                <a:cs typeface="Arial MT"/>
              </a:rPr>
              <a:t> </a:t>
            </a:r>
            <a:r>
              <a:rPr sz="1800" spc="95" dirty="0">
                <a:solidFill>
                  <a:srgbClr val="001F5F"/>
                </a:solidFill>
                <a:latin typeface="Arial MT"/>
                <a:cs typeface="Arial MT"/>
              </a:rPr>
              <a:t>ENTRE</a:t>
            </a:r>
            <a:r>
              <a:rPr sz="1800" spc="215" dirty="0">
                <a:solidFill>
                  <a:srgbClr val="001F5F"/>
                </a:solidFill>
                <a:latin typeface="Arial MT"/>
                <a:cs typeface="Arial MT"/>
              </a:rPr>
              <a:t> </a:t>
            </a:r>
            <a:r>
              <a:rPr sz="1800" spc="50" dirty="0">
                <a:solidFill>
                  <a:srgbClr val="001F5F"/>
                </a:solidFill>
                <a:latin typeface="Arial MT"/>
                <a:cs typeface="Arial MT"/>
              </a:rPr>
              <a:t>40</a:t>
            </a:r>
            <a:r>
              <a:rPr sz="1800" spc="240" dirty="0">
                <a:solidFill>
                  <a:srgbClr val="001F5F"/>
                </a:solidFill>
                <a:latin typeface="Arial MT"/>
                <a:cs typeface="Arial MT"/>
              </a:rPr>
              <a:t> </a:t>
            </a:r>
            <a:r>
              <a:rPr sz="1800" dirty="0">
                <a:solidFill>
                  <a:srgbClr val="001F5F"/>
                </a:solidFill>
                <a:latin typeface="Arial MT"/>
                <a:cs typeface="Arial MT"/>
              </a:rPr>
              <a:t>Y</a:t>
            </a:r>
            <a:r>
              <a:rPr sz="1800" spc="215" dirty="0">
                <a:solidFill>
                  <a:srgbClr val="001F5F"/>
                </a:solidFill>
                <a:latin typeface="Arial MT"/>
                <a:cs typeface="Arial MT"/>
              </a:rPr>
              <a:t> </a:t>
            </a:r>
            <a:r>
              <a:rPr sz="1800" spc="50" dirty="0">
                <a:solidFill>
                  <a:srgbClr val="001F5F"/>
                </a:solidFill>
                <a:latin typeface="Arial MT"/>
                <a:cs typeface="Arial MT"/>
              </a:rPr>
              <a:t>45</a:t>
            </a:r>
            <a:r>
              <a:rPr sz="1800" spc="240" dirty="0">
                <a:solidFill>
                  <a:srgbClr val="001F5F"/>
                </a:solidFill>
                <a:latin typeface="Arial MT"/>
                <a:cs typeface="Arial MT"/>
              </a:rPr>
              <a:t> </a:t>
            </a:r>
            <a:r>
              <a:rPr sz="1800" spc="105" dirty="0">
                <a:solidFill>
                  <a:srgbClr val="001F5F"/>
                </a:solidFill>
                <a:latin typeface="Arial MT"/>
                <a:cs typeface="Arial MT"/>
              </a:rPr>
              <a:t>MINUTOS.</a:t>
            </a:r>
            <a:endParaRPr sz="1800" dirty="0">
              <a:latin typeface="Arial MT"/>
              <a:cs typeface="Arial MT"/>
            </a:endParaRPr>
          </a:p>
          <a:p>
            <a:pPr>
              <a:lnSpc>
                <a:spcPct val="100000"/>
              </a:lnSpc>
              <a:spcBef>
                <a:spcPts val="25"/>
              </a:spcBef>
              <a:buClr>
                <a:srgbClr val="001F5F"/>
              </a:buClr>
              <a:buFont typeface="Wingdings"/>
              <a:buChar char=""/>
            </a:pPr>
            <a:endParaRPr sz="2150" dirty="0">
              <a:latin typeface="Arial MT"/>
              <a:cs typeface="Arial MT"/>
            </a:endParaRPr>
          </a:p>
          <a:p>
            <a:pPr marL="469900" indent="-457200">
              <a:lnSpc>
                <a:spcPct val="100000"/>
              </a:lnSpc>
              <a:buFont typeface="Wingdings"/>
              <a:buChar char=""/>
              <a:tabLst>
                <a:tab pos="469265" algn="l"/>
                <a:tab pos="469900" algn="l"/>
              </a:tabLst>
            </a:pPr>
            <a:r>
              <a:rPr sz="1800" spc="55" dirty="0">
                <a:solidFill>
                  <a:srgbClr val="001F5F"/>
                </a:solidFill>
                <a:latin typeface="Arial MT"/>
                <a:cs typeface="Arial MT"/>
              </a:rPr>
              <a:t>SE</a:t>
            </a:r>
            <a:r>
              <a:rPr sz="1800" spc="220" dirty="0">
                <a:solidFill>
                  <a:srgbClr val="001F5F"/>
                </a:solidFill>
                <a:latin typeface="Arial MT"/>
                <a:cs typeface="Arial MT"/>
              </a:rPr>
              <a:t> </a:t>
            </a:r>
            <a:r>
              <a:rPr sz="1800" spc="100" dirty="0">
                <a:solidFill>
                  <a:srgbClr val="001F5F"/>
                </a:solidFill>
                <a:latin typeface="Arial MT"/>
                <a:cs typeface="Arial MT"/>
              </a:rPr>
              <a:t>INCLUYE:</a:t>
            </a:r>
            <a:r>
              <a:rPr sz="1800" spc="229" dirty="0">
                <a:solidFill>
                  <a:srgbClr val="001F5F"/>
                </a:solidFill>
                <a:latin typeface="Arial MT"/>
                <a:cs typeface="Arial MT"/>
              </a:rPr>
              <a:t> </a:t>
            </a:r>
            <a:r>
              <a:rPr sz="1800" spc="85" dirty="0">
                <a:solidFill>
                  <a:srgbClr val="001F5F"/>
                </a:solidFill>
                <a:latin typeface="Arial MT"/>
                <a:cs typeface="Arial MT"/>
              </a:rPr>
              <a:t>HOJA</a:t>
            </a:r>
            <a:r>
              <a:rPr sz="1800" spc="225" dirty="0">
                <a:solidFill>
                  <a:srgbClr val="001F5F"/>
                </a:solidFill>
                <a:latin typeface="Arial MT"/>
                <a:cs typeface="Arial MT"/>
              </a:rPr>
              <a:t> </a:t>
            </a:r>
            <a:r>
              <a:rPr sz="1800" spc="55" dirty="0">
                <a:solidFill>
                  <a:srgbClr val="001F5F"/>
                </a:solidFill>
                <a:latin typeface="Arial MT"/>
                <a:cs typeface="Arial MT"/>
              </a:rPr>
              <a:t>DE</a:t>
            </a:r>
            <a:r>
              <a:rPr sz="1800" spc="220" dirty="0">
                <a:solidFill>
                  <a:srgbClr val="001F5F"/>
                </a:solidFill>
                <a:latin typeface="Arial MT"/>
                <a:cs typeface="Arial MT"/>
              </a:rPr>
              <a:t> </a:t>
            </a:r>
            <a:r>
              <a:rPr sz="1800" spc="105" dirty="0">
                <a:solidFill>
                  <a:srgbClr val="001F5F"/>
                </a:solidFill>
                <a:latin typeface="Arial MT"/>
                <a:cs typeface="Arial MT"/>
              </a:rPr>
              <a:t>RESPUESTAS.</a:t>
            </a:r>
            <a:endParaRPr sz="1800" dirty="0">
              <a:latin typeface="Arial MT"/>
              <a:cs typeface="Arial MT"/>
            </a:endParaRPr>
          </a:p>
          <a:p>
            <a:pPr>
              <a:lnSpc>
                <a:spcPct val="100000"/>
              </a:lnSpc>
              <a:spcBef>
                <a:spcPts val="50"/>
              </a:spcBef>
              <a:buClr>
                <a:srgbClr val="001F5F"/>
              </a:buClr>
              <a:buFont typeface="Wingdings"/>
              <a:buChar char=""/>
            </a:pPr>
            <a:endParaRPr sz="2500" dirty="0">
              <a:latin typeface="Arial MT"/>
              <a:cs typeface="Arial MT"/>
            </a:endParaRPr>
          </a:p>
          <a:p>
            <a:pPr marL="469900" marR="5080" indent="-457200">
              <a:lnSpc>
                <a:spcPct val="80000"/>
              </a:lnSpc>
              <a:buFont typeface="Wingdings"/>
              <a:buChar char=""/>
              <a:tabLst>
                <a:tab pos="469265" algn="l"/>
                <a:tab pos="469900" algn="l"/>
              </a:tabLst>
            </a:pPr>
            <a:r>
              <a:rPr sz="1800" spc="105" dirty="0">
                <a:solidFill>
                  <a:srgbClr val="001F5F"/>
                </a:solidFill>
                <a:latin typeface="Arial MT"/>
                <a:cs typeface="Arial MT"/>
              </a:rPr>
              <a:t>RESULTADOS:</a:t>
            </a:r>
            <a:r>
              <a:rPr sz="1800" spc="220" dirty="0">
                <a:solidFill>
                  <a:srgbClr val="001F5F"/>
                </a:solidFill>
                <a:latin typeface="Arial MT"/>
                <a:cs typeface="Arial MT"/>
              </a:rPr>
              <a:t> </a:t>
            </a:r>
            <a:r>
              <a:rPr sz="1800" spc="75" dirty="0">
                <a:solidFill>
                  <a:srgbClr val="001F5F"/>
                </a:solidFill>
                <a:latin typeface="Arial MT"/>
                <a:cs typeface="Arial MT"/>
              </a:rPr>
              <a:t>UNA</a:t>
            </a:r>
            <a:r>
              <a:rPr sz="1800" spc="229" dirty="0">
                <a:solidFill>
                  <a:srgbClr val="001F5F"/>
                </a:solidFill>
                <a:latin typeface="Arial MT"/>
                <a:cs typeface="Arial MT"/>
              </a:rPr>
              <a:t> </a:t>
            </a:r>
            <a:r>
              <a:rPr sz="1800" spc="85" dirty="0">
                <a:solidFill>
                  <a:srgbClr val="001F5F"/>
                </a:solidFill>
                <a:latin typeface="Arial MT"/>
                <a:cs typeface="Arial MT"/>
              </a:rPr>
              <a:t>HOJA</a:t>
            </a:r>
            <a:r>
              <a:rPr sz="1800" spc="229" dirty="0">
                <a:solidFill>
                  <a:srgbClr val="001F5F"/>
                </a:solidFill>
                <a:latin typeface="Arial MT"/>
                <a:cs typeface="Arial MT"/>
              </a:rPr>
              <a:t> </a:t>
            </a:r>
            <a:r>
              <a:rPr sz="1800" spc="55" dirty="0">
                <a:solidFill>
                  <a:srgbClr val="001F5F"/>
                </a:solidFill>
                <a:latin typeface="Arial MT"/>
                <a:cs typeface="Arial MT"/>
              </a:rPr>
              <a:t>DE</a:t>
            </a:r>
            <a:r>
              <a:rPr sz="1800" spc="229" dirty="0">
                <a:solidFill>
                  <a:srgbClr val="001F5F"/>
                </a:solidFill>
                <a:latin typeface="Arial MT"/>
                <a:cs typeface="Arial MT"/>
              </a:rPr>
              <a:t> </a:t>
            </a:r>
            <a:r>
              <a:rPr sz="1800" spc="95" dirty="0">
                <a:solidFill>
                  <a:srgbClr val="001F5F"/>
                </a:solidFill>
                <a:latin typeface="Arial MT"/>
                <a:cs typeface="Arial MT"/>
              </a:rPr>
              <a:t>PERFIL</a:t>
            </a:r>
            <a:r>
              <a:rPr sz="1800" spc="229" dirty="0">
                <a:solidFill>
                  <a:srgbClr val="001F5F"/>
                </a:solidFill>
                <a:latin typeface="Arial MT"/>
                <a:cs typeface="Arial MT"/>
              </a:rPr>
              <a:t> </a:t>
            </a:r>
            <a:r>
              <a:rPr sz="1800" dirty="0">
                <a:solidFill>
                  <a:srgbClr val="001F5F"/>
                </a:solidFill>
                <a:latin typeface="Arial MT"/>
                <a:cs typeface="Arial MT"/>
              </a:rPr>
              <a:t>Y</a:t>
            </a:r>
            <a:r>
              <a:rPr sz="1800" spc="215" dirty="0">
                <a:solidFill>
                  <a:srgbClr val="001F5F"/>
                </a:solidFill>
                <a:latin typeface="Arial MT"/>
                <a:cs typeface="Arial MT"/>
              </a:rPr>
              <a:t> </a:t>
            </a:r>
            <a:r>
              <a:rPr sz="1800" spc="105" dirty="0">
                <a:solidFill>
                  <a:srgbClr val="001F5F"/>
                </a:solidFill>
                <a:latin typeface="Arial MT"/>
                <a:cs typeface="Arial MT"/>
              </a:rPr>
              <a:t>DIMENSIONES </a:t>
            </a:r>
            <a:r>
              <a:rPr sz="1800" spc="-484" dirty="0">
                <a:solidFill>
                  <a:srgbClr val="001F5F"/>
                </a:solidFill>
                <a:latin typeface="Arial MT"/>
                <a:cs typeface="Arial MT"/>
              </a:rPr>
              <a:t> </a:t>
            </a:r>
            <a:r>
              <a:rPr sz="1800" spc="100" dirty="0">
                <a:solidFill>
                  <a:srgbClr val="001F5F"/>
                </a:solidFill>
                <a:latin typeface="Arial MT"/>
                <a:cs typeface="Arial MT"/>
              </a:rPr>
              <a:t>GLOBALES.</a:t>
            </a:r>
            <a:endParaRPr sz="1800" dirty="0">
              <a:latin typeface="Arial MT"/>
              <a:cs typeface="Arial M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0" y="762000"/>
            <a:ext cx="5528564" cy="443070"/>
          </a:xfrm>
          <a:prstGeom prst="rect">
            <a:avLst/>
          </a:prstGeom>
        </p:spPr>
        <p:txBody>
          <a:bodyPr vert="horz" wrap="square" lIns="0" tIns="12065" rIns="0" bIns="0" rtlCol="0">
            <a:spAutoFit/>
          </a:bodyPr>
          <a:lstStyle/>
          <a:p>
            <a:pPr marL="14604" algn="ctr">
              <a:lnSpc>
                <a:spcPct val="100000"/>
              </a:lnSpc>
              <a:spcBef>
                <a:spcPts val="95"/>
              </a:spcBef>
            </a:pPr>
            <a:r>
              <a:rPr lang="en-US" sz="2800" dirty="0"/>
              <a:t>Caso C</a:t>
            </a:r>
            <a:endParaRPr sz="2800" dirty="0"/>
          </a:p>
        </p:txBody>
      </p:sp>
      <p:sp>
        <p:nvSpPr>
          <p:cNvPr id="4" name="object 4"/>
          <p:cNvSpPr txBox="1"/>
          <p:nvPr/>
        </p:nvSpPr>
        <p:spPr>
          <a:xfrm>
            <a:off x="2576829" y="6427750"/>
            <a:ext cx="3178810" cy="252729"/>
          </a:xfrm>
          <a:prstGeom prst="rect">
            <a:avLst/>
          </a:prstGeom>
        </p:spPr>
        <p:txBody>
          <a:bodyPr vert="horz" wrap="square" lIns="0" tIns="0" rIns="0" bIns="0" rtlCol="0">
            <a:spAutoFit/>
          </a:bodyPr>
          <a:lstStyle/>
          <a:p>
            <a:pPr marL="12700" algn="ctr">
              <a:lnSpc>
                <a:spcPts val="1864"/>
              </a:lnSpc>
            </a:pPr>
            <a:r>
              <a:rPr lang="en-US" sz="1600" spc="-5" dirty="0">
                <a:solidFill>
                  <a:srgbClr val="41568E"/>
                </a:solidFill>
                <a:latin typeface="Arial MT"/>
                <a:cs typeface="Arial MT"/>
                <a:hlinkClick r:id="rId2"/>
              </a:rPr>
              <a:t>lipe.aguirre@gmail.com</a:t>
            </a:r>
            <a:endParaRPr lang="en-US" sz="1600" dirty="0">
              <a:latin typeface="Arial MT"/>
              <a:cs typeface="Arial MT"/>
            </a:endParaRPr>
          </a:p>
        </p:txBody>
      </p:sp>
      <p:sp>
        <p:nvSpPr>
          <p:cNvPr id="7" name="object 3">
            <a:extLst>
              <a:ext uri="{FF2B5EF4-FFF2-40B4-BE49-F238E27FC236}">
                <a16:creationId xmlns:a16="http://schemas.microsoft.com/office/drawing/2014/main" id="{1FF109C2-C9A5-DCF3-B5FE-600F3D359C83}"/>
              </a:ext>
            </a:extLst>
          </p:cNvPr>
          <p:cNvSpPr txBox="1"/>
          <p:nvPr/>
        </p:nvSpPr>
        <p:spPr>
          <a:xfrm>
            <a:off x="464616" y="2204464"/>
            <a:ext cx="8298384" cy="2487861"/>
          </a:xfrm>
          <a:prstGeom prst="rect">
            <a:avLst/>
          </a:prstGeom>
        </p:spPr>
        <p:txBody>
          <a:bodyPr vert="horz" wrap="square" lIns="0" tIns="12700" rIns="0" bIns="0" rtlCol="0">
            <a:spAutoFit/>
          </a:bodyPr>
          <a:lstStyle/>
          <a:p>
            <a:pPr marL="355600" indent="-342900">
              <a:lnSpc>
                <a:spcPct val="100000"/>
              </a:lnSpc>
              <a:spcBef>
                <a:spcPts val="100"/>
              </a:spcBef>
              <a:buFont typeface="Wingdings"/>
              <a:buChar char=""/>
              <a:tabLst>
                <a:tab pos="354965" algn="l"/>
                <a:tab pos="355600" algn="l"/>
              </a:tabLst>
            </a:pPr>
            <a:r>
              <a:rPr lang="es-ES" sz="2000" spc="100" dirty="0">
                <a:solidFill>
                  <a:srgbClr val="001F5F"/>
                </a:solidFill>
                <a:latin typeface="Arial MT"/>
                <a:cs typeface="Arial MT"/>
              </a:rPr>
              <a:t>Empezó la facultad. Estudia diseño industrial en la UBA. Es muy estructurada , organizada, y se dio cuenta que tiene un alto nivel de intolerancia al fracaso. Hay cosas que quiere hacer y no las hace por miedo a que le salgan mal.</a:t>
            </a:r>
          </a:p>
          <a:p>
            <a:pPr marL="355600" indent="-342900">
              <a:lnSpc>
                <a:spcPct val="100000"/>
              </a:lnSpc>
              <a:spcBef>
                <a:spcPts val="100"/>
              </a:spcBef>
              <a:buFont typeface="Wingdings"/>
              <a:buChar char=""/>
              <a:tabLst>
                <a:tab pos="354965" algn="l"/>
                <a:tab pos="355600" algn="l"/>
              </a:tabLst>
            </a:pPr>
            <a:r>
              <a:rPr lang="es-ES" sz="2000" spc="100" dirty="0">
                <a:solidFill>
                  <a:srgbClr val="001F5F"/>
                </a:solidFill>
                <a:latin typeface="Arial MT"/>
                <a:cs typeface="Arial MT"/>
              </a:rPr>
              <a:t>Se fue a Australia en el verano, tres meses sola. Quería hacer surf pero no lo hizo por miedo a que le salga mal. Siente que todo lo que hace lo tiene que hacer bien y si no, no lo hace. Si no es buena en lo que hace, no lo hace.</a:t>
            </a:r>
          </a:p>
        </p:txBody>
      </p:sp>
    </p:spTree>
    <p:extLst>
      <p:ext uri="{BB962C8B-B14F-4D97-AF65-F5344CB8AC3E}">
        <p14:creationId xmlns:p14="http://schemas.microsoft.com/office/powerpoint/2010/main" val="42564865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0" y="762000"/>
            <a:ext cx="5528564" cy="443070"/>
          </a:xfrm>
          <a:prstGeom prst="rect">
            <a:avLst/>
          </a:prstGeom>
        </p:spPr>
        <p:txBody>
          <a:bodyPr vert="horz" wrap="square" lIns="0" tIns="12065" rIns="0" bIns="0" rtlCol="0">
            <a:spAutoFit/>
          </a:bodyPr>
          <a:lstStyle/>
          <a:p>
            <a:pPr marL="14604" algn="ctr">
              <a:lnSpc>
                <a:spcPct val="100000"/>
              </a:lnSpc>
              <a:spcBef>
                <a:spcPts val="95"/>
              </a:spcBef>
            </a:pPr>
            <a:r>
              <a:rPr lang="en-US" sz="2800" dirty="0"/>
              <a:t>Caso C</a:t>
            </a:r>
            <a:endParaRPr sz="2800" dirty="0"/>
          </a:p>
        </p:txBody>
      </p:sp>
      <p:sp>
        <p:nvSpPr>
          <p:cNvPr id="4" name="object 4"/>
          <p:cNvSpPr txBox="1"/>
          <p:nvPr/>
        </p:nvSpPr>
        <p:spPr>
          <a:xfrm>
            <a:off x="2576829" y="6427750"/>
            <a:ext cx="3178810" cy="252729"/>
          </a:xfrm>
          <a:prstGeom prst="rect">
            <a:avLst/>
          </a:prstGeom>
        </p:spPr>
        <p:txBody>
          <a:bodyPr vert="horz" wrap="square" lIns="0" tIns="0" rIns="0" bIns="0" rtlCol="0">
            <a:spAutoFit/>
          </a:bodyPr>
          <a:lstStyle/>
          <a:p>
            <a:pPr marL="12700" algn="ctr">
              <a:lnSpc>
                <a:spcPts val="1864"/>
              </a:lnSpc>
            </a:pPr>
            <a:r>
              <a:rPr lang="en-US" sz="1600" spc="-5" dirty="0">
                <a:solidFill>
                  <a:srgbClr val="41568E"/>
                </a:solidFill>
                <a:latin typeface="Arial MT"/>
                <a:cs typeface="Arial MT"/>
                <a:hlinkClick r:id="rId2"/>
              </a:rPr>
              <a:t>lipe.aguirre@gmail.com</a:t>
            </a:r>
            <a:endParaRPr lang="en-US" sz="1600" dirty="0">
              <a:latin typeface="Arial MT"/>
              <a:cs typeface="Arial MT"/>
            </a:endParaRPr>
          </a:p>
        </p:txBody>
      </p:sp>
      <p:sp>
        <p:nvSpPr>
          <p:cNvPr id="7" name="object 3">
            <a:extLst>
              <a:ext uri="{FF2B5EF4-FFF2-40B4-BE49-F238E27FC236}">
                <a16:creationId xmlns:a16="http://schemas.microsoft.com/office/drawing/2014/main" id="{1FF109C2-C9A5-DCF3-B5FE-600F3D359C83}"/>
              </a:ext>
            </a:extLst>
          </p:cNvPr>
          <p:cNvSpPr txBox="1"/>
          <p:nvPr/>
        </p:nvSpPr>
        <p:spPr>
          <a:xfrm>
            <a:off x="464616" y="2204464"/>
            <a:ext cx="8298384" cy="2821285"/>
          </a:xfrm>
          <a:prstGeom prst="rect">
            <a:avLst/>
          </a:prstGeom>
        </p:spPr>
        <p:txBody>
          <a:bodyPr vert="horz" wrap="square" lIns="0" tIns="12700" rIns="0" bIns="0" rtlCol="0">
            <a:spAutoFit/>
          </a:bodyPr>
          <a:lstStyle/>
          <a:p>
            <a:pPr marL="355600" indent="-342900">
              <a:lnSpc>
                <a:spcPct val="100000"/>
              </a:lnSpc>
              <a:spcBef>
                <a:spcPts val="100"/>
              </a:spcBef>
              <a:buFont typeface="Wingdings"/>
              <a:buChar char=""/>
              <a:tabLst>
                <a:tab pos="354965" algn="l"/>
                <a:tab pos="355600" algn="l"/>
              </a:tabLst>
            </a:pPr>
            <a:r>
              <a:rPr lang="es-ES" sz="2000" spc="100" dirty="0">
                <a:solidFill>
                  <a:srgbClr val="001F5F"/>
                </a:solidFill>
                <a:latin typeface="Arial MT"/>
                <a:cs typeface="Arial MT"/>
              </a:rPr>
              <a:t>El colegio no lo disfrutó, nunca se esforzó. Fue porque tenía que ir. Siempre se copió. Ahí no le importó. Esta exigencia se aplica a lo que le importa. En dibujo que le gusta, sí se frustraba, si le salía mal. </a:t>
            </a:r>
          </a:p>
          <a:p>
            <a:pPr marL="355600" indent="-342900">
              <a:lnSpc>
                <a:spcPct val="100000"/>
              </a:lnSpc>
              <a:spcBef>
                <a:spcPts val="100"/>
              </a:spcBef>
              <a:buFont typeface="Wingdings"/>
              <a:buChar char=""/>
              <a:tabLst>
                <a:tab pos="354965" algn="l"/>
                <a:tab pos="355600" algn="l"/>
              </a:tabLst>
            </a:pPr>
            <a:r>
              <a:rPr lang="es-ES" sz="2000" spc="100" dirty="0">
                <a:solidFill>
                  <a:srgbClr val="001F5F"/>
                </a:solidFill>
                <a:latin typeface="Arial MT"/>
                <a:cs typeface="Arial MT"/>
              </a:rPr>
              <a:t>Cuando se frustra, le da ganas de “renunciar” a eso que está haciendo.</a:t>
            </a:r>
          </a:p>
          <a:p>
            <a:pPr marL="355600" indent="-342900">
              <a:lnSpc>
                <a:spcPct val="100000"/>
              </a:lnSpc>
              <a:spcBef>
                <a:spcPts val="100"/>
              </a:spcBef>
              <a:buFont typeface="Wingdings"/>
              <a:buChar char=""/>
              <a:tabLst>
                <a:tab pos="354965" algn="l"/>
                <a:tab pos="355600" algn="l"/>
              </a:tabLst>
            </a:pPr>
            <a:r>
              <a:rPr lang="es-ES" sz="2000" spc="100" dirty="0">
                <a:solidFill>
                  <a:srgbClr val="001F5F"/>
                </a:solidFill>
                <a:latin typeface="Arial MT"/>
                <a:cs typeface="Arial MT"/>
              </a:rPr>
              <a:t>El cambio de planes, la altera.</a:t>
            </a:r>
          </a:p>
          <a:p>
            <a:pPr marL="355600" indent="-342900">
              <a:lnSpc>
                <a:spcPct val="100000"/>
              </a:lnSpc>
              <a:spcBef>
                <a:spcPts val="100"/>
              </a:spcBef>
              <a:buFont typeface="Wingdings"/>
              <a:buChar char=""/>
              <a:tabLst>
                <a:tab pos="354965" algn="l"/>
                <a:tab pos="355600" algn="l"/>
              </a:tabLst>
            </a:pPr>
            <a:r>
              <a:rPr lang="es-ES" sz="2000" spc="100" dirty="0">
                <a:solidFill>
                  <a:srgbClr val="001F5F"/>
                </a:solidFill>
                <a:latin typeface="Arial MT"/>
                <a:cs typeface="Arial MT"/>
              </a:rPr>
              <a:t>Cuando ella tiene todo organizado, se frustra mucho si tiene que modificar algo.</a:t>
            </a:r>
          </a:p>
        </p:txBody>
      </p:sp>
    </p:spTree>
    <p:extLst>
      <p:ext uri="{BB962C8B-B14F-4D97-AF65-F5344CB8AC3E}">
        <p14:creationId xmlns:p14="http://schemas.microsoft.com/office/powerpoint/2010/main" val="7015927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0" y="762000"/>
            <a:ext cx="5528564" cy="443070"/>
          </a:xfrm>
          <a:prstGeom prst="rect">
            <a:avLst/>
          </a:prstGeom>
        </p:spPr>
        <p:txBody>
          <a:bodyPr vert="horz" wrap="square" lIns="0" tIns="12065" rIns="0" bIns="0" rtlCol="0">
            <a:spAutoFit/>
          </a:bodyPr>
          <a:lstStyle/>
          <a:p>
            <a:pPr marL="14604" algn="ctr">
              <a:lnSpc>
                <a:spcPct val="100000"/>
              </a:lnSpc>
              <a:spcBef>
                <a:spcPts val="95"/>
              </a:spcBef>
            </a:pPr>
            <a:r>
              <a:rPr lang="en-US" sz="2800" dirty="0"/>
              <a:t>Caso C</a:t>
            </a:r>
            <a:endParaRPr sz="2800" dirty="0"/>
          </a:p>
        </p:txBody>
      </p:sp>
      <p:sp>
        <p:nvSpPr>
          <p:cNvPr id="4" name="object 4"/>
          <p:cNvSpPr txBox="1"/>
          <p:nvPr/>
        </p:nvSpPr>
        <p:spPr>
          <a:xfrm>
            <a:off x="2576829" y="6427750"/>
            <a:ext cx="3178810" cy="252729"/>
          </a:xfrm>
          <a:prstGeom prst="rect">
            <a:avLst/>
          </a:prstGeom>
        </p:spPr>
        <p:txBody>
          <a:bodyPr vert="horz" wrap="square" lIns="0" tIns="0" rIns="0" bIns="0" rtlCol="0">
            <a:spAutoFit/>
          </a:bodyPr>
          <a:lstStyle/>
          <a:p>
            <a:pPr marL="12700" algn="ctr">
              <a:lnSpc>
                <a:spcPts val="1864"/>
              </a:lnSpc>
            </a:pPr>
            <a:r>
              <a:rPr lang="en-US" sz="1600" spc="-5" dirty="0">
                <a:solidFill>
                  <a:srgbClr val="41568E"/>
                </a:solidFill>
                <a:latin typeface="Arial MT"/>
                <a:cs typeface="Arial MT"/>
                <a:hlinkClick r:id="rId2"/>
              </a:rPr>
              <a:t>lipe.aguirre@gmail.com</a:t>
            </a:r>
            <a:endParaRPr lang="en-US" sz="1600" dirty="0">
              <a:latin typeface="Arial MT"/>
              <a:cs typeface="Arial MT"/>
            </a:endParaRPr>
          </a:p>
        </p:txBody>
      </p:sp>
      <p:sp>
        <p:nvSpPr>
          <p:cNvPr id="7" name="object 3">
            <a:extLst>
              <a:ext uri="{FF2B5EF4-FFF2-40B4-BE49-F238E27FC236}">
                <a16:creationId xmlns:a16="http://schemas.microsoft.com/office/drawing/2014/main" id="{1FF109C2-C9A5-DCF3-B5FE-600F3D359C83}"/>
              </a:ext>
            </a:extLst>
          </p:cNvPr>
          <p:cNvSpPr txBox="1"/>
          <p:nvPr/>
        </p:nvSpPr>
        <p:spPr>
          <a:xfrm>
            <a:off x="464616" y="2204464"/>
            <a:ext cx="8298384" cy="3424014"/>
          </a:xfrm>
          <a:prstGeom prst="rect">
            <a:avLst/>
          </a:prstGeom>
        </p:spPr>
        <p:txBody>
          <a:bodyPr vert="horz" wrap="square" lIns="0" tIns="12700" rIns="0" bIns="0" rtlCol="0">
            <a:spAutoFit/>
          </a:bodyPr>
          <a:lstStyle/>
          <a:p>
            <a:pPr marL="355600" indent="-342900">
              <a:lnSpc>
                <a:spcPct val="100000"/>
              </a:lnSpc>
              <a:spcBef>
                <a:spcPts val="100"/>
              </a:spcBef>
              <a:buFont typeface="Wingdings"/>
              <a:buChar char=""/>
              <a:tabLst>
                <a:tab pos="354965" algn="l"/>
                <a:tab pos="355600" algn="l"/>
              </a:tabLst>
            </a:pPr>
            <a:r>
              <a:rPr lang="es-ES" sz="2000" spc="100" dirty="0">
                <a:solidFill>
                  <a:srgbClr val="001F5F"/>
                </a:solidFill>
                <a:latin typeface="Arial MT"/>
                <a:cs typeface="Arial MT"/>
              </a:rPr>
              <a:t>Se considera muy exigente. Se da cuenta que no puede pretender que todos sean como ella quiere que sean. Le cuesta abrir posibilidades.</a:t>
            </a:r>
          </a:p>
          <a:p>
            <a:pPr marL="355600" indent="-342900">
              <a:lnSpc>
                <a:spcPct val="100000"/>
              </a:lnSpc>
              <a:spcBef>
                <a:spcPts val="100"/>
              </a:spcBef>
              <a:buFont typeface="Wingdings"/>
              <a:buChar char=""/>
              <a:tabLst>
                <a:tab pos="354965" algn="l"/>
                <a:tab pos="355600" algn="l"/>
              </a:tabLst>
            </a:pPr>
            <a:r>
              <a:rPr lang="es-ES" sz="2000" spc="100" dirty="0">
                <a:solidFill>
                  <a:srgbClr val="001F5F"/>
                </a:solidFill>
                <a:latin typeface="Arial MT"/>
                <a:cs typeface="Arial MT"/>
              </a:rPr>
              <a:t>Esta dificultad afecta sus decisiones y sus elecciones “lo que quiere y siente que no puede”. En esos casos se frustra y se encierra en sus pensamientos “no puedo” “no soy suficiente” “no es para mí”. Ese es el punto donde renuncia generalmente.</a:t>
            </a:r>
          </a:p>
          <a:p>
            <a:pPr marL="355600" indent="-342900">
              <a:lnSpc>
                <a:spcPct val="100000"/>
              </a:lnSpc>
              <a:spcBef>
                <a:spcPts val="100"/>
              </a:spcBef>
              <a:buFont typeface="Wingdings"/>
              <a:buChar char=""/>
              <a:tabLst>
                <a:tab pos="354965" algn="l"/>
                <a:tab pos="355600" algn="l"/>
              </a:tabLst>
            </a:pPr>
            <a:r>
              <a:rPr lang="es-ES" sz="2000" spc="100" dirty="0">
                <a:solidFill>
                  <a:srgbClr val="001F5F"/>
                </a:solidFill>
                <a:latin typeface="Arial MT"/>
                <a:cs typeface="Arial MT"/>
              </a:rPr>
              <a:t>La facultad le gusta, le gusta la gente, la diversidad, conocer diferentes realidades, pero es estricta, difícil y el CBC hay que pasarlo… Entonces dice “no puedo… me voy a estudiar a Australia”</a:t>
            </a:r>
          </a:p>
        </p:txBody>
      </p:sp>
    </p:spTree>
    <p:extLst>
      <p:ext uri="{BB962C8B-B14F-4D97-AF65-F5344CB8AC3E}">
        <p14:creationId xmlns:p14="http://schemas.microsoft.com/office/powerpoint/2010/main" val="14487564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0" y="762000"/>
            <a:ext cx="5528564" cy="443070"/>
          </a:xfrm>
          <a:prstGeom prst="rect">
            <a:avLst/>
          </a:prstGeom>
        </p:spPr>
        <p:txBody>
          <a:bodyPr vert="horz" wrap="square" lIns="0" tIns="12065" rIns="0" bIns="0" rtlCol="0">
            <a:spAutoFit/>
          </a:bodyPr>
          <a:lstStyle/>
          <a:p>
            <a:pPr marL="14604" algn="ctr">
              <a:lnSpc>
                <a:spcPct val="100000"/>
              </a:lnSpc>
              <a:spcBef>
                <a:spcPts val="95"/>
              </a:spcBef>
            </a:pPr>
            <a:r>
              <a:rPr lang="en-US" sz="2800" dirty="0"/>
              <a:t>Caso C</a:t>
            </a:r>
            <a:endParaRPr sz="2800" dirty="0"/>
          </a:p>
        </p:txBody>
      </p:sp>
      <p:sp>
        <p:nvSpPr>
          <p:cNvPr id="4" name="object 4"/>
          <p:cNvSpPr txBox="1"/>
          <p:nvPr/>
        </p:nvSpPr>
        <p:spPr>
          <a:xfrm>
            <a:off x="2576829" y="6427750"/>
            <a:ext cx="3178810" cy="252729"/>
          </a:xfrm>
          <a:prstGeom prst="rect">
            <a:avLst/>
          </a:prstGeom>
        </p:spPr>
        <p:txBody>
          <a:bodyPr vert="horz" wrap="square" lIns="0" tIns="0" rIns="0" bIns="0" rtlCol="0">
            <a:spAutoFit/>
          </a:bodyPr>
          <a:lstStyle/>
          <a:p>
            <a:pPr marL="12700" algn="ctr">
              <a:lnSpc>
                <a:spcPts val="1864"/>
              </a:lnSpc>
            </a:pPr>
            <a:r>
              <a:rPr lang="en-US" sz="1600" spc="-5" dirty="0">
                <a:solidFill>
                  <a:srgbClr val="41568E"/>
                </a:solidFill>
                <a:latin typeface="Arial MT"/>
                <a:cs typeface="Arial MT"/>
                <a:hlinkClick r:id="rId2"/>
              </a:rPr>
              <a:t>lipe.aguirre@gmail.com</a:t>
            </a:r>
            <a:endParaRPr lang="en-US" sz="1600" dirty="0">
              <a:latin typeface="Arial MT"/>
              <a:cs typeface="Arial MT"/>
            </a:endParaRPr>
          </a:p>
        </p:txBody>
      </p:sp>
      <p:sp>
        <p:nvSpPr>
          <p:cNvPr id="7" name="object 3">
            <a:extLst>
              <a:ext uri="{FF2B5EF4-FFF2-40B4-BE49-F238E27FC236}">
                <a16:creationId xmlns:a16="http://schemas.microsoft.com/office/drawing/2014/main" id="{1FF109C2-C9A5-DCF3-B5FE-600F3D359C83}"/>
              </a:ext>
            </a:extLst>
          </p:cNvPr>
          <p:cNvSpPr txBox="1"/>
          <p:nvPr/>
        </p:nvSpPr>
        <p:spPr>
          <a:xfrm>
            <a:off x="533400" y="1981200"/>
            <a:ext cx="8298384" cy="3116238"/>
          </a:xfrm>
          <a:prstGeom prst="rect">
            <a:avLst/>
          </a:prstGeom>
        </p:spPr>
        <p:txBody>
          <a:bodyPr vert="horz" wrap="square" lIns="0" tIns="12700" rIns="0" bIns="0" rtlCol="0">
            <a:spAutoFit/>
          </a:bodyPr>
          <a:lstStyle/>
          <a:p>
            <a:pPr marL="355600" indent="-342900">
              <a:lnSpc>
                <a:spcPct val="100000"/>
              </a:lnSpc>
              <a:spcBef>
                <a:spcPts val="100"/>
              </a:spcBef>
              <a:buFont typeface="Wingdings"/>
              <a:buChar char=""/>
              <a:tabLst>
                <a:tab pos="354965" algn="l"/>
                <a:tab pos="355600" algn="l"/>
              </a:tabLst>
            </a:pPr>
            <a:r>
              <a:rPr lang="es-ES" sz="2000" spc="100" dirty="0">
                <a:solidFill>
                  <a:srgbClr val="001F5F"/>
                </a:solidFill>
                <a:latin typeface="Arial MT"/>
                <a:cs typeface="Arial MT"/>
              </a:rPr>
              <a:t>No tiene antecedentes de psicoterapia salvo dos o tres entrevistas hace cuatro años porque estaba triste.</a:t>
            </a:r>
          </a:p>
          <a:p>
            <a:pPr marL="355600" indent="-342900">
              <a:lnSpc>
                <a:spcPct val="100000"/>
              </a:lnSpc>
              <a:spcBef>
                <a:spcPts val="100"/>
              </a:spcBef>
              <a:buFont typeface="Wingdings"/>
              <a:buChar char=""/>
              <a:tabLst>
                <a:tab pos="354965" algn="l"/>
                <a:tab pos="355600" algn="l"/>
              </a:tabLst>
            </a:pPr>
            <a:r>
              <a:rPr lang="es-ES" sz="2000" spc="100" dirty="0">
                <a:solidFill>
                  <a:srgbClr val="001F5F"/>
                </a:solidFill>
                <a:latin typeface="Arial MT"/>
                <a:cs typeface="Arial MT"/>
              </a:rPr>
              <a:t>En el viaje a Australia se dio cuenta de muchas cosas. Entre ellas, que siempre tendió a victimizarse, y ahora en cambio, sabe que la felicidad es una decisión y que la vida es increíble y está agradecida, cambió la queja por eso.</a:t>
            </a:r>
          </a:p>
          <a:p>
            <a:pPr marL="355600" indent="-342900">
              <a:lnSpc>
                <a:spcPct val="100000"/>
              </a:lnSpc>
              <a:spcBef>
                <a:spcPts val="100"/>
              </a:spcBef>
              <a:buFont typeface="Wingdings"/>
              <a:buChar char=""/>
              <a:tabLst>
                <a:tab pos="354965" algn="l"/>
                <a:tab pos="355600" algn="l"/>
              </a:tabLst>
            </a:pPr>
            <a:r>
              <a:rPr lang="es-ES" sz="2000" spc="100" dirty="0">
                <a:solidFill>
                  <a:srgbClr val="001F5F"/>
                </a:solidFill>
                <a:latin typeface="Arial MT"/>
                <a:cs typeface="Arial MT"/>
              </a:rPr>
              <a:t> La enoja mucho que la mamá fume. Ese tipo de cosas despiertan sentimientos de mucha ira. El hecho que la mamá fume, hace que Sol no comparta tantas cosas con ella, por el enojo que le produce.</a:t>
            </a:r>
          </a:p>
        </p:txBody>
      </p:sp>
    </p:spTree>
    <p:extLst>
      <p:ext uri="{BB962C8B-B14F-4D97-AF65-F5344CB8AC3E}">
        <p14:creationId xmlns:p14="http://schemas.microsoft.com/office/powerpoint/2010/main" val="20268075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4604" algn="ctr">
              <a:lnSpc>
                <a:spcPct val="100000"/>
              </a:lnSpc>
              <a:spcBef>
                <a:spcPts val="95"/>
              </a:spcBef>
            </a:pPr>
            <a:r>
              <a:rPr sz="2800" spc="-105" dirty="0"/>
              <a:t>L</a:t>
            </a:r>
            <a:r>
              <a:rPr sz="2800" spc="-100" dirty="0"/>
              <a:t>E</a:t>
            </a:r>
            <a:r>
              <a:rPr sz="2800" spc="-105" dirty="0"/>
              <a:t>C</a:t>
            </a:r>
            <a:r>
              <a:rPr sz="2800" spc="-100" dirty="0"/>
              <a:t>T</a:t>
            </a:r>
            <a:r>
              <a:rPr sz="2800" spc="-95" dirty="0"/>
              <a:t>UR</a:t>
            </a:r>
            <a:r>
              <a:rPr sz="2800" spc="-5" dirty="0"/>
              <a:t>A</a:t>
            </a:r>
            <a:r>
              <a:rPr sz="2800" spc="-225" dirty="0"/>
              <a:t> </a:t>
            </a:r>
            <a:r>
              <a:rPr sz="2800" spc="-5" dirty="0"/>
              <a:t>Y</a:t>
            </a:r>
            <a:r>
              <a:rPr sz="2800" spc="-200" dirty="0"/>
              <a:t> </a:t>
            </a:r>
            <a:r>
              <a:rPr sz="2800" spc="-100" dirty="0"/>
              <a:t>A</a:t>
            </a:r>
            <a:r>
              <a:rPr sz="2800" spc="-110" dirty="0"/>
              <a:t>N</a:t>
            </a:r>
            <a:r>
              <a:rPr sz="2800" spc="-100" dirty="0"/>
              <a:t>A</a:t>
            </a:r>
            <a:r>
              <a:rPr sz="2800" spc="-105" dirty="0"/>
              <a:t>L</a:t>
            </a:r>
            <a:r>
              <a:rPr sz="2800" spc="-100" dirty="0"/>
              <a:t>I</a:t>
            </a:r>
            <a:r>
              <a:rPr sz="2800" spc="-105" dirty="0"/>
              <a:t>S</a:t>
            </a:r>
            <a:r>
              <a:rPr sz="2800" spc="-100" dirty="0"/>
              <a:t>I</a:t>
            </a:r>
            <a:r>
              <a:rPr sz="2800" spc="-5" dirty="0"/>
              <a:t>S</a:t>
            </a:r>
            <a:r>
              <a:rPr sz="2800" spc="-210" dirty="0"/>
              <a:t> </a:t>
            </a:r>
            <a:r>
              <a:rPr sz="2800" spc="-110" dirty="0"/>
              <a:t>D</a:t>
            </a:r>
            <a:r>
              <a:rPr sz="2800" spc="-5" dirty="0"/>
              <a:t>E</a:t>
            </a:r>
            <a:r>
              <a:rPr sz="2800" spc="-190" dirty="0"/>
              <a:t> </a:t>
            </a:r>
            <a:r>
              <a:rPr sz="2800" spc="-105" dirty="0"/>
              <a:t>C</a:t>
            </a:r>
            <a:r>
              <a:rPr sz="2800" spc="-100" dirty="0"/>
              <a:t>A</a:t>
            </a:r>
            <a:r>
              <a:rPr sz="2800" spc="-105" dirty="0"/>
              <a:t>SO</a:t>
            </a:r>
            <a:r>
              <a:rPr sz="2800" spc="-5" dirty="0"/>
              <a:t>S</a:t>
            </a:r>
            <a:endParaRPr sz="2800"/>
          </a:p>
          <a:p>
            <a:pPr marL="14604" algn="ctr">
              <a:lnSpc>
                <a:spcPct val="100000"/>
              </a:lnSpc>
              <a:spcBef>
                <a:spcPts val="50"/>
              </a:spcBef>
            </a:pPr>
            <a:r>
              <a:rPr sz="2100" spc="-95" dirty="0"/>
              <a:t>O</a:t>
            </a:r>
            <a:r>
              <a:rPr sz="2100" spc="-100" dirty="0"/>
              <a:t>B</a:t>
            </a:r>
            <a:r>
              <a:rPr sz="2100" spc="-95" dirty="0"/>
              <a:t>J</a:t>
            </a:r>
            <a:r>
              <a:rPr sz="2100" spc="-105" dirty="0"/>
              <a:t>E</a:t>
            </a:r>
            <a:r>
              <a:rPr sz="2100" spc="-100" dirty="0"/>
              <a:t>TIV</a:t>
            </a:r>
            <a:r>
              <a:rPr sz="2100" spc="-95" dirty="0"/>
              <a:t>O</a:t>
            </a:r>
            <a:r>
              <a:rPr sz="2100" dirty="0"/>
              <a:t>S</a:t>
            </a:r>
            <a:r>
              <a:rPr sz="2100" spc="-245" dirty="0"/>
              <a:t> </a:t>
            </a:r>
            <a:r>
              <a:rPr sz="2100" spc="-95" dirty="0"/>
              <a:t>D</a:t>
            </a:r>
            <a:r>
              <a:rPr sz="2100" dirty="0"/>
              <a:t>E</a:t>
            </a:r>
            <a:r>
              <a:rPr sz="2100" spc="-204" dirty="0"/>
              <a:t> </a:t>
            </a:r>
            <a:r>
              <a:rPr sz="2100" spc="-95" dirty="0"/>
              <a:t>L</a:t>
            </a:r>
            <a:r>
              <a:rPr sz="2100" dirty="0"/>
              <a:t>A</a:t>
            </a:r>
            <a:r>
              <a:rPr sz="2100" spc="-220" dirty="0"/>
              <a:t> </a:t>
            </a:r>
            <a:r>
              <a:rPr sz="2100" spc="-100" dirty="0"/>
              <a:t>ACTIVI</a:t>
            </a:r>
            <a:r>
              <a:rPr sz="2100" spc="-95" dirty="0"/>
              <a:t>D</a:t>
            </a:r>
            <a:r>
              <a:rPr sz="2100" spc="-100" dirty="0"/>
              <a:t>A</a:t>
            </a:r>
            <a:r>
              <a:rPr sz="2100" dirty="0"/>
              <a:t>D</a:t>
            </a:r>
            <a:endParaRPr sz="2100"/>
          </a:p>
        </p:txBody>
      </p:sp>
      <p:sp>
        <p:nvSpPr>
          <p:cNvPr id="3" name="object 3"/>
          <p:cNvSpPr txBox="1"/>
          <p:nvPr/>
        </p:nvSpPr>
        <p:spPr>
          <a:xfrm>
            <a:off x="464616" y="2106930"/>
            <a:ext cx="3291840" cy="330835"/>
          </a:xfrm>
          <a:prstGeom prst="rect">
            <a:avLst/>
          </a:prstGeom>
        </p:spPr>
        <p:txBody>
          <a:bodyPr vert="horz" wrap="square" lIns="0" tIns="13335" rIns="0" bIns="0" rtlCol="0">
            <a:spAutoFit/>
          </a:bodyPr>
          <a:lstStyle/>
          <a:p>
            <a:pPr marL="355600" indent="-342900">
              <a:lnSpc>
                <a:spcPct val="100000"/>
              </a:lnSpc>
              <a:spcBef>
                <a:spcPts val="105"/>
              </a:spcBef>
              <a:buFont typeface="Arial MT"/>
              <a:buChar char="•"/>
              <a:tabLst>
                <a:tab pos="354965" algn="l"/>
                <a:tab pos="355600" algn="l"/>
              </a:tabLst>
            </a:pPr>
            <a:r>
              <a:rPr sz="2000" spc="105" dirty="0">
                <a:solidFill>
                  <a:srgbClr val="001F5F"/>
                </a:solidFill>
                <a:latin typeface="Calibri"/>
                <a:cs typeface="Calibri"/>
              </a:rPr>
              <a:t>REFLEXIONES</a:t>
            </a:r>
            <a:r>
              <a:rPr sz="2000" spc="180" dirty="0">
                <a:solidFill>
                  <a:srgbClr val="001F5F"/>
                </a:solidFill>
                <a:latin typeface="Calibri"/>
                <a:cs typeface="Calibri"/>
              </a:rPr>
              <a:t> </a:t>
            </a:r>
            <a:r>
              <a:rPr sz="2000" spc="80" dirty="0">
                <a:solidFill>
                  <a:srgbClr val="001F5F"/>
                </a:solidFill>
                <a:latin typeface="Calibri"/>
                <a:cs typeface="Calibri"/>
              </a:rPr>
              <a:t>DEL</a:t>
            </a:r>
            <a:r>
              <a:rPr sz="2000" spc="175" dirty="0">
                <a:solidFill>
                  <a:srgbClr val="001F5F"/>
                </a:solidFill>
                <a:latin typeface="Calibri"/>
                <a:cs typeface="Calibri"/>
              </a:rPr>
              <a:t> </a:t>
            </a:r>
            <a:r>
              <a:rPr sz="2000" spc="95" dirty="0">
                <a:solidFill>
                  <a:srgbClr val="001F5F"/>
                </a:solidFill>
                <a:latin typeface="Calibri"/>
                <a:cs typeface="Calibri"/>
              </a:rPr>
              <a:t>CASO…</a:t>
            </a:r>
            <a:endParaRPr sz="2000">
              <a:latin typeface="Calibri"/>
              <a:cs typeface="Calibri"/>
            </a:endParaRPr>
          </a:p>
        </p:txBody>
      </p:sp>
      <p:pic>
        <p:nvPicPr>
          <p:cNvPr id="4" name="object 4"/>
          <p:cNvPicPr/>
          <p:nvPr/>
        </p:nvPicPr>
        <p:blipFill>
          <a:blip r:embed="rId2" cstate="print"/>
          <a:stretch>
            <a:fillRect/>
          </a:stretch>
        </p:blipFill>
        <p:spPr>
          <a:xfrm>
            <a:off x="4572000" y="2546604"/>
            <a:ext cx="2494788" cy="3520440"/>
          </a:xfrm>
          <a:prstGeom prst="rect">
            <a:avLst/>
          </a:prstGeom>
        </p:spPr>
      </p:pic>
      <p:sp>
        <p:nvSpPr>
          <p:cNvPr id="5" name="object 5"/>
          <p:cNvSpPr txBox="1"/>
          <p:nvPr/>
        </p:nvSpPr>
        <p:spPr>
          <a:xfrm>
            <a:off x="2576829" y="6427750"/>
            <a:ext cx="3178810" cy="252729"/>
          </a:xfrm>
          <a:prstGeom prst="rect">
            <a:avLst/>
          </a:prstGeom>
        </p:spPr>
        <p:txBody>
          <a:bodyPr vert="horz" wrap="square" lIns="0" tIns="0" rIns="0" bIns="0" rtlCol="0">
            <a:spAutoFit/>
          </a:bodyPr>
          <a:lstStyle/>
          <a:p>
            <a:pPr marL="12700" algn="ctr">
              <a:lnSpc>
                <a:spcPts val="1864"/>
              </a:lnSpc>
            </a:pPr>
            <a:r>
              <a:rPr lang="en-US" sz="1600" spc="-5" dirty="0">
                <a:solidFill>
                  <a:srgbClr val="41568E"/>
                </a:solidFill>
                <a:latin typeface="Arial MT"/>
                <a:cs typeface="Arial MT"/>
                <a:hlinkClick r:id="rId3"/>
              </a:rPr>
              <a:t>lipe.aguirre@gmail.com</a:t>
            </a:r>
            <a:endParaRPr lang="en-US" sz="1600" dirty="0">
              <a:latin typeface="Arial MT"/>
              <a:cs typeface="Arial M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4604" algn="ctr">
              <a:lnSpc>
                <a:spcPct val="100000"/>
              </a:lnSpc>
              <a:spcBef>
                <a:spcPts val="95"/>
              </a:spcBef>
            </a:pPr>
            <a:r>
              <a:rPr sz="2800" spc="-105" dirty="0"/>
              <a:t>L</a:t>
            </a:r>
            <a:r>
              <a:rPr sz="2800" spc="-100" dirty="0"/>
              <a:t>E</a:t>
            </a:r>
            <a:r>
              <a:rPr sz="2800" spc="-105" dirty="0"/>
              <a:t>C</a:t>
            </a:r>
            <a:r>
              <a:rPr sz="2800" spc="-100" dirty="0"/>
              <a:t>T</a:t>
            </a:r>
            <a:r>
              <a:rPr sz="2800" spc="-95" dirty="0"/>
              <a:t>UR</a:t>
            </a:r>
            <a:r>
              <a:rPr sz="2800" spc="-5" dirty="0"/>
              <a:t>A</a:t>
            </a:r>
            <a:r>
              <a:rPr sz="2800" spc="-225" dirty="0"/>
              <a:t> </a:t>
            </a:r>
            <a:r>
              <a:rPr sz="2800" spc="-5" dirty="0"/>
              <a:t>Y</a:t>
            </a:r>
            <a:r>
              <a:rPr sz="2800" spc="-200" dirty="0"/>
              <a:t> </a:t>
            </a:r>
            <a:r>
              <a:rPr sz="2800" spc="-100" dirty="0"/>
              <a:t>A</a:t>
            </a:r>
            <a:r>
              <a:rPr sz="2800" spc="-110" dirty="0"/>
              <a:t>N</a:t>
            </a:r>
            <a:r>
              <a:rPr sz="2800" spc="-100" dirty="0"/>
              <a:t>A</a:t>
            </a:r>
            <a:r>
              <a:rPr sz="2800" spc="-105" dirty="0"/>
              <a:t>L</a:t>
            </a:r>
            <a:r>
              <a:rPr sz="2800" spc="-100" dirty="0"/>
              <a:t>I</a:t>
            </a:r>
            <a:r>
              <a:rPr sz="2800" spc="-105" dirty="0"/>
              <a:t>S</a:t>
            </a:r>
            <a:r>
              <a:rPr sz="2800" spc="-100" dirty="0"/>
              <a:t>I</a:t>
            </a:r>
            <a:r>
              <a:rPr sz="2800" spc="-5" dirty="0"/>
              <a:t>S</a:t>
            </a:r>
            <a:r>
              <a:rPr sz="2800" spc="-210" dirty="0"/>
              <a:t> </a:t>
            </a:r>
            <a:r>
              <a:rPr sz="2800" spc="-110" dirty="0"/>
              <a:t>D</a:t>
            </a:r>
            <a:r>
              <a:rPr sz="2800" spc="-5" dirty="0"/>
              <a:t>E</a:t>
            </a:r>
            <a:r>
              <a:rPr sz="2800" spc="-190" dirty="0"/>
              <a:t> </a:t>
            </a:r>
            <a:r>
              <a:rPr sz="2800" spc="-105" dirty="0"/>
              <a:t>C</a:t>
            </a:r>
            <a:r>
              <a:rPr sz="2800" spc="-100" dirty="0"/>
              <a:t>A</a:t>
            </a:r>
            <a:r>
              <a:rPr sz="2800" spc="-105" dirty="0"/>
              <a:t>SO</a:t>
            </a:r>
            <a:r>
              <a:rPr sz="2800" spc="-5" dirty="0"/>
              <a:t>S</a:t>
            </a:r>
            <a:endParaRPr sz="2800"/>
          </a:p>
          <a:p>
            <a:pPr marL="14604" algn="ctr">
              <a:lnSpc>
                <a:spcPct val="100000"/>
              </a:lnSpc>
              <a:spcBef>
                <a:spcPts val="50"/>
              </a:spcBef>
            </a:pPr>
            <a:r>
              <a:rPr sz="2100" spc="-95" dirty="0"/>
              <a:t>O</a:t>
            </a:r>
            <a:r>
              <a:rPr sz="2100" spc="-100" dirty="0"/>
              <a:t>B</a:t>
            </a:r>
            <a:r>
              <a:rPr sz="2100" spc="-95" dirty="0"/>
              <a:t>J</a:t>
            </a:r>
            <a:r>
              <a:rPr sz="2100" spc="-105" dirty="0"/>
              <a:t>E</a:t>
            </a:r>
            <a:r>
              <a:rPr sz="2100" spc="-100" dirty="0"/>
              <a:t>TIV</a:t>
            </a:r>
            <a:r>
              <a:rPr sz="2100" spc="-95" dirty="0"/>
              <a:t>O</a:t>
            </a:r>
            <a:r>
              <a:rPr sz="2100" dirty="0"/>
              <a:t>S</a:t>
            </a:r>
            <a:r>
              <a:rPr sz="2100" spc="-245" dirty="0"/>
              <a:t> </a:t>
            </a:r>
            <a:r>
              <a:rPr sz="2100" spc="-95" dirty="0"/>
              <a:t>D</a:t>
            </a:r>
            <a:r>
              <a:rPr sz="2100" dirty="0"/>
              <a:t>E</a:t>
            </a:r>
            <a:r>
              <a:rPr sz="2100" spc="-204" dirty="0"/>
              <a:t> </a:t>
            </a:r>
            <a:r>
              <a:rPr sz="2100" spc="-95" dirty="0"/>
              <a:t>L</a:t>
            </a:r>
            <a:r>
              <a:rPr sz="2100" dirty="0"/>
              <a:t>A</a:t>
            </a:r>
            <a:r>
              <a:rPr sz="2100" spc="-220" dirty="0"/>
              <a:t> </a:t>
            </a:r>
            <a:r>
              <a:rPr sz="2100" spc="-100" dirty="0"/>
              <a:t>ACTIVI</a:t>
            </a:r>
            <a:r>
              <a:rPr sz="2100" spc="-95" dirty="0"/>
              <a:t>D</a:t>
            </a:r>
            <a:r>
              <a:rPr sz="2100" spc="-100" dirty="0"/>
              <a:t>A</a:t>
            </a:r>
            <a:r>
              <a:rPr sz="2100" dirty="0"/>
              <a:t>D</a:t>
            </a:r>
            <a:endParaRPr sz="2100"/>
          </a:p>
        </p:txBody>
      </p:sp>
      <p:sp>
        <p:nvSpPr>
          <p:cNvPr id="3" name="object 3"/>
          <p:cNvSpPr txBox="1"/>
          <p:nvPr/>
        </p:nvSpPr>
        <p:spPr>
          <a:xfrm>
            <a:off x="464616" y="2106930"/>
            <a:ext cx="5358130" cy="330835"/>
          </a:xfrm>
          <a:prstGeom prst="rect">
            <a:avLst/>
          </a:prstGeom>
        </p:spPr>
        <p:txBody>
          <a:bodyPr vert="horz" wrap="square" lIns="0" tIns="13335" rIns="0" bIns="0" rtlCol="0">
            <a:spAutoFit/>
          </a:bodyPr>
          <a:lstStyle/>
          <a:p>
            <a:pPr marL="355600" indent="-342900">
              <a:lnSpc>
                <a:spcPct val="100000"/>
              </a:lnSpc>
              <a:spcBef>
                <a:spcPts val="105"/>
              </a:spcBef>
              <a:buFont typeface="Arial MT"/>
              <a:buChar char="•"/>
              <a:tabLst>
                <a:tab pos="354965" algn="l"/>
                <a:tab pos="355600" algn="l"/>
              </a:tabLst>
            </a:pPr>
            <a:r>
              <a:rPr sz="2000" spc="80" dirty="0">
                <a:solidFill>
                  <a:srgbClr val="001F5F"/>
                </a:solidFill>
                <a:latin typeface="Calibri"/>
                <a:cs typeface="Calibri"/>
              </a:rPr>
              <a:t>LOS</a:t>
            </a:r>
            <a:r>
              <a:rPr sz="2000" spc="220" dirty="0">
                <a:solidFill>
                  <a:srgbClr val="001F5F"/>
                </a:solidFill>
                <a:latin typeface="Calibri"/>
                <a:cs typeface="Calibri"/>
              </a:rPr>
              <a:t> </a:t>
            </a:r>
            <a:r>
              <a:rPr sz="2000" dirty="0">
                <a:solidFill>
                  <a:srgbClr val="001F5F"/>
                </a:solidFill>
                <a:latin typeface="Calibri"/>
                <a:cs typeface="Calibri"/>
              </a:rPr>
              <a:t>7</a:t>
            </a:r>
            <a:r>
              <a:rPr sz="2000" spc="225" dirty="0">
                <a:solidFill>
                  <a:srgbClr val="001F5F"/>
                </a:solidFill>
                <a:latin typeface="Calibri"/>
                <a:cs typeface="Calibri"/>
              </a:rPr>
              <a:t> </a:t>
            </a:r>
            <a:r>
              <a:rPr sz="2000" spc="85" dirty="0">
                <a:solidFill>
                  <a:srgbClr val="001F5F"/>
                </a:solidFill>
                <a:latin typeface="Calibri"/>
                <a:cs typeface="Calibri"/>
              </a:rPr>
              <a:t>EJES</a:t>
            </a:r>
            <a:r>
              <a:rPr sz="2000" spc="210" dirty="0">
                <a:solidFill>
                  <a:srgbClr val="001F5F"/>
                </a:solidFill>
                <a:latin typeface="Calibri"/>
                <a:cs typeface="Calibri"/>
              </a:rPr>
              <a:t> </a:t>
            </a:r>
            <a:r>
              <a:rPr sz="2000" spc="60" dirty="0">
                <a:solidFill>
                  <a:srgbClr val="001F5F"/>
                </a:solidFill>
                <a:latin typeface="Calibri"/>
                <a:cs typeface="Calibri"/>
              </a:rPr>
              <a:t>EN</a:t>
            </a:r>
            <a:r>
              <a:rPr sz="2000" spc="210" dirty="0">
                <a:solidFill>
                  <a:srgbClr val="001F5F"/>
                </a:solidFill>
                <a:latin typeface="Calibri"/>
                <a:cs typeface="Calibri"/>
              </a:rPr>
              <a:t> </a:t>
            </a:r>
            <a:r>
              <a:rPr sz="2000" spc="85" dirty="0">
                <a:solidFill>
                  <a:srgbClr val="001F5F"/>
                </a:solidFill>
                <a:latin typeface="Calibri"/>
                <a:cs typeface="Calibri"/>
              </a:rPr>
              <a:t>ESTE</a:t>
            </a:r>
            <a:r>
              <a:rPr sz="2000" spc="220" dirty="0">
                <a:solidFill>
                  <a:srgbClr val="001F5F"/>
                </a:solidFill>
                <a:latin typeface="Calibri"/>
                <a:cs typeface="Calibri"/>
              </a:rPr>
              <a:t> </a:t>
            </a:r>
            <a:r>
              <a:rPr sz="2000" spc="95" dirty="0">
                <a:solidFill>
                  <a:srgbClr val="001F5F"/>
                </a:solidFill>
                <a:latin typeface="Calibri"/>
                <a:cs typeface="Calibri"/>
              </a:rPr>
              <a:t>CASO…</a:t>
            </a:r>
            <a:r>
              <a:rPr sz="2000" spc="204" dirty="0">
                <a:solidFill>
                  <a:srgbClr val="001F5F"/>
                </a:solidFill>
                <a:latin typeface="Calibri"/>
                <a:cs typeface="Calibri"/>
              </a:rPr>
              <a:t> </a:t>
            </a:r>
            <a:r>
              <a:rPr sz="2000" spc="95" dirty="0">
                <a:solidFill>
                  <a:srgbClr val="001F5F"/>
                </a:solidFill>
                <a:latin typeface="Calibri"/>
                <a:cs typeface="Calibri"/>
              </a:rPr>
              <a:t>DONDE</a:t>
            </a:r>
            <a:r>
              <a:rPr sz="2000" spc="190" dirty="0">
                <a:solidFill>
                  <a:srgbClr val="001F5F"/>
                </a:solidFill>
                <a:latin typeface="Calibri"/>
                <a:cs typeface="Calibri"/>
              </a:rPr>
              <a:t> </a:t>
            </a:r>
            <a:r>
              <a:rPr sz="2000" spc="100" dirty="0">
                <a:solidFill>
                  <a:srgbClr val="001F5F"/>
                </a:solidFill>
                <a:latin typeface="Calibri"/>
                <a:cs typeface="Calibri"/>
              </a:rPr>
              <a:t>ESTÁN?</a:t>
            </a:r>
            <a:endParaRPr sz="2000">
              <a:latin typeface="Calibri"/>
              <a:cs typeface="Calibri"/>
            </a:endParaRPr>
          </a:p>
        </p:txBody>
      </p:sp>
      <p:pic>
        <p:nvPicPr>
          <p:cNvPr id="4" name="object 4"/>
          <p:cNvPicPr/>
          <p:nvPr/>
        </p:nvPicPr>
        <p:blipFill>
          <a:blip r:embed="rId2" cstate="print"/>
          <a:stretch>
            <a:fillRect/>
          </a:stretch>
        </p:blipFill>
        <p:spPr>
          <a:xfrm>
            <a:off x="1859279" y="2714244"/>
            <a:ext cx="4643628" cy="3040379"/>
          </a:xfrm>
          <a:prstGeom prst="rect">
            <a:avLst/>
          </a:prstGeom>
        </p:spPr>
      </p:pic>
      <p:sp>
        <p:nvSpPr>
          <p:cNvPr id="5" name="object 5"/>
          <p:cNvSpPr txBox="1"/>
          <p:nvPr/>
        </p:nvSpPr>
        <p:spPr>
          <a:xfrm>
            <a:off x="2576829" y="6427750"/>
            <a:ext cx="3178810" cy="252729"/>
          </a:xfrm>
          <a:prstGeom prst="rect">
            <a:avLst/>
          </a:prstGeom>
        </p:spPr>
        <p:txBody>
          <a:bodyPr vert="horz" wrap="square" lIns="0" tIns="0" rIns="0" bIns="0" rtlCol="0">
            <a:spAutoFit/>
          </a:bodyPr>
          <a:lstStyle/>
          <a:p>
            <a:pPr marL="12700" algn="ctr">
              <a:lnSpc>
                <a:spcPts val="1864"/>
              </a:lnSpc>
            </a:pPr>
            <a:r>
              <a:rPr lang="en-US" sz="1600" spc="-5" dirty="0">
                <a:solidFill>
                  <a:srgbClr val="41568E"/>
                </a:solidFill>
                <a:latin typeface="Arial MT"/>
                <a:cs typeface="Arial MT"/>
                <a:hlinkClick r:id="rId3"/>
              </a:rPr>
              <a:t>lipe.aguirre@gmail.com</a:t>
            </a:r>
            <a:endParaRPr lang="en-US" sz="1600" dirty="0">
              <a:latin typeface="Arial MT"/>
              <a:cs typeface="Arial M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3335" algn="ctr">
              <a:lnSpc>
                <a:spcPct val="100000"/>
              </a:lnSpc>
              <a:spcBef>
                <a:spcPts val="95"/>
              </a:spcBef>
            </a:pPr>
            <a:r>
              <a:rPr spc="-105" dirty="0"/>
              <a:t>C</a:t>
            </a:r>
            <a:r>
              <a:rPr spc="-110" dirty="0"/>
              <a:t>U</a:t>
            </a:r>
            <a:r>
              <a:rPr spc="-100" dirty="0"/>
              <a:t>ES</a:t>
            </a:r>
            <a:r>
              <a:rPr spc="-110" dirty="0"/>
              <a:t>T</a:t>
            </a:r>
            <a:r>
              <a:rPr spc="-105" dirty="0"/>
              <a:t>I</a:t>
            </a:r>
            <a:r>
              <a:rPr spc="-100" dirty="0"/>
              <a:t>O</a:t>
            </a:r>
            <a:r>
              <a:rPr spc="-105" dirty="0"/>
              <a:t>N</a:t>
            </a:r>
            <a:r>
              <a:rPr spc="-110" dirty="0"/>
              <a:t>A</a:t>
            </a:r>
            <a:r>
              <a:rPr spc="-100" dirty="0"/>
              <a:t>R</a:t>
            </a:r>
            <a:r>
              <a:rPr spc="-105" dirty="0"/>
              <a:t>I</a:t>
            </a:r>
            <a:r>
              <a:rPr spc="-5" dirty="0"/>
              <a:t>O</a:t>
            </a:r>
            <a:r>
              <a:rPr spc="-229" dirty="0"/>
              <a:t> </a:t>
            </a:r>
            <a:r>
              <a:rPr spc="-110" dirty="0"/>
              <a:t>16P</a:t>
            </a:r>
            <a:r>
              <a:rPr spc="-5" dirty="0"/>
              <a:t>F</a:t>
            </a:r>
          </a:p>
          <a:p>
            <a:pPr marL="13335" algn="ctr">
              <a:lnSpc>
                <a:spcPct val="100000"/>
              </a:lnSpc>
            </a:pPr>
            <a:r>
              <a:rPr spc="-95" dirty="0"/>
              <a:t>ARTÍCULOS</a:t>
            </a:r>
            <a:r>
              <a:rPr spc="-200" dirty="0"/>
              <a:t> </a:t>
            </a:r>
            <a:r>
              <a:rPr spc="-95" dirty="0"/>
              <a:t>CIENTÍFICOS</a:t>
            </a:r>
            <a:r>
              <a:rPr spc="-240" dirty="0"/>
              <a:t> </a:t>
            </a:r>
            <a:r>
              <a:rPr spc="-70" dirty="0"/>
              <a:t>QUE</a:t>
            </a:r>
            <a:r>
              <a:rPr spc="-185" dirty="0"/>
              <a:t> </a:t>
            </a:r>
            <a:r>
              <a:rPr spc="-95" dirty="0"/>
              <a:t>APLICAN</a:t>
            </a:r>
            <a:r>
              <a:rPr spc="-185" dirty="0"/>
              <a:t> </a:t>
            </a:r>
            <a:r>
              <a:rPr spc="-50" dirty="0"/>
              <a:t>EL</a:t>
            </a:r>
            <a:r>
              <a:rPr spc="-204" dirty="0"/>
              <a:t> </a:t>
            </a:r>
            <a:r>
              <a:rPr spc="-80" dirty="0"/>
              <a:t>TEST</a:t>
            </a:r>
          </a:p>
        </p:txBody>
      </p:sp>
      <p:sp>
        <p:nvSpPr>
          <p:cNvPr id="4" name="object 4"/>
          <p:cNvSpPr txBox="1"/>
          <p:nvPr/>
        </p:nvSpPr>
        <p:spPr>
          <a:xfrm>
            <a:off x="2576829" y="6427750"/>
            <a:ext cx="3178810" cy="252729"/>
          </a:xfrm>
          <a:prstGeom prst="rect">
            <a:avLst/>
          </a:prstGeom>
        </p:spPr>
        <p:txBody>
          <a:bodyPr vert="horz" wrap="square" lIns="0" tIns="0" rIns="0" bIns="0" rtlCol="0">
            <a:spAutoFit/>
          </a:bodyPr>
          <a:lstStyle/>
          <a:p>
            <a:pPr marL="12700" algn="ctr">
              <a:lnSpc>
                <a:spcPts val="1864"/>
              </a:lnSpc>
            </a:pPr>
            <a:r>
              <a:rPr lang="en-US" sz="1600" spc="-5" dirty="0">
                <a:solidFill>
                  <a:srgbClr val="41568E"/>
                </a:solidFill>
                <a:latin typeface="Arial MT"/>
                <a:cs typeface="Arial MT"/>
                <a:hlinkClick r:id="rId2"/>
              </a:rPr>
              <a:t>lipe.aguirre@gmail.com</a:t>
            </a:r>
            <a:endParaRPr lang="en-US" sz="1600" dirty="0">
              <a:latin typeface="Arial MT"/>
              <a:cs typeface="Arial MT"/>
            </a:endParaRPr>
          </a:p>
        </p:txBody>
      </p:sp>
      <p:sp>
        <p:nvSpPr>
          <p:cNvPr id="3" name="object 3"/>
          <p:cNvSpPr txBox="1"/>
          <p:nvPr/>
        </p:nvSpPr>
        <p:spPr>
          <a:xfrm>
            <a:off x="464616" y="2507107"/>
            <a:ext cx="7779384" cy="1322070"/>
          </a:xfrm>
          <a:prstGeom prst="rect">
            <a:avLst/>
          </a:prstGeom>
        </p:spPr>
        <p:txBody>
          <a:bodyPr vert="horz" wrap="square" lIns="0" tIns="13335" rIns="0" bIns="0" rtlCol="0">
            <a:spAutoFit/>
          </a:bodyPr>
          <a:lstStyle/>
          <a:p>
            <a:pPr marL="355600" marR="426720" indent="-342900">
              <a:lnSpc>
                <a:spcPct val="100000"/>
              </a:lnSpc>
              <a:spcBef>
                <a:spcPts val="105"/>
              </a:spcBef>
              <a:buFont typeface="Arial MT"/>
              <a:buChar char="•"/>
              <a:tabLst>
                <a:tab pos="354965" algn="l"/>
                <a:tab pos="355600" algn="l"/>
              </a:tabLst>
            </a:pPr>
            <a:r>
              <a:rPr sz="2000" spc="105" dirty="0">
                <a:solidFill>
                  <a:srgbClr val="001F5F"/>
                </a:solidFill>
                <a:latin typeface="Calibri"/>
                <a:cs typeface="Calibri"/>
              </a:rPr>
              <a:t>“DIFERENCIAS</a:t>
            </a:r>
            <a:r>
              <a:rPr sz="2000" spc="210" dirty="0">
                <a:solidFill>
                  <a:srgbClr val="001F5F"/>
                </a:solidFill>
                <a:latin typeface="Calibri"/>
                <a:cs typeface="Calibri"/>
              </a:rPr>
              <a:t> </a:t>
            </a:r>
            <a:r>
              <a:rPr sz="2000" spc="60" dirty="0">
                <a:solidFill>
                  <a:srgbClr val="001F5F"/>
                </a:solidFill>
                <a:latin typeface="Calibri"/>
                <a:cs typeface="Calibri"/>
              </a:rPr>
              <a:t>DE</a:t>
            </a:r>
            <a:r>
              <a:rPr sz="2000" spc="225" dirty="0">
                <a:solidFill>
                  <a:srgbClr val="001F5F"/>
                </a:solidFill>
                <a:latin typeface="Calibri"/>
                <a:cs typeface="Calibri"/>
              </a:rPr>
              <a:t> </a:t>
            </a:r>
            <a:r>
              <a:rPr sz="2000" spc="105" dirty="0">
                <a:solidFill>
                  <a:srgbClr val="001F5F"/>
                </a:solidFill>
                <a:latin typeface="Calibri"/>
                <a:cs typeface="Calibri"/>
              </a:rPr>
              <a:t>PERSONALIDAD</a:t>
            </a:r>
            <a:r>
              <a:rPr sz="2000" spc="200" dirty="0">
                <a:solidFill>
                  <a:srgbClr val="001F5F"/>
                </a:solidFill>
                <a:latin typeface="Calibri"/>
                <a:cs typeface="Calibri"/>
              </a:rPr>
              <a:t> </a:t>
            </a:r>
            <a:r>
              <a:rPr sz="2000" spc="95" dirty="0">
                <a:solidFill>
                  <a:srgbClr val="001F5F"/>
                </a:solidFill>
                <a:latin typeface="Calibri"/>
                <a:cs typeface="Calibri"/>
              </a:rPr>
              <a:t>ENTRE</a:t>
            </a:r>
            <a:r>
              <a:rPr sz="2000" spc="210" dirty="0">
                <a:solidFill>
                  <a:srgbClr val="001F5F"/>
                </a:solidFill>
                <a:latin typeface="Calibri"/>
                <a:cs typeface="Calibri"/>
              </a:rPr>
              <a:t> </a:t>
            </a:r>
            <a:r>
              <a:rPr sz="2000" spc="105" dirty="0">
                <a:solidFill>
                  <a:srgbClr val="001F5F"/>
                </a:solidFill>
                <a:latin typeface="Calibri"/>
                <a:cs typeface="Calibri"/>
              </a:rPr>
              <a:t>DEPORTISTAS</a:t>
            </a:r>
            <a:r>
              <a:rPr sz="2000" spc="210" dirty="0">
                <a:solidFill>
                  <a:srgbClr val="001F5F"/>
                </a:solidFill>
                <a:latin typeface="Calibri"/>
                <a:cs typeface="Calibri"/>
              </a:rPr>
              <a:t> </a:t>
            </a:r>
            <a:r>
              <a:rPr sz="2000" dirty="0">
                <a:solidFill>
                  <a:srgbClr val="001F5F"/>
                </a:solidFill>
                <a:latin typeface="Calibri"/>
                <a:cs typeface="Calibri"/>
              </a:rPr>
              <a:t>Y</a:t>
            </a:r>
            <a:r>
              <a:rPr sz="2000" spc="240" dirty="0">
                <a:solidFill>
                  <a:srgbClr val="001F5F"/>
                </a:solidFill>
                <a:latin typeface="Calibri"/>
                <a:cs typeface="Calibri"/>
              </a:rPr>
              <a:t> </a:t>
            </a:r>
            <a:r>
              <a:rPr sz="2000" spc="60" dirty="0">
                <a:solidFill>
                  <a:srgbClr val="001F5F"/>
                </a:solidFill>
                <a:latin typeface="Calibri"/>
                <a:cs typeface="Calibri"/>
              </a:rPr>
              <a:t>NO </a:t>
            </a:r>
            <a:r>
              <a:rPr sz="2000" spc="-434" dirty="0">
                <a:solidFill>
                  <a:srgbClr val="001F5F"/>
                </a:solidFill>
                <a:latin typeface="Calibri"/>
                <a:cs typeface="Calibri"/>
              </a:rPr>
              <a:t> </a:t>
            </a:r>
            <a:r>
              <a:rPr sz="2000" spc="105" dirty="0">
                <a:solidFill>
                  <a:srgbClr val="001F5F"/>
                </a:solidFill>
                <a:latin typeface="Calibri"/>
                <a:cs typeface="Calibri"/>
              </a:rPr>
              <a:t>DEPORTISTAS,</a:t>
            </a:r>
            <a:r>
              <a:rPr sz="2000" spc="200" dirty="0">
                <a:solidFill>
                  <a:srgbClr val="001F5F"/>
                </a:solidFill>
                <a:latin typeface="Calibri"/>
                <a:cs typeface="Calibri"/>
              </a:rPr>
              <a:t> </a:t>
            </a:r>
            <a:r>
              <a:rPr sz="2000" dirty="0">
                <a:solidFill>
                  <a:srgbClr val="001F5F"/>
                </a:solidFill>
                <a:latin typeface="Calibri"/>
                <a:cs typeface="Calibri"/>
              </a:rPr>
              <a:t>A</a:t>
            </a:r>
            <a:r>
              <a:rPr sz="2000" spc="245" dirty="0">
                <a:solidFill>
                  <a:srgbClr val="001F5F"/>
                </a:solidFill>
                <a:latin typeface="Calibri"/>
                <a:cs typeface="Calibri"/>
              </a:rPr>
              <a:t> </a:t>
            </a:r>
            <a:r>
              <a:rPr sz="2000" spc="100" dirty="0">
                <a:solidFill>
                  <a:srgbClr val="001F5F"/>
                </a:solidFill>
                <a:latin typeface="Calibri"/>
                <a:cs typeface="Calibri"/>
              </a:rPr>
              <a:t>TRAVÉS</a:t>
            </a:r>
            <a:r>
              <a:rPr sz="2000" spc="215" dirty="0">
                <a:solidFill>
                  <a:srgbClr val="001F5F"/>
                </a:solidFill>
                <a:latin typeface="Calibri"/>
                <a:cs typeface="Calibri"/>
              </a:rPr>
              <a:t> </a:t>
            </a:r>
            <a:r>
              <a:rPr sz="2000" spc="80" dirty="0">
                <a:solidFill>
                  <a:srgbClr val="001F5F"/>
                </a:solidFill>
                <a:latin typeface="Calibri"/>
                <a:cs typeface="Calibri"/>
              </a:rPr>
              <a:t>DEL</a:t>
            </a:r>
            <a:r>
              <a:rPr sz="2000" spc="210" dirty="0">
                <a:solidFill>
                  <a:srgbClr val="001F5F"/>
                </a:solidFill>
                <a:latin typeface="Calibri"/>
                <a:cs typeface="Calibri"/>
              </a:rPr>
              <a:t> </a:t>
            </a:r>
            <a:r>
              <a:rPr sz="2000" spc="100" dirty="0">
                <a:solidFill>
                  <a:srgbClr val="001F5F"/>
                </a:solidFill>
                <a:latin typeface="Calibri"/>
                <a:cs typeface="Calibri"/>
              </a:rPr>
              <a:t>16PF”,</a:t>
            </a:r>
            <a:r>
              <a:rPr sz="2000" spc="215" dirty="0">
                <a:solidFill>
                  <a:srgbClr val="001F5F"/>
                </a:solidFill>
                <a:latin typeface="Calibri"/>
                <a:cs typeface="Calibri"/>
              </a:rPr>
              <a:t> </a:t>
            </a:r>
            <a:r>
              <a:rPr sz="2000" spc="95" dirty="0">
                <a:solidFill>
                  <a:srgbClr val="001F5F"/>
                </a:solidFill>
                <a:latin typeface="Calibri"/>
                <a:cs typeface="Calibri"/>
              </a:rPr>
              <a:t>FÉLIX</a:t>
            </a:r>
            <a:r>
              <a:rPr sz="2000" spc="215" dirty="0">
                <a:solidFill>
                  <a:srgbClr val="001F5F"/>
                </a:solidFill>
                <a:latin typeface="Calibri"/>
                <a:cs typeface="Calibri"/>
              </a:rPr>
              <a:t> </a:t>
            </a:r>
            <a:r>
              <a:rPr sz="2000" spc="100" dirty="0">
                <a:solidFill>
                  <a:srgbClr val="001F5F"/>
                </a:solidFill>
                <a:latin typeface="Calibri"/>
                <a:cs typeface="Calibri"/>
              </a:rPr>
              <a:t>GARCÍA,</a:t>
            </a:r>
            <a:r>
              <a:rPr sz="2000" spc="210" dirty="0">
                <a:solidFill>
                  <a:srgbClr val="001F5F"/>
                </a:solidFill>
                <a:latin typeface="Calibri"/>
                <a:cs typeface="Calibri"/>
              </a:rPr>
              <a:t> </a:t>
            </a:r>
            <a:r>
              <a:rPr sz="2000" spc="95" dirty="0">
                <a:solidFill>
                  <a:srgbClr val="001F5F"/>
                </a:solidFill>
                <a:latin typeface="Calibri"/>
                <a:cs typeface="Calibri"/>
              </a:rPr>
              <a:t>2007.</a:t>
            </a:r>
            <a:endParaRPr sz="2000">
              <a:latin typeface="Calibri"/>
              <a:cs typeface="Calibri"/>
            </a:endParaRPr>
          </a:p>
          <a:p>
            <a:pPr marL="355600" indent="-342900">
              <a:lnSpc>
                <a:spcPct val="100000"/>
              </a:lnSpc>
              <a:spcBef>
                <a:spcPts val="600"/>
              </a:spcBef>
              <a:buFont typeface="Arial MT"/>
              <a:buChar char="•"/>
              <a:tabLst>
                <a:tab pos="354965" algn="l"/>
                <a:tab pos="355600" algn="l"/>
              </a:tabLst>
            </a:pPr>
            <a:r>
              <a:rPr sz="2000" spc="105" dirty="0">
                <a:solidFill>
                  <a:srgbClr val="001F5F"/>
                </a:solidFill>
                <a:latin typeface="Calibri"/>
                <a:cs typeface="Calibri"/>
              </a:rPr>
              <a:t>“ANÁLISIS</a:t>
            </a:r>
            <a:r>
              <a:rPr sz="2000" spc="215" dirty="0">
                <a:solidFill>
                  <a:srgbClr val="001F5F"/>
                </a:solidFill>
                <a:latin typeface="Calibri"/>
                <a:cs typeface="Calibri"/>
              </a:rPr>
              <a:t> </a:t>
            </a:r>
            <a:r>
              <a:rPr sz="2000" spc="105" dirty="0">
                <a:solidFill>
                  <a:srgbClr val="001F5F"/>
                </a:solidFill>
                <a:latin typeface="Calibri"/>
                <a:cs typeface="Calibri"/>
              </a:rPr>
              <a:t>DESCRIPTIVO</a:t>
            </a:r>
            <a:r>
              <a:rPr sz="2000" spc="195" dirty="0">
                <a:solidFill>
                  <a:srgbClr val="001F5F"/>
                </a:solidFill>
                <a:latin typeface="Calibri"/>
                <a:cs typeface="Calibri"/>
              </a:rPr>
              <a:t> </a:t>
            </a:r>
            <a:r>
              <a:rPr sz="2000" dirty="0">
                <a:solidFill>
                  <a:srgbClr val="001F5F"/>
                </a:solidFill>
                <a:latin typeface="Calibri"/>
                <a:cs typeface="Calibri"/>
              </a:rPr>
              <a:t>Y</a:t>
            </a:r>
            <a:r>
              <a:rPr sz="2000" spc="235" dirty="0">
                <a:solidFill>
                  <a:srgbClr val="001F5F"/>
                </a:solidFill>
                <a:latin typeface="Calibri"/>
                <a:cs typeface="Calibri"/>
              </a:rPr>
              <a:t> </a:t>
            </a:r>
            <a:r>
              <a:rPr sz="2000" spc="105" dirty="0">
                <a:solidFill>
                  <a:srgbClr val="001F5F"/>
                </a:solidFill>
                <a:latin typeface="Calibri"/>
                <a:cs typeface="Calibri"/>
              </a:rPr>
              <a:t>COMPARATIVO</a:t>
            </a:r>
            <a:r>
              <a:rPr sz="2000" spc="204" dirty="0">
                <a:solidFill>
                  <a:srgbClr val="001F5F"/>
                </a:solidFill>
                <a:latin typeface="Calibri"/>
                <a:cs typeface="Calibri"/>
              </a:rPr>
              <a:t> </a:t>
            </a:r>
            <a:r>
              <a:rPr sz="2000" spc="80" dirty="0">
                <a:solidFill>
                  <a:srgbClr val="001F5F"/>
                </a:solidFill>
                <a:latin typeface="Calibri"/>
                <a:cs typeface="Calibri"/>
              </a:rPr>
              <a:t>DEL</a:t>
            </a:r>
            <a:r>
              <a:rPr sz="2000" spc="195" dirty="0">
                <a:solidFill>
                  <a:srgbClr val="001F5F"/>
                </a:solidFill>
                <a:latin typeface="Calibri"/>
                <a:cs typeface="Calibri"/>
              </a:rPr>
              <a:t> </a:t>
            </a:r>
            <a:r>
              <a:rPr sz="2000" spc="114" dirty="0">
                <a:solidFill>
                  <a:srgbClr val="001F5F"/>
                </a:solidFill>
                <a:latin typeface="Calibri"/>
                <a:cs typeface="Calibri"/>
              </a:rPr>
              <a:t>16PF-5</a:t>
            </a:r>
            <a:r>
              <a:rPr sz="2000" spc="229" dirty="0">
                <a:solidFill>
                  <a:srgbClr val="001F5F"/>
                </a:solidFill>
                <a:latin typeface="Calibri"/>
                <a:cs typeface="Calibri"/>
              </a:rPr>
              <a:t> </a:t>
            </a:r>
            <a:r>
              <a:rPr sz="2000" spc="60" dirty="0">
                <a:solidFill>
                  <a:srgbClr val="001F5F"/>
                </a:solidFill>
                <a:latin typeface="Calibri"/>
                <a:cs typeface="Calibri"/>
              </a:rPr>
              <a:t>EN</a:t>
            </a:r>
            <a:endParaRPr sz="2000">
              <a:latin typeface="Calibri"/>
              <a:cs typeface="Calibri"/>
            </a:endParaRPr>
          </a:p>
          <a:p>
            <a:pPr marL="355600">
              <a:lnSpc>
                <a:spcPct val="100000"/>
              </a:lnSpc>
            </a:pPr>
            <a:r>
              <a:rPr sz="2000" spc="105" dirty="0">
                <a:solidFill>
                  <a:srgbClr val="001F5F"/>
                </a:solidFill>
                <a:latin typeface="Calibri"/>
                <a:cs typeface="Calibri"/>
              </a:rPr>
              <a:t>MUESTRAS</a:t>
            </a:r>
            <a:r>
              <a:rPr sz="2000" spc="229" dirty="0">
                <a:solidFill>
                  <a:srgbClr val="001F5F"/>
                </a:solidFill>
                <a:latin typeface="Calibri"/>
                <a:cs typeface="Calibri"/>
              </a:rPr>
              <a:t> </a:t>
            </a:r>
            <a:r>
              <a:rPr sz="2000" spc="105" dirty="0">
                <a:solidFill>
                  <a:srgbClr val="001F5F"/>
                </a:solidFill>
                <a:latin typeface="Calibri"/>
                <a:cs typeface="Calibri"/>
              </a:rPr>
              <a:t>AMERICANAS</a:t>
            </a:r>
            <a:r>
              <a:rPr sz="2000" spc="204" dirty="0">
                <a:solidFill>
                  <a:srgbClr val="001F5F"/>
                </a:solidFill>
                <a:latin typeface="Calibri"/>
                <a:cs typeface="Calibri"/>
              </a:rPr>
              <a:t> </a:t>
            </a:r>
            <a:r>
              <a:rPr sz="2000" dirty="0">
                <a:solidFill>
                  <a:srgbClr val="001F5F"/>
                </a:solidFill>
                <a:latin typeface="Calibri"/>
                <a:cs typeface="Calibri"/>
              </a:rPr>
              <a:t>Y</a:t>
            </a:r>
            <a:r>
              <a:rPr sz="2000" spc="240" dirty="0">
                <a:solidFill>
                  <a:srgbClr val="001F5F"/>
                </a:solidFill>
                <a:latin typeface="Calibri"/>
                <a:cs typeface="Calibri"/>
              </a:rPr>
              <a:t> </a:t>
            </a:r>
            <a:r>
              <a:rPr sz="2000" spc="105" dirty="0">
                <a:solidFill>
                  <a:srgbClr val="001F5F"/>
                </a:solidFill>
                <a:latin typeface="Calibri"/>
                <a:cs typeface="Calibri"/>
              </a:rPr>
              <a:t>ESPAÑOLA”,</a:t>
            </a:r>
            <a:r>
              <a:rPr sz="2000" spc="204" dirty="0">
                <a:solidFill>
                  <a:srgbClr val="001F5F"/>
                </a:solidFill>
                <a:latin typeface="Calibri"/>
                <a:cs typeface="Calibri"/>
              </a:rPr>
              <a:t> </a:t>
            </a:r>
            <a:r>
              <a:rPr sz="2000" spc="90" dirty="0">
                <a:solidFill>
                  <a:srgbClr val="001F5F"/>
                </a:solidFill>
                <a:latin typeface="Calibri"/>
                <a:cs typeface="Calibri"/>
              </a:rPr>
              <a:t>ALUJA</a:t>
            </a:r>
            <a:r>
              <a:rPr sz="2000" spc="235" dirty="0">
                <a:solidFill>
                  <a:srgbClr val="001F5F"/>
                </a:solidFill>
                <a:latin typeface="Calibri"/>
                <a:cs typeface="Calibri"/>
              </a:rPr>
              <a:t> </a:t>
            </a:r>
            <a:r>
              <a:rPr sz="2000" dirty="0">
                <a:solidFill>
                  <a:srgbClr val="001F5F"/>
                </a:solidFill>
                <a:latin typeface="Calibri"/>
                <a:cs typeface="Calibri"/>
              </a:rPr>
              <a:t>Y</a:t>
            </a:r>
            <a:r>
              <a:rPr sz="2000" spc="235" dirty="0">
                <a:solidFill>
                  <a:srgbClr val="001F5F"/>
                </a:solidFill>
                <a:latin typeface="Calibri"/>
                <a:cs typeface="Calibri"/>
              </a:rPr>
              <a:t> </a:t>
            </a:r>
            <a:r>
              <a:rPr sz="2000" spc="100" dirty="0">
                <a:solidFill>
                  <a:srgbClr val="001F5F"/>
                </a:solidFill>
                <a:latin typeface="Calibri"/>
                <a:cs typeface="Calibri"/>
              </a:rPr>
              <a:t>BLANCH,</a:t>
            </a:r>
            <a:r>
              <a:rPr sz="2000" spc="210" dirty="0">
                <a:solidFill>
                  <a:srgbClr val="001F5F"/>
                </a:solidFill>
                <a:latin typeface="Calibri"/>
                <a:cs typeface="Calibri"/>
              </a:rPr>
              <a:t> </a:t>
            </a:r>
            <a:r>
              <a:rPr sz="2000" spc="95" dirty="0">
                <a:solidFill>
                  <a:srgbClr val="001F5F"/>
                </a:solidFill>
                <a:latin typeface="Calibri"/>
                <a:cs typeface="Calibri"/>
              </a:rPr>
              <a:t>2002.</a:t>
            </a:r>
            <a:endParaRPr sz="2000">
              <a:latin typeface="Calibri"/>
              <a:cs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4604" algn="ctr">
              <a:lnSpc>
                <a:spcPct val="100000"/>
              </a:lnSpc>
              <a:spcBef>
                <a:spcPts val="95"/>
              </a:spcBef>
            </a:pPr>
            <a:endParaRPr spc="-5" dirty="0"/>
          </a:p>
          <a:p>
            <a:pPr marL="13335" algn="ctr">
              <a:lnSpc>
                <a:spcPct val="100000"/>
              </a:lnSpc>
            </a:pPr>
            <a:r>
              <a:rPr spc="-95" dirty="0"/>
              <a:t>ARTÍCULOS</a:t>
            </a:r>
            <a:r>
              <a:rPr spc="-200" dirty="0"/>
              <a:t> </a:t>
            </a:r>
            <a:r>
              <a:rPr spc="-95" dirty="0"/>
              <a:t>CIENTÍFICOS</a:t>
            </a:r>
            <a:r>
              <a:rPr spc="-240" dirty="0"/>
              <a:t> </a:t>
            </a:r>
            <a:r>
              <a:rPr spc="-70" dirty="0"/>
              <a:t>QUE</a:t>
            </a:r>
            <a:r>
              <a:rPr spc="-185" dirty="0"/>
              <a:t> </a:t>
            </a:r>
            <a:r>
              <a:rPr spc="-95" dirty="0"/>
              <a:t>APLICAN</a:t>
            </a:r>
            <a:r>
              <a:rPr spc="-185" dirty="0"/>
              <a:t> </a:t>
            </a:r>
            <a:r>
              <a:rPr spc="-50" dirty="0"/>
              <a:t>EL</a:t>
            </a:r>
            <a:r>
              <a:rPr spc="-204" dirty="0"/>
              <a:t> </a:t>
            </a:r>
            <a:r>
              <a:rPr spc="-80" dirty="0"/>
              <a:t>TEST</a:t>
            </a:r>
          </a:p>
        </p:txBody>
      </p:sp>
      <p:sp>
        <p:nvSpPr>
          <p:cNvPr id="4" name="object 4"/>
          <p:cNvSpPr txBox="1"/>
          <p:nvPr/>
        </p:nvSpPr>
        <p:spPr>
          <a:xfrm>
            <a:off x="2576829" y="6427750"/>
            <a:ext cx="3178810" cy="252729"/>
          </a:xfrm>
          <a:prstGeom prst="rect">
            <a:avLst/>
          </a:prstGeom>
        </p:spPr>
        <p:txBody>
          <a:bodyPr vert="horz" wrap="square" lIns="0" tIns="0" rIns="0" bIns="0" rtlCol="0">
            <a:spAutoFit/>
          </a:bodyPr>
          <a:lstStyle/>
          <a:p>
            <a:pPr marL="12700" algn="ctr">
              <a:lnSpc>
                <a:spcPts val="1864"/>
              </a:lnSpc>
            </a:pPr>
            <a:r>
              <a:rPr lang="en-US" sz="1600" spc="-5" dirty="0">
                <a:solidFill>
                  <a:srgbClr val="41568E"/>
                </a:solidFill>
                <a:latin typeface="Arial MT"/>
                <a:cs typeface="Arial MT"/>
                <a:hlinkClick r:id="rId2"/>
              </a:rPr>
              <a:t>lipe.aguirre@gmail.com</a:t>
            </a:r>
            <a:endParaRPr lang="en-US" sz="1600" dirty="0">
              <a:latin typeface="Arial MT"/>
              <a:cs typeface="Arial MT"/>
            </a:endParaRPr>
          </a:p>
        </p:txBody>
      </p:sp>
      <p:sp>
        <p:nvSpPr>
          <p:cNvPr id="3" name="object 3"/>
          <p:cNvSpPr txBox="1"/>
          <p:nvPr/>
        </p:nvSpPr>
        <p:spPr>
          <a:xfrm>
            <a:off x="464616" y="2184134"/>
            <a:ext cx="8162925" cy="1781898"/>
          </a:xfrm>
          <a:prstGeom prst="rect">
            <a:avLst/>
          </a:prstGeom>
        </p:spPr>
        <p:txBody>
          <a:bodyPr vert="horz" wrap="square" lIns="0" tIns="88265" rIns="0" bIns="0" rtlCol="0">
            <a:spAutoFit/>
          </a:bodyPr>
          <a:lstStyle/>
          <a:p>
            <a:pPr marL="355600" indent="-342900">
              <a:lnSpc>
                <a:spcPct val="100000"/>
              </a:lnSpc>
              <a:spcBef>
                <a:spcPts val="695"/>
              </a:spcBef>
              <a:buFont typeface="Arial MT"/>
              <a:buChar char="•"/>
              <a:tabLst>
                <a:tab pos="354965" algn="l"/>
                <a:tab pos="355600" algn="l"/>
              </a:tabLst>
            </a:pPr>
            <a:r>
              <a:rPr sz="2000" spc="85" dirty="0">
                <a:solidFill>
                  <a:srgbClr val="001F5F"/>
                </a:solidFill>
                <a:latin typeface="Calibri"/>
                <a:cs typeface="Calibri"/>
              </a:rPr>
              <a:t>CUAL</a:t>
            </a:r>
            <a:r>
              <a:rPr sz="2000" spc="220" dirty="0">
                <a:solidFill>
                  <a:srgbClr val="001F5F"/>
                </a:solidFill>
                <a:latin typeface="Calibri"/>
                <a:cs typeface="Calibri"/>
              </a:rPr>
              <a:t> </a:t>
            </a:r>
            <a:r>
              <a:rPr sz="2000" spc="60" dirty="0">
                <a:solidFill>
                  <a:srgbClr val="001F5F"/>
                </a:solidFill>
                <a:latin typeface="Calibri"/>
                <a:cs typeface="Calibri"/>
              </a:rPr>
              <a:t>ES</a:t>
            </a:r>
            <a:r>
              <a:rPr sz="2000" spc="229" dirty="0">
                <a:solidFill>
                  <a:srgbClr val="001F5F"/>
                </a:solidFill>
                <a:latin typeface="Calibri"/>
                <a:cs typeface="Calibri"/>
              </a:rPr>
              <a:t> </a:t>
            </a:r>
            <a:r>
              <a:rPr sz="2000" spc="60" dirty="0">
                <a:solidFill>
                  <a:srgbClr val="001F5F"/>
                </a:solidFill>
                <a:latin typeface="Calibri"/>
                <a:cs typeface="Calibri"/>
              </a:rPr>
              <a:t>EL</a:t>
            </a:r>
            <a:r>
              <a:rPr sz="2000" spc="210" dirty="0">
                <a:solidFill>
                  <a:srgbClr val="001F5F"/>
                </a:solidFill>
                <a:latin typeface="Calibri"/>
                <a:cs typeface="Calibri"/>
              </a:rPr>
              <a:t> </a:t>
            </a:r>
            <a:r>
              <a:rPr sz="2000" spc="80" dirty="0">
                <a:solidFill>
                  <a:srgbClr val="001F5F"/>
                </a:solidFill>
                <a:latin typeface="Calibri"/>
                <a:cs typeface="Calibri"/>
              </a:rPr>
              <a:t>FIN</a:t>
            </a:r>
            <a:r>
              <a:rPr sz="2000" spc="229" dirty="0">
                <a:solidFill>
                  <a:srgbClr val="001F5F"/>
                </a:solidFill>
                <a:latin typeface="Calibri"/>
                <a:cs typeface="Calibri"/>
              </a:rPr>
              <a:t> </a:t>
            </a:r>
            <a:r>
              <a:rPr sz="2000" spc="80" dirty="0">
                <a:solidFill>
                  <a:srgbClr val="001F5F"/>
                </a:solidFill>
                <a:latin typeface="Calibri"/>
                <a:cs typeface="Calibri"/>
              </a:rPr>
              <a:t>DEL</a:t>
            </a:r>
            <a:r>
              <a:rPr sz="2000" spc="215" dirty="0">
                <a:solidFill>
                  <a:srgbClr val="001F5F"/>
                </a:solidFill>
                <a:latin typeface="Calibri"/>
                <a:cs typeface="Calibri"/>
              </a:rPr>
              <a:t> </a:t>
            </a:r>
            <a:r>
              <a:rPr sz="2000" spc="100" dirty="0">
                <a:solidFill>
                  <a:srgbClr val="001F5F"/>
                </a:solidFill>
                <a:latin typeface="Calibri"/>
                <a:cs typeface="Calibri"/>
              </a:rPr>
              <a:t>ESTUDIO</a:t>
            </a:r>
            <a:r>
              <a:rPr sz="2000" spc="204" dirty="0">
                <a:solidFill>
                  <a:srgbClr val="001F5F"/>
                </a:solidFill>
                <a:latin typeface="Calibri"/>
                <a:cs typeface="Calibri"/>
              </a:rPr>
              <a:t> </a:t>
            </a:r>
            <a:r>
              <a:rPr sz="2000" spc="60" dirty="0">
                <a:solidFill>
                  <a:srgbClr val="001F5F"/>
                </a:solidFill>
                <a:latin typeface="Calibri"/>
                <a:cs typeface="Calibri"/>
              </a:rPr>
              <a:t>EN</a:t>
            </a:r>
            <a:r>
              <a:rPr sz="2000" spc="220" dirty="0">
                <a:solidFill>
                  <a:srgbClr val="001F5F"/>
                </a:solidFill>
                <a:latin typeface="Calibri"/>
                <a:cs typeface="Calibri"/>
              </a:rPr>
              <a:t> </a:t>
            </a:r>
            <a:r>
              <a:rPr sz="2000" spc="100" dirty="0">
                <a:solidFill>
                  <a:srgbClr val="001F5F"/>
                </a:solidFill>
                <a:latin typeface="Calibri"/>
                <a:cs typeface="Calibri"/>
              </a:rPr>
              <a:t>CUESTIÓN</a:t>
            </a:r>
            <a:r>
              <a:rPr sz="2000" spc="204" dirty="0">
                <a:solidFill>
                  <a:srgbClr val="001F5F"/>
                </a:solidFill>
                <a:latin typeface="Calibri"/>
                <a:cs typeface="Calibri"/>
              </a:rPr>
              <a:t> </a:t>
            </a:r>
            <a:r>
              <a:rPr sz="2000" spc="60" dirty="0">
                <a:solidFill>
                  <a:srgbClr val="001F5F"/>
                </a:solidFill>
                <a:latin typeface="Calibri"/>
                <a:cs typeface="Calibri"/>
              </a:rPr>
              <a:t>DE</a:t>
            </a:r>
            <a:r>
              <a:rPr sz="2000" spc="225" dirty="0">
                <a:solidFill>
                  <a:srgbClr val="001F5F"/>
                </a:solidFill>
                <a:latin typeface="Calibri"/>
                <a:cs typeface="Calibri"/>
              </a:rPr>
              <a:t> </a:t>
            </a:r>
            <a:r>
              <a:rPr sz="2000" spc="95" dirty="0">
                <a:solidFill>
                  <a:srgbClr val="001F5F"/>
                </a:solidFill>
                <a:latin typeface="Calibri"/>
                <a:cs typeface="Calibri"/>
              </a:rPr>
              <a:t>AMBOS</a:t>
            </a:r>
            <a:r>
              <a:rPr sz="2000" spc="215" dirty="0">
                <a:solidFill>
                  <a:srgbClr val="001F5F"/>
                </a:solidFill>
                <a:latin typeface="Calibri"/>
                <a:cs typeface="Calibri"/>
              </a:rPr>
              <a:t> </a:t>
            </a:r>
            <a:r>
              <a:rPr sz="2000" spc="105" dirty="0">
                <a:solidFill>
                  <a:srgbClr val="001F5F"/>
                </a:solidFill>
                <a:latin typeface="Calibri"/>
                <a:cs typeface="Calibri"/>
              </a:rPr>
              <a:t>ARTÍCULOS?</a:t>
            </a:r>
            <a:endParaRPr sz="2000" dirty="0">
              <a:latin typeface="Calibri"/>
              <a:cs typeface="Calibri"/>
            </a:endParaRPr>
          </a:p>
          <a:p>
            <a:pPr marL="355600" indent="-342900">
              <a:lnSpc>
                <a:spcPct val="100000"/>
              </a:lnSpc>
              <a:spcBef>
                <a:spcPts val="600"/>
              </a:spcBef>
              <a:buFont typeface="Arial MT"/>
              <a:buChar char="•"/>
              <a:tabLst>
                <a:tab pos="354965" algn="l"/>
                <a:tab pos="355600" algn="l"/>
              </a:tabLst>
            </a:pPr>
            <a:r>
              <a:rPr sz="2000" spc="90" dirty="0">
                <a:solidFill>
                  <a:srgbClr val="001F5F"/>
                </a:solidFill>
                <a:latin typeface="Calibri"/>
                <a:cs typeface="Calibri"/>
              </a:rPr>
              <a:t>CUAL</a:t>
            </a:r>
            <a:r>
              <a:rPr sz="2000" spc="215" dirty="0">
                <a:solidFill>
                  <a:srgbClr val="001F5F"/>
                </a:solidFill>
                <a:latin typeface="Calibri"/>
                <a:cs typeface="Calibri"/>
              </a:rPr>
              <a:t> </a:t>
            </a:r>
            <a:r>
              <a:rPr sz="2000" spc="95" dirty="0">
                <a:solidFill>
                  <a:srgbClr val="001F5F"/>
                </a:solidFill>
                <a:latin typeface="Calibri"/>
                <a:cs typeface="Calibri"/>
              </a:rPr>
              <a:t>SERIA</a:t>
            </a:r>
            <a:r>
              <a:rPr sz="2000" spc="215" dirty="0">
                <a:solidFill>
                  <a:srgbClr val="001F5F"/>
                </a:solidFill>
                <a:latin typeface="Calibri"/>
                <a:cs typeface="Calibri"/>
              </a:rPr>
              <a:t> </a:t>
            </a:r>
            <a:r>
              <a:rPr sz="2000" spc="55" dirty="0">
                <a:solidFill>
                  <a:srgbClr val="001F5F"/>
                </a:solidFill>
                <a:latin typeface="Calibri"/>
                <a:cs typeface="Calibri"/>
              </a:rPr>
              <a:t>LA</a:t>
            </a:r>
            <a:r>
              <a:rPr sz="2000" spc="225" dirty="0">
                <a:solidFill>
                  <a:srgbClr val="001F5F"/>
                </a:solidFill>
                <a:latin typeface="Calibri"/>
                <a:cs typeface="Calibri"/>
              </a:rPr>
              <a:t> </a:t>
            </a:r>
            <a:r>
              <a:rPr sz="2000" spc="105" dirty="0">
                <a:solidFill>
                  <a:srgbClr val="001F5F"/>
                </a:solidFill>
                <a:latin typeface="Calibri"/>
                <a:cs typeface="Calibri"/>
              </a:rPr>
              <a:t>CONCLUSIÓN</a:t>
            </a:r>
            <a:r>
              <a:rPr sz="2000" spc="190" dirty="0">
                <a:solidFill>
                  <a:srgbClr val="001F5F"/>
                </a:solidFill>
                <a:latin typeface="Calibri"/>
                <a:cs typeface="Calibri"/>
              </a:rPr>
              <a:t> </a:t>
            </a:r>
            <a:r>
              <a:rPr sz="2000" spc="75" dirty="0">
                <a:solidFill>
                  <a:srgbClr val="001F5F"/>
                </a:solidFill>
                <a:latin typeface="Calibri"/>
                <a:cs typeface="Calibri"/>
              </a:rPr>
              <a:t>QUE</a:t>
            </a:r>
            <a:r>
              <a:rPr sz="2000" spc="240" dirty="0">
                <a:solidFill>
                  <a:srgbClr val="001F5F"/>
                </a:solidFill>
                <a:latin typeface="Calibri"/>
                <a:cs typeface="Calibri"/>
              </a:rPr>
              <a:t> </a:t>
            </a:r>
            <a:r>
              <a:rPr sz="2000" spc="100" dirty="0">
                <a:solidFill>
                  <a:srgbClr val="001F5F"/>
                </a:solidFill>
                <a:latin typeface="Calibri"/>
                <a:cs typeface="Calibri"/>
              </a:rPr>
              <a:t>DESTACA</a:t>
            </a:r>
            <a:r>
              <a:rPr sz="2000" spc="200" dirty="0">
                <a:solidFill>
                  <a:srgbClr val="001F5F"/>
                </a:solidFill>
                <a:latin typeface="Calibri"/>
                <a:cs typeface="Calibri"/>
              </a:rPr>
              <a:t> </a:t>
            </a:r>
            <a:r>
              <a:rPr sz="2000" spc="95" dirty="0">
                <a:solidFill>
                  <a:srgbClr val="001F5F"/>
                </a:solidFill>
                <a:latin typeface="Calibri"/>
                <a:cs typeface="Calibri"/>
              </a:rPr>
              <a:t>USTED</a:t>
            </a:r>
            <a:r>
              <a:rPr sz="2000" spc="215" dirty="0">
                <a:solidFill>
                  <a:srgbClr val="001F5F"/>
                </a:solidFill>
                <a:latin typeface="Calibri"/>
                <a:cs typeface="Calibri"/>
              </a:rPr>
              <a:t> </a:t>
            </a:r>
            <a:r>
              <a:rPr sz="2000" spc="60" dirty="0">
                <a:solidFill>
                  <a:srgbClr val="001F5F"/>
                </a:solidFill>
                <a:latin typeface="Calibri"/>
                <a:cs typeface="Calibri"/>
              </a:rPr>
              <a:t>DE</a:t>
            </a:r>
            <a:r>
              <a:rPr sz="2000" spc="215" dirty="0">
                <a:solidFill>
                  <a:srgbClr val="001F5F"/>
                </a:solidFill>
                <a:latin typeface="Calibri"/>
                <a:cs typeface="Calibri"/>
              </a:rPr>
              <a:t> </a:t>
            </a:r>
            <a:r>
              <a:rPr sz="2000" spc="90" dirty="0">
                <a:solidFill>
                  <a:srgbClr val="001F5F"/>
                </a:solidFill>
                <a:latin typeface="Calibri"/>
                <a:cs typeface="Calibri"/>
              </a:rPr>
              <a:t>CADA</a:t>
            </a:r>
            <a:endParaRPr sz="2000" dirty="0">
              <a:latin typeface="Calibri"/>
              <a:cs typeface="Calibri"/>
            </a:endParaRPr>
          </a:p>
          <a:p>
            <a:pPr marL="355600">
              <a:lnSpc>
                <a:spcPct val="100000"/>
              </a:lnSpc>
            </a:pPr>
            <a:r>
              <a:rPr sz="2000" spc="100" dirty="0">
                <a:solidFill>
                  <a:srgbClr val="001F5F"/>
                </a:solidFill>
                <a:latin typeface="Calibri"/>
                <a:cs typeface="Calibri"/>
              </a:rPr>
              <a:t>ARTICULO</a:t>
            </a:r>
            <a:r>
              <a:rPr sz="2000" spc="210" dirty="0">
                <a:solidFill>
                  <a:srgbClr val="001F5F"/>
                </a:solidFill>
                <a:latin typeface="Calibri"/>
                <a:cs typeface="Calibri"/>
              </a:rPr>
              <a:t> </a:t>
            </a:r>
            <a:r>
              <a:rPr sz="2000" spc="60" dirty="0">
                <a:solidFill>
                  <a:srgbClr val="001F5F"/>
                </a:solidFill>
                <a:latin typeface="Calibri"/>
                <a:cs typeface="Calibri"/>
              </a:rPr>
              <a:t>EN</a:t>
            </a:r>
            <a:r>
              <a:rPr sz="2000" spc="210" dirty="0">
                <a:solidFill>
                  <a:srgbClr val="001F5F"/>
                </a:solidFill>
                <a:latin typeface="Calibri"/>
                <a:cs typeface="Calibri"/>
              </a:rPr>
              <a:t> </a:t>
            </a:r>
            <a:r>
              <a:rPr sz="2000" spc="55" dirty="0">
                <a:solidFill>
                  <a:srgbClr val="001F5F"/>
                </a:solidFill>
                <a:latin typeface="Calibri"/>
                <a:cs typeface="Calibri"/>
              </a:rPr>
              <a:t>LA</a:t>
            </a:r>
            <a:r>
              <a:rPr sz="2000" spc="215" dirty="0">
                <a:solidFill>
                  <a:srgbClr val="001F5F"/>
                </a:solidFill>
                <a:latin typeface="Calibri"/>
                <a:cs typeface="Calibri"/>
              </a:rPr>
              <a:t> </a:t>
            </a:r>
            <a:r>
              <a:rPr sz="2000" spc="105" dirty="0">
                <a:solidFill>
                  <a:srgbClr val="001F5F"/>
                </a:solidFill>
                <a:latin typeface="Calibri"/>
                <a:cs typeface="Calibri"/>
              </a:rPr>
              <a:t>DISCUSIÓN?</a:t>
            </a:r>
            <a:endParaRPr sz="2000" dirty="0">
              <a:latin typeface="Calibri"/>
              <a:cs typeface="Calibri"/>
            </a:endParaRPr>
          </a:p>
          <a:p>
            <a:pPr marL="355600" indent="-342900">
              <a:lnSpc>
                <a:spcPct val="100000"/>
              </a:lnSpc>
              <a:spcBef>
                <a:spcPts val="600"/>
              </a:spcBef>
              <a:buFont typeface="Arial MT"/>
              <a:buChar char="•"/>
              <a:tabLst>
                <a:tab pos="354965" algn="l"/>
                <a:tab pos="355600" algn="l"/>
              </a:tabLst>
            </a:pPr>
            <a:r>
              <a:rPr sz="2000" spc="60" dirty="0">
                <a:solidFill>
                  <a:srgbClr val="001F5F"/>
                </a:solidFill>
                <a:latin typeface="Calibri"/>
                <a:cs typeface="Calibri"/>
              </a:rPr>
              <a:t>SI</a:t>
            </a:r>
            <a:r>
              <a:rPr sz="2000" spc="220" dirty="0">
                <a:solidFill>
                  <a:srgbClr val="001F5F"/>
                </a:solidFill>
                <a:latin typeface="Calibri"/>
                <a:cs typeface="Calibri"/>
              </a:rPr>
              <a:t> </a:t>
            </a:r>
            <a:r>
              <a:rPr sz="2000" spc="100" dirty="0">
                <a:solidFill>
                  <a:srgbClr val="001F5F"/>
                </a:solidFill>
                <a:latin typeface="Calibri"/>
                <a:cs typeface="Calibri"/>
              </a:rPr>
              <a:t>TUVIERA</a:t>
            </a:r>
            <a:r>
              <a:rPr sz="2000" spc="220" dirty="0">
                <a:solidFill>
                  <a:srgbClr val="001F5F"/>
                </a:solidFill>
                <a:latin typeface="Calibri"/>
                <a:cs typeface="Calibri"/>
              </a:rPr>
              <a:t> </a:t>
            </a:r>
            <a:r>
              <a:rPr sz="2000" spc="75" dirty="0">
                <a:solidFill>
                  <a:srgbClr val="001F5F"/>
                </a:solidFill>
                <a:latin typeface="Calibri"/>
                <a:cs typeface="Calibri"/>
              </a:rPr>
              <a:t>QUE</a:t>
            </a:r>
            <a:r>
              <a:rPr sz="2000" spc="240" dirty="0">
                <a:solidFill>
                  <a:srgbClr val="001F5F"/>
                </a:solidFill>
                <a:latin typeface="Calibri"/>
                <a:cs typeface="Calibri"/>
              </a:rPr>
              <a:t> </a:t>
            </a:r>
            <a:r>
              <a:rPr sz="2000" spc="95" dirty="0">
                <a:solidFill>
                  <a:srgbClr val="001F5F"/>
                </a:solidFill>
                <a:latin typeface="Calibri"/>
                <a:cs typeface="Calibri"/>
              </a:rPr>
              <a:t>DECIR</a:t>
            </a:r>
            <a:r>
              <a:rPr sz="2000" spc="204" dirty="0">
                <a:solidFill>
                  <a:srgbClr val="001F5F"/>
                </a:solidFill>
                <a:latin typeface="Calibri"/>
                <a:cs typeface="Calibri"/>
              </a:rPr>
              <a:t> </a:t>
            </a:r>
            <a:r>
              <a:rPr sz="2000" spc="80" dirty="0">
                <a:solidFill>
                  <a:srgbClr val="001F5F"/>
                </a:solidFill>
                <a:latin typeface="Calibri"/>
                <a:cs typeface="Calibri"/>
              </a:rPr>
              <a:t>“EL</a:t>
            </a:r>
            <a:r>
              <a:rPr sz="2000" spc="204" dirty="0">
                <a:solidFill>
                  <a:srgbClr val="001F5F"/>
                </a:solidFill>
                <a:latin typeface="Calibri"/>
                <a:cs typeface="Calibri"/>
              </a:rPr>
              <a:t> </a:t>
            </a:r>
            <a:r>
              <a:rPr sz="2000" spc="90" dirty="0">
                <a:solidFill>
                  <a:srgbClr val="001F5F"/>
                </a:solidFill>
                <a:latin typeface="Calibri"/>
                <a:cs typeface="Calibri"/>
              </a:rPr>
              <a:t>16PF</a:t>
            </a:r>
            <a:r>
              <a:rPr sz="2000" spc="229" dirty="0">
                <a:solidFill>
                  <a:srgbClr val="001F5F"/>
                </a:solidFill>
                <a:latin typeface="Calibri"/>
                <a:cs typeface="Calibri"/>
              </a:rPr>
              <a:t> </a:t>
            </a:r>
            <a:r>
              <a:rPr sz="2000" spc="95" dirty="0">
                <a:solidFill>
                  <a:srgbClr val="001F5F"/>
                </a:solidFill>
                <a:latin typeface="Calibri"/>
                <a:cs typeface="Calibri"/>
              </a:rPr>
              <a:t>APORTO</a:t>
            </a:r>
            <a:r>
              <a:rPr sz="2000" spc="215" dirty="0">
                <a:solidFill>
                  <a:srgbClr val="001F5F"/>
                </a:solidFill>
                <a:latin typeface="Calibri"/>
                <a:cs typeface="Calibri"/>
              </a:rPr>
              <a:t> </a:t>
            </a:r>
            <a:r>
              <a:rPr sz="2000" spc="90" dirty="0">
                <a:solidFill>
                  <a:srgbClr val="001F5F"/>
                </a:solidFill>
                <a:latin typeface="Calibri"/>
                <a:cs typeface="Calibri"/>
              </a:rPr>
              <a:t>EN…”</a:t>
            </a:r>
            <a:r>
              <a:rPr sz="2000" spc="215" dirty="0">
                <a:solidFill>
                  <a:srgbClr val="001F5F"/>
                </a:solidFill>
                <a:latin typeface="Calibri"/>
                <a:cs typeface="Calibri"/>
              </a:rPr>
              <a:t> </a:t>
            </a:r>
            <a:r>
              <a:rPr sz="2000" spc="95" dirty="0">
                <a:solidFill>
                  <a:srgbClr val="001F5F"/>
                </a:solidFill>
                <a:latin typeface="Calibri"/>
                <a:cs typeface="Calibri"/>
              </a:rPr>
              <a:t>SOBRE</a:t>
            </a:r>
            <a:r>
              <a:rPr sz="2000" spc="204" dirty="0">
                <a:solidFill>
                  <a:srgbClr val="001F5F"/>
                </a:solidFill>
                <a:latin typeface="Calibri"/>
                <a:cs typeface="Calibri"/>
              </a:rPr>
              <a:t> </a:t>
            </a:r>
            <a:r>
              <a:rPr sz="2000" spc="90" dirty="0">
                <a:solidFill>
                  <a:srgbClr val="001F5F"/>
                </a:solidFill>
                <a:latin typeface="Calibri"/>
                <a:cs typeface="Calibri"/>
              </a:rPr>
              <a:t>CADA</a:t>
            </a:r>
            <a:endParaRPr sz="2000" dirty="0">
              <a:latin typeface="Calibri"/>
              <a:cs typeface="Calibri"/>
            </a:endParaRPr>
          </a:p>
          <a:p>
            <a:pPr marL="355600">
              <a:lnSpc>
                <a:spcPct val="100000"/>
              </a:lnSpc>
            </a:pPr>
            <a:r>
              <a:rPr sz="2000" spc="105" dirty="0">
                <a:solidFill>
                  <a:srgbClr val="001F5F"/>
                </a:solidFill>
                <a:latin typeface="Calibri"/>
                <a:cs typeface="Calibri"/>
              </a:rPr>
              <a:t>ARTICULO,</a:t>
            </a:r>
            <a:r>
              <a:rPr sz="2000" spc="195" dirty="0">
                <a:solidFill>
                  <a:srgbClr val="001F5F"/>
                </a:solidFill>
                <a:latin typeface="Calibri"/>
                <a:cs typeface="Calibri"/>
              </a:rPr>
              <a:t> </a:t>
            </a:r>
            <a:r>
              <a:rPr sz="2000" spc="60" dirty="0">
                <a:solidFill>
                  <a:srgbClr val="001F5F"/>
                </a:solidFill>
                <a:latin typeface="Calibri"/>
                <a:cs typeface="Calibri"/>
              </a:rPr>
              <a:t>EN</a:t>
            </a:r>
            <a:r>
              <a:rPr sz="2000" spc="195" dirty="0">
                <a:solidFill>
                  <a:srgbClr val="001F5F"/>
                </a:solidFill>
                <a:latin typeface="Calibri"/>
                <a:cs typeface="Calibri"/>
              </a:rPr>
              <a:t> </a:t>
            </a:r>
            <a:r>
              <a:rPr sz="2000" spc="75" dirty="0">
                <a:solidFill>
                  <a:srgbClr val="001F5F"/>
                </a:solidFill>
                <a:latin typeface="Calibri"/>
                <a:cs typeface="Calibri"/>
              </a:rPr>
              <a:t>QUE</a:t>
            </a:r>
            <a:r>
              <a:rPr sz="2000" spc="210" dirty="0">
                <a:solidFill>
                  <a:srgbClr val="001F5F"/>
                </a:solidFill>
                <a:latin typeface="Calibri"/>
                <a:cs typeface="Calibri"/>
              </a:rPr>
              <a:t> </a:t>
            </a:r>
            <a:r>
              <a:rPr sz="2000" spc="100" dirty="0">
                <a:solidFill>
                  <a:srgbClr val="001F5F"/>
                </a:solidFill>
                <a:latin typeface="Calibri"/>
                <a:cs typeface="Calibri"/>
              </a:rPr>
              <a:t>SERIA?</a:t>
            </a:r>
            <a:endParaRPr sz="2000" dirty="0">
              <a:latin typeface="Calibri"/>
              <a:cs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96436" y="969391"/>
            <a:ext cx="2164080" cy="452120"/>
          </a:xfrm>
          <a:prstGeom prst="rect">
            <a:avLst/>
          </a:prstGeom>
        </p:spPr>
        <p:txBody>
          <a:bodyPr vert="horz" wrap="square" lIns="0" tIns="12065" rIns="0" bIns="0" rtlCol="0">
            <a:spAutoFit/>
          </a:bodyPr>
          <a:lstStyle/>
          <a:p>
            <a:pPr marL="12700">
              <a:lnSpc>
                <a:spcPct val="100000"/>
              </a:lnSpc>
              <a:spcBef>
                <a:spcPts val="95"/>
              </a:spcBef>
            </a:pPr>
            <a:r>
              <a:rPr sz="2800" spc="-95" dirty="0"/>
              <a:t>CONCLUSIONES</a:t>
            </a:r>
            <a:endParaRPr sz="2800"/>
          </a:p>
        </p:txBody>
      </p:sp>
      <p:pic>
        <p:nvPicPr>
          <p:cNvPr id="3" name="object 3"/>
          <p:cNvPicPr/>
          <p:nvPr/>
        </p:nvPicPr>
        <p:blipFill>
          <a:blip r:embed="rId2" cstate="print"/>
          <a:stretch>
            <a:fillRect/>
          </a:stretch>
        </p:blipFill>
        <p:spPr>
          <a:xfrm>
            <a:off x="3495480" y="2493264"/>
            <a:ext cx="2321627" cy="2500883"/>
          </a:xfrm>
          <a:prstGeom prst="rect">
            <a:avLst/>
          </a:prstGeom>
        </p:spPr>
      </p:pic>
      <p:sp>
        <p:nvSpPr>
          <p:cNvPr id="4" name="object 4"/>
          <p:cNvSpPr txBox="1"/>
          <p:nvPr/>
        </p:nvSpPr>
        <p:spPr>
          <a:xfrm>
            <a:off x="2576829" y="6427750"/>
            <a:ext cx="3178810" cy="252729"/>
          </a:xfrm>
          <a:prstGeom prst="rect">
            <a:avLst/>
          </a:prstGeom>
        </p:spPr>
        <p:txBody>
          <a:bodyPr vert="horz" wrap="square" lIns="0" tIns="0" rIns="0" bIns="0" rtlCol="0">
            <a:spAutoFit/>
          </a:bodyPr>
          <a:lstStyle/>
          <a:p>
            <a:pPr marL="12700" algn="ctr">
              <a:lnSpc>
                <a:spcPts val="1864"/>
              </a:lnSpc>
            </a:pPr>
            <a:r>
              <a:rPr lang="en-US" sz="1600" spc="-5" dirty="0">
                <a:solidFill>
                  <a:srgbClr val="41568E"/>
                </a:solidFill>
                <a:latin typeface="Arial MT"/>
                <a:cs typeface="Arial MT"/>
                <a:hlinkClick r:id="rId3"/>
              </a:rPr>
              <a:t>lipe.aguirre@gmail.com</a:t>
            </a:r>
            <a:endParaRPr lang="en-US" sz="1600" dirty="0">
              <a:latin typeface="Arial MT"/>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05226" y="969391"/>
            <a:ext cx="3748404" cy="452120"/>
          </a:xfrm>
          <a:prstGeom prst="rect">
            <a:avLst/>
          </a:prstGeom>
        </p:spPr>
        <p:txBody>
          <a:bodyPr vert="horz" wrap="square" lIns="0" tIns="12065" rIns="0" bIns="0" rtlCol="0">
            <a:spAutoFit/>
          </a:bodyPr>
          <a:lstStyle/>
          <a:p>
            <a:pPr marL="12700">
              <a:lnSpc>
                <a:spcPct val="100000"/>
              </a:lnSpc>
              <a:spcBef>
                <a:spcPts val="95"/>
              </a:spcBef>
            </a:pPr>
            <a:r>
              <a:rPr sz="2800" spc="-100" dirty="0"/>
              <a:t>16</a:t>
            </a:r>
            <a:r>
              <a:rPr sz="2800" spc="-105" dirty="0"/>
              <a:t>P</a:t>
            </a:r>
            <a:r>
              <a:rPr sz="2800" spc="-5" dirty="0"/>
              <a:t>F</a:t>
            </a:r>
            <a:r>
              <a:rPr sz="2800" spc="-185" dirty="0"/>
              <a:t> </a:t>
            </a:r>
            <a:r>
              <a:rPr sz="2800" spc="-5" dirty="0"/>
              <a:t>–</a:t>
            </a:r>
            <a:r>
              <a:rPr sz="2800" spc="-190" dirty="0"/>
              <a:t> </a:t>
            </a:r>
            <a:r>
              <a:rPr sz="2800" spc="-100" dirty="0"/>
              <a:t>E</a:t>
            </a:r>
            <a:r>
              <a:rPr sz="2800" spc="-105" dirty="0"/>
              <a:t>SC</a:t>
            </a:r>
            <a:r>
              <a:rPr sz="2800" spc="-100" dirty="0"/>
              <a:t>A</a:t>
            </a:r>
            <a:r>
              <a:rPr sz="2800" spc="-105" dirty="0"/>
              <a:t>L</a:t>
            </a:r>
            <a:r>
              <a:rPr sz="2800" spc="-100" dirty="0"/>
              <a:t>A</a:t>
            </a:r>
            <a:r>
              <a:rPr sz="2800" spc="-5" dirty="0"/>
              <a:t>S</a:t>
            </a:r>
            <a:r>
              <a:rPr sz="2800" spc="-204" dirty="0"/>
              <a:t> </a:t>
            </a:r>
            <a:r>
              <a:rPr sz="2800" spc="-105" dirty="0"/>
              <a:t>P</a:t>
            </a:r>
            <a:r>
              <a:rPr sz="2800" spc="-95" dirty="0"/>
              <a:t>R</a:t>
            </a:r>
            <a:r>
              <a:rPr sz="2800" spc="-100" dirty="0"/>
              <a:t>I</a:t>
            </a:r>
            <a:r>
              <a:rPr sz="2800" spc="-105" dirty="0"/>
              <a:t>M</a:t>
            </a:r>
            <a:r>
              <a:rPr sz="2800" spc="-100" dirty="0"/>
              <a:t>A</a:t>
            </a:r>
            <a:r>
              <a:rPr sz="2800" spc="-95" dirty="0"/>
              <a:t>R</a:t>
            </a:r>
            <a:r>
              <a:rPr sz="2800" spc="-100" dirty="0"/>
              <a:t>IA</a:t>
            </a:r>
            <a:r>
              <a:rPr sz="2800" spc="-5" dirty="0"/>
              <a:t>S</a:t>
            </a:r>
            <a:endParaRPr sz="2800"/>
          </a:p>
        </p:txBody>
      </p:sp>
      <p:sp>
        <p:nvSpPr>
          <p:cNvPr id="3" name="object 3"/>
          <p:cNvSpPr txBox="1"/>
          <p:nvPr/>
        </p:nvSpPr>
        <p:spPr>
          <a:xfrm>
            <a:off x="833119" y="1932812"/>
            <a:ext cx="3888104" cy="314960"/>
          </a:xfrm>
          <a:prstGeom prst="rect">
            <a:avLst/>
          </a:prstGeom>
        </p:spPr>
        <p:txBody>
          <a:bodyPr vert="horz" wrap="square" lIns="0" tIns="12065" rIns="0" bIns="0" rtlCol="0">
            <a:spAutoFit/>
          </a:bodyPr>
          <a:lstStyle/>
          <a:p>
            <a:pPr marL="355600" indent="-342900">
              <a:lnSpc>
                <a:spcPct val="100000"/>
              </a:lnSpc>
              <a:spcBef>
                <a:spcPts val="95"/>
              </a:spcBef>
              <a:buFont typeface="Wingdings"/>
              <a:buChar char=""/>
              <a:tabLst>
                <a:tab pos="354965" algn="l"/>
                <a:tab pos="355600" algn="l"/>
              </a:tabLst>
            </a:pPr>
            <a:r>
              <a:rPr sz="1900" spc="-5" dirty="0">
                <a:solidFill>
                  <a:srgbClr val="41568E"/>
                </a:solidFill>
                <a:latin typeface="Arial MT"/>
                <a:cs typeface="Arial MT"/>
              </a:rPr>
              <a:t>16</a:t>
            </a:r>
            <a:r>
              <a:rPr sz="1900" spc="5" dirty="0">
                <a:solidFill>
                  <a:srgbClr val="41568E"/>
                </a:solidFill>
                <a:latin typeface="Arial MT"/>
                <a:cs typeface="Arial MT"/>
              </a:rPr>
              <a:t> </a:t>
            </a:r>
            <a:r>
              <a:rPr sz="1900" spc="-5" dirty="0">
                <a:solidFill>
                  <a:srgbClr val="41568E"/>
                </a:solidFill>
                <a:latin typeface="Arial MT"/>
                <a:cs typeface="Arial MT"/>
              </a:rPr>
              <a:t>Rasgos</a:t>
            </a:r>
            <a:r>
              <a:rPr sz="1900" spc="25" dirty="0">
                <a:solidFill>
                  <a:srgbClr val="41568E"/>
                </a:solidFill>
                <a:latin typeface="Arial MT"/>
                <a:cs typeface="Arial MT"/>
              </a:rPr>
              <a:t> </a:t>
            </a:r>
            <a:r>
              <a:rPr sz="1900" spc="-5" dirty="0">
                <a:solidFill>
                  <a:srgbClr val="41568E"/>
                </a:solidFill>
                <a:latin typeface="Arial MT"/>
                <a:cs typeface="Arial MT"/>
              </a:rPr>
              <a:t>o</a:t>
            </a:r>
            <a:r>
              <a:rPr sz="1900" spc="5" dirty="0">
                <a:solidFill>
                  <a:srgbClr val="41568E"/>
                </a:solidFill>
                <a:latin typeface="Arial MT"/>
                <a:cs typeface="Arial MT"/>
              </a:rPr>
              <a:t> </a:t>
            </a:r>
            <a:r>
              <a:rPr sz="1900" spc="-5" dirty="0">
                <a:solidFill>
                  <a:srgbClr val="41568E"/>
                </a:solidFill>
                <a:latin typeface="Arial MT"/>
                <a:cs typeface="Arial MT"/>
              </a:rPr>
              <a:t>Factores</a:t>
            </a:r>
            <a:r>
              <a:rPr sz="1900" spc="25" dirty="0">
                <a:solidFill>
                  <a:srgbClr val="41568E"/>
                </a:solidFill>
                <a:latin typeface="Arial MT"/>
                <a:cs typeface="Arial MT"/>
              </a:rPr>
              <a:t> </a:t>
            </a:r>
            <a:r>
              <a:rPr sz="1900" spc="-5" dirty="0">
                <a:solidFill>
                  <a:srgbClr val="41568E"/>
                </a:solidFill>
                <a:latin typeface="Arial MT"/>
                <a:cs typeface="Arial MT"/>
              </a:rPr>
              <a:t>Primarios:</a:t>
            </a:r>
            <a:endParaRPr sz="1900">
              <a:latin typeface="Arial MT"/>
              <a:cs typeface="Arial MT"/>
            </a:endParaRPr>
          </a:p>
        </p:txBody>
      </p:sp>
      <p:pic>
        <p:nvPicPr>
          <p:cNvPr id="4" name="object 4"/>
          <p:cNvPicPr/>
          <p:nvPr/>
        </p:nvPicPr>
        <p:blipFill>
          <a:blip r:embed="rId2" cstate="print"/>
          <a:stretch>
            <a:fillRect/>
          </a:stretch>
        </p:blipFill>
        <p:spPr>
          <a:xfrm>
            <a:off x="1952249" y="2702420"/>
            <a:ext cx="5191869" cy="2847230"/>
          </a:xfrm>
          <a:prstGeom prst="rect">
            <a:avLst/>
          </a:prstGeom>
        </p:spPr>
      </p:pic>
      <p:sp>
        <p:nvSpPr>
          <p:cNvPr id="5" name="object 5"/>
          <p:cNvSpPr txBox="1"/>
          <p:nvPr/>
        </p:nvSpPr>
        <p:spPr>
          <a:xfrm>
            <a:off x="2576829" y="6427750"/>
            <a:ext cx="3178810" cy="252729"/>
          </a:xfrm>
          <a:prstGeom prst="rect">
            <a:avLst/>
          </a:prstGeom>
        </p:spPr>
        <p:txBody>
          <a:bodyPr vert="horz" wrap="square" lIns="0" tIns="0" rIns="0" bIns="0" rtlCol="0">
            <a:spAutoFit/>
          </a:bodyPr>
          <a:lstStyle/>
          <a:p>
            <a:pPr marL="12700" algn="ctr">
              <a:lnSpc>
                <a:spcPts val="1864"/>
              </a:lnSpc>
            </a:pPr>
            <a:r>
              <a:rPr lang="en-US" sz="1600" spc="-5" dirty="0">
                <a:solidFill>
                  <a:srgbClr val="41568E"/>
                </a:solidFill>
                <a:latin typeface="Arial MT"/>
                <a:cs typeface="Arial MT"/>
                <a:hlinkClick r:id="rId3"/>
              </a:rPr>
              <a:t>lipe.aguirre@gmail.com</a:t>
            </a:r>
            <a:endParaRPr lang="en-US" sz="1600" dirty="0">
              <a:latin typeface="Arial MT"/>
              <a:cs typeface="Arial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1943601764"/>
              </p:ext>
            </p:extLst>
          </p:nvPr>
        </p:nvGraphicFramePr>
        <p:xfrm>
          <a:off x="389191" y="975995"/>
          <a:ext cx="8352154" cy="5348604"/>
        </p:xfrm>
        <a:graphic>
          <a:graphicData uri="http://schemas.openxmlformats.org/drawingml/2006/table">
            <a:tbl>
              <a:tblPr firstRow="1" bandRow="1">
                <a:tableStyleId>{2D5ABB26-0587-4C30-8999-92F81FD0307C}</a:tableStyleId>
              </a:tblPr>
              <a:tblGrid>
                <a:gridCol w="1847850">
                  <a:extLst>
                    <a:ext uri="{9D8B030D-6E8A-4147-A177-3AD203B41FA5}">
                      <a16:colId xmlns:a16="http://schemas.microsoft.com/office/drawing/2014/main" val="20000"/>
                    </a:ext>
                  </a:extLst>
                </a:gridCol>
                <a:gridCol w="3178175">
                  <a:extLst>
                    <a:ext uri="{9D8B030D-6E8A-4147-A177-3AD203B41FA5}">
                      <a16:colId xmlns:a16="http://schemas.microsoft.com/office/drawing/2014/main" val="20001"/>
                    </a:ext>
                  </a:extLst>
                </a:gridCol>
                <a:gridCol w="3326129">
                  <a:extLst>
                    <a:ext uri="{9D8B030D-6E8A-4147-A177-3AD203B41FA5}">
                      <a16:colId xmlns:a16="http://schemas.microsoft.com/office/drawing/2014/main" val="20002"/>
                    </a:ext>
                  </a:extLst>
                </a:gridCol>
              </a:tblGrid>
              <a:tr h="595870">
                <a:tc>
                  <a:txBody>
                    <a:bodyPr/>
                    <a:lstStyle/>
                    <a:p>
                      <a:pPr marL="408940" marR="402590" indent="126364">
                        <a:lnSpc>
                          <a:spcPct val="100000"/>
                        </a:lnSpc>
                        <a:spcBef>
                          <a:spcPts val="259"/>
                        </a:spcBef>
                      </a:pPr>
                      <a:r>
                        <a:rPr sz="1700" b="1" spc="-5" dirty="0">
                          <a:solidFill>
                            <a:srgbClr val="001F5F"/>
                          </a:solidFill>
                          <a:latin typeface="Calibri"/>
                          <a:cs typeface="Calibri"/>
                        </a:rPr>
                        <a:t>ESCALAS </a:t>
                      </a:r>
                      <a:r>
                        <a:rPr sz="1700" b="1" dirty="0">
                          <a:solidFill>
                            <a:srgbClr val="001F5F"/>
                          </a:solidFill>
                          <a:latin typeface="Calibri"/>
                          <a:cs typeface="Calibri"/>
                        </a:rPr>
                        <a:t> PRIMARIAS</a:t>
                      </a:r>
                      <a:endParaRPr sz="1700">
                        <a:latin typeface="Calibri"/>
                        <a:cs typeface="Calibri"/>
                      </a:endParaRPr>
                    </a:p>
                  </a:txBody>
                  <a:tcPr marL="0" marR="0" marT="330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BEBEBE"/>
                    </a:solidFill>
                  </a:tcPr>
                </a:tc>
                <a:tc gridSpan="2">
                  <a:txBody>
                    <a:bodyPr/>
                    <a:lstStyle/>
                    <a:p>
                      <a:pPr algn="ctr">
                        <a:lnSpc>
                          <a:spcPct val="100000"/>
                        </a:lnSpc>
                        <a:spcBef>
                          <a:spcPts val="1280"/>
                        </a:spcBef>
                      </a:pPr>
                      <a:r>
                        <a:rPr sz="1700" b="1" spc="-5" dirty="0">
                          <a:solidFill>
                            <a:srgbClr val="001F5F"/>
                          </a:solidFill>
                          <a:latin typeface="Calibri"/>
                          <a:cs typeface="Calibri"/>
                        </a:rPr>
                        <a:t>DESCRIPCIÓN</a:t>
                      </a:r>
                      <a:endParaRPr sz="1700">
                        <a:latin typeface="Calibri"/>
                        <a:cs typeface="Calibri"/>
                      </a:endParaRPr>
                    </a:p>
                  </a:txBody>
                  <a:tcPr marL="0" marR="0" marT="162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BEBEBE"/>
                    </a:solidFill>
                  </a:tcPr>
                </a:tc>
                <a:tc hMerge="1">
                  <a:txBody>
                    <a:bodyPr/>
                    <a:lstStyle/>
                    <a:p>
                      <a:endParaRPr/>
                    </a:p>
                  </a:txBody>
                  <a:tcPr marL="0" marR="0" marT="0" marB="0"/>
                </a:tc>
                <a:extLst>
                  <a:ext uri="{0D108BD9-81ED-4DB2-BD59-A6C34878D82A}">
                    <a16:rowId xmlns:a16="http://schemas.microsoft.com/office/drawing/2014/main" val="10000"/>
                  </a:ext>
                </a:extLst>
              </a:tr>
              <a:tr h="849113">
                <a:tc rowSpan="2">
                  <a:txBody>
                    <a:bodyPr/>
                    <a:lstStyle/>
                    <a:p>
                      <a:pPr marL="91440">
                        <a:lnSpc>
                          <a:spcPct val="100000"/>
                        </a:lnSpc>
                        <a:spcBef>
                          <a:spcPts val="259"/>
                        </a:spcBef>
                      </a:pPr>
                      <a:r>
                        <a:rPr sz="1700" b="1" i="1" dirty="0">
                          <a:solidFill>
                            <a:srgbClr val="001F5F"/>
                          </a:solidFill>
                          <a:latin typeface="Calibri"/>
                          <a:cs typeface="Calibri"/>
                        </a:rPr>
                        <a:t>AFABILIDAD</a:t>
                      </a:r>
                      <a:endParaRPr sz="1700">
                        <a:latin typeface="Calibri"/>
                        <a:cs typeface="Calibri"/>
                      </a:endParaRPr>
                    </a:p>
                  </a:txBody>
                  <a:tcPr marL="0" marR="0" marT="330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rowSpan="2">
                  <a:txBody>
                    <a:bodyPr/>
                    <a:lstStyle/>
                    <a:p>
                      <a:pPr marL="91440" marR="616585">
                        <a:lnSpc>
                          <a:spcPct val="100000"/>
                        </a:lnSpc>
                        <a:spcBef>
                          <a:spcPts val="259"/>
                        </a:spcBef>
                      </a:pPr>
                      <a:r>
                        <a:rPr sz="1700" b="1" spc="-5" dirty="0">
                          <a:solidFill>
                            <a:srgbClr val="001F5F"/>
                          </a:solidFill>
                          <a:latin typeface="Calibri"/>
                          <a:cs typeface="Calibri"/>
                        </a:rPr>
                        <a:t>Tendencia</a:t>
                      </a:r>
                      <a:r>
                        <a:rPr sz="1700" b="1" spc="-25" dirty="0">
                          <a:solidFill>
                            <a:srgbClr val="001F5F"/>
                          </a:solidFill>
                          <a:latin typeface="Calibri"/>
                          <a:cs typeface="Calibri"/>
                        </a:rPr>
                        <a:t> </a:t>
                      </a:r>
                      <a:r>
                        <a:rPr sz="1700" b="1" dirty="0">
                          <a:solidFill>
                            <a:srgbClr val="001F5F"/>
                          </a:solidFill>
                          <a:latin typeface="Calibri"/>
                          <a:cs typeface="Calibri"/>
                        </a:rPr>
                        <a:t>de</a:t>
                      </a:r>
                      <a:r>
                        <a:rPr sz="1700" b="1" spc="-5" dirty="0">
                          <a:solidFill>
                            <a:srgbClr val="001F5F"/>
                          </a:solidFill>
                          <a:latin typeface="Calibri"/>
                          <a:cs typeface="Calibri"/>
                        </a:rPr>
                        <a:t> sociabilidad</a:t>
                      </a:r>
                      <a:r>
                        <a:rPr sz="1700" b="1" spc="-40" dirty="0">
                          <a:solidFill>
                            <a:srgbClr val="001F5F"/>
                          </a:solidFill>
                          <a:latin typeface="Calibri"/>
                          <a:cs typeface="Calibri"/>
                        </a:rPr>
                        <a:t> </a:t>
                      </a:r>
                      <a:r>
                        <a:rPr sz="1700" b="1" dirty="0">
                          <a:solidFill>
                            <a:srgbClr val="001F5F"/>
                          </a:solidFill>
                          <a:latin typeface="Calibri"/>
                          <a:cs typeface="Calibri"/>
                        </a:rPr>
                        <a:t>e </a:t>
                      </a:r>
                      <a:r>
                        <a:rPr sz="1700" b="1" spc="-370" dirty="0">
                          <a:solidFill>
                            <a:srgbClr val="001F5F"/>
                          </a:solidFill>
                          <a:latin typeface="Calibri"/>
                          <a:cs typeface="Calibri"/>
                        </a:rPr>
                        <a:t> </a:t>
                      </a:r>
                      <a:r>
                        <a:rPr sz="1700" b="1" spc="-5" dirty="0">
                          <a:solidFill>
                            <a:srgbClr val="001F5F"/>
                          </a:solidFill>
                          <a:latin typeface="Calibri"/>
                          <a:cs typeface="Calibri"/>
                        </a:rPr>
                        <a:t>intercambio</a:t>
                      </a:r>
                      <a:r>
                        <a:rPr sz="1700" b="1" spc="-20" dirty="0">
                          <a:solidFill>
                            <a:srgbClr val="001F5F"/>
                          </a:solidFill>
                          <a:latin typeface="Calibri"/>
                          <a:cs typeface="Calibri"/>
                        </a:rPr>
                        <a:t> </a:t>
                      </a:r>
                      <a:r>
                        <a:rPr sz="1700" b="1" spc="-5" dirty="0">
                          <a:solidFill>
                            <a:srgbClr val="001F5F"/>
                          </a:solidFill>
                          <a:latin typeface="Calibri"/>
                          <a:cs typeface="Calibri"/>
                        </a:rPr>
                        <a:t>con otros.</a:t>
                      </a:r>
                      <a:endParaRPr sz="1700" dirty="0">
                        <a:latin typeface="Calibri"/>
                        <a:cs typeface="Calibri"/>
                      </a:endParaRPr>
                    </a:p>
                  </a:txBody>
                  <a:tcPr marL="0" marR="0" marT="330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marR="90805">
                        <a:lnSpc>
                          <a:spcPct val="100000"/>
                        </a:lnSpc>
                        <a:spcBef>
                          <a:spcPts val="259"/>
                        </a:spcBef>
                      </a:pPr>
                      <a:r>
                        <a:rPr sz="1700" b="1" dirty="0">
                          <a:solidFill>
                            <a:srgbClr val="001F5F"/>
                          </a:solidFill>
                          <a:latin typeface="Calibri"/>
                          <a:cs typeface="Calibri"/>
                        </a:rPr>
                        <a:t>A</a:t>
                      </a:r>
                      <a:r>
                        <a:rPr sz="1700" b="1" spc="-5" dirty="0">
                          <a:solidFill>
                            <a:srgbClr val="001F5F"/>
                          </a:solidFill>
                          <a:latin typeface="Calibri"/>
                          <a:cs typeface="Calibri"/>
                        </a:rPr>
                        <a:t> </a:t>
                      </a:r>
                      <a:r>
                        <a:rPr sz="1700" b="1" dirty="0">
                          <a:solidFill>
                            <a:srgbClr val="001F5F"/>
                          </a:solidFill>
                          <a:latin typeface="Calibri"/>
                          <a:cs typeface="Calibri"/>
                        </a:rPr>
                        <a:t>+</a:t>
                      </a:r>
                      <a:r>
                        <a:rPr sz="1700" b="1" spc="-5" dirty="0">
                          <a:solidFill>
                            <a:srgbClr val="001F5F"/>
                          </a:solidFill>
                          <a:latin typeface="Calibri"/>
                          <a:cs typeface="Calibri"/>
                        </a:rPr>
                        <a:t> </a:t>
                      </a:r>
                      <a:r>
                        <a:rPr sz="1700" b="0" spc="-5" dirty="0">
                          <a:solidFill>
                            <a:srgbClr val="001F5F"/>
                          </a:solidFill>
                          <a:latin typeface="Calibri"/>
                          <a:cs typeface="Calibri"/>
                        </a:rPr>
                        <a:t>Persona</a:t>
                      </a:r>
                      <a:r>
                        <a:rPr sz="1700" b="0" spc="-30" dirty="0">
                          <a:solidFill>
                            <a:srgbClr val="001F5F"/>
                          </a:solidFill>
                          <a:latin typeface="Calibri"/>
                          <a:cs typeface="Calibri"/>
                        </a:rPr>
                        <a:t> </a:t>
                      </a:r>
                      <a:r>
                        <a:rPr sz="1700" b="0" spc="-5" dirty="0">
                          <a:solidFill>
                            <a:srgbClr val="001F5F"/>
                          </a:solidFill>
                          <a:latin typeface="Calibri"/>
                          <a:cs typeface="Calibri"/>
                        </a:rPr>
                        <a:t>cálidamente</a:t>
                      </a:r>
                      <a:r>
                        <a:rPr sz="1700" b="0" spc="-40" dirty="0">
                          <a:solidFill>
                            <a:srgbClr val="001F5F"/>
                          </a:solidFill>
                          <a:latin typeface="Calibri"/>
                          <a:cs typeface="Calibri"/>
                        </a:rPr>
                        <a:t> </a:t>
                      </a:r>
                      <a:r>
                        <a:rPr sz="1700" b="0" dirty="0">
                          <a:solidFill>
                            <a:srgbClr val="001F5F"/>
                          </a:solidFill>
                          <a:latin typeface="Calibri"/>
                          <a:cs typeface="Calibri"/>
                        </a:rPr>
                        <a:t>implicada </a:t>
                      </a:r>
                      <a:r>
                        <a:rPr sz="1700" b="0" spc="-365" dirty="0">
                          <a:solidFill>
                            <a:srgbClr val="001F5F"/>
                          </a:solidFill>
                          <a:latin typeface="Calibri"/>
                          <a:cs typeface="Calibri"/>
                        </a:rPr>
                        <a:t> </a:t>
                      </a:r>
                      <a:r>
                        <a:rPr sz="1700" b="0" spc="-5" dirty="0">
                          <a:solidFill>
                            <a:srgbClr val="001F5F"/>
                          </a:solidFill>
                          <a:latin typeface="Calibri"/>
                          <a:cs typeface="Calibri"/>
                        </a:rPr>
                        <a:t>con otros, emotiva, expresiva, </a:t>
                      </a:r>
                      <a:r>
                        <a:rPr sz="1700" b="0" dirty="0">
                          <a:solidFill>
                            <a:srgbClr val="001F5F"/>
                          </a:solidFill>
                          <a:latin typeface="Calibri"/>
                          <a:cs typeface="Calibri"/>
                        </a:rPr>
                        <a:t> </a:t>
                      </a:r>
                      <a:r>
                        <a:rPr sz="1700" b="0" spc="-5" dirty="0">
                          <a:solidFill>
                            <a:srgbClr val="001F5F"/>
                          </a:solidFill>
                          <a:latin typeface="Calibri"/>
                          <a:cs typeface="Calibri"/>
                        </a:rPr>
                        <a:t>atenta </a:t>
                      </a:r>
                      <a:r>
                        <a:rPr sz="1700" b="0" dirty="0">
                          <a:solidFill>
                            <a:srgbClr val="001F5F"/>
                          </a:solidFill>
                          <a:latin typeface="Calibri"/>
                          <a:cs typeface="Calibri"/>
                        </a:rPr>
                        <a:t>a</a:t>
                      </a:r>
                      <a:r>
                        <a:rPr sz="1700" b="0" spc="-5" dirty="0">
                          <a:solidFill>
                            <a:srgbClr val="001F5F"/>
                          </a:solidFill>
                          <a:latin typeface="Calibri"/>
                          <a:cs typeface="Calibri"/>
                        </a:rPr>
                        <a:t> los</a:t>
                      </a:r>
                      <a:r>
                        <a:rPr sz="1700" b="0" spc="-10" dirty="0">
                          <a:solidFill>
                            <a:srgbClr val="001F5F"/>
                          </a:solidFill>
                          <a:latin typeface="Calibri"/>
                          <a:cs typeface="Calibri"/>
                        </a:rPr>
                        <a:t> </a:t>
                      </a:r>
                      <a:r>
                        <a:rPr sz="1700" b="0" spc="-5" dirty="0">
                          <a:solidFill>
                            <a:srgbClr val="001F5F"/>
                          </a:solidFill>
                          <a:latin typeface="Calibri"/>
                          <a:cs typeface="Calibri"/>
                        </a:rPr>
                        <a:t>otros.</a:t>
                      </a:r>
                      <a:endParaRPr sz="1700" b="0" dirty="0">
                        <a:latin typeface="Calibri"/>
                        <a:cs typeface="Calibri"/>
                      </a:endParaRPr>
                    </a:p>
                  </a:txBody>
                  <a:tcPr marL="0" marR="0" marT="330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95870">
                <a:tc vMerge="1">
                  <a:txBody>
                    <a:bodyPr/>
                    <a:lstStyle/>
                    <a:p>
                      <a:endParaRPr/>
                    </a:p>
                  </a:txBody>
                  <a:tcPr marL="0" marR="0" marT="330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330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marR="443230">
                        <a:lnSpc>
                          <a:spcPct val="100000"/>
                        </a:lnSpc>
                        <a:spcBef>
                          <a:spcPts val="260"/>
                        </a:spcBef>
                      </a:pPr>
                      <a:r>
                        <a:rPr sz="1700" b="1" dirty="0">
                          <a:solidFill>
                            <a:srgbClr val="001F5F"/>
                          </a:solidFill>
                          <a:latin typeface="Calibri"/>
                          <a:cs typeface="Calibri"/>
                        </a:rPr>
                        <a:t>A</a:t>
                      </a:r>
                      <a:r>
                        <a:rPr sz="1700" b="1" spc="-20" dirty="0">
                          <a:solidFill>
                            <a:srgbClr val="001F5F"/>
                          </a:solidFill>
                          <a:latin typeface="Calibri"/>
                          <a:cs typeface="Calibri"/>
                        </a:rPr>
                        <a:t> </a:t>
                      </a:r>
                      <a:r>
                        <a:rPr sz="1700" b="1" dirty="0">
                          <a:solidFill>
                            <a:srgbClr val="001F5F"/>
                          </a:solidFill>
                          <a:latin typeface="Calibri"/>
                          <a:cs typeface="Calibri"/>
                        </a:rPr>
                        <a:t>–</a:t>
                      </a:r>
                      <a:r>
                        <a:rPr sz="1700" b="1" spc="-10" dirty="0">
                          <a:solidFill>
                            <a:srgbClr val="001F5F"/>
                          </a:solidFill>
                          <a:latin typeface="Calibri"/>
                          <a:cs typeface="Calibri"/>
                        </a:rPr>
                        <a:t> </a:t>
                      </a:r>
                      <a:r>
                        <a:rPr sz="1700" b="0" spc="-5" dirty="0">
                          <a:solidFill>
                            <a:srgbClr val="001F5F"/>
                          </a:solidFill>
                          <a:latin typeface="Calibri"/>
                          <a:cs typeface="Calibri"/>
                        </a:rPr>
                        <a:t>Persona</a:t>
                      </a:r>
                      <a:r>
                        <a:rPr sz="1700" b="0" spc="-40" dirty="0">
                          <a:solidFill>
                            <a:srgbClr val="001F5F"/>
                          </a:solidFill>
                          <a:latin typeface="Calibri"/>
                          <a:cs typeface="Calibri"/>
                        </a:rPr>
                        <a:t> </a:t>
                      </a:r>
                      <a:r>
                        <a:rPr sz="1700" b="0" spc="-5" dirty="0">
                          <a:solidFill>
                            <a:srgbClr val="001F5F"/>
                          </a:solidFill>
                          <a:latin typeface="Calibri"/>
                          <a:cs typeface="Calibri"/>
                        </a:rPr>
                        <a:t>reservada,</a:t>
                      </a:r>
                      <a:r>
                        <a:rPr sz="1700" b="0" spc="-30" dirty="0">
                          <a:solidFill>
                            <a:srgbClr val="001F5F"/>
                          </a:solidFill>
                          <a:latin typeface="Calibri"/>
                          <a:cs typeface="Calibri"/>
                        </a:rPr>
                        <a:t> </a:t>
                      </a:r>
                      <a:r>
                        <a:rPr sz="1700" b="0" dirty="0">
                          <a:solidFill>
                            <a:srgbClr val="001F5F"/>
                          </a:solidFill>
                          <a:latin typeface="Calibri"/>
                          <a:cs typeface="Calibri"/>
                        </a:rPr>
                        <a:t>aislada, </a:t>
                      </a:r>
                      <a:r>
                        <a:rPr sz="1700" b="0" spc="-370" dirty="0">
                          <a:solidFill>
                            <a:srgbClr val="001F5F"/>
                          </a:solidFill>
                          <a:latin typeface="Calibri"/>
                          <a:cs typeface="Calibri"/>
                        </a:rPr>
                        <a:t> </a:t>
                      </a:r>
                      <a:r>
                        <a:rPr sz="1700" b="0" spc="-5" dirty="0">
                          <a:solidFill>
                            <a:srgbClr val="001F5F"/>
                          </a:solidFill>
                          <a:latin typeface="Calibri"/>
                          <a:cs typeface="Calibri"/>
                        </a:rPr>
                        <a:t>fría,</a:t>
                      </a:r>
                      <a:r>
                        <a:rPr sz="1700" b="0" spc="-20" dirty="0">
                          <a:solidFill>
                            <a:srgbClr val="001F5F"/>
                          </a:solidFill>
                          <a:latin typeface="Calibri"/>
                          <a:cs typeface="Calibri"/>
                        </a:rPr>
                        <a:t> </a:t>
                      </a:r>
                      <a:r>
                        <a:rPr sz="1700" b="0" spc="-5" dirty="0">
                          <a:solidFill>
                            <a:srgbClr val="001F5F"/>
                          </a:solidFill>
                          <a:latin typeface="Calibri"/>
                          <a:cs typeface="Calibri"/>
                        </a:rPr>
                        <a:t>impersonal</a:t>
                      </a:r>
                      <a:endParaRPr sz="1700" b="0" dirty="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62487">
                <a:tc rowSpan="2">
                  <a:txBody>
                    <a:bodyPr/>
                    <a:lstStyle/>
                    <a:p>
                      <a:pPr marL="91440">
                        <a:lnSpc>
                          <a:spcPct val="100000"/>
                        </a:lnSpc>
                        <a:spcBef>
                          <a:spcPts val="260"/>
                        </a:spcBef>
                      </a:pPr>
                      <a:r>
                        <a:rPr sz="1700" b="1" i="1" dirty="0">
                          <a:solidFill>
                            <a:srgbClr val="001F5F"/>
                          </a:solidFill>
                          <a:latin typeface="Calibri"/>
                          <a:cs typeface="Calibri"/>
                        </a:rPr>
                        <a:t>RAZONAMIENTO</a:t>
                      </a:r>
                      <a:endParaRPr sz="170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rowSpan="2">
                  <a:txBody>
                    <a:bodyPr/>
                    <a:lstStyle/>
                    <a:p>
                      <a:pPr marL="91440" marR="487680">
                        <a:lnSpc>
                          <a:spcPct val="100000"/>
                        </a:lnSpc>
                        <a:spcBef>
                          <a:spcPts val="260"/>
                        </a:spcBef>
                      </a:pPr>
                      <a:r>
                        <a:rPr sz="1700" b="1" spc="-5" dirty="0">
                          <a:solidFill>
                            <a:srgbClr val="001F5F"/>
                          </a:solidFill>
                          <a:latin typeface="Calibri"/>
                          <a:cs typeface="Calibri"/>
                        </a:rPr>
                        <a:t>Capacidad</a:t>
                      </a:r>
                      <a:r>
                        <a:rPr sz="1700" b="1" spc="-25" dirty="0">
                          <a:solidFill>
                            <a:srgbClr val="001F5F"/>
                          </a:solidFill>
                          <a:latin typeface="Calibri"/>
                          <a:cs typeface="Calibri"/>
                        </a:rPr>
                        <a:t> </a:t>
                      </a:r>
                      <a:r>
                        <a:rPr sz="1700" b="1" spc="-5" dirty="0">
                          <a:solidFill>
                            <a:srgbClr val="001F5F"/>
                          </a:solidFill>
                          <a:latin typeface="Calibri"/>
                          <a:cs typeface="Calibri"/>
                        </a:rPr>
                        <a:t>del</a:t>
                      </a:r>
                      <a:r>
                        <a:rPr sz="1700" b="1" spc="-25" dirty="0">
                          <a:solidFill>
                            <a:srgbClr val="001F5F"/>
                          </a:solidFill>
                          <a:latin typeface="Calibri"/>
                          <a:cs typeface="Calibri"/>
                        </a:rPr>
                        <a:t> </a:t>
                      </a:r>
                      <a:r>
                        <a:rPr sz="1700" b="1" dirty="0">
                          <a:solidFill>
                            <a:srgbClr val="001F5F"/>
                          </a:solidFill>
                          <a:latin typeface="Calibri"/>
                          <a:cs typeface="Calibri"/>
                        </a:rPr>
                        <a:t>individuo</a:t>
                      </a:r>
                      <a:r>
                        <a:rPr sz="1700" b="1" spc="-40" dirty="0">
                          <a:solidFill>
                            <a:srgbClr val="001F5F"/>
                          </a:solidFill>
                          <a:latin typeface="Calibri"/>
                          <a:cs typeface="Calibri"/>
                        </a:rPr>
                        <a:t> </a:t>
                      </a:r>
                      <a:r>
                        <a:rPr sz="1700" b="1" spc="-5" dirty="0">
                          <a:solidFill>
                            <a:srgbClr val="001F5F"/>
                          </a:solidFill>
                          <a:latin typeface="Calibri"/>
                          <a:cs typeface="Calibri"/>
                        </a:rPr>
                        <a:t>para </a:t>
                      </a:r>
                      <a:r>
                        <a:rPr sz="1700" b="1" spc="-370" dirty="0">
                          <a:solidFill>
                            <a:srgbClr val="001F5F"/>
                          </a:solidFill>
                          <a:latin typeface="Calibri"/>
                          <a:cs typeface="Calibri"/>
                        </a:rPr>
                        <a:t> </a:t>
                      </a:r>
                      <a:r>
                        <a:rPr sz="1700" b="1" spc="-5" dirty="0">
                          <a:solidFill>
                            <a:srgbClr val="001F5F"/>
                          </a:solidFill>
                          <a:latin typeface="Calibri"/>
                          <a:cs typeface="Calibri"/>
                        </a:rPr>
                        <a:t>resolver</a:t>
                      </a:r>
                      <a:r>
                        <a:rPr sz="1700" b="1" spc="-40" dirty="0">
                          <a:solidFill>
                            <a:srgbClr val="001F5F"/>
                          </a:solidFill>
                          <a:latin typeface="Calibri"/>
                          <a:cs typeface="Calibri"/>
                        </a:rPr>
                        <a:t> </a:t>
                      </a:r>
                      <a:r>
                        <a:rPr sz="1700" b="1" spc="-5" dirty="0">
                          <a:solidFill>
                            <a:srgbClr val="001F5F"/>
                          </a:solidFill>
                          <a:latin typeface="Calibri"/>
                          <a:cs typeface="Calibri"/>
                        </a:rPr>
                        <a:t>problemas.</a:t>
                      </a:r>
                      <a:endParaRPr sz="170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60"/>
                        </a:spcBef>
                      </a:pPr>
                      <a:r>
                        <a:rPr sz="1700" b="1" dirty="0">
                          <a:solidFill>
                            <a:srgbClr val="001F5F"/>
                          </a:solidFill>
                          <a:latin typeface="Calibri"/>
                          <a:cs typeface="Calibri"/>
                        </a:rPr>
                        <a:t>B</a:t>
                      </a:r>
                      <a:r>
                        <a:rPr sz="1700" b="1" spc="-30" dirty="0">
                          <a:solidFill>
                            <a:srgbClr val="001F5F"/>
                          </a:solidFill>
                          <a:latin typeface="Calibri"/>
                          <a:cs typeface="Calibri"/>
                        </a:rPr>
                        <a:t> </a:t>
                      </a:r>
                      <a:r>
                        <a:rPr sz="1700" b="1" dirty="0">
                          <a:solidFill>
                            <a:srgbClr val="001F5F"/>
                          </a:solidFill>
                          <a:latin typeface="Calibri"/>
                          <a:cs typeface="Calibri"/>
                        </a:rPr>
                        <a:t>+</a:t>
                      </a:r>
                      <a:r>
                        <a:rPr sz="1700" b="1" spc="-5" dirty="0">
                          <a:solidFill>
                            <a:srgbClr val="001F5F"/>
                          </a:solidFill>
                          <a:latin typeface="Calibri"/>
                          <a:cs typeface="Calibri"/>
                        </a:rPr>
                        <a:t> </a:t>
                      </a:r>
                      <a:r>
                        <a:rPr sz="1700" b="0" dirty="0">
                          <a:solidFill>
                            <a:srgbClr val="001F5F"/>
                          </a:solidFill>
                          <a:latin typeface="Calibri"/>
                          <a:cs typeface="Calibri"/>
                        </a:rPr>
                        <a:t>Pensamiento</a:t>
                      </a:r>
                      <a:r>
                        <a:rPr sz="1700" b="0" spc="-55" dirty="0">
                          <a:solidFill>
                            <a:srgbClr val="001F5F"/>
                          </a:solidFill>
                          <a:latin typeface="Calibri"/>
                          <a:cs typeface="Calibri"/>
                        </a:rPr>
                        <a:t> </a:t>
                      </a:r>
                      <a:r>
                        <a:rPr sz="1700" b="0" dirty="0">
                          <a:solidFill>
                            <a:srgbClr val="001F5F"/>
                          </a:solidFill>
                          <a:latin typeface="Calibri"/>
                          <a:cs typeface="Calibri"/>
                        </a:rPr>
                        <a:t>abstracto</a:t>
                      </a:r>
                      <a:endParaRPr sz="1700" b="0" dirty="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362488">
                <a:tc vMerge="1">
                  <a:txBody>
                    <a:bodyPr/>
                    <a:lstStyle/>
                    <a:p>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60"/>
                        </a:spcBef>
                      </a:pPr>
                      <a:r>
                        <a:rPr sz="1700" b="1" dirty="0">
                          <a:solidFill>
                            <a:srgbClr val="001F5F"/>
                          </a:solidFill>
                          <a:latin typeface="Calibri"/>
                          <a:cs typeface="Calibri"/>
                        </a:rPr>
                        <a:t>B</a:t>
                      </a:r>
                      <a:r>
                        <a:rPr sz="1700" b="1" spc="-25" dirty="0">
                          <a:solidFill>
                            <a:srgbClr val="001F5F"/>
                          </a:solidFill>
                          <a:latin typeface="Calibri"/>
                          <a:cs typeface="Calibri"/>
                        </a:rPr>
                        <a:t> </a:t>
                      </a:r>
                      <a:r>
                        <a:rPr sz="1700" b="1" dirty="0">
                          <a:solidFill>
                            <a:srgbClr val="001F5F"/>
                          </a:solidFill>
                          <a:latin typeface="Calibri"/>
                          <a:cs typeface="Calibri"/>
                        </a:rPr>
                        <a:t>–</a:t>
                      </a:r>
                      <a:r>
                        <a:rPr sz="1700" b="1" spc="5" dirty="0">
                          <a:solidFill>
                            <a:srgbClr val="001F5F"/>
                          </a:solidFill>
                          <a:latin typeface="Calibri"/>
                          <a:cs typeface="Calibri"/>
                        </a:rPr>
                        <a:t> </a:t>
                      </a:r>
                      <a:r>
                        <a:rPr sz="1700" b="0" spc="-5" dirty="0">
                          <a:solidFill>
                            <a:srgbClr val="001F5F"/>
                          </a:solidFill>
                          <a:latin typeface="Calibri"/>
                          <a:cs typeface="Calibri"/>
                        </a:rPr>
                        <a:t>Pensamiento</a:t>
                      </a:r>
                      <a:r>
                        <a:rPr sz="1700" b="0" spc="-45" dirty="0">
                          <a:solidFill>
                            <a:srgbClr val="001F5F"/>
                          </a:solidFill>
                          <a:latin typeface="Calibri"/>
                          <a:cs typeface="Calibri"/>
                        </a:rPr>
                        <a:t> </a:t>
                      </a:r>
                      <a:r>
                        <a:rPr sz="1700" b="0" spc="-5" dirty="0">
                          <a:solidFill>
                            <a:srgbClr val="001F5F"/>
                          </a:solidFill>
                          <a:latin typeface="Calibri"/>
                          <a:cs typeface="Calibri"/>
                        </a:rPr>
                        <a:t>concreto</a:t>
                      </a:r>
                      <a:endParaRPr sz="1700" b="0" dirty="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795167">
                <a:tc rowSpan="2">
                  <a:txBody>
                    <a:bodyPr/>
                    <a:lstStyle/>
                    <a:p>
                      <a:pPr marL="91440" marR="572770">
                        <a:lnSpc>
                          <a:spcPct val="100000"/>
                        </a:lnSpc>
                        <a:spcBef>
                          <a:spcPts val="260"/>
                        </a:spcBef>
                      </a:pPr>
                      <a:r>
                        <a:rPr sz="1700" b="1" i="1" dirty="0">
                          <a:solidFill>
                            <a:srgbClr val="001F5F"/>
                          </a:solidFill>
                          <a:latin typeface="Calibri"/>
                          <a:cs typeface="Calibri"/>
                        </a:rPr>
                        <a:t>ES</a:t>
                      </a:r>
                      <a:r>
                        <a:rPr sz="1700" b="1" i="1" spc="-10" dirty="0">
                          <a:solidFill>
                            <a:srgbClr val="001F5F"/>
                          </a:solidFill>
                          <a:latin typeface="Calibri"/>
                          <a:cs typeface="Calibri"/>
                        </a:rPr>
                        <a:t>T</a:t>
                      </a:r>
                      <a:r>
                        <a:rPr sz="1700" b="1" i="1" dirty="0">
                          <a:solidFill>
                            <a:srgbClr val="001F5F"/>
                          </a:solidFill>
                          <a:latin typeface="Calibri"/>
                          <a:cs typeface="Calibri"/>
                        </a:rPr>
                        <a:t>ABILI</a:t>
                      </a:r>
                      <a:r>
                        <a:rPr sz="1700" b="1" i="1" spc="10" dirty="0">
                          <a:solidFill>
                            <a:srgbClr val="001F5F"/>
                          </a:solidFill>
                          <a:latin typeface="Calibri"/>
                          <a:cs typeface="Calibri"/>
                        </a:rPr>
                        <a:t>D</a:t>
                      </a:r>
                      <a:r>
                        <a:rPr sz="1700" b="1" i="1" spc="-15" dirty="0">
                          <a:solidFill>
                            <a:srgbClr val="001F5F"/>
                          </a:solidFill>
                          <a:latin typeface="Calibri"/>
                          <a:cs typeface="Calibri"/>
                        </a:rPr>
                        <a:t>A</a:t>
                      </a:r>
                      <a:r>
                        <a:rPr sz="1700" b="1" i="1" dirty="0">
                          <a:solidFill>
                            <a:srgbClr val="001F5F"/>
                          </a:solidFill>
                          <a:latin typeface="Calibri"/>
                          <a:cs typeface="Calibri"/>
                        </a:rPr>
                        <a:t>D  EMOCIONAL</a:t>
                      </a:r>
                      <a:endParaRPr sz="170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rowSpan="2">
                  <a:txBody>
                    <a:bodyPr/>
                    <a:lstStyle/>
                    <a:p>
                      <a:pPr marL="91440" marR="384810">
                        <a:lnSpc>
                          <a:spcPct val="100000"/>
                        </a:lnSpc>
                        <a:spcBef>
                          <a:spcPts val="260"/>
                        </a:spcBef>
                      </a:pPr>
                      <a:r>
                        <a:rPr sz="1700" b="1" dirty="0">
                          <a:solidFill>
                            <a:srgbClr val="001F5F"/>
                          </a:solidFill>
                          <a:latin typeface="Calibri"/>
                          <a:cs typeface="Calibri"/>
                        </a:rPr>
                        <a:t>Estilo</a:t>
                      </a:r>
                      <a:r>
                        <a:rPr sz="1700" b="1" spc="-35" dirty="0">
                          <a:solidFill>
                            <a:srgbClr val="001F5F"/>
                          </a:solidFill>
                          <a:latin typeface="Calibri"/>
                          <a:cs typeface="Calibri"/>
                        </a:rPr>
                        <a:t> </a:t>
                      </a:r>
                      <a:r>
                        <a:rPr sz="1700" b="1" dirty="0">
                          <a:solidFill>
                            <a:srgbClr val="001F5F"/>
                          </a:solidFill>
                          <a:latin typeface="Calibri"/>
                          <a:cs typeface="Calibri"/>
                        </a:rPr>
                        <a:t>de</a:t>
                      </a:r>
                      <a:r>
                        <a:rPr sz="1700" b="1" spc="-15" dirty="0">
                          <a:solidFill>
                            <a:srgbClr val="001F5F"/>
                          </a:solidFill>
                          <a:latin typeface="Calibri"/>
                          <a:cs typeface="Calibri"/>
                        </a:rPr>
                        <a:t> </a:t>
                      </a:r>
                      <a:r>
                        <a:rPr sz="1700" b="1" spc="-5" dirty="0">
                          <a:solidFill>
                            <a:srgbClr val="001F5F"/>
                          </a:solidFill>
                          <a:latin typeface="Calibri"/>
                          <a:cs typeface="Calibri"/>
                        </a:rPr>
                        <a:t>afrontamiento</a:t>
                      </a:r>
                      <a:r>
                        <a:rPr sz="1700" b="1" spc="-25" dirty="0">
                          <a:solidFill>
                            <a:srgbClr val="001F5F"/>
                          </a:solidFill>
                          <a:latin typeface="Calibri"/>
                          <a:cs typeface="Calibri"/>
                        </a:rPr>
                        <a:t> </a:t>
                      </a:r>
                      <a:r>
                        <a:rPr sz="1700" b="1" dirty="0">
                          <a:solidFill>
                            <a:srgbClr val="001F5F"/>
                          </a:solidFill>
                          <a:latin typeface="Calibri"/>
                          <a:cs typeface="Calibri"/>
                        </a:rPr>
                        <a:t>de</a:t>
                      </a:r>
                      <a:r>
                        <a:rPr sz="1700" b="1" spc="-15" dirty="0">
                          <a:solidFill>
                            <a:srgbClr val="001F5F"/>
                          </a:solidFill>
                          <a:latin typeface="Calibri"/>
                          <a:cs typeface="Calibri"/>
                        </a:rPr>
                        <a:t> </a:t>
                      </a:r>
                      <a:r>
                        <a:rPr sz="1700" b="1" dirty="0">
                          <a:solidFill>
                            <a:srgbClr val="001F5F"/>
                          </a:solidFill>
                          <a:latin typeface="Calibri"/>
                          <a:cs typeface="Calibri"/>
                        </a:rPr>
                        <a:t>los </a:t>
                      </a:r>
                      <a:r>
                        <a:rPr sz="1700" b="1" spc="-370" dirty="0">
                          <a:solidFill>
                            <a:srgbClr val="001F5F"/>
                          </a:solidFill>
                          <a:latin typeface="Calibri"/>
                          <a:cs typeface="Calibri"/>
                        </a:rPr>
                        <a:t> </a:t>
                      </a:r>
                      <a:r>
                        <a:rPr sz="1700" b="1" spc="-5" dirty="0">
                          <a:solidFill>
                            <a:srgbClr val="001F5F"/>
                          </a:solidFill>
                          <a:latin typeface="Calibri"/>
                          <a:cs typeface="Calibri"/>
                        </a:rPr>
                        <a:t>problemas</a:t>
                      </a:r>
                      <a:r>
                        <a:rPr sz="1700" b="1" spc="-25" dirty="0">
                          <a:solidFill>
                            <a:srgbClr val="001F5F"/>
                          </a:solidFill>
                          <a:latin typeface="Calibri"/>
                          <a:cs typeface="Calibri"/>
                        </a:rPr>
                        <a:t> </a:t>
                      </a:r>
                      <a:r>
                        <a:rPr sz="1700" b="1" spc="-5" dirty="0">
                          <a:solidFill>
                            <a:srgbClr val="001F5F"/>
                          </a:solidFill>
                          <a:latin typeface="Calibri"/>
                          <a:cs typeface="Calibri"/>
                        </a:rPr>
                        <a:t>cotidianos.</a:t>
                      </a:r>
                      <a:endParaRPr sz="170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marR="655320">
                        <a:lnSpc>
                          <a:spcPct val="100000"/>
                        </a:lnSpc>
                        <a:spcBef>
                          <a:spcPts val="260"/>
                        </a:spcBef>
                      </a:pPr>
                      <a:r>
                        <a:rPr sz="1700" b="1" dirty="0">
                          <a:solidFill>
                            <a:srgbClr val="001F5F"/>
                          </a:solidFill>
                          <a:latin typeface="Calibri"/>
                          <a:cs typeface="Calibri"/>
                        </a:rPr>
                        <a:t>C</a:t>
                      </a:r>
                      <a:r>
                        <a:rPr sz="1700" b="1" spc="-25" dirty="0">
                          <a:solidFill>
                            <a:srgbClr val="001F5F"/>
                          </a:solidFill>
                          <a:latin typeface="Calibri"/>
                          <a:cs typeface="Calibri"/>
                        </a:rPr>
                        <a:t> </a:t>
                      </a:r>
                      <a:r>
                        <a:rPr sz="1700" b="1" dirty="0">
                          <a:solidFill>
                            <a:srgbClr val="001F5F"/>
                          </a:solidFill>
                          <a:latin typeface="Calibri"/>
                          <a:cs typeface="Calibri"/>
                        </a:rPr>
                        <a:t>+</a:t>
                      </a:r>
                      <a:r>
                        <a:rPr sz="1700" b="1" spc="-15" dirty="0">
                          <a:solidFill>
                            <a:srgbClr val="001F5F"/>
                          </a:solidFill>
                          <a:latin typeface="Calibri"/>
                          <a:cs typeface="Calibri"/>
                        </a:rPr>
                        <a:t> </a:t>
                      </a:r>
                      <a:r>
                        <a:rPr sz="1700" b="0" dirty="0">
                          <a:solidFill>
                            <a:srgbClr val="001F5F"/>
                          </a:solidFill>
                          <a:latin typeface="Calibri"/>
                          <a:cs typeface="Calibri"/>
                        </a:rPr>
                        <a:t>Persona</a:t>
                      </a:r>
                      <a:r>
                        <a:rPr sz="1700" b="0" spc="-55" dirty="0">
                          <a:solidFill>
                            <a:srgbClr val="001F5F"/>
                          </a:solidFill>
                          <a:latin typeface="Calibri"/>
                          <a:cs typeface="Calibri"/>
                        </a:rPr>
                        <a:t> </a:t>
                      </a:r>
                      <a:r>
                        <a:rPr sz="1700" b="0" dirty="0">
                          <a:solidFill>
                            <a:srgbClr val="001F5F"/>
                          </a:solidFill>
                          <a:latin typeface="Calibri"/>
                          <a:cs typeface="Calibri"/>
                        </a:rPr>
                        <a:t>emocionalmente </a:t>
                      </a:r>
                      <a:r>
                        <a:rPr sz="1700" b="0" spc="-370" dirty="0">
                          <a:solidFill>
                            <a:srgbClr val="001F5F"/>
                          </a:solidFill>
                          <a:latin typeface="Calibri"/>
                          <a:cs typeface="Calibri"/>
                        </a:rPr>
                        <a:t> </a:t>
                      </a:r>
                      <a:r>
                        <a:rPr sz="1700" b="0" dirty="0">
                          <a:solidFill>
                            <a:srgbClr val="001F5F"/>
                          </a:solidFill>
                          <a:latin typeface="Calibri"/>
                          <a:cs typeface="Calibri"/>
                        </a:rPr>
                        <a:t>estable,</a:t>
                      </a:r>
                      <a:r>
                        <a:rPr sz="1700" b="0" spc="-60" dirty="0">
                          <a:solidFill>
                            <a:srgbClr val="001F5F"/>
                          </a:solidFill>
                          <a:latin typeface="Calibri"/>
                          <a:cs typeface="Calibri"/>
                        </a:rPr>
                        <a:t> </a:t>
                      </a:r>
                      <a:r>
                        <a:rPr sz="1700" b="0" dirty="0">
                          <a:solidFill>
                            <a:srgbClr val="001F5F"/>
                          </a:solidFill>
                          <a:latin typeface="Calibri"/>
                          <a:cs typeface="Calibri"/>
                        </a:rPr>
                        <a:t>adaptable,</a:t>
                      </a:r>
                      <a:r>
                        <a:rPr sz="1700" b="0" spc="-55" dirty="0">
                          <a:solidFill>
                            <a:srgbClr val="001F5F"/>
                          </a:solidFill>
                          <a:latin typeface="Calibri"/>
                          <a:cs typeface="Calibri"/>
                        </a:rPr>
                        <a:t> </a:t>
                      </a:r>
                      <a:r>
                        <a:rPr sz="1700" b="0" dirty="0">
                          <a:solidFill>
                            <a:srgbClr val="001F5F"/>
                          </a:solidFill>
                          <a:latin typeface="Calibri"/>
                          <a:cs typeface="Calibri"/>
                        </a:rPr>
                        <a:t>madura.</a:t>
                      </a:r>
                      <a:endParaRPr sz="1700" b="0" dirty="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595870">
                <a:tc vMerge="1">
                  <a:txBody>
                    <a:bodyPr/>
                    <a:lstStyle/>
                    <a:p>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60"/>
                        </a:spcBef>
                      </a:pPr>
                      <a:r>
                        <a:rPr sz="1700" b="1" dirty="0">
                          <a:solidFill>
                            <a:srgbClr val="001F5F"/>
                          </a:solidFill>
                          <a:latin typeface="Calibri"/>
                          <a:cs typeface="Calibri"/>
                        </a:rPr>
                        <a:t>C</a:t>
                      </a:r>
                      <a:r>
                        <a:rPr sz="1700" b="1" spc="-20" dirty="0">
                          <a:solidFill>
                            <a:srgbClr val="001F5F"/>
                          </a:solidFill>
                          <a:latin typeface="Calibri"/>
                          <a:cs typeface="Calibri"/>
                        </a:rPr>
                        <a:t> </a:t>
                      </a:r>
                      <a:r>
                        <a:rPr sz="1700" b="1" dirty="0">
                          <a:solidFill>
                            <a:srgbClr val="001F5F"/>
                          </a:solidFill>
                          <a:latin typeface="Calibri"/>
                          <a:cs typeface="Calibri"/>
                        </a:rPr>
                        <a:t>–</a:t>
                      </a:r>
                      <a:r>
                        <a:rPr sz="1700" b="1" spc="-15" dirty="0">
                          <a:solidFill>
                            <a:srgbClr val="001F5F"/>
                          </a:solidFill>
                          <a:latin typeface="Calibri"/>
                          <a:cs typeface="Calibri"/>
                        </a:rPr>
                        <a:t> </a:t>
                      </a:r>
                      <a:r>
                        <a:rPr sz="1700" b="0" spc="-5" dirty="0">
                          <a:solidFill>
                            <a:srgbClr val="001F5F"/>
                          </a:solidFill>
                          <a:latin typeface="Calibri"/>
                          <a:cs typeface="Calibri"/>
                        </a:rPr>
                        <a:t>Persona</a:t>
                      </a:r>
                      <a:r>
                        <a:rPr sz="1700" b="0" spc="-30" dirty="0">
                          <a:solidFill>
                            <a:srgbClr val="001F5F"/>
                          </a:solidFill>
                          <a:latin typeface="Calibri"/>
                          <a:cs typeface="Calibri"/>
                        </a:rPr>
                        <a:t> </a:t>
                      </a:r>
                      <a:r>
                        <a:rPr sz="1700" b="0" spc="-5" dirty="0">
                          <a:solidFill>
                            <a:srgbClr val="001F5F"/>
                          </a:solidFill>
                          <a:latin typeface="Calibri"/>
                          <a:cs typeface="Calibri"/>
                        </a:rPr>
                        <a:t>reactiva,</a:t>
                      </a:r>
                      <a:endParaRPr sz="1700" b="0" dirty="0">
                        <a:latin typeface="Calibri"/>
                        <a:cs typeface="Calibri"/>
                      </a:endParaRPr>
                    </a:p>
                    <a:p>
                      <a:pPr marL="92075">
                        <a:lnSpc>
                          <a:spcPct val="100000"/>
                        </a:lnSpc>
                      </a:pPr>
                      <a:r>
                        <a:rPr sz="1700" b="0" spc="-5" dirty="0">
                          <a:solidFill>
                            <a:srgbClr val="001F5F"/>
                          </a:solidFill>
                          <a:latin typeface="Calibri"/>
                          <a:cs typeface="Calibri"/>
                        </a:rPr>
                        <a:t>emocionalmente</a:t>
                      </a:r>
                      <a:r>
                        <a:rPr sz="1700" b="0" spc="-35" dirty="0">
                          <a:solidFill>
                            <a:srgbClr val="001F5F"/>
                          </a:solidFill>
                          <a:latin typeface="Calibri"/>
                          <a:cs typeface="Calibri"/>
                        </a:rPr>
                        <a:t> </a:t>
                      </a:r>
                      <a:r>
                        <a:rPr sz="1700" b="0" dirty="0">
                          <a:solidFill>
                            <a:srgbClr val="001F5F"/>
                          </a:solidFill>
                          <a:latin typeface="Calibri"/>
                          <a:cs typeface="Calibri"/>
                        </a:rPr>
                        <a:t>más</a:t>
                      </a:r>
                      <a:r>
                        <a:rPr sz="1700" b="0" spc="-5" dirty="0">
                          <a:solidFill>
                            <a:srgbClr val="001F5F"/>
                          </a:solidFill>
                          <a:latin typeface="Calibri"/>
                          <a:cs typeface="Calibri"/>
                        </a:rPr>
                        <a:t> inestable.</a:t>
                      </a:r>
                      <a:endParaRPr sz="1700" b="0" dirty="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595870">
                <a:tc rowSpan="2">
                  <a:txBody>
                    <a:bodyPr/>
                    <a:lstStyle/>
                    <a:p>
                      <a:pPr marL="91440">
                        <a:lnSpc>
                          <a:spcPct val="100000"/>
                        </a:lnSpc>
                        <a:spcBef>
                          <a:spcPts val="265"/>
                        </a:spcBef>
                      </a:pPr>
                      <a:r>
                        <a:rPr sz="1700" b="1" i="1" spc="-5" dirty="0">
                          <a:solidFill>
                            <a:srgbClr val="001F5F"/>
                          </a:solidFill>
                          <a:latin typeface="Calibri"/>
                          <a:cs typeface="Calibri"/>
                        </a:rPr>
                        <a:t>DOMINANCIA</a:t>
                      </a:r>
                      <a:endParaRPr sz="1700">
                        <a:latin typeface="Calibri"/>
                        <a:cs typeface="Calibri"/>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rowSpan="2">
                  <a:txBody>
                    <a:bodyPr/>
                    <a:lstStyle/>
                    <a:p>
                      <a:pPr marL="91440" marR="273050">
                        <a:lnSpc>
                          <a:spcPct val="100000"/>
                        </a:lnSpc>
                        <a:spcBef>
                          <a:spcPts val="265"/>
                        </a:spcBef>
                      </a:pPr>
                      <a:r>
                        <a:rPr sz="1700" b="1" spc="-5" dirty="0">
                          <a:solidFill>
                            <a:srgbClr val="001F5F"/>
                          </a:solidFill>
                          <a:latin typeface="Calibri"/>
                          <a:cs typeface="Calibri"/>
                        </a:rPr>
                        <a:t>Tendencia </a:t>
                      </a:r>
                      <a:r>
                        <a:rPr sz="1700" b="1" dirty="0">
                          <a:solidFill>
                            <a:srgbClr val="001F5F"/>
                          </a:solidFill>
                          <a:latin typeface="Calibri"/>
                          <a:cs typeface="Calibri"/>
                        </a:rPr>
                        <a:t>a </a:t>
                      </a:r>
                      <a:r>
                        <a:rPr sz="1700" b="1" spc="-10" dirty="0">
                          <a:solidFill>
                            <a:srgbClr val="001F5F"/>
                          </a:solidFill>
                          <a:latin typeface="Calibri"/>
                          <a:cs typeface="Calibri"/>
                        </a:rPr>
                        <a:t>ejercer </a:t>
                      </a:r>
                      <a:r>
                        <a:rPr sz="1700" b="1" dirty="0">
                          <a:solidFill>
                            <a:srgbClr val="001F5F"/>
                          </a:solidFill>
                          <a:latin typeface="Calibri"/>
                          <a:cs typeface="Calibri"/>
                        </a:rPr>
                        <a:t>la </a:t>
                      </a:r>
                      <a:r>
                        <a:rPr sz="1700" b="1" spc="-5" dirty="0">
                          <a:solidFill>
                            <a:srgbClr val="001F5F"/>
                          </a:solidFill>
                          <a:latin typeface="Calibri"/>
                          <a:cs typeface="Calibri"/>
                        </a:rPr>
                        <a:t>voluntad </a:t>
                      </a:r>
                      <a:r>
                        <a:rPr sz="1700" b="1" spc="-370" dirty="0">
                          <a:solidFill>
                            <a:srgbClr val="001F5F"/>
                          </a:solidFill>
                          <a:latin typeface="Calibri"/>
                          <a:cs typeface="Calibri"/>
                        </a:rPr>
                        <a:t> </a:t>
                      </a:r>
                      <a:r>
                        <a:rPr sz="1700" b="1" dirty="0">
                          <a:solidFill>
                            <a:srgbClr val="001F5F"/>
                          </a:solidFill>
                          <a:latin typeface="Calibri"/>
                          <a:cs typeface="Calibri"/>
                        </a:rPr>
                        <a:t>de </a:t>
                      </a:r>
                      <a:r>
                        <a:rPr sz="1700" b="1" spc="-5" dirty="0">
                          <a:solidFill>
                            <a:srgbClr val="001F5F"/>
                          </a:solidFill>
                          <a:latin typeface="Calibri"/>
                          <a:cs typeface="Calibri"/>
                        </a:rPr>
                        <a:t>uno </a:t>
                      </a:r>
                      <a:r>
                        <a:rPr sz="1700" b="1" dirty="0">
                          <a:solidFill>
                            <a:srgbClr val="001F5F"/>
                          </a:solidFill>
                          <a:latin typeface="Calibri"/>
                          <a:cs typeface="Calibri"/>
                        </a:rPr>
                        <a:t>mismo </a:t>
                      </a:r>
                      <a:r>
                        <a:rPr sz="1700" b="1" spc="-5" dirty="0">
                          <a:solidFill>
                            <a:srgbClr val="001F5F"/>
                          </a:solidFill>
                          <a:latin typeface="Calibri"/>
                          <a:cs typeface="Calibri"/>
                        </a:rPr>
                        <a:t>sobre </a:t>
                      </a:r>
                      <a:r>
                        <a:rPr sz="1700" b="1" dirty="0">
                          <a:solidFill>
                            <a:srgbClr val="001F5F"/>
                          </a:solidFill>
                          <a:latin typeface="Calibri"/>
                          <a:cs typeface="Calibri"/>
                        </a:rPr>
                        <a:t>la </a:t>
                      </a:r>
                      <a:r>
                        <a:rPr sz="1700" b="1" spc="-5" dirty="0">
                          <a:solidFill>
                            <a:srgbClr val="001F5F"/>
                          </a:solidFill>
                          <a:latin typeface="Calibri"/>
                          <a:cs typeface="Calibri"/>
                        </a:rPr>
                        <a:t>de </a:t>
                      </a:r>
                      <a:r>
                        <a:rPr sz="1700" b="1" dirty="0">
                          <a:solidFill>
                            <a:srgbClr val="001F5F"/>
                          </a:solidFill>
                          <a:latin typeface="Calibri"/>
                          <a:cs typeface="Calibri"/>
                        </a:rPr>
                        <a:t>los </a:t>
                      </a:r>
                      <a:r>
                        <a:rPr sz="1700" b="1" spc="5" dirty="0">
                          <a:solidFill>
                            <a:srgbClr val="001F5F"/>
                          </a:solidFill>
                          <a:latin typeface="Calibri"/>
                          <a:cs typeface="Calibri"/>
                        </a:rPr>
                        <a:t> </a:t>
                      </a:r>
                      <a:r>
                        <a:rPr sz="1700" b="1" dirty="0">
                          <a:solidFill>
                            <a:srgbClr val="001F5F"/>
                          </a:solidFill>
                          <a:latin typeface="Calibri"/>
                          <a:cs typeface="Calibri"/>
                        </a:rPr>
                        <a:t>demás</a:t>
                      </a:r>
                      <a:endParaRPr sz="1700" dirty="0">
                        <a:latin typeface="Calibri"/>
                        <a:cs typeface="Calibri"/>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marR="194310">
                        <a:lnSpc>
                          <a:spcPct val="100000"/>
                        </a:lnSpc>
                        <a:spcBef>
                          <a:spcPts val="265"/>
                        </a:spcBef>
                      </a:pPr>
                      <a:r>
                        <a:rPr sz="1700" b="1" dirty="0">
                          <a:solidFill>
                            <a:srgbClr val="001F5F"/>
                          </a:solidFill>
                          <a:latin typeface="Calibri"/>
                          <a:cs typeface="Calibri"/>
                        </a:rPr>
                        <a:t>E</a:t>
                      </a:r>
                      <a:r>
                        <a:rPr sz="1700" b="1" spc="-5" dirty="0">
                          <a:solidFill>
                            <a:srgbClr val="001F5F"/>
                          </a:solidFill>
                          <a:latin typeface="Calibri"/>
                          <a:cs typeface="Calibri"/>
                        </a:rPr>
                        <a:t> </a:t>
                      </a:r>
                      <a:r>
                        <a:rPr sz="1700" b="1" dirty="0">
                          <a:solidFill>
                            <a:srgbClr val="001F5F"/>
                          </a:solidFill>
                          <a:latin typeface="Calibri"/>
                          <a:cs typeface="Calibri"/>
                        </a:rPr>
                        <a:t>+</a:t>
                      </a:r>
                      <a:r>
                        <a:rPr sz="1700" b="1" spc="-5" dirty="0">
                          <a:solidFill>
                            <a:srgbClr val="001F5F"/>
                          </a:solidFill>
                          <a:latin typeface="Calibri"/>
                          <a:cs typeface="Calibri"/>
                        </a:rPr>
                        <a:t> </a:t>
                      </a:r>
                      <a:r>
                        <a:rPr sz="1700" b="0" spc="-5" dirty="0">
                          <a:solidFill>
                            <a:srgbClr val="001F5F"/>
                          </a:solidFill>
                          <a:latin typeface="Calibri"/>
                          <a:cs typeface="Calibri"/>
                        </a:rPr>
                        <a:t>Persona</a:t>
                      </a:r>
                      <a:r>
                        <a:rPr sz="1700" b="0" spc="-35" dirty="0">
                          <a:solidFill>
                            <a:srgbClr val="001F5F"/>
                          </a:solidFill>
                          <a:latin typeface="Calibri"/>
                          <a:cs typeface="Calibri"/>
                        </a:rPr>
                        <a:t> </a:t>
                      </a:r>
                      <a:r>
                        <a:rPr sz="1700" b="0" spc="-5" dirty="0">
                          <a:solidFill>
                            <a:srgbClr val="001F5F"/>
                          </a:solidFill>
                          <a:latin typeface="Calibri"/>
                          <a:cs typeface="Calibri"/>
                        </a:rPr>
                        <a:t>dominante,</a:t>
                      </a:r>
                      <a:r>
                        <a:rPr sz="1700" b="0" spc="-15" dirty="0">
                          <a:solidFill>
                            <a:srgbClr val="001F5F"/>
                          </a:solidFill>
                          <a:latin typeface="Calibri"/>
                          <a:cs typeface="Calibri"/>
                        </a:rPr>
                        <a:t> </a:t>
                      </a:r>
                      <a:r>
                        <a:rPr sz="1700" b="0" dirty="0">
                          <a:solidFill>
                            <a:srgbClr val="001F5F"/>
                          </a:solidFill>
                          <a:latin typeface="Calibri"/>
                          <a:cs typeface="Calibri"/>
                        </a:rPr>
                        <a:t>asertiva</a:t>
                      </a:r>
                      <a:r>
                        <a:rPr sz="1700" b="0" spc="-40" dirty="0">
                          <a:solidFill>
                            <a:srgbClr val="001F5F"/>
                          </a:solidFill>
                          <a:latin typeface="Calibri"/>
                          <a:cs typeface="Calibri"/>
                        </a:rPr>
                        <a:t> </a:t>
                      </a:r>
                      <a:r>
                        <a:rPr sz="1700" b="0" dirty="0">
                          <a:solidFill>
                            <a:srgbClr val="001F5F"/>
                          </a:solidFill>
                          <a:latin typeface="Calibri"/>
                          <a:cs typeface="Calibri"/>
                        </a:rPr>
                        <a:t>y </a:t>
                      </a:r>
                      <a:r>
                        <a:rPr sz="1700" b="0" spc="-370" dirty="0">
                          <a:solidFill>
                            <a:srgbClr val="001F5F"/>
                          </a:solidFill>
                          <a:latin typeface="Calibri"/>
                          <a:cs typeface="Calibri"/>
                        </a:rPr>
                        <a:t> </a:t>
                      </a:r>
                      <a:r>
                        <a:rPr sz="1700" b="0" spc="-5" dirty="0">
                          <a:solidFill>
                            <a:srgbClr val="001F5F"/>
                          </a:solidFill>
                          <a:latin typeface="Calibri"/>
                          <a:cs typeface="Calibri"/>
                        </a:rPr>
                        <a:t>competitiva.</a:t>
                      </a:r>
                      <a:endParaRPr sz="1700" b="0" dirty="0">
                        <a:latin typeface="Calibri"/>
                        <a:cs typeface="Calibri"/>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595869">
                <a:tc vMerge="1">
                  <a:txBody>
                    <a:bodyPr/>
                    <a:lstStyle/>
                    <a:p>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marR="142240">
                        <a:lnSpc>
                          <a:spcPct val="100000"/>
                        </a:lnSpc>
                        <a:spcBef>
                          <a:spcPts val="265"/>
                        </a:spcBef>
                      </a:pPr>
                      <a:r>
                        <a:rPr sz="1700" b="1" dirty="0">
                          <a:solidFill>
                            <a:srgbClr val="001F5F"/>
                          </a:solidFill>
                          <a:latin typeface="Calibri"/>
                          <a:cs typeface="Calibri"/>
                        </a:rPr>
                        <a:t>E – </a:t>
                      </a:r>
                      <a:r>
                        <a:rPr sz="1700" b="0" spc="-5" dirty="0">
                          <a:solidFill>
                            <a:srgbClr val="001F5F"/>
                          </a:solidFill>
                          <a:latin typeface="Calibri"/>
                          <a:cs typeface="Calibri"/>
                        </a:rPr>
                        <a:t>Persona cooperativa, que evita </a:t>
                      </a:r>
                      <a:r>
                        <a:rPr sz="1700" b="0" spc="-375" dirty="0">
                          <a:solidFill>
                            <a:srgbClr val="001F5F"/>
                          </a:solidFill>
                          <a:latin typeface="Calibri"/>
                          <a:cs typeface="Calibri"/>
                        </a:rPr>
                        <a:t> </a:t>
                      </a:r>
                      <a:r>
                        <a:rPr sz="1700" b="0" spc="-5" dirty="0">
                          <a:solidFill>
                            <a:srgbClr val="001F5F"/>
                          </a:solidFill>
                          <a:latin typeface="Calibri"/>
                          <a:cs typeface="Calibri"/>
                        </a:rPr>
                        <a:t>conflictos</a:t>
                      </a:r>
                      <a:endParaRPr sz="1700" b="0" dirty="0">
                        <a:latin typeface="Calibri"/>
                        <a:cs typeface="Calibri"/>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bl>
          </a:graphicData>
        </a:graphic>
      </p:graphicFrame>
      <p:sp>
        <p:nvSpPr>
          <p:cNvPr id="4" name="object 4"/>
          <p:cNvSpPr txBox="1"/>
          <p:nvPr/>
        </p:nvSpPr>
        <p:spPr>
          <a:xfrm>
            <a:off x="2576829" y="6427750"/>
            <a:ext cx="3178810" cy="252729"/>
          </a:xfrm>
          <a:prstGeom prst="rect">
            <a:avLst/>
          </a:prstGeom>
        </p:spPr>
        <p:txBody>
          <a:bodyPr vert="horz" wrap="square" lIns="0" tIns="0" rIns="0" bIns="0" rtlCol="0">
            <a:spAutoFit/>
          </a:bodyPr>
          <a:lstStyle/>
          <a:p>
            <a:pPr marL="12700" algn="ctr">
              <a:lnSpc>
                <a:spcPts val="1864"/>
              </a:lnSpc>
            </a:pPr>
            <a:r>
              <a:rPr lang="en-US" sz="1600" spc="-5" dirty="0">
                <a:solidFill>
                  <a:srgbClr val="41568E"/>
                </a:solidFill>
                <a:latin typeface="Arial MT"/>
                <a:cs typeface="Arial MT"/>
                <a:hlinkClick r:id="rId2"/>
              </a:rPr>
              <a:t>lipe.aguirre@gmail.com</a:t>
            </a:r>
            <a:endParaRPr lang="en-US" sz="1600" dirty="0">
              <a:latin typeface="Arial MT"/>
              <a:cs typeface="Arial MT"/>
            </a:endParaRPr>
          </a:p>
        </p:txBody>
      </p:sp>
      <p:sp>
        <p:nvSpPr>
          <p:cNvPr id="3" name="object 3"/>
          <p:cNvSpPr txBox="1">
            <a:spLocks noGrp="1"/>
          </p:cNvSpPr>
          <p:nvPr>
            <p:ph type="title"/>
          </p:nvPr>
        </p:nvSpPr>
        <p:spPr>
          <a:xfrm>
            <a:off x="2313813" y="435102"/>
            <a:ext cx="3747770" cy="452120"/>
          </a:xfrm>
          <a:prstGeom prst="rect">
            <a:avLst/>
          </a:prstGeom>
        </p:spPr>
        <p:txBody>
          <a:bodyPr vert="horz" wrap="square" lIns="0" tIns="12065" rIns="0" bIns="0" rtlCol="0">
            <a:spAutoFit/>
          </a:bodyPr>
          <a:lstStyle/>
          <a:p>
            <a:pPr marL="12700">
              <a:lnSpc>
                <a:spcPct val="100000"/>
              </a:lnSpc>
              <a:spcBef>
                <a:spcPts val="95"/>
              </a:spcBef>
            </a:pPr>
            <a:r>
              <a:rPr sz="2800" spc="-105" dirty="0"/>
              <a:t>16P</a:t>
            </a:r>
            <a:r>
              <a:rPr sz="2800" spc="-5" dirty="0"/>
              <a:t>F</a:t>
            </a:r>
            <a:r>
              <a:rPr sz="2800" spc="-180" dirty="0"/>
              <a:t> </a:t>
            </a:r>
            <a:r>
              <a:rPr sz="2800" spc="-5" dirty="0"/>
              <a:t>–</a:t>
            </a:r>
            <a:r>
              <a:rPr sz="2800" spc="-190" dirty="0"/>
              <a:t> </a:t>
            </a:r>
            <a:r>
              <a:rPr sz="2800" spc="-100" dirty="0"/>
              <a:t>E</a:t>
            </a:r>
            <a:r>
              <a:rPr sz="2800" spc="-105" dirty="0"/>
              <a:t>SC</a:t>
            </a:r>
            <a:r>
              <a:rPr sz="2800" spc="-100" dirty="0"/>
              <a:t>A</a:t>
            </a:r>
            <a:r>
              <a:rPr sz="2800" spc="-105" dirty="0"/>
              <a:t>L</a:t>
            </a:r>
            <a:r>
              <a:rPr sz="2800" spc="-100" dirty="0"/>
              <a:t>A</a:t>
            </a:r>
            <a:r>
              <a:rPr sz="2800" spc="-5" dirty="0"/>
              <a:t>S</a:t>
            </a:r>
            <a:r>
              <a:rPr sz="2800" spc="-204" dirty="0"/>
              <a:t> </a:t>
            </a:r>
            <a:r>
              <a:rPr sz="2800" spc="-105" dirty="0"/>
              <a:t>P</a:t>
            </a:r>
            <a:r>
              <a:rPr sz="2800" spc="-95" dirty="0"/>
              <a:t>R</a:t>
            </a:r>
            <a:r>
              <a:rPr sz="2800" spc="-100" dirty="0"/>
              <a:t>I</a:t>
            </a:r>
            <a:r>
              <a:rPr sz="2800" spc="-105" dirty="0"/>
              <a:t>M</a:t>
            </a:r>
            <a:r>
              <a:rPr sz="2800" spc="-100" dirty="0"/>
              <a:t>A</a:t>
            </a:r>
            <a:r>
              <a:rPr sz="2800" spc="-95" dirty="0"/>
              <a:t>R</a:t>
            </a:r>
            <a:r>
              <a:rPr sz="2800" spc="-100" dirty="0"/>
              <a:t>IA</a:t>
            </a:r>
            <a:r>
              <a:rPr sz="2800" spc="-5" dirty="0"/>
              <a:t>S</a:t>
            </a:r>
            <a:endParaRPr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3813" y="318261"/>
            <a:ext cx="3747770" cy="452120"/>
          </a:xfrm>
          <a:prstGeom prst="rect">
            <a:avLst/>
          </a:prstGeom>
        </p:spPr>
        <p:txBody>
          <a:bodyPr vert="horz" wrap="square" lIns="0" tIns="12065" rIns="0" bIns="0" rtlCol="0">
            <a:spAutoFit/>
          </a:bodyPr>
          <a:lstStyle/>
          <a:p>
            <a:pPr marL="12700">
              <a:lnSpc>
                <a:spcPct val="100000"/>
              </a:lnSpc>
              <a:spcBef>
                <a:spcPts val="95"/>
              </a:spcBef>
            </a:pPr>
            <a:r>
              <a:rPr sz="2800" spc="-105" dirty="0"/>
              <a:t>16P</a:t>
            </a:r>
            <a:r>
              <a:rPr sz="2800" spc="-5" dirty="0"/>
              <a:t>F</a:t>
            </a:r>
            <a:r>
              <a:rPr sz="2800" spc="-180" dirty="0"/>
              <a:t> </a:t>
            </a:r>
            <a:r>
              <a:rPr sz="2800" spc="-5" dirty="0"/>
              <a:t>–</a:t>
            </a:r>
            <a:r>
              <a:rPr sz="2800" spc="-190" dirty="0"/>
              <a:t> </a:t>
            </a:r>
            <a:r>
              <a:rPr sz="2800" spc="-100" dirty="0"/>
              <a:t>E</a:t>
            </a:r>
            <a:r>
              <a:rPr sz="2800" spc="-105" dirty="0"/>
              <a:t>SC</a:t>
            </a:r>
            <a:r>
              <a:rPr sz="2800" spc="-100" dirty="0"/>
              <a:t>A</a:t>
            </a:r>
            <a:r>
              <a:rPr sz="2800" spc="-105" dirty="0"/>
              <a:t>L</a:t>
            </a:r>
            <a:r>
              <a:rPr sz="2800" spc="-100" dirty="0"/>
              <a:t>A</a:t>
            </a:r>
            <a:r>
              <a:rPr sz="2800" spc="-5" dirty="0"/>
              <a:t>S</a:t>
            </a:r>
            <a:r>
              <a:rPr sz="2800" spc="-204" dirty="0"/>
              <a:t> </a:t>
            </a:r>
            <a:r>
              <a:rPr sz="2800" spc="-105" dirty="0"/>
              <a:t>P</a:t>
            </a:r>
            <a:r>
              <a:rPr sz="2800" spc="-95" dirty="0"/>
              <a:t>R</a:t>
            </a:r>
            <a:r>
              <a:rPr sz="2800" spc="-100" dirty="0"/>
              <a:t>I</a:t>
            </a:r>
            <a:r>
              <a:rPr sz="2800" spc="-105" dirty="0"/>
              <a:t>M</a:t>
            </a:r>
            <a:r>
              <a:rPr sz="2800" spc="-100" dirty="0"/>
              <a:t>A</a:t>
            </a:r>
            <a:r>
              <a:rPr sz="2800" spc="-95" dirty="0"/>
              <a:t>R</a:t>
            </a:r>
            <a:r>
              <a:rPr sz="2800" spc="-100" dirty="0"/>
              <a:t>IA</a:t>
            </a:r>
            <a:r>
              <a:rPr sz="2800" spc="-5" dirty="0"/>
              <a:t>S</a:t>
            </a:r>
            <a:endParaRPr sz="2800"/>
          </a:p>
        </p:txBody>
      </p:sp>
      <p:sp>
        <p:nvSpPr>
          <p:cNvPr id="4" name="object 4"/>
          <p:cNvSpPr txBox="1"/>
          <p:nvPr/>
        </p:nvSpPr>
        <p:spPr>
          <a:xfrm>
            <a:off x="2576829" y="6427750"/>
            <a:ext cx="3178810" cy="252729"/>
          </a:xfrm>
          <a:prstGeom prst="rect">
            <a:avLst/>
          </a:prstGeom>
        </p:spPr>
        <p:txBody>
          <a:bodyPr vert="horz" wrap="square" lIns="0" tIns="0" rIns="0" bIns="0" rtlCol="0">
            <a:spAutoFit/>
          </a:bodyPr>
          <a:lstStyle/>
          <a:p>
            <a:pPr marL="12700" algn="ctr">
              <a:lnSpc>
                <a:spcPts val="1864"/>
              </a:lnSpc>
            </a:pPr>
            <a:r>
              <a:rPr lang="en-US" sz="1600" spc="-5" dirty="0">
                <a:solidFill>
                  <a:srgbClr val="41568E"/>
                </a:solidFill>
                <a:latin typeface="Arial MT"/>
                <a:cs typeface="Arial MT"/>
                <a:hlinkClick r:id="rId2"/>
              </a:rPr>
              <a:t>lipe.aguirre@gmail.com</a:t>
            </a:r>
            <a:endParaRPr lang="en-US" sz="1600" dirty="0">
              <a:latin typeface="Arial MT"/>
              <a:cs typeface="Arial MT"/>
            </a:endParaRPr>
          </a:p>
        </p:txBody>
      </p:sp>
      <p:graphicFrame>
        <p:nvGraphicFramePr>
          <p:cNvPr id="3" name="object 3"/>
          <p:cNvGraphicFramePr>
            <a:graphicFrameLocks noGrp="1"/>
          </p:cNvGraphicFramePr>
          <p:nvPr>
            <p:extLst>
              <p:ext uri="{D42A27DB-BD31-4B8C-83A1-F6EECF244321}">
                <p14:modId xmlns:p14="http://schemas.microsoft.com/office/powerpoint/2010/main" val="1920932364"/>
              </p:ext>
            </p:extLst>
          </p:nvPr>
        </p:nvGraphicFramePr>
        <p:xfrm>
          <a:off x="209168" y="1383919"/>
          <a:ext cx="8712834" cy="4592329"/>
        </p:xfrm>
        <a:graphic>
          <a:graphicData uri="http://schemas.openxmlformats.org/drawingml/2006/table">
            <a:tbl>
              <a:tblPr firstRow="1" bandRow="1">
                <a:tableStyleId>{2D5ABB26-0587-4C30-8999-92F81FD0307C}</a:tableStyleId>
              </a:tblPr>
              <a:tblGrid>
                <a:gridCol w="1656080">
                  <a:extLst>
                    <a:ext uri="{9D8B030D-6E8A-4147-A177-3AD203B41FA5}">
                      <a16:colId xmlns:a16="http://schemas.microsoft.com/office/drawing/2014/main" val="20000"/>
                    </a:ext>
                  </a:extLst>
                </a:gridCol>
                <a:gridCol w="2961005">
                  <a:extLst>
                    <a:ext uri="{9D8B030D-6E8A-4147-A177-3AD203B41FA5}">
                      <a16:colId xmlns:a16="http://schemas.microsoft.com/office/drawing/2014/main" val="20001"/>
                    </a:ext>
                  </a:extLst>
                </a:gridCol>
                <a:gridCol w="4095749">
                  <a:extLst>
                    <a:ext uri="{9D8B030D-6E8A-4147-A177-3AD203B41FA5}">
                      <a16:colId xmlns:a16="http://schemas.microsoft.com/office/drawing/2014/main" val="20002"/>
                    </a:ext>
                  </a:extLst>
                </a:gridCol>
              </a:tblGrid>
              <a:tr h="609600">
                <a:tc>
                  <a:txBody>
                    <a:bodyPr/>
                    <a:lstStyle/>
                    <a:p>
                      <a:pPr algn="ctr">
                        <a:lnSpc>
                          <a:spcPct val="100000"/>
                        </a:lnSpc>
                        <a:spcBef>
                          <a:spcPts val="254"/>
                        </a:spcBef>
                      </a:pPr>
                      <a:r>
                        <a:rPr sz="1700" b="1" spc="-5" dirty="0">
                          <a:solidFill>
                            <a:srgbClr val="001F5F"/>
                          </a:solidFill>
                          <a:latin typeface="Calibri"/>
                          <a:cs typeface="Calibri"/>
                        </a:rPr>
                        <a:t>ESCALAS</a:t>
                      </a:r>
                      <a:endParaRPr sz="1700">
                        <a:latin typeface="Calibri"/>
                        <a:cs typeface="Calibri"/>
                      </a:endParaRPr>
                    </a:p>
                    <a:p>
                      <a:pPr algn="ctr">
                        <a:lnSpc>
                          <a:spcPct val="100000"/>
                        </a:lnSpc>
                        <a:spcBef>
                          <a:spcPts val="5"/>
                        </a:spcBef>
                      </a:pPr>
                      <a:r>
                        <a:rPr sz="1700" b="1" dirty="0">
                          <a:solidFill>
                            <a:srgbClr val="001F5F"/>
                          </a:solidFill>
                          <a:latin typeface="Calibri"/>
                          <a:cs typeface="Calibri"/>
                        </a:rPr>
                        <a:t>PRIMARIAS</a:t>
                      </a:r>
                      <a:endParaRPr sz="1700">
                        <a:latin typeface="Calibri"/>
                        <a:cs typeface="Calibri"/>
                      </a:endParaRPr>
                    </a:p>
                  </a:txBody>
                  <a:tcPr marL="0" marR="0" marT="3238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BEBEBE"/>
                    </a:solidFill>
                  </a:tcPr>
                </a:tc>
                <a:tc gridSpan="2">
                  <a:txBody>
                    <a:bodyPr/>
                    <a:lstStyle/>
                    <a:p>
                      <a:pPr algn="ctr">
                        <a:lnSpc>
                          <a:spcPct val="100000"/>
                        </a:lnSpc>
                        <a:spcBef>
                          <a:spcPts val="1275"/>
                        </a:spcBef>
                      </a:pPr>
                      <a:r>
                        <a:rPr sz="1700" b="1" dirty="0">
                          <a:solidFill>
                            <a:srgbClr val="001F5F"/>
                          </a:solidFill>
                          <a:latin typeface="Calibri"/>
                          <a:cs typeface="Calibri"/>
                        </a:rPr>
                        <a:t>DESCRIPCIÓN</a:t>
                      </a:r>
                      <a:endParaRPr sz="1700">
                        <a:latin typeface="Calibri"/>
                        <a:cs typeface="Calibri"/>
                      </a:endParaRPr>
                    </a:p>
                  </a:txBody>
                  <a:tcPr marL="0" marR="0" marT="161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BEBEBE"/>
                    </a:solidFill>
                  </a:tcPr>
                </a:tc>
                <a:tc hMerge="1">
                  <a:txBody>
                    <a:bodyPr/>
                    <a:lstStyle/>
                    <a:p>
                      <a:endParaRPr/>
                    </a:p>
                  </a:txBody>
                  <a:tcPr marL="0" marR="0" marT="0" marB="0"/>
                </a:tc>
                <a:extLst>
                  <a:ext uri="{0D108BD9-81ED-4DB2-BD59-A6C34878D82A}">
                    <a16:rowId xmlns:a16="http://schemas.microsoft.com/office/drawing/2014/main" val="10000"/>
                  </a:ext>
                </a:extLst>
              </a:tr>
              <a:tr h="609600">
                <a:tc rowSpan="2">
                  <a:txBody>
                    <a:bodyPr/>
                    <a:lstStyle/>
                    <a:p>
                      <a:pPr marL="90805">
                        <a:lnSpc>
                          <a:spcPct val="100000"/>
                        </a:lnSpc>
                        <a:spcBef>
                          <a:spcPts val="260"/>
                        </a:spcBef>
                      </a:pPr>
                      <a:r>
                        <a:rPr sz="1700" b="1" i="1" dirty="0">
                          <a:solidFill>
                            <a:srgbClr val="001F5F"/>
                          </a:solidFill>
                          <a:latin typeface="Calibri"/>
                          <a:cs typeface="Calibri"/>
                        </a:rPr>
                        <a:t>ANIMACIÓN</a:t>
                      </a:r>
                      <a:endParaRPr sz="170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rowSpan="2">
                  <a:txBody>
                    <a:bodyPr/>
                    <a:lstStyle/>
                    <a:p>
                      <a:pPr marL="91440" marR="499109">
                        <a:lnSpc>
                          <a:spcPct val="100000"/>
                        </a:lnSpc>
                        <a:spcBef>
                          <a:spcPts val="260"/>
                        </a:spcBef>
                      </a:pPr>
                      <a:r>
                        <a:rPr sz="1700" b="1" spc="-5" dirty="0">
                          <a:solidFill>
                            <a:srgbClr val="001F5F"/>
                          </a:solidFill>
                          <a:latin typeface="Calibri"/>
                          <a:cs typeface="Calibri"/>
                        </a:rPr>
                        <a:t>Grado</a:t>
                      </a:r>
                      <a:r>
                        <a:rPr sz="1700" b="1" spc="-15" dirty="0">
                          <a:solidFill>
                            <a:srgbClr val="001F5F"/>
                          </a:solidFill>
                          <a:latin typeface="Calibri"/>
                          <a:cs typeface="Calibri"/>
                        </a:rPr>
                        <a:t> </a:t>
                      </a:r>
                      <a:r>
                        <a:rPr sz="1700" b="1" dirty="0">
                          <a:solidFill>
                            <a:srgbClr val="001F5F"/>
                          </a:solidFill>
                          <a:latin typeface="Calibri"/>
                          <a:cs typeface="Calibri"/>
                        </a:rPr>
                        <a:t>de</a:t>
                      </a:r>
                      <a:r>
                        <a:rPr sz="1700" b="1" spc="-20" dirty="0">
                          <a:solidFill>
                            <a:srgbClr val="001F5F"/>
                          </a:solidFill>
                          <a:latin typeface="Calibri"/>
                          <a:cs typeface="Calibri"/>
                        </a:rPr>
                        <a:t> </a:t>
                      </a:r>
                      <a:r>
                        <a:rPr sz="1700" b="1" spc="-5" dirty="0">
                          <a:solidFill>
                            <a:srgbClr val="001F5F"/>
                          </a:solidFill>
                          <a:latin typeface="Calibri"/>
                          <a:cs typeface="Calibri"/>
                        </a:rPr>
                        <a:t>espontaneidad</a:t>
                      </a:r>
                      <a:r>
                        <a:rPr sz="1700" b="1" spc="-45" dirty="0">
                          <a:solidFill>
                            <a:srgbClr val="001F5F"/>
                          </a:solidFill>
                          <a:latin typeface="Calibri"/>
                          <a:cs typeface="Calibri"/>
                        </a:rPr>
                        <a:t> </a:t>
                      </a:r>
                      <a:r>
                        <a:rPr sz="1700" b="1" dirty="0">
                          <a:solidFill>
                            <a:srgbClr val="001F5F"/>
                          </a:solidFill>
                          <a:latin typeface="Calibri"/>
                          <a:cs typeface="Calibri"/>
                        </a:rPr>
                        <a:t>y </a:t>
                      </a:r>
                      <a:r>
                        <a:rPr sz="1700" b="1" spc="-370" dirty="0">
                          <a:solidFill>
                            <a:srgbClr val="001F5F"/>
                          </a:solidFill>
                          <a:latin typeface="Calibri"/>
                          <a:cs typeface="Calibri"/>
                        </a:rPr>
                        <a:t> </a:t>
                      </a:r>
                      <a:r>
                        <a:rPr sz="1700" b="1" dirty="0">
                          <a:solidFill>
                            <a:srgbClr val="001F5F"/>
                          </a:solidFill>
                          <a:latin typeface="Calibri"/>
                          <a:cs typeface="Calibri"/>
                        </a:rPr>
                        <a:t>sociabilidad</a:t>
                      </a:r>
                      <a:r>
                        <a:rPr sz="1700" b="1" spc="-60" dirty="0">
                          <a:solidFill>
                            <a:srgbClr val="001F5F"/>
                          </a:solidFill>
                          <a:latin typeface="Calibri"/>
                          <a:cs typeface="Calibri"/>
                        </a:rPr>
                        <a:t> </a:t>
                      </a:r>
                      <a:r>
                        <a:rPr sz="1700" b="1" spc="-5" dirty="0">
                          <a:solidFill>
                            <a:srgbClr val="001F5F"/>
                          </a:solidFill>
                          <a:latin typeface="Calibri"/>
                          <a:cs typeface="Calibri"/>
                        </a:rPr>
                        <a:t>del</a:t>
                      </a:r>
                      <a:r>
                        <a:rPr sz="1700" b="1" spc="-25" dirty="0">
                          <a:solidFill>
                            <a:srgbClr val="001F5F"/>
                          </a:solidFill>
                          <a:latin typeface="Calibri"/>
                          <a:cs typeface="Calibri"/>
                        </a:rPr>
                        <a:t> </a:t>
                      </a:r>
                      <a:r>
                        <a:rPr sz="1700" b="1" dirty="0">
                          <a:solidFill>
                            <a:srgbClr val="001F5F"/>
                          </a:solidFill>
                          <a:latin typeface="Calibri"/>
                          <a:cs typeface="Calibri"/>
                        </a:rPr>
                        <a:t>individuo</a:t>
                      </a:r>
                      <a:endParaRPr sz="170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marR="421640">
                        <a:lnSpc>
                          <a:spcPct val="100000"/>
                        </a:lnSpc>
                        <a:spcBef>
                          <a:spcPts val="260"/>
                        </a:spcBef>
                      </a:pPr>
                      <a:r>
                        <a:rPr sz="1700" b="1" dirty="0">
                          <a:solidFill>
                            <a:srgbClr val="001F5F"/>
                          </a:solidFill>
                          <a:latin typeface="Calibri"/>
                          <a:cs typeface="Calibri"/>
                        </a:rPr>
                        <a:t>F</a:t>
                      </a:r>
                      <a:r>
                        <a:rPr sz="1700" b="1" spc="-10" dirty="0">
                          <a:solidFill>
                            <a:srgbClr val="001F5F"/>
                          </a:solidFill>
                          <a:latin typeface="Calibri"/>
                          <a:cs typeface="Calibri"/>
                        </a:rPr>
                        <a:t> </a:t>
                      </a:r>
                      <a:r>
                        <a:rPr sz="1700" b="1" dirty="0">
                          <a:solidFill>
                            <a:srgbClr val="001F5F"/>
                          </a:solidFill>
                          <a:latin typeface="Calibri"/>
                          <a:cs typeface="Calibri"/>
                        </a:rPr>
                        <a:t>+</a:t>
                      </a:r>
                      <a:r>
                        <a:rPr sz="1700" b="1" spc="-15" dirty="0">
                          <a:solidFill>
                            <a:srgbClr val="001F5F"/>
                          </a:solidFill>
                          <a:latin typeface="Calibri"/>
                          <a:cs typeface="Calibri"/>
                        </a:rPr>
                        <a:t> </a:t>
                      </a:r>
                      <a:r>
                        <a:rPr sz="1700" dirty="0">
                          <a:solidFill>
                            <a:srgbClr val="001F5F"/>
                          </a:solidFill>
                          <a:latin typeface="Calibri"/>
                          <a:cs typeface="Calibri"/>
                        </a:rPr>
                        <a:t>Persona</a:t>
                      </a:r>
                      <a:r>
                        <a:rPr sz="1700" spc="-45" dirty="0">
                          <a:solidFill>
                            <a:srgbClr val="001F5F"/>
                          </a:solidFill>
                          <a:latin typeface="Calibri"/>
                          <a:cs typeface="Calibri"/>
                        </a:rPr>
                        <a:t> </a:t>
                      </a:r>
                      <a:r>
                        <a:rPr sz="1700" dirty="0">
                          <a:solidFill>
                            <a:srgbClr val="001F5F"/>
                          </a:solidFill>
                          <a:latin typeface="Calibri"/>
                          <a:cs typeface="Calibri"/>
                        </a:rPr>
                        <a:t>animosa,</a:t>
                      </a:r>
                      <a:r>
                        <a:rPr sz="1700" spc="-40" dirty="0">
                          <a:solidFill>
                            <a:srgbClr val="001F5F"/>
                          </a:solidFill>
                          <a:latin typeface="Calibri"/>
                          <a:cs typeface="Calibri"/>
                        </a:rPr>
                        <a:t> </a:t>
                      </a:r>
                      <a:r>
                        <a:rPr sz="1700" dirty="0">
                          <a:solidFill>
                            <a:srgbClr val="001F5F"/>
                          </a:solidFill>
                          <a:latin typeface="Calibri"/>
                          <a:cs typeface="Calibri"/>
                        </a:rPr>
                        <a:t>activa,</a:t>
                      </a:r>
                      <a:r>
                        <a:rPr sz="1700" spc="-35" dirty="0">
                          <a:solidFill>
                            <a:srgbClr val="001F5F"/>
                          </a:solidFill>
                          <a:latin typeface="Calibri"/>
                          <a:cs typeface="Calibri"/>
                        </a:rPr>
                        <a:t> </a:t>
                      </a:r>
                      <a:r>
                        <a:rPr sz="1700" dirty="0">
                          <a:solidFill>
                            <a:srgbClr val="001F5F"/>
                          </a:solidFill>
                          <a:latin typeface="Calibri"/>
                          <a:cs typeface="Calibri"/>
                        </a:rPr>
                        <a:t>entusiasta</a:t>
                      </a:r>
                      <a:r>
                        <a:rPr sz="1700" spc="-45" dirty="0">
                          <a:solidFill>
                            <a:srgbClr val="001F5F"/>
                          </a:solidFill>
                          <a:latin typeface="Calibri"/>
                          <a:cs typeface="Calibri"/>
                        </a:rPr>
                        <a:t> </a:t>
                      </a:r>
                      <a:r>
                        <a:rPr sz="1700" dirty="0">
                          <a:solidFill>
                            <a:srgbClr val="001F5F"/>
                          </a:solidFill>
                          <a:latin typeface="Calibri"/>
                          <a:cs typeface="Calibri"/>
                        </a:rPr>
                        <a:t>y </a:t>
                      </a:r>
                      <a:r>
                        <a:rPr sz="1700" spc="-370" dirty="0">
                          <a:solidFill>
                            <a:srgbClr val="001F5F"/>
                          </a:solidFill>
                          <a:latin typeface="Calibri"/>
                          <a:cs typeface="Calibri"/>
                        </a:rPr>
                        <a:t> </a:t>
                      </a:r>
                      <a:r>
                        <a:rPr sz="1700" dirty="0">
                          <a:solidFill>
                            <a:srgbClr val="001F5F"/>
                          </a:solidFill>
                          <a:latin typeface="Calibri"/>
                          <a:cs typeface="Calibri"/>
                        </a:rPr>
                        <a:t>espontánea.</a:t>
                      </a:r>
                      <a:endParaRPr sz="170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70839">
                <a:tc vMerge="1">
                  <a:txBody>
                    <a:bodyPr/>
                    <a:lstStyle/>
                    <a:p>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60"/>
                        </a:spcBef>
                      </a:pPr>
                      <a:r>
                        <a:rPr sz="1700" b="1" dirty="0">
                          <a:solidFill>
                            <a:srgbClr val="001F5F"/>
                          </a:solidFill>
                          <a:latin typeface="Calibri"/>
                          <a:cs typeface="Calibri"/>
                        </a:rPr>
                        <a:t>F</a:t>
                      </a:r>
                      <a:r>
                        <a:rPr sz="1700" b="1" spc="-10" dirty="0">
                          <a:solidFill>
                            <a:srgbClr val="001F5F"/>
                          </a:solidFill>
                          <a:latin typeface="Calibri"/>
                          <a:cs typeface="Calibri"/>
                        </a:rPr>
                        <a:t> </a:t>
                      </a:r>
                      <a:r>
                        <a:rPr sz="1700" b="1" dirty="0">
                          <a:solidFill>
                            <a:srgbClr val="001F5F"/>
                          </a:solidFill>
                          <a:latin typeface="Calibri"/>
                          <a:cs typeface="Calibri"/>
                        </a:rPr>
                        <a:t>–</a:t>
                      </a:r>
                      <a:r>
                        <a:rPr sz="1700" b="1" spc="-10" dirty="0">
                          <a:solidFill>
                            <a:srgbClr val="001F5F"/>
                          </a:solidFill>
                          <a:latin typeface="Calibri"/>
                          <a:cs typeface="Calibri"/>
                        </a:rPr>
                        <a:t> </a:t>
                      </a:r>
                      <a:r>
                        <a:rPr sz="1700" dirty="0">
                          <a:solidFill>
                            <a:srgbClr val="001F5F"/>
                          </a:solidFill>
                          <a:latin typeface="Calibri"/>
                          <a:cs typeface="Calibri"/>
                        </a:rPr>
                        <a:t>Persona</a:t>
                      </a:r>
                      <a:r>
                        <a:rPr sz="1700" spc="-40" dirty="0">
                          <a:solidFill>
                            <a:srgbClr val="001F5F"/>
                          </a:solidFill>
                          <a:latin typeface="Calibri"/>
                          <a:cs typeface="Calibri"/>
                        </a:rPr>
                        <a:t> </a:t>
                      </a:r>
                      <a:r>
                        <a:rPr sz="1700" dirty="0">
                          <a:solidFill>
                            <a:srgbClr val="001F5F"/>
                          </a:solidFill>
                          <a:latin typeface="Calibri"/>
                          <a:cs typeface="Calibri"/>
                        </a:rPr>
                        <a:t>seria,</a:t>
                      </a:r>
                      <a:r>
                        <a:rPr sz="1700" spc="-30" dirty="0">
                          <a:solidFill>
                            <a:srgbClr val="001F5F"/>
                          </a:solidFill>
                          <a:latin typeface="Calibri"/>
                          <a:cs typeface="Calibri"/>
                        </a:rPr>
                        <a:t> </a:t>
                      </a:r>
                      <a:r>
                        <a:rPr sz="1700" spc="-5" dirty="0">
                          <a:solidFill>
                            <a:srgbClr val="001F5F"/>
                          </a:solidFill>
                          <a:latin typeface="Calibri"/>
                          <a:cs typeface="Calibri"/>
                        </a:rPr>
                        <a:t>cuidadosa.</a:t>
                      </a:r>
                      <a:endParaRPr sz="170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609600">
                <a:tc rowSpan="2">
                  <a:txBody>
                    <a:bodyPr/>
                    <a:lstStyle/>
                    <a:p>
                      <a:pPr marL="90805" marR="354965">
                        <a:lnSpc>
                          <a:spcPct val="100000"/>
                        </a:lnSpc>
                        <a:spcBef>
                          <a:spcPts val="260"/>
                        </a:spcBef>
                      </a:pPr>
                      <a:r>
                        <a:rPr sz="1700" b="1" i="1" spc="-5" dirty="0">
                          <a:solidFill>
                            <a:srgbClr val="001F5F"/>
                          </a:solidFill>
                          <a:latin typeface="Calibri"/>
                          <a:cs typeface="Calibri"/>
                        </a:rPr>
                        <a:t>ATENCIÓN </a:t>
                      </a:r>
                      <a:r>
                        <a:rPr sz="1700" b="1" i="1" dirty="0">
                          <a:solidFill>
                            <a:srgbClr val="001F5F"/>
                          </a:solidFill>
                          <a:latin typeface="Calibri"/>
                          <a:cs typeface="Calibri"/>
                        </a:rPr>
                        <a:t>A </a:t>
                      </a:r>
                      <a:r>
                        <a:rPr sz="1700" b="1" i="1" spc="5" dirty="0">
                          <a:solidFill>
                            <a:srgbClr val="001F5F"/>
                          </a:solidFill>
                          <a:latin typeface="Calibri"/>
                          <a:cs typeface="Calibri"/>
                        </a:rPr>
                        <a:t> </a:t>
                      </a:r>
                      <a:r>
                        <a:rPr sz="1700" b="1" i="1" dirty="0">
                          <a:solidFill>
                            <a:srgbClr val="001F5F"/>
                          </a:solidFill>
                          <a:latin typeface="Calibri"/>
                          <a:cs typeface="Calibri"/>
                        </a:rPr>
                        <a:t>LAS</a:t>
                      </a:r>
                      <a:r>
                        <a:rPr sz="1700" b="1" i="1" spc="-70" dirty="0">
                          <a:solidFill>
                            <a:srgbClr val="001F5F"/>
                          </a:solidFill>
                          <a:latin typeface="Calibri"/>
                          <a:cs typeface="Calibri"/>
                        </a:rPr>
                        <a:t> </a:t>
                      </a:r>
                      <a:r>
                        <a:rPr sz="1700" b="1" i="1" spc="-5" dirty="0">
                          <a:solidFill>
                            <a:srgbClr val="001F5F"/>
                          </a:solidFill>
                          <a:latin typeface="Calibri"/>
                          <a:cs typeface="Calibri"/>
                        </a:rPr>
                        <a:t>NORMAS</a:t>
                      </a:r>
                      <a:endParaRPr sz="170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rowSpan="2">
                  <a:txBody>
                    <a:bodyPr/>
                    <a:lstStyle/>
                    <a:p>
                      <a:pPr marL="91440" marR="127635">
                        <a:lnSpc>
                          <a:spcPct val="100000"/>
                        </a:lnSpc>
                        <a:spcBef>
                          <a:spcPts val="260"/>
                        </a:spcBef>
                      </a:pPr>
                      <a:r>
                        <a:rPr sz="1700" b="1" spc="-5" dirty="0">
                          <a:solidFill>
                            <a:srgbClr val="001F5F"/>
                          </a:solidFill>
                          <a:latin typeface="Calibri"/>
                          <a:cs typeface="Calibri"/>
                        </a:rPr>
                        <a:t>Grado</a:t>
                      </a:r>
                      <a:r>
                        <a:rPr sz="1700" b="1" spc="-15" dirty="0">
                          <a:solidFill>
                            <a:srgbClr val="001F5F"/>
                          </a:solidFill>
                          <a:latin typeface="Calibri"/>
                          <a:cs typeface="Calibri"/>
                        </a:rPr>
                        <a:t> </a:t>
                      </a:r>
                      <a:r>
                        <a:rPr sz="1700" b="1" dirty="0">
                          <a:solidFill>
                            <a:srgbClr val="001F5F"/>
                          </a:solidFill>
                          <a:latin typeface="Calibri"/>
                          <a:cs typeface="Calibri"/>
                        </a:rPr>
                        <a:t>de</a:t>
                      </a:r>
                      <a:r>
                        <a:rPr sz="1700" b="1" spc="-20" dirty="0">
                          <a:solidFill>
                            <a:srgbClr val="001F5F"/>
                          </a:solidFill>
                          <a:latin typeface="Calibri"/>
                          <a:cs typeface="Calibri"/>
                        </a:rPr>
                        <a:t> </a:t>
                      </a:r>
                      <a:r>
                        <a:rPr sz="1700" b="1" spc="-5" dirty="0">
                          <a:solidFill>
                            <a:srgbClr val="001F5F"/>
                          </a:solidFill>
                          <a:latin typeface="Calibri"/>
                          <a:cs typeface="Calibri"/>
                        </a:rPr>
                        <a:t>interiorización</a:t>
                      </a:r>
                      <a:r>
                        <a:rPr sz="1700" b="1" spc="-45" dirty="0">
                          <a:solidFill>
                            <a:srgbClr val="001F5F"/>
                          </a:solidFill>
                          <a:latin typeface="Calibri"/>
                          <a:cs typeface="Calibri"/>
                        </a:rPr>
                        <a:t> </a:t>
                      </a:r>
                      <a:r>
                        <a:rPr sz="1700" b="1" dirty="0">
                          <a:solidFill>
                            <a:srgbClr val="001F5F"/>
                          </a:solidFill>
                          <a:latin typeface="Calibri"/>
                          <a:cs typeface="Calibri"/>
                        </a:rPr>
                        <a:t>de</a:t>
                      </a:r>
                      <a:r>
                        <a:rPr sz="1700" b="1" spc="-25" dirty="0">
                          <a:solidFill>
                            <a:srgbClr val="001F5F"/>
                          </a:solidFill>
                          <a:latin typeface="Calibri"/>
                          <a:cs typeface="Calibri"/>
                        </a:rPr>
                        <a:t> </a:t>
                      </a:r>
                      <a:r>
                        <a:rPr sz="1700" b="1" dirty="0">
                          <a:solidFill>
                            <a:srgbClr val="001F5F"/>
                          </a:solidFill>
                          <a:latin typeface="Calibri"/>
                          <a:cs typeface="Calibri"/>
                        </a:rPr>
                        <a:t>las </a:t>
                      </a:r>
                      <a:r>
                        <a:rPr sz="1700" b="1" spc="-365" dirty="0">
                          <a:solidFill>
                            <a:srgbClr val="001F5F"/>
                          </a:solidFill>
                          <a:latin typeface="Calibri"/>
                          <a:cs typeface="Calibri"/>
                        </a:rPr>
                        <a:t> </a:t>
                      </a:r>
                      <a:r>
                        <a:rPr sz="1700" b="1" spc="-5" dirty="0">
                          <a:solidFill>
                            <a:srgbClr val="001F5F"/>
                          </a:solidFill>
                          <a:latin typeface="Calibri"/>
                          <a:cs typeface="Calibri"/>
                        </a:rPr>
                        <a:t>normas</a:t>
                      </a:r>
                      <a:r>
                        <a:rPr sz="1700" b="1" spc="60" dirty="0">
                          <a:solidFill>
                            <a:srgbClr val="001F5F"/>
                          </a:solidFill>
                          <a:latin typeface="Calibri"/>
                          <a:cs typeface="Calibri"/>
                        </a:rPr>
                        <a:t> </a:t>
                      </a:r>
                      <a:r>
                        <a:rPr sz="1700" b="1" spc="-5" dirty="0">
                          <a:solidFill>
                            <a:srgbClr val="001F5F"/>
                          </a:solidFill>
                          <a:latin typeface="Calibri"/>
                          <a:cs typeface="Calibri"/>
                        </a:rPr>
                        <a:t>culturales</a:t>
                      </a:r>
                      <a:r>
                        <a:rPr sz="1700" b="1" spc="50" dirty="0">
                          <a:solidFill>
                            <a:srgbClr val="001F5F"/>
                          </a:solidFill>
                          <a:latin typeface="Calibri"/>
                          <a:cs typeface="Calibri"/>
                        </a:rPr>
                        <a:t> </a:t>
                      </a:r>
                      <a:r>
                        <a:rPr sz="1700" b="1" dirty="0">
                          <a:solidFill>
                            <a:srgbClr val="001F5F"/>
                          </a:solidFill>
                          <a:latin typeface="Calibri"/>
                          <a:cs typeface="Calibri"/>
                        </a:rPr>
                        <a:t>y </a:t>
                      </a:r>
                      <a:r>
                        <a:rPr sz="1700" b="1" spc="5" dirty="0">
                          <a:solidFill>
                            <a:srgbClr val="001F5F"/>
                          </a:solidFill>
                          <a:latin typeface="Calibri"/>
                          <a:cs typeface="Calibri"/>
                        </a:rPr>
                        <a:t> </a:t>
                      </a:r>
                      <a:r>
                        <a:rPr sz="1700" b="1" spc="-5" dirty="0">
                          <a:solidFill>
                            <a:srgbClr val="001F5F"/>
                          </a:solidFill>
                          <a:latin typeface="Calibri"/>
                          <a:cs typeface="Calibri"/>
                        </a:rPr>
                        <a:t>coherencia de </a:t>
                      </a:r>
                      <a:r>
                        <a:rPr sz="1700" b="1" dirty="0">
                          <a:solidFill>
                            <a:srgbClr val="001F5F"/>
                          </a:solidFill>
                          <a:latin typeface="Calibri"/>
                          <a:cs typeface="Calibri"/>
                        </a:rPr>
                        <a:t>la </a:t>
                      </a:r>
                      <a:r>
                        <a:rPr sz="1700" b="1" spc="-5" dirty="0">
                          <a:solidFill>
                            <a:srgbClr val="001F5F"/>
                          </a:solidFill>
                          <a:latin typeface="Calibri"/>
                          <a:cs typeface="Calibri"/>
                        </a:rPr>
                        <a:t>conducta con </a:t>
                      </a:r>
                      <a:r>
                        <a:rPr sz="1700" b="1" spc="-370" dirty="0">
                          <a:solidFill>
                            <a:srgbClr val="001F5F"/>
                          </a:solidFill>
                          <a:latin typeface="Calibri"/>
                          <a:cs typeface="Calibri"/>
                        </a:rPr>
                        <a:t> </a:t>
                      </a:r>
                      <a:r>
                        <a:rPr sz="1700" b="1" spc="-5" dirty="0">
                          <a:solidFill>
                            <a:srgbClr val="001F5F"/>
                          </a:solidFill>
                          <a:latin typeface="Calibri"/>
                          <a:cs typeface="Calibri"/>
                        </a:rPr>
                        <a:t>ellas.</a:t>
                      </a:r>
                      <a:endParaRPr sz="170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marR="1061720">
                        <a:lnSpc>
                          <a:spcPct val="100000"/>
                        </a:lnSpc>
                        <a:spcBef>
                          <a:spcPts val="260"/>
                        </a:spcBef>
                      </a:pPr>
                      <a:r>
                        <a:rPr sz="1700" b="1" dirty="0">
                          <a:solidFill>
                            <a:srgbClr val="001F5F"/>
                          </a:solidFill>
                          <a:latin typeface="Calibri"/>
                          <a:cs typeface="Calibri"/>
                        </a:rPr>
                        <a:t>G + </a:t>
                      </a:r>
                      <a:r>
                        <a:rPr sz="1700" b="0" spc="-5" dirty="0">
                          <a:solidFill>
                            <a:srgbClr val="001F5F"/>
                          </a:solidFill>
                          <a:latin typeface="Calibri"/>
                          <a:cs typeface="Calibri"/>
                        </a:rPr>
                        <a:t>Persona atenta </a:t>
                      </a:r>
                      <a:r>
                        <a:rPr sz="1700" b="0" dirty="0">
                          <a:solidFill>
                            <a:srgbClr val="001F5F"/>
                          </a:solidFill>
                          <a:latin typeface="Calibri"/>
                          <a:cs typeface="Calibri"/>
                        </a:rPr>
                        <a:t>a las </a:t>
                      </a:r>
                      <a:r>
                        <a:rPr sz="1700" b="0" spc="-5" dirty="0">
                          <a:solidFill>
                            <a:srgbClr val="001F5F"/>
                          </a:solidFill>
                          <a:latin typeface="Calibri"/>
                          <a:cs typeface="Calibri"/>
                        </a:rPr>
                        <a:t>normas, </a:t>
                      </a:r>
                      <a:r>
                        <a:rPr sz="1700" b="0" spc="-375" dirty="0">
                          <a:solidFill>
                            <a:srgbClr val="001F5F"/>
                          </a:solidFill>
                          <a:latin typeface="Calibri"/>
                          <a:cs typeface="Calibri"/>
                        </a:rPr>
                        <a:t> </a:t>
                      </a:r>
                      <a:r>
                        <a:rPr sz="1700" b="0" spc="-5" dirty="0">
                          <a:solidFill>
                            <a:srgbClr val="001F5F"/>
                          </a:solidFill>
                          <a:latin typeface="Calibri"/>
                          <a:cs typeface="Calibri"/>
                        </a:rPr>
                        <a:t>cumplidora</a:t>
                      </a:r>
                      <a:r>
                        <a:rPr sz="1700" b="0" spc="-30" dirty="0">
                          <a:solidFill>
                            <a:srgbClr val="001F5F"/>
                          </a:solidFill>
                          <a:latin typeface="Calibri"/>
                          <a:cs typeface="Calibri"/>
                        </a:rPr>
                        <a:t> </a:t>
                      </a:r>
                      <a:r>
                        <a:rPr sz="1700" b="0" dirty="0">
                          <a:solidFill>
                            <a:srgbClr val="001F5F"/>
                          </a:solidFill>
                          <a:latin typeface="Calibri"/>
                          <a:cs typeface="Calibri"/>
                        </a:rPr>
                        <a:t>y </a:t>
                      </a:r>
                      <a:r>
                        <a:rPr sz="1700" b="0" spc="-5" dirty="0">
                          <a:solidFill>
                            <a:srgbClr val="001F5F"/>
                          </a:solidFill>
                          <a:latin typeface="Calibri"/>
                          <a:cs typeface="Calibri"/>
                        </a:rPr>
                        <a:t>formal.</a:t>
                      </a:r>
                      <a:endParaRPr sz="1700" b="0" dirty="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18159">
                <a:tc vMerge="1">
                  <a:txBody>
                    <a:bodyPr/>
                    <a:lstStyle/>
                    <a:p>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60"/>
                        </a:spcBef>
                      </a:pPr>
                      <a:r>
                        <a:rPr sz="1700" b="1" dirty="0">
                          <a:solidFill>
                            <a:srgbClr val="001F5F"/>
                          </a:solidFill>
                          <a:latin typeface="Calibri"/>
                          <a:cs typeface="Calibri"/>
                        </a:rPr>
                        <a:t>G –</a:t>
                      </a:r>
                      <a:r>
                        <a:rPr sz="1700" b="1" spc="5" dirty="0">
                          <a:solidFill>
                            <a:srgbClr val="001F5F"/>
                          </a:solidFill>
                          <a:latin typeface="Calibri"/>
                          <a:cs typeface="Calibri"/>
                        </a:rPr>
                        <a:t> </a:t>
                      </a:r>
                      <a:r>
                        <a:rPr sz="1700" b="0" spc="-5" dirty="0">
                          <a:solidFill>
                            <a:srgbClr val="001F5F"/>
                          </a:solidFill>
                          <a:latin typeface="Calibri"/>
                          <a:cs typeface="Calibri"/>
                        </a:rPr>
                        <a:t>Persona</a:t>
                      </a:r>
                      <a:r>
                        <a:rPr sz="1700" b="0" spc="370" dirty="0">
                          <a:solidFill>
                            <a:srgbClr val="001F5F"/>
                          </a:solidFill>
                          <a:latin typeface="Calibri"/>
                          <a:cs typeface="Calibri"/>
                        </a:rPr>
                        <a:t> </a:t>
                      </a:r>
                      <a:r>
                        <a:rPr sz="1700" b="0" spc="-5" dirty="0">
                          <a:solidFill>
                            <a:srgbClr val="001F5F"/>
                          </a:solidFill>
                          <a:latin typeface="Calibri"/>
                          <a:cs typeface="Calibri"/>
                        </a:rPr>
                        <a:t>inconformista,</a:t>
                      </a:r>
                      <a:r>
                        <a:rPr sz="1700" b="0" spc="-30" dirty="0">
                          <a:solidFill>
                            <a:srgbClr val="001F5F"/>
                          </a:solidFill>
                          <a:latin typeface="Calibri"/>
                          <a:cs typeface="Calibri"/>
                        </a:rPr>
                        <a:t> </a:t>
                      </a:r>
                      <a:r>
                        <a:rPr sz="1700" b="0" spc="-5" dirty="0">
                          <a:solidFill>
                            <a:srgbClr val="001F5F"/>
                          </a:solidFill>
                          <a:latin typeface="Calibri"/>
                          <a:cs typeface="Calibri"/>
                        </a:rPr>
                        <a:t>indulgente.</a:t>
                      </a:r>
                      <a:endParaRPr sz="1700" b="0" dirty="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609600">
                <a:tc rowSpan="2">
                  <a:txBody>
                    <a:bodyPr/>
                    <a:lstStyle/>
                    <a:p>
                      <a:pPr marL="90805">
                        <a:lnSpc>
                          <a:spcPct val="100000"/>
                        </a:lnSpc>
                        <a:spcBef>
                          <a:spcPts val="260"/>
                        </a:spcBef>
                      </a:pPr>
                      <a:r>
                        <a:rPr sz="1700" b="1" i="1" spc="-5" dirty="0">
                          <a:solidFill>
                            <a:srgbClr val="001F5F"/>
                          </a:solidFill>
                          <a:latin typeface="Calibri"/>
                          <a:cs typeface="Calibri"/>
                        </a:rPr>
                        <a:t>ATREVIMIENTO</a:t>
                      </a:r>
                      <a:endParaRPr sz="170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rowSpan="2">
                  <a:txBody>
                    <a:bodyPr/>
                    <a:lstStyle/>
                    <a:p>
                      <a:pPr marL="91440" marR="833119">
                        <a:lnSpc>
                          <a:spcPct val="100000"/>
                        </a:lnSpc>
                        <a:spcBef>
                          <a:spcPts val="260"/>
                        </a:spcBef>
                      </a:pPr>
                      <a:r>
                        <a:rPr sz="1700" b="1" spc="-5" dirty="0">
                          <a:solidFill>
                            <a:srgbClr val="001F5F"/>
                          </a:solidFill>
                          <a:latin typeface="Calibri"/>
                          <a:cs typeface="Calibri"/>
                        </a:rPr>
                        <a:t>Grado</a:t>
                      </a:r>
                      <a:r>
                        <a:rPr sz="1700" b="1" spc="-15" dirty="0">
                          <a:solidFill>
                            <a:srgbClr val="001F5F"/>
                          </a:solidFill>
                          <a:latin typeface="Calibri"/>
                          <a:cs typeface="Calibri"/>
                        </a:rPr>
                        <a:t> </a:t>
                      </a:r>
                      <a:r>
                        <a:rPr sz="1700" b="1" dirty="0">
                          <a:solidFill>
                            <a:srgbClr val="001F5F"/>
                          </a:solidFill>
                          <a:latin typeface="Calibri"/>
                          <a:cs typeface="Calibri"/>
                        </a:rPr>
                        <a:t>de</a:t>
                      </a:r>
                      <a:r>
                        <a:rPr sz="1700" b="1" spc="-25" dirty="0">
                          <a:solidFill>
                            <a:srgbClr val="001F5F"/>
                          </a:solidFill>
                          <a:latin typeface="Calibri"/>
                          <a:cs typeface="Calibri"/>
                        </a:rPr>
                        <a:t> </a:t>
                      </a:r>
                      <a:r>
                        <a:rPr sz="1700" b="1" spc="-5" dirty="0">
                          <a:solidFill>
                            <a:srgbClr val="001F5F"/>
                          </a:solidFill>
                          <a:latin typeface="Calibri"/>
                          <a:cs typeface="Calibri"/>
                        </a:rPr>
                        <a:t>búsqueda</a:t>
                      </a:r>
                      <a:r>
                        <a:rPr sz="1700" b="1" spc="-35" dirty="0">
                          <a:solidFill>
                            <a:srgbClr val="001F5F"/>
                          </a:solidFill>
                          <a:latin typeface="Calibri"/>
                          <a:cs typeface="Calibri"/>
                        </a:rPr>
                        <a:t> </a:t>
                      </a:r>
                      <a:r>
                        <a:rPr sz="1700" b="1" dirty="0">
                          <a:solidFill>
                            <a:srgbClr val="001F5F"/>
                          </a:solidFill>
                          <a:latin typeface="Calibri"/>
                          <a:cs typeface="Calibri"/>
                        </a:rPr>
                        <a:t>de </a:t>
                      </a:r>
                      <a:r>
                        <a:rPr sz="1700" b="1" spc="-370" dirty="0">
                          <a:solidFill>
                            <a:srgbClr val="001F5F"/>
                          </a:solidFill>
                          <a:latin typeface="Calibri"/>
                          <a:cs typeface="Calibri"/>
                        </a:rPr>
                        <a:t> </a:t>
                      </a:r>
                      <a:r>
                        <a:rPr sz="1700" b="1" spc="-5" dirty="0">
                          <a:solidFill>
                            <a:srgbClr val="001F5F"/>
                          </a:solidFill>
                          <a:latin typeface="Calibri"/>
                          <a:cs typeface="Calibri"/>
                        </a:rPr>
                        <a:t>sensaciones.</a:t>
                      </a:r>
                      <a:endParaRPr sz="170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marR="227965">
                        <a:lnSpc>
                          <a:spcPct val="100000"/>
                        </a:lnSpc>
                        <a:spcBef>
                          <a:spcPts val="260"/>
                        </a:spcBef>
                      </a:pPr>
                      <a:r>
                        <a:rPr sz="1700" b="1" dirty="0">
                          <a:solidFill>
                            <a:srgbClr val="001F5F"/>
                          </a:solidFill>
                          <a:latin typeface="Calibri"/>
                          <a:cs typeface="Calibri"/>
                        </a:rPr>
                        <a:t>H</a:t>
                      </a:r>
                      <a:r>
                        <a:rPr sz="1700" b="1" spc="-10" dirty="0">
                          <a:solidFill>
                            <a:srgbClr val="001F5F"/>
                          </a:solidFill>
                          <a:latin typeface="Calibri"/>
                          <a:cs typeface="Calibri"/>
                        </a:rPr>
                        <a:t> </a:t>
                      </a:r>
                      <a:r>
                        <a:rPr sz="1700" b="1" dirty="0">
                          <a:solidFill>
                            <a:srgbClr val="001F5F"/>
                          </a:solidFill>
                          <a:latin typeface="Calibri"/>
                          <a:cs typeface="Calibri"/>
                        </a:rPr>
                        <a:t>+</a:t>
                      </a:r>
                      <a:r>
                        <a:rPr sz="1700" b="1" spc="-5" dirty="0">
                          <a:solidFill>
                            <a:srgbClr val="001F5F"/>
                          </a:solidFill>
                          <a:latin typeface="Calibri"/>
                          <a:cs typeface="Calibri"/>
                        </a:rPr>
                        <a:t> </a:t>
                      </a:r>
                      <a:r>
                        <a:rPr sz="1700" dirty="0">
                          <a:solidFill>
                            <a:srgbClr val="001F5F"/>
                          </a:solidFill>
                          <a:latin typeface="Calibri"/>
                          <a:cs typeface="Calibri"/>
                        </a:rPr>
                        <a:t>Persona</a:t>
                      </a:r>
                      <a:r>
                        <a:rPr sz="1700" spc="-50" dirty="0">
                          <a:solidFill>
                            <a:srgbClr val="001F5F"/>
                          </a:solidFill>
                          <a:latin typeface="Calibri"/>
                          <a:cs typeface="Calibri"/>
                        </a:rPr>
                        <a:t> </a:t>
                      </a:r>
                      <a:r>
                        <a:rPr sz="1700" dirty="0">
                          <a:solidFill>
                            <a:srgbClr val="001F5F"/>
                          </a:solidFill>
                          <a:latin typeface="Calibri"/>
                          <a:cs typeface="Calibri"/>
                        </a:rPr>
                        <a:t>atrevida,</a:t>
                      </a:r>
                      <a:r>
                        <a:rPr sz="1700" spc="-40" dirty="0">
                          <a:solidFill>
                            <a:srgbClr val="001F5F"/>
                          </a:solidFill>
                          <a:latin typeface="Calibri"/>
                          <a:cs typeface="Calibri"/>
                        </a:rPr>
                        <a:t> </a:t>
                      </a:r>
                      <a:r>
                        <a:rPr sz="1700" dirty="0">
                          <a:solidFill>
                            <a:srgbClr val="001F5F"/>
                          </a:solidFill>
                          <a:latin typeface="Calibri"/>
                          <a:cs typeface="Calibri"/>
                        </a:rPr>
                        <a:t>segura</a:t>
                      </a:r>
                      <a:r>
                        <a:rPr sz="1700" spc="-50" dirty="0">
                          <a:solidFill>
                            <a:srgbClr val="001F5F"/>
                          </a:solidFill>
                          <a:latin typeface="Calibri"/>
                          <a:cs typeface="Calibri"/>
                        </a:rPr>
                        <a:t> </a:t>
                      </a:r>
                      <a:r>
                        <a:rPr sz="1700" dirty="0">
                          <a:solidFill>
                            <a:srgbClr val="001F5F"/>
                          </a:solidFill>
                          <a:latin typeface="Calibri"/>
                          <a:cs typeface="Calibri"/>
                        </a:rPr>
                        <a:t>socialmente</a:t>
                      </a:r>
                      <a:r>
                        <a:rPr sz="1700" spc="-40" dirty="0">
                          <a:solidFill>
                            <a:srgbClr val="001F5F"/>
                          </a:solidFill>
                          <a:latin typeface="Calibri"/>
                          <a:cs typeface="Calibri"/>
                        </a:rPr>
                        <a:t> </a:t>
                      </a:r>
                      <a:r>
                        <a:rPr sz="1700" dirty="0">
                          <a:solidFill>
                            <a:srgbClr val="001F5F"/>
                          </a:solidFill>
                          <a:latin typeface="Calibri"/>
                          <a:cs typeface="Calibri"/>
                        </a:rPr>
                        <a:t>y </a:t>
                      </a:r>
                      <a:r>
                        <a:rPr sz="1700" spc="-370" dirty="0">
                          <a:solidFill>
                            <a:srgbClr val="001F5F"/>
                          </a:solidFill>
                          <a:latin typeface="Calibri"/>
                          <a:cs typeface="Calibri"/>
                        </a:rPr>
                        <a:t> </a:t>
                      </a:r>
                      <a:r>
                        <a:rPr sz="1700" dirty="0">
                          <a:solidFill>
                            <a:srgbClr val="001F5F"/>
                          </a:solidFill>
                          <a:latin typeface="Calibri"/>
                          <a:cs typeface="Calibri"/>
                        </a:rPr>
                        <a:t>emprendedora.</a:t>
                      </a:r>
                      <a:endParaRPr sz="170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50519">
                <a:tc vMerge="1">
                  <a:txBody>
                    <a:bodyPr/>
                    <a:lstStyle/>
                    <a:p>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60"/>
                        </a:spcBef>
                      </a:pPr>
                      <a:r>
                        <a:rPr sz="1700" b="1" dirty="0">
                          <a:solidFill>
                            <a:srgbClr val="001F5F"/>
                          </a:solidFill>
                          <a:latin typeface="Calibri"/>
                          <a:cs typeface="Calibri"/>
                        </a:rPr>
                        <a:t>H</a:t>
                      </a:r>
                      <a:r>
                        <a:rPr sz="1700" b="1" spc="-5" dirty="0">
                          <a:solidFill>
                            <a:srgbClr val="001F5F"/>
                          </a:solidFill>
                          <a:latin typeface="Calibri"/>
                          <a:cs typeface="Calibri"/>
                        </a:rPr>
                        <a:t> </a:t>
                      </a:r>
                      <a:r>
                        <a:rPr sz="1700" b="1" dirty="0">
                          <a:solidFill>
                            <a:srgbClr val="001F5F"/>
                          </a:solidFill>
                          <a:latin typeface="Calibri"/>
                          <a:cs typeface="Calibri"/>
                        </a:rPr>
                        <a:t>–</a:t>
                      </a:r>
                      <a:r>
                        <a:rPr sz="1700" b="1" spc="-5" dirty="0">
                          <a:solidFill>
                            <a:srgbClr val="001F5F"/>
                          </a:solidFill>
                          <a:latin typeface="Calibri"/>
                          <a:cs typeface="Calibri"/>
                        </a:rPr>
                        <a:t> </a:t>
                      </a:r>
                      <a:r>
                        <a:rPr sz="1700" dirty="0">
                          <a:solidFill>
                            <a:srgbClr val="001F5F"/>
                          </a:solidFill>
                          <a:latin typeface="Calibri"/>
                          <a:cs typeface="Calibri"/>
                        </a:rPr>
                        <a:t>Persona</a:t>
                      </a:r>
                      <a:r>
                        <a:rPr sz="1700" spc="-45" dirty="0">
                          <a:solidFill>
                            <a:srgbClr val="001F5F"/>
                          </a:solidFill>
                          <a:latin typeface="Calibri"/>
                          <a:cs typeface="Calibri"/>
                        </a:rPr>
                        <a:t> </a:t>
                      </a:r>
                      <a:r>
                        <a:rPr sz="1700" dirty="0">
                          <a:solidFill>
                            <a:srgbClr val="001F5F"/>
                          </a:solidFill>
                          <a:latin typeface="Calibri"/>
                          <a:cs typeface="Calibri"/>
                        </a:rPr>
                        <a:t>tímida,</a:t>
                      </a:r>
                      <a:r>
                        <a:rPr sz="1700" spc="-35" dirty="0">
                          <a:solidFill>
                            <a:srgbClr val="001F5F"/>
                          </a:solidFill>
                          <a:latin typeface="Calibri"/>
                          <a:cs typeface="Calibri"/>
                        </a:rPr>
                        <a:t> </a:t>
                      </a:r>
                      <a:r>
                        <a:rPr sz="1700" dirty="0">
                          <a:solidFill>
                            <a:srgbClr val="001F5F"/>
                          </a:solidFill>
                          <a:latin typeface="Calibri"/>
                          <a:cs typeface="Calibri"/>
                        </a:rPr>
                        <a:t>miedosa</a:t>
                      </a:r>
                      <a:r>
                        <a:rPr sz="1700" spc="-30" dirty="0">
                          <a:solidFill>
                            <a:srgbClr val="001F5F"/>
                          </a:solidFill>
                          <a:latin typeface="Calibri"/>
                          <a:cs typeface="Calibri"/>
                        </a:rPr>
                        <a:t> </a:t>
                      </a:r>
                      <a:r>
                        <a:rPr sz="1700" dirty="0">
                          <a:solidFill>
                            <a:srgbClr val="001F5F"/>
                          </a:solidFill>
                          <a:latin typeface="Calibri"/>
                          <a:cs typeface="Calibri"/>
                        </a:rPr>
                        <a:t>y cohibida.</a:t>
                      </a:r>
                      <a:endParaRPr sz="170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457200">
                <a:tc rowSpan="2">
                  <a:txBody>
                    <a:bodyPr/>
                    <a:lstStyle/>
                    <a:p>
                      <a:pPr marL="90805">
                        <a:lnSpc>
                          <a:spcPct val="100000"/>
                        </a:lnSpc>
                        <a:spcBef>
                          <a:spcPts val="260"/>
                        </a:spcBef>
                      </a:pPr>
                      <a:r>
                        <a:rPr sz="1700" b="1" i="1" spc="-5" dirty="0">
                          <a:solidFill>
                            <a:srgbClr val="001F5F"/>
                          </a:solidFill>
                          <a:latin typeface="Calibri"/>
                          <a:cs typeface="Calibri"/>
                        </a:rPr>
                        <a:t>SENSIBILIDAD</a:t>
                      </a:r>
                      <a:endParaRPr sz="170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rowSpan="2">
                  <a:txBody>
                    <a:bodyPr/>
                    <a:lstStyle/>
                    <a:p>
                      <a:pPr marL="91440">
                        <a:lnSpc>
                          <a:spcPct val="100000"/>
                        </a:lnSpc>
                        <a:spcBef>
                          <a:spcPts val="260"/>
                        </a:spcBef>
                      </a:pPr>
                      <a:r>
                        <a:rPr sz="1700" b="1" spc="-5" dirty="0">
                          <a:solidFill>
                            <a:srgbClr val="001F5F"/>
                          </a:solidFill>
                          <a:latin typeface="Calibri"/>
                          <a:cs typeface="Calibri"/>
                        </a:rPr>
                        <a:t>Grado</a:t>
                      </a:r>
                      <a:r>
                        <a:rPr sz="1700" b="1" spc="-20" dirty="0">
                          <a:solidFill>
                            <a:srgbClr val="001F5F"/>
                          </a:solidFill>
                          <a:latin typeface="Calibri"/>
                          <a:cs typeface="Calibri"/>
                        </a:rPr>
                        <a:t> </a:t>
                      </a:r>
                      <a:r>
                        <a:rPr sz="1700" b="1" dirty="0">
                          <a:solidFill>
                            <a:srgbClr val="001F5F"/>
                          </a:solidFill>
                          <a:latin typeface="Calibri"/>
                          <a:cs typeface="Calibri"/>
                        </a:rPr>
                        <a:t>de</a:t>
                      </a:r>
                      <a:r>
                        <a:rPr sz="1700" b="1" spc="-25" dirty="0">
                          <a:solidFill>
                            <a:srgbClr val="001F5F"/>
                          </a:solidFill>
                          <a:latin typeface="Calibri"/>
                          <a:cs typeface="Calibri"/>
                        </a:rPr>
                        <a:t> </a:t>
                      </a:r>
                      <a:r>
                        <a:rPr sz="1700" b="1" spc="-5" dirty="0">
                          <a:solidFill>
                            <a:srgbClr val="001F5F"/>
                          </a:solidFill>
                          <a:latin typeface="Calibri"/>
                          <a:cs typeface="Calibri"/>
                        </a:rPr>
                        <a:t>empatía,</a:t>
                      </a:r>
                      <a:endParaRPr sz="1700">
                        <a:latin typeface="Calibri"/>
                        <a:cs typeface="Calibri"/>
                      </a:endParaRPr>
                    </a:p>
                    <a:p>
                      <a:pPr marL="91440" marR="432434">
                        <a:lnSpc>
                          <a:spcPct val="100000"/>
                        </a:lnSpc>
                        <a:spcBef>
                          <a:spcPts val="5"/>
                        </a:spcBef>
                      </a:pPr>
                      <a:r>
                        <a:rPr sz="1700" b="1" spc="-5" dirty="0">
                          <a:solidFill>
                            <a:srgbClr val="001F5F"/>
                          </a:solidFill>
                          <a:latin typeface="Calibri"/>
                          <a:cs typeface="Calibri"/>
                        </a:rPr>
                        <a:t>«sentimentalismo»</a:t>
                      </a:r>
                      <a:r>
                        <a:rPr sz="1700" b="1" spc="-45" dirty="0">
                          <a:solidFill>
                            <a:srgbClr val="001F5F"/>
                          </a:solidFill>
                          <a:latin typeface="Calibri"/>
                          <a:cs typeface="Calibri"/>
                        </a:rPr>
                        <a:t> </a:t>
                      </a:r>
                      <a:r>
                        <a:rPr sz="1700" b="1" dirty="0">
                          <a:solidFill>
                            <a:srgbClr val="001F5F"/>
                          </a:solidFill>
                          <a:latin typeface="Calibri"/>
                          <a:cs typeface="Calibri"/>
                        </a:rPr>
                        <a:t>y</a:t>
                      </a:r>
                      <a:r>
                        <a:rPr sz="1700" b="1" spc="-10" dirty="0">
                          <a:solidFill>
                            <a:srgbClr val="001F5F"/>
                          </a:solidFill>
                          <a:latin typeface="Calibri"/>
                          <a:cs typeface="Calibri"/>
                        </a:rPr>
                        <a:t> </a:t>
                      </a:r>
                      <a:r>
                        <a:rPr sz="1700" b="1" spc="-5" dirty="0">
                          <a:solidFill>
                            <a:srgbClr val="001F5F"/>
                          </a:solidFill>
                          <a:latin typeface="Calibri"/>
                          <a:cs typeface="Calibri"/>
                        </a:rPr>
                        <a:t>gusto </a:t>
                      </a:r>
                      <a:r>
                        <a:rPr sz="1700" b="1" spc="-365" dirty="0">
                          <a:solidFill>
                            <a:srgbClr val="001F5F"/>
                          </a:solidFill>
                          <a:latin typeface="Calibri"/>
                          <a:cs typeface="Calibri"/>
                        </a:rPr>
                        <a:t> </a:t>
                      </a:r>
                      <a:r>
                        <a:rPr sz="1700" b="1" spc="-5" dirty="0">
                          <a:solidFill>
                            <a:srgbClr val="001F5F"/>
                          </a:solidFill>
                          <a:latin typeface="Calibri"/>
                          <a:cs typeface="Calibri"/>
                        </a:rPr>
                        <a:t>por</a:t>
                      </a:r>
                      <a:r>
                        <a:rPr sz="1700" b="1" spc="-15" dirty="0">
                          <a:solidFill>
                            <a:srgbClr val="001F5F"/>
                          </a:solidFill>
                          <a:latin typeface="Calibri"/>
                          <a:cs typeface="Calibri"/>
                        </a:rPr>
                        <a:t> </a:t>
                      </a:r>
                      <a:r>
                        <a:rPr sz="1700" b="1" dirty="0">
                          <a:solidFill>
                            <a:srgbClr val="001F5F"/>
                          </a:solidFill>
                          <a:latin typeface="Calibri"/>
                          <a:cs typeface="Calibri"/>
                        </a:rPr>
                        <a:t>lo </a:t>
                      </a:r>
                      <a:r>
                        <a:rPr sz="1700" b="1" spc="-5" dirty="0">
                          <a:solidFill>
                            <a:srgbClr val="001F5F"/>
                          </a:solidFill>
                          <a:latin typeface="Calibri"/>
                          <a:cs typeface="Calibri"/>
                        </a:rPr>
                        <a:t>estético</a:t>
                      </a:r>
                      <a:endParaRPr sz="170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60"/>
                        </a:spcBef>
                      </a:pPr>
                      <a:r>
                        <a:rPr sz="1700" b="1" dirty="0">
                          <a:solidFill>
                            <a:srgbClr val="001F5F"/>
                          </a:solidFill>
                          <a:latin typeface="Calibri"/>
                          <a:cs typeface="Calibri"/>
                        </a:rPr>
                        <a:t>I</a:t>
                      </a:r>
                      <a:r>
                        <a:rPr sz="1700" b="1" spc="-5" dirty="0">
                          <a:solidFill>
                            <a:srgbClr val="001F5F"/>
                          </a:solidFill>
                          <a:latin typeface="Calibri"/>
                          <a:cs typeface="Calibri"/>
                        </a:rPr>
                        <a:t> </a:t>
                      </a:r>
                      <a:r>
                        <a:rPr sz="1700" b="1" dirty="0">
                          <a:solidFill>
                            <a:srgbClr val="001F5F"/>
                          </a:solidFill>
                          <a:latin typeface="Calibri"/>
                          <a:cs typeface="Calibri"/>
                        </a:rPr>
                        <a:t>+</a:t>
                      </a:r>
                      <a:r>
                        <a:rPr sz="1700" b="1" spc="370" dirty="0">
                          <a:solidFill>
                            <a:srgbClr val="001F5F"/>
                          </a:solidFill>
                          <a:latin typeface="Calibri"/>
                          <a:cs typeface="Calibri"/>
                        </a:rPr>
                        <a:t> </a:t>
                      </a:r>
                      <a:r>
                        <a:rPr sz="1700" dirty="0">
                          <a:solidFill>
                            <a:srgbClr val="001F5F"/>
                          </a:solidFill>
                          <a:latin typeface="Calibri"/>
                          <a:cs typeface="Calibri"/>
                        </a:rPr>
                        <a:t>Persona</a:t>
                      </a:r>
                      <a:r>
                        <a:rPr sz="1700" spc="-40" dirty="0">
                          <a:solidFill>
                            <a:srgbClr val="001F5F"/>
                          </a:solidFill>
                          <a:latin typeface="Calibri"/>
                          <a:cs typeface="Calibri"/>
                        </a:rPr>
                        <a:t> </a:t>
                      </a:r>
                      <a:r>
                        <a:rPr sz="1700" dirty="0">
                          <a:solidFill>
                            <a:srgbClr val="001F5F"/>
                          </a:solidFill>
                          <a:latin typeface="Calibri"/>
                          <a:cs typeface="Calibri"/>
                        </a:rPr>
                        <a:t>sensible,</a:t>
                      </a:r>
                      <a:r>
                        <a:rPr sz="1700" spc="-45" dirty="0">
                          <a:solidFill>
                            <a:srgbClr val="001F5F"/>
                          </a:solidFill>
                          <a:latin typeface="Calibri"/>
                          <a:cs typeface="Calibri"/>
                        </a:rPr>
                        <a:t> </a:t>
                      </a:r>
                      <a:r>
                        <a:rPr sz="1700" dirty="0">
                          <a:solidFill>
                            <a:srgbClr val="001F5F"/>
                          </a:solidFill>
                          <a:latin typeface="Calibri"/>
                          <a:cs typeface="Calibri"/>
                        </a:rPr>
                        <a:t>estética,</a:t>
                      </a:r>
                      <a:r>
                        <a:rPr sz="1700" spc="-30" dirty="0">
                          <a:solidFill>
                            <a:srgbClr val="001F5F"/>
                          </a:solidFill>
                          <a:latin typeface="Calibri"/>
                          <a:cs typeface="Calibri"/>
                        </a:rPr>
                        <a:t> </a:t>
                      </a:r>
                      <a:r>
                        <a:rPr sz="1700" dirty="0">
                          <a:solidFill>
                            <a:srgbClr val="001F5F"/>
                          </a:solidFill>
                          <a:latin typeface="Calibri"/>
                          <a:cs typeface="Calibri"/>
                        </a:rPr>
                        <a:t>sentimental.</a:t>
                      </a:r>
                      <a:endParaRPr sz="170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457212">
                <a:tc vMerge="1">
                  <a:txBody>
                    <a:bodyPr/>
                    <a:lstStyle/>
                    <a:p>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65"/>
                        </a:spcBef>
                      </a:pPr>
                      <a:r>
                        <a:rPr sz="1700" b="1" dirty="0">
                          <a:solidFill>
                            <a:srgbClr val="001F5F"/>
                          </a:solidFill>
                          <a:latin typeface="Calibri"/>
                          <a:cs typeface="Calibri"/>
                        </a:rPr>
                        <a:t>I</a:t>
                      </a:r>
                      <a:r>
                        <a:rPr sz="1700" b="1" spc="-5" dirty="0">
                          <a:solidFill>
                            <a:srgbClr val="001F5F"/>
                          </a:solidFill>
                          <a:latin typeface="Calibri"/>
                          <a:cs typeface="Calibri"/>
                        </a:rPr>
                        <a:t> </a:t>
                      </a:r>
                      <a:r>
                        <a:rPr sz="1700" b="1" dirty="0">
                          <a:solidFill>
                            <a:srgbClr val="001F5F"/>
                          </a:solidFill>
                          <a:latin typeface="Calibri"/>
                          <a:cs typeface="Calibri"/>
                        </a:rPr>
                        <a:t>–</a:t>
                      </a:r>
                      <a:r>
                        <a:rPr sz="1700" b="1" spc="-5" dirty="0">
                          <a:solidFill>
                            <a:srgbClr val="001F5F"/>
                          </a:solidFill>
                          <a:latin typeface="Calibri"/>
                          <a:cs typeface="Calibri"/>
                        </a:rPr>
                        <a:t> </a:t>
                      </a:r>
                      <a:r>
                        <a:rPr sz="1700" dirty="0">
                          <a:solidFill>
                            <a:srgbClr val="001F5F"/>
                          </a:solidFill>
                          <a:latin typeface="Calibri"/>
                          <a:cs typeface="Calibri"/>
                        </a:rPr>
                        <a:t>Persona</a:t>
                      </a:r>
                      <a:r>
                        <a:rPr sz="1700" spc="-15" dirty="0">
                          <a:solidFill>
                            <a:srgbClr val="001F5F"/>
                          </a:solidFill>
                          <a:latin typeface="Calibri"/>
                          <a:cs typeface="Calibri"/>
                        </a:rPr>
                        <a:t> </a:t>
                      </a:r>
                      <a:r>
                        <a:rPr sz="1700" spc="-5" dirty="0">
                          <a:solidFill>
                            <a:srgbClr val="001F5F"/>
                          </a:solidFill>
                          <a:latin typeface="Calibri"/>
                          <a:cs typeface="Calibri"/>
                        </a:rPr>
                        <a:t>objetiva,</a:t>
                      </a:r>
                      <a:r>
                        <a:rPr sz="1700" spc="-40" dirty="0">
                          <a:solidFill>
                            <a:srgbClr val="001F5F"/>
                          </a:solidFill>
                          <a:latin typeface="Calibri"/>
                          <a:cs typeface="Calibri"/>
                        </a:rPr>
                        <a:t> </a:t>
                      </a:r>
                      <a:r>
                        <a:rPr sz="1700" spc="-5" dirty="0">
                          <a:solidFill>
                            <a:srgbClr val="001F5F"/>
                          </a:solidFill>
                          <a:latin typeface="Calibri"/>
                          <a:cs typeface="Calibri"/>
                        </a:rPr>
                        <a:t>utilitaria.</a:t>
                      </a:r>
                      <a:endParaRPr sz="1700" dirty="0">
                        <a:latin typeface="Calibri"/>
                        <a:cs typeface="Calibri"/>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3813" y="318261"/>
            <a:ext cx="3747770" cy="452120"/>
          </a:xfrm>
          <a:prstGeom prst="rect">
            <a:avLst/>
          </a:prstGeom>
        </p:spPr>
        <p:txBody>
          <a:bodyPr vert="horz" wrap="square" lIns="0" tIns="12065" rIns="0" bIns="0" rtlCol="0">
            <a:spAutoFit/>
          </a:bodyPr>
          <a:lstStyle/>
          <a:p>
            <a:pPr marL="12700">
              <a:lnSpc>
                <a:spcPct val="100000"/>
              </a:lnSpc>
              <a:spcBef>
                <a:spcPts val="95"/>
              </a:spcBef>
            </a:pPr>
            <a:r>
              <a:rPr sz="2800" spc="-105" dirty="0"/>
              <a:t>16P</a:t>
            </a:r>
            <a:r>
              <a:rPr sz="2800" spc="-5" dirty="0"/>
              <a:t>F</a:t>
            </a:r>
            <a:r>
              <a:rPr sz="2800" spc="-180" dirty="0"/>
              <a:t> </a:t>
            </a:r>
            <a:r>
              <a:rPr sz="2800" spc="-5" dirty="0"/>
              <a:t>–</a:t>
            </a:r>
            <a:r>
              <a:rPr sz="2800" spc="-190" dirty="0"/>
              <a:t> </a:t>
            </a:r>
            <a:r>
              <a:rPr sz="2800" spc="-100" dirty="0"/>
              <a:t>E</a:t>
            </a:r>
            <a:r>
              <a:rPr sz="2800" spc="-105" dirty="0"/>
              <a:t>SC</a:t>
            </a:r>
            <a:r>
              <a:rPr sz="2800" spc="-100" dirty="0"/>
              <a:t>A</a:t>
            </a:r>
            <a:r>
              <a:rPr sz="2800" spc="-105" dirty="0"/>
              <a:t>L</a:t>
            </a:r>
            <a:r>
              <a:rPr sz="2800" spc="-100" dirty="0"/>
              <a:t>A</a:t>
            </a:r>
            <a:r>
              <a:rPr sz="2800" spc="-5" dirty="0"/>
              <a:t>S</a:t>
            </a:r>
            <a:r>
              <a:rPr sz="2800" spc="-204" dirty="0"/>
              <a:t> </a:t>
            </a:r>
            <a:r>
              <a:rPr sz="2800" spc="-105" dirty="0"/>
              <a:t>P</a:t>
            </a:r>
            <a:r>
              <a:rPr sz="2800" spc="-95" dirty="0"/>
              <a:t>R</a:t>
            </a:r>
            <a:r>
              <a:rPr sz="2800" spc="-100" dirty="0"/>
              <a:t>I</a:t>
            </a:r>
            <a:r>
              <a:rPr sz="2800" spc="-105" dirty="0"/>
              <a:t>M</a:t>
            </a:r>
            <a:r>
              <a:rPr sz="2800" spc="-100" dirty="0"/>
              <a:t>A</a:t>
            </a:r>
            <a:r>
              <a:rPr sz="2800" spc="-95" dirty="0"/>
              <a:t>R</a:t>
            </a:r>
            <a:r>
              <a:rPr sz="2800" spc="-100" dirty="0"/>
              <a:t>IA</a:t>
            </a:r>
            <a:r>
              <a:rPr sz="2800" spc="-5" dirty="0"/>
              <a:t>S</a:t>
            </a:r>
            <a:endParaRPr sz="2800"/>
          </a:p>
        </p:txBody>
      </p:sp>
      <p:sp>
        <p:nvSpPr>
          <p:cNvPr id="4" name="object 4"/>
          <p:cNvSpPr txBox="1"/>
          <p:nvPr/>
        </p:nvSpPr>
        <p:spPr>
          <a:xfrm>
            <a:off x="2576829" y="6427750"/>
            <a:ext cx="3178810" cy="252729"/>
          </a:xfrm>
          <a:prstGeom prst="rect">
            <a:avLst/>
          </a:prstGeom>
        </p:spPr>
        <p:txBody>
          <a:bodyPr vert="horz" wrap="square" lIns="0" tIns="0" rIns="0" bIns="0" rtlCol="0">
            <a:spAutoFit/>
          </a:bodyPr>
          <a:lstStyle/>
          <a:p>
            <a:pPr marL="12700" algn="ctr">
              <a:lnSpc>
                <a:spcPts val="1864"/>
              </a:lnSpc>
            </a:pPr>
            <a:r>
              <a:rPr lang="en-US" sz="1600" spc="-5" dirty="0">
                <a:solidFill>
                  <a:srgbClr val="41568E"/>
                </a:solidFill>
                <a:latin typeface="Arial MT"/>
                <a:cs typeface="Arial MT"/>
                <a:hlinkClick r:id="rId2"/>
              </a:rPr>
              <a:t>lipe.aguirre@gmail.com</a:t>
            </a:r>
            <a:endParaRPr lang="en-US" sz="1600" dirty="0">
              <a:latin typeface="Arial MT"/>
              <a:cs typeface="Arial MT"/>
            </a:endParaRPr>
          </a:p>
        </p:txBody>
      </p:sp>
      <p:graphicFrame>
        <p:nvGraphicFramePr>
          <p:cNvPr id="3" name="object 3"/>
          <p:cNvGraphicFramePr>
            <a:graphicFrameLocks noGrp="1"/>
          </p:cNvGraphicFramePr>
          <p:nvPr>
            <p:extLst>
              <p:ext uri="{D42A27DB-BD31-4B8C-83A1-F6EECF244321}">
                <p14:modId xmlns:p14="http://schemas.microsoft.com/office/powerpoint/2010/main" val="2948731268"/>
              </p:ext>
            </p:extLst>
          </p:nvPr>
        </p:nvGraphicFramePr>
        <p:xfrm>
          <a:off x="281177" y="1396872"/>
          <a:ext cx="8569324" cy="4419647"/>
        </p:xfrm>
        <a:graphic>
          <a:graphicData uri="http://schemas.openxmlformats.org/drawingml/2006/table">
            <a:tbl>
              <a:tblPr firstRow="1" bandRow="1">
                <a:tableStyleId>{2D5ABB26-0587-4C30-8999-92F81FD0307C}</a:tableStyleId>
              </a:tblPr>
              <a:tblGrid>
                <a:gridCol w="1808480">
                  <a:extLst>
                    <a:ext uri="{9D8B030D-6E8A-4147-A177-3AD203B41FA5}">
                      <a16:colId xmlns:a16="http://schemas.microsoft.com/office/drawing/2014/main" val="20000"/>
                    </a:ext>
                  </a:extLst>
                </a:gridCol>
                <a:gridCol w="2952115">
                  <a:extLst>
                    <a:ext uri="{9D8B030D-6E8A-4147-A177-3AD203B41FA5}">
                      <a16:colId xmlns:a16="http://schemas.microsoft.com/office/drawing/2014/main" val="20001"/>
                    </a:ext>
                  </a:extLst>
                </a:gridCol>
                <a:gridCol w="3808729">
                  <a:extLst>
                    <a:ext uri="{9D8B030D-6E8A-4147-A177-3AD203B41FA5}">
                      <a16:colId xmlns:a16="http://schemas.microsoft.com/office/drawing/2014/main" val="20002"/>
                    </a:ext>
                  </a:extLst>
                </a:gridCol>
              </a:tblGrid>
              <a:tr h="609600">
                <a:tc>
                  <a:txBody>
                    <a:bodyPr/>
                    <a:lstStyle/>
                    <a:p>
                      <a:pPr marL="300990" marR="293370" indent="88265">
                        <a:lnSpc>
                          <a:spcPct val="100000"/>
                        </a:lnSpc>
                        <a:spcBef>
                          <a:spcPts val="315"/>
                        </a:spcBef>
                      </a:pPr>
                      <a:r>
                        <a:rPr sz="1700" b="1" spc="-10" dirty="0">
                          <a:solidFill>
                            <a:srgbClr val="001F5F"/>
                          </a:solidFill>
                          <a:latin typeface="Arial"/>
                          <a:cs typeface="Arial"/>
                        </a:rPr>
                        <a:t>ESCALAS </a:t>
                      </a:r>
                      <a:r>
                        <a:rPr sz="1700" b="1" spc="-5" dirty="0">
                          <a:solidFill>
                            <a:srgbClr val="001F5F"/>
                          </a:solidFill>
                          <a:latin typeface="Arial"/>
                          <a:cs typeface="Arial"/>
                        </a:rPr>
                        <a:t> </a:t>
                      </a:r>
                      <a:r>
                        <a:rPr sz="1700" b="1" dirty="0">
                          <a:solidFill>
                            <a:srgbClr val="001F5F"/>
                          </a:solidFill>
                          <a:latin typeface="Arial"/>
                          <a:cs typeface="Arial"/>
                        </a:rPr>
                        <a:t>P</a:t>
                      </a:r>
                      <a:r>
                        <a:rPr sz="1700" b="1" spc="5" dirty="0">
                          <a:solidFill>
                            <a:srgbClr val="001F5F"/>
                          </a:solidFill>
                          <a:latin typeface="Arial"/>
                          <a:cs typeface="Arial"/>
                        </a:rPr>
                        <a:t>R</a:t>
                      </a:r>
                      <a:r>
                        <a:rPr sz="1700" b="1" spc="-5" dirty="0">
                          <a:solidFill>
                            <a:srgbClr val="001F5F"/>
                          </a:solidFill>
                          <a:latin typeface="Arial"/>
                          <a:cs typeface="Arial"/>
                        </a:rPr>
                        <a:t>I</a:t>
                      </a:r>
                      <a:r>
                        <a:rPr sz="1700" b="1" dirty="0">
                          <a:solidFill>
                            <a:srgbClr val="001F5F"/>
                          </a:solidFill>
                          <a:latin typeface="Arial"/>
                          <a:cs typeface="Arial"/>
                        </a:rPr>
                        <a:t>M</a:t>
                      </a:r>
                      <a:r>
                        <a:rPr sz="1700" b="1" spc="-35" dirty="0">
                          <a:solidFill>
                            <a:srgbClr val="001F5F"/>
                          </a:solidFill>
                          <a:latin typeface="Arial"/>
                          <a:cs typeface="Arial"/>
                        </a:rPr>
                        <a:t>A</a:t>
                      </a:r>
                      <a:r>
                        <a:rPr sz="1700" b="1" dirty="0">
                          <a:solidFill>
                            <a:srgbClr val="001F5F"/>
                          </a:solidFill>
                          <a:latin typeface="Arial"/>
                          <a:cs typeface="Arial"/>
                        </a:rPr>
                        <a:t>R</a:t>
                      </a:r>
                      <a:r>
                        <a:rPr sz="1700" b="1" spc="-5" dirty="0">
                          <a:solidFill>
                            <a:srgbClr val="001F5F"/>
                          </a:solidFill>
                          <a:latin typeface="Arial"/>
                          <a:cs typeface="Arial"/>
                        </a:rPr>
                        <a:t>I</a:t>
                      </a:r>
                      <a:r>
                        <a:rPr sz="1700" b="1" spc="-35" dirty="0">
                          <a:solidFill>
                            <a:srgbClr val="001F5F"/>
                          </a:solidFill>
                          <a:latin typeface="Arial"/>
                          <a:cs typeface="Arial"/>
                        </a:rPr>
                        <a:t>A</a:t>
                      </a:r>
                      <a:r>
                        <a:rPr sz="1700" b="1" dirty="0">
                          <a:solidFill>
                            <a:srgbClr val="001F5F"/>
                          </a:solidFill>
                          <a:latin typeface="Arial"/>
                          <a:cs typeface="Arial"/>
                        </a:rPr>
                        <a:t>S</a:t>
                      </a:r>
                      <a:endParaRPr sz="1700">
                        <a:latin typeface="Arial"/>
                        <a:cs typeface="Arial"/>
                      </a:endParaRPr>
                    </a:p>
                  </a:txBody>
                  <a:tcPr marL="0" marR="0" marT="40005"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solidFill>
                      <a:srgbClr val="BEBEBE"/>
                    </a:solidFill>
                  </a:tcPr>
                </a:tc>
                <a:tc gridSpan="2">
                  <a:txBody>
                    <a:bodyPr/>
                    <a:lstStyle/>
                    <a:p>
                      <a:pPr algn="ctr">
                        <a:lnSpc>
                          <a:spcPct val="100000"/>
                        </a:lnSpc>
                        <a:spcBef>
                          <a:spcPts val="315"/>
                        </a:spcBef>
                      </a:pPr>
                      <a:r>
                        <a:rPr sz="1700" b="1" dirty="0">
                          <a:solidFill>
                            <a:srgbClr val="001F5F"/>
                          </a:solidFill>
                          <a:latin typeface="Arial"/>
                          <a:cs typeface="Arial"/>
                        </a:rPr>
                        <a:t>DESCRIPCIÓN</a:t>
                      </a:r>
                      <a:endParaRPr sz="1700">
                        <a:latin typeface="Arial"/>
                        <a:cs typeface="Arial"/>
                      </a:endParaRPr>
                    </a:p>
                  </a:txBody>
                  <a:tcPr marL="0" marR="0" marT="40005"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solidFill>
                      <a:srgbClr val="BEBEBE"/>
                    </a:solidFill>
                  </a:tcPr>
                </a:tc>
                <a:tc hMerge="1">
                  <a:txBody>
                    <a:bodyPr/>
                    <a:lstStyle/>
                    <a:p>
                      <a:endParaRPr/>
                    </a:p>
                  </a:txBody>
                  <a:tcPr marL="0" marR="0" marT="0" marB="0"/>
                </a:tc>
                <a:extLst>
                  <a:ext uri="{0D108BD9-81ED-4DB2-BD59-A6C34878D82A}">
                    <a16:rowId xmlns:a16="http://schemas.microsoft.com/office/drawing/2014/main" val="10000"/>
                  </a:ext>
                </a:extLst>
              </a:tr>
              <a:tr h="609600">
                <a:tc rowSpan="2">
                  <a:txBody>
                    <a:bodyPr/>
                    <a:lstStyle/>
                    <a:p>
                      <a:pPr marL="91440">
                        <a:lnSpc>
                          <a:spcPct val="100000"/>
                        </a:lnSpc>
                        <a:spcBef>
                          <a:spcPts val="315"/>
                        </a:spcBef>
                      </a:pPr>
                      <a:r>
                        <a:rPr sz="1700" b="1" i="1" dirty="0">
                          <a:solidFill>
                            <a:srgbClr val="001F5F"/>
                          </a:solidFill>
                          <a:latin typeface="Arial"/>
                          <a:cs typeface="Arial"/>
                        </a:rPr>
                        <a:t>VIGILANCIA</a:t>
                      </a:r>
                      <a:endParaRPr sz="1700">
                        <a:latin typeface="Arial"/>
                        <a:cs typeface="Arial"/>
                      </a:endParaRPr>
                    </a:p>
                  </a:txBody>
                  <a:tcPr marL="0" marR="0" marT="40005"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tc rowSpan="2">
                  <a:txBody>
                    <a:bodyPr/>
                    <a:lstStyle/>
                    <a:p>
                      <a:pPr marL="91440" marR="673735">
                        <a:lnSpc>
                          <a:spcPct val="100000"/>
                        </a:lnSpc>
                        <a:spcBef>
                          <a:spcPts val="315"/>
                        </a:spcBef>
                      </a:pPr>
                      <a:r>
                        <a:rPr sz="1700" b="1" dirty="0">
                          <a:solidFill>
                            <a:srgbClr val="001F5F"/>
                          </a:solidFill>
                          <a:latin typeface="Arial"/>
                          <a:cs typeface="Arial"/>
                        </a:rPr>
                        <a:t>Grado</a:t>
                      </a:r>
                      <a:r>
                        <a:rPr sz="1700" b="1" spc="-30" dirty="0">
                          <a:solidFill>
                            <a:srgbClr val="001F5F"/>
                          </a:solidFill>
                          <a:latin typeface="Arial"/>
                          <a:cs typeface="Arial"/>
                        </a:rPr>
                        <a:t> </a:t>
                      </a:r>
                      <a:r>
                        <a:rPr sz="1700" b="1" dirty="0">
                          <a:solidFill>
                            <a:srgbClr val="001F5F"/>
                          </a:solidFill>
                          <a:latin typeface="Arial"/>
                          <a:cs typeface="Arial"/>
                        </a:rPr>
                        <a:t>de</a:t>
                      </a:r>
                      <a:r>
                        <a:rPr sz="1700" b="1" spc="-30" dirty="0">
                          <a:solidFill>
                            <a:srgbClr val="001F5F"/>
                          </a:solidFill>
                          <a:latin typeface="Arial"/>
                          <a:cs typeface="Arial"/>
                        </a:rPr>
                        <a:t> </a:t>
                      </a:r>
                      <a:r>
                        <a:rPr sz="1700" b="1" dirty="0">
                          <a:solidFill>
                            <a:srgbClr val="001F5F"/>
                          </a:solidFill>
                          <a:latin typeface="Arial"/>
                          <a:cs typeface="Arial"/>
                        </a:rPr>
                        <a:t>suspicacia, </a:t>
                      </a:r>
                      <a:r>
                        <a:rPr sz="1700" b="1" spc="-459" dirty="0">
                          <a:solidFill>
                            <a:srgbClr val="001F5F"/>
                          </a:solidFill>
                          <a:latin typeface="Arial"/>
                          <a:cs typeface="Arial"/>
                        </a:rPr>
                        <a:t> </a:t>
                      </a:r>
                      <a:r>
                        <a:rPr sz="1700" b="1" dirty="0">
                          <a:solidFill>
                            <a:srgbClr val="001F5F"/>
                          </a:solidFill>
                          <a:latin typeface="Arial"/>
                          <a:cs typeface="Arial"/>
                        </a:rPr>
                        <a:t>escepticismo, </a:t>
                      </a:r>
                      <a:r>
                        <a:rPr sz="1700" b="1" spc="5" dirty="0">
                          <a:solidFill>
                            <a:srgbClr val="001F5F"/>
                          </a:solidFill>
                          <a:latin typeface="Arial"/>
                          <a:cs typeface="Arial"/>
                        </a:rPr>
                        <a:t> </a:t>
                      </a:r>
                      <a:r>
                        <a:rPr sz="1700" b="1" dirty="0">
                          <a:solidFill>
                            <a:srgbClr val="001F5F"/>
                          </a:solidFill>
                          <a:latin typeface="Arial"/>
                          <a:cs typeface="Arial"/>
                        </a:rPr>
                        <a:t>desconfianza.</a:t>
                      </a:r>
                      <a:endParaRPr sz="1700">
                        <a:latin typeface="Arial"/>
                        <a:cs typeface="Arial"/>
                      </a:endParaRPr>
                    </a:p>
                  </a:txBody>
                  <a:tcPr marL="0" marR="0" marT="40005"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tc>
                  <a:txBody>
                    <a:bodyPr/>
                    <a:lstStyle/>
                    <a:p>
                      <a:pPr marL="92075">
                        <a:lnSpc>
                          <a:spcPct val="100000"/>
                        </a:lnSpc>
                        <a:spcBef>
                          <a:spcPts val="315"/>
                        </a:spcBef>
                      </a:pPr>
                      <a:r>
                        <a:rPr sz="1700" b="1" dirty="0">
                          <a:solidFill>
                            <a:srgbClr val="001F5F"/>
                          </a:solidFill>
                          <a:latin typeface="Arial"/>
                          <a:cs typeface="Arial"/>
                        </a:rPr>
                        <a:t>L</a:t>
                      </a:r>
                      <a:r>
                        <a:rPr sz="1700" b="1" spc="-10" dirty="0">
                          <a:solidFill>
                            <a:srgbClr val="001F5F"/>
                          </a:solidFill>
                          <a:latin typeface="Arial"/>
                          <a:cs typeface="Arial"/>
                        </a:rPr>
                        <a:t> </a:t>
                      </a:r>
                      <a:r>
                        <a:rPr sz="1700" b="1" dirty="0">
                          <a:solidFill>
                            <a:srgbClr val="001F5F"/>
                          </a:solidFill>
                          <a:latin typeface="Arial"/>
                          <a:cs typeface="Arial"/>
                        </a:rPr>
                        <a:t>+</a:t>
                      </a:r>
                      <a:r>
                        <a:rPr sz="1700" b="1" spc="-20" dirty="0">
                          <a:solidFill>
                            <a:srgbClr val="001F5F"/>
                          </a:solidFill>
                          <a:latin typeface="Arial"/>
                          <a:cs typeface="Arial"/>
                        </a:rPr>
                        <a:t> </a:t>
                      </a:r>
                      <a:r>
                        <a:rPr sz="1700" b="0" dirty="0">
                          <a:solidFill>
                            <a:srgbClr val="001F5F"/>
                          </a:solidFill>
                          <a:latin typeface="Arial"/>
                          <a:cs typeface="Arial"/>
                        </a:rPr>
                        <a:t>Persona</a:t>
                      </a:r>
                      <a:r>
                        <a:rPr sz="1700" b="0" spc="-15" dirty="0">
                          <a:solidFill>
                            <a:srgbClr val="001F5F"/>
                          </a:solidFill>
                          <a:latin typeface="Arial"/>
                          <a:cs typeface="Arial"/>
                        </a:rPr>
                        <a:t> </a:t>
                      </a:r>
                      <a:r>
                        <a:rPr sz="1700" b="0" dirty="0">
                          <a:solidFill>
                            <a:srgbClr val="001F5F"/>
                          </a:solidFill>
                          <a:latin typeface="Arial"/>
                          <a:cs typeface="Arial"/>
                        </a:rPr>
                        <a:t>suspicaz,</a:t>
                      </a:r>
                      <a:r>
                        <a:rPr sz="1700" b="0" spc="-15" dirty="0">
                          <a:solidFill>
                            <a:srgbClr val="001F5F"/>
                          </a:solidFill>
                          <a:latin typeface="Arial"/>
                          <a:cs typeface="Arial"/>
                        </a:rPr>
                        <a:t> </a:t>
                      </a:r>
                      <a:r>
                        <a:rPr sz="1700" b="0" dirty="0">
                          <a:solidFill>
                            <a:srgbClr val="001F5F"/>
                          </a:solidFill>
                          <a:latin typeface="Arial"/>
                          <a:cs typeface="Arial"/>
                        </a:rPr>
                        <a:t>escéptica,</a:t>
                      </a:r>
                      <a:endParaRPr sz="1700" b="0" dirty="0">
                        <a:latin typeface="Arial"/>
                        <a:cs typeface="Arial"/>
                      </a:endParaRPr>
                    </a:p>
                    <a:p>
                      <a:pPr marL="92075">
                        <a:lnSpc>
                          <a:spcPct val="100000"/>
                        </a:lnSpc>
                        <a:spcBef>
                          <a:spcPts val="5"/>
                        </a:spcBef>
                      </a:pPr>
                      <a:r>
                        <a:rPr sz="1700" b="0" spc="-5" dirty="0">
                          <a:solidFill>
                            <a:srgbClr val="001F5F"/>
                          </a:solidFill>
                          <a:latin typeface="Arial"/>
                          <a:cs typeface="Arial"/>
                        </a:rPr>
                        <a:t>precavida</a:t>
                      </a:r>
                      <a:endParaRPr sz="1700" b="0" dirty="0">
                        <a:latin typeface="Arial"/>
                        <a:cs typeface="Arial"/>
                      </a:endParaRPr>
                    </a:p>
                  </a:txBody>
                  <a:tcPr marL="0" marR="0" marT="40005"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extLst>
                  <a:ext uri="{0D108BD9-81ED-4DB2-BD59-A6C34878D82A}">
                    <a16:rowId xmlns:a16="http://schemas.microsoft.com/office/drawing/2014/main" val="10001"/>
                  </a:ext>
                </a:extLst>
              </a:tr>
              <a:tr h="370839">
                <a:tc vMerge="1">
                  <a:txBody>
                    <a:bodyPr/>
                    <a:lstStyle/>
                    <a:p>
                      <a:endParaRPr/>
                    </a:p>
                  </a:txBody>
                  <a:tcPr marL="0" marR="0" marT="40005"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tc vMerge="1">
                  <a:txBody>
                    <a:bodyPr/>
                    <a:lstStyle/>
                    <a:p>
                      <a:endParaRPr/>
                    </a:p>
                  </a:txBody>
                  <a:tcPr marL="0" marR="0" marT="40005"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tc>
                  <a:txBody>
                    <a:bodyPr/>
                    <a:lstStyle/>
                    <a:p>
                      <a:pPr marL="92075">
                        <a:lnSpc>
                          <a:spcPct val="100000"/>
                        </a:lnSpc>
                        <a:spcBef>
                          <a:spcPts val="320"/>
                        </a:spcBef>
                      </a:pPr>
                      <a:r>
                        <a:rPr sz="1700" b="1" dirty="0">
                          <a:solidFill>
                            <a:srgbClr val="001F5F"/>
                          </a:solidFill>
                          <a:latin typeface="Arial"/>
                          <a:cs typeface="Arial"/>
                        </a:rPr>
                        <a:t>L</a:t>
                      </a:r>
                      <a:r>
                        <a:rPr sz="1700" b="1" spc="-15" dirty="0">
                          <a:solidFill>
                            <a:srgbClr val="001F5F"/>
                          </a:solidFill>
                          <a:latin typeface="Arial"/>
                          <a:cs typeface="Arial"/>
                        </a:rPr>
                        <a:t> </a:t>
                      </a:r>
                      <a:r>
                        <a:rPr sz="1700" b="1" dirty="0">
                          <a:solidFill>
                            <a:srgbClr val="001F5F"/>
                          </a:solidFill>
                          <a:latin typeface="Arial"/>
                          <a:cs typeface="Arial"/>
                        </a:rPr>
                        <a:t>– </a:t>
                      </a:r>
                      <a:r>
                        <a:rPr sz="1700" b="0" dirty="0">
                          <a:solidFill>
                            <a:srgbClr val="001F5F"/>
                          </a:solidFill>
                          <a:latin typeface="Arial"/>
                          <a:cs typeface="Arial"/>
                        </a:rPr>
                        <a:t>Persona</a:t>
                      </a:r>
                      <a:r>
                        <a:rPr sz="1700" b="0" spc="-10" dirty="0">
                          <a:solidFill>
                            <a:srgbClr val="001F5F"/>
                          </a:solidFill>
                          <a:latin typeface="Arial"/>
                          <a:cs typeface="Arial"/>
                        </a:rPr>
                        <a:t> </a:t>
                      </a:r>
                      <a:r>
                        <a:rPr sz="1700" b="0" dirty="0">
                          <a:solidFill>
                            <a:srgbClr val="001F5F"/>
                          </a:solidFill>
                          <a:latin typeface="Arial"/>
                          <a:cs typeface="Arial"/>
                        </a:rPr>
                        <a:t>confiada</a:t>
                      </a:r>
                      <a:r>
                        <a:rPr sz="1700" b="0" spc="-10" dirty="0">
                          <a:solidFill>
                            <a:srgbClr val="001F5F"/>
                          </a:solidFill>
                          <a:latin typeface="Arial"/>
                          <a:cs typeface="Arial"/>
                        </a:rPr>
                        <a:t> </a:t>
                      </a:r>
                      <a:r>
                        <a:rPr sz="1700" b="0" dirty="0">
                          <a:solidFill>
                            <a:srgbClr val="001F5F"/>
                          </a:solidFill>
                          <a:latin typeface="Arial"/>
                          <a:cs typeface="Arial"/>
                        </a:rPr>
                        <a:t>y</a:t>
                      </a:r>
                      <a:r>
                        <a:rPr sz="1700" b="0" spc="-20" dirty="0">
                          <a:solidFill>
                            <a:srgbClr val="001F5F"/>
                          </a:solidFill>
                          <a:latin typeface="Arial"/>
                          <a:cs typeface="Arial"/>
                        </a:rPr>
                        <a:t> </a:t>
                      </a:r>
                      <a:r>
                        <a:rPr sz="1700" b="0" dirty="0">
                          <a:solidFill>
                            <a:srgbClr val="001F5F"/>
                          </a:solidFill>
                          <a:latin typeface="Arial"/>
                          <a:cs typeface="Arial"/>
                        </a:rPr>
                        <a:t>adaptable</a:t>
                      </a:r>
                      <a:endParaRPr sz="1700" b="0" dirty="0">
                        <a:latin typeface="Arial"/>
                        <a:cs typeface="Arial"/>
                      </a:endParaRPr>
                    </a:p>
                  </a:txBody>
                  <a:tcPr marL="0" marR="0" marT="40640"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extLst>
                  <a:ext uri="{0D108BD9-81ED-4DB2-BD59-A6C34878D82A}">
                    <a16:rowId xmlns:a16="http://schemas.microsoft.com/office/drawing/2014/main" val="10002"/>
                  </a:ext>
                </a:extLst>
              </a:tr>
              <a:tr h="370839">
                <a:tc rowSpan="2">
                  <a:txBody>
                    <a:bodyPr/>
                    <a:lstStyle/>
                    <a:p>
                      <a:pPr marL="91440">
                        <a:lnSpc>
                          <a:spcPct val="100000"/>
                        </a:lnSpc>
                        <a:spcBef>
                          <a:spcPts val="320"/>
                        </a:spcBef>
                      </a:pPr>
                      <a:r>
                        <a:rPr sz="1700" b="1" i="1" spc="-5" dirty="0">
                          <a:solidFill>
                            <a:srgbClr val="001F5F"/>
                          </a:solidFill>
                          <a:latin typeface="Arial"/>
                          <a:cs typeface="Arial"/>
                        </a:rPr>
                        <a:t>ABSTRACCIÓN</a:t>
                      </a:r>
                      <a:endParaRPr sz="1700">
                        <a:latin typeface="Arial"/>
                        <a:cs typeface="Arial"/>
                      </a:endParaRPr>
                    </a:p>
                  </a:txBody>
                  <a:tcPr marL="0" marR="0" marT="40640"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tc rowSpan="2">
                  <a:txBody>
                    <a:bodyPr/>
                    <a:lstStyle/>
                    <a:p>
                      <a:pPr marL="91440" marR="902969">
                        <a:lnSpc>
                          <a:spcPct val="100000"/>
                        </a:lnSpc>
                        <a:spcBef>
                          <a:spcPts val="320"/>
                        </a:spcBef>
                      </a:pPr>
                      <a:r>
                        <a:rPr sz="1700" b="1" dirty="0">
                          <a:solidFill>
                            <a:srgbClr val="001F5F"/>
                          </a:solidFill>
                          <a:latin typeface="Arial"/>
                          <a:cs typeface="Arial"/>
                        </a:rPr>
                        <a:t>Medida</a:t>
                      </a:r>
                      <a:r>
                        <a:rPr sz="1700" b="1" spc="-40" dirty="0">
                          <a:solidFill>
                            <a:srgbClr val="001F5F"/>
                          </a:solidFill>
                          <a:latin typeface="Arial"/>
                          <a:cs typeface="Arial"/>
                        </a:rPr>
                        <a:t> </a:t>
                      </a:r>
                      <a:r>
                        <a:rPr sz="1700" b="1" dirty="0">
                          <a:solidFill>
                            <a:srgbClr val="001F5F"/>
                          </a:solidFill>
                          <a:latin typeface="Arial"/>
                          <a:cs typeface="Arial"/>
                        </a:rPr>
                        <a:t>del</a:t>
                      </a:r>
                      <a:r>
                        <a:rPr sz="1700" b="1" spc="-35" dirty="0">
                          <a:solidFill>
                            <a:srgbClr val="001F5F"/>
                          </a:solidFill>
                          <a:latin typeface="Arial"/>
                          <a:cs typeface="Arial"/>
                        </a:rPr>
                        <a:t> </a:t>
                      </a:r>
                      <a:r>
                        <a:rPr sz="1700" b="1" dirty="0">
                          <a:solidFill>
                            <a:srgbClr val="001F5F"/>
                          </a:solidFill>
                          <a:latin typeface="Arial"/>
                          <a:cs typeface="Arial"/>
                        </a:rPr>
                        <a:t>sentido </a:t>
                      </a:r>
                      <a:r>
                        <a:rPr sz="1700" b="1" spc="-459" dirty="0">
                          <a:solidFill>
                            <a:srgbClr val="001F5F"/>
                          </a:solidFill>
                          <a:latin typeface="Arial"/>
                          <a:cs typeface="Arial"/>
                        </a:rPr>
                        <a:t> </a:t>
                      </a:r>
                      <a:r>
                        <a:rPr sz="1700" b="1" dirty="0">
                          <a:solidFill>
                            <a:srgbClr val="001F5F"/>
                          </a:solidFill>
                          <a:latin typeface="Arial"/>
                          <a:cs typeface="Arial"/>
                        </a:rPr>
                        <a:t>práctico</a:t>
                      </a:r>
                      <a:endParaRPr sz="1700">
                        <a:latin typeface="Arial"/>
                        <a:cs typeface="Arial"/>
                      </a:endParaRPr>
                    </a:p>
                  </a:txBody>
                  <a:tcPr marL="0" marR="0" marT="40640"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tc>
                  <a:txBody>
                    <a:bodyPr/>
                    <a:lstStyle/>
                    <a:p>
                      <a:pPr marL="92075">
                        <a:lnSpc>
                          <a:spcPct val="100000"/>
                        </a:lnSpc>
                        <a:spcBef>
                          <a:spcPts val="320"/>
                        </a:spcBef>
                      </a:pPr>
                      <a:r>
                        <a:rPr sz="1700" b="1" dirty="0">
                          <a:solidFill>
                            <a:srgbClr val="001F5F"/>
                          </a:solidFill>
                          <a:latin typeface="Arial"/>
                          <a:cs typeface="Arial"/>
                        </a:rPr>
                        <a:t>M</a:t>
                      </a:r>
                      <a:r>
                        <a:rPr sz="1700" b="1" spc="-20" dirty="0">
                          <a:solidFill>
                            <a:srgbClr val="001F5F"/>
                          </a:solidFill>
                          <a:latin typeface="Arial"/>
                          <a:cs typeface="Arial"/>
                        </a:rPr>
                        <a:t> </a:t>
                      </a:r>
                      <a:r>
                        <a:rPr sz="1700" b="1" dirty="0">
                          <a:solidFill>
                            <a:srgbClr val="001F5F"/>
                          </a:solidFill>
                          <a:latin typeface="Arial"/>
                          <a:cs typeface="Arial"/>
                        </a:rPr>
                        <a:t>+</a:t>
                      </a:r>
                      <a:r>
                        <a:rPr sz="1700" b="1" spc="-20" dirty="0">
                          <a:solidFill>
                            <a:srgbClr val="001F5F"/>
                          </a:solidFill>
                          <a:latin typeface="Arial"/>
                          <a:cs typeface="Arial"/>
                        </a:rPr>
                        <a:t> </a:t>
                      </a:r>
                      <a:r>
                        <a:rPr sz="1700" dirty="0">
                          <a:solidFill>
                            <a:srgbClr val="001F5F"/>
                          </a:solidFill>
                          <a:latin typeface="Arial MT"/>
                          <a:cs typeface="Arial MT"/>
                        </a:rPr>
                        <a:t>Persona</a:t>
                      </a:r>
                      <a:r>
                        <a:rPr sz="1700" spc="-5" dirty="0">
                          <a:solidFill>
                            <a:srgbClr val="001F5F"/>
                          </a:solidFill>
                          <a:latin typeface="Arial MT"/>
                          <a:cs typeface="Arial MT"/>
                        </a:rPr>
                        <a:t> </a:t>
                      </a:r>
                      <a:r>
                        <a:rPr sz="1700" dirty="0">
                          <a:solidFill>
                            <a:srgbClr val="001F5F"/>
                          </a:solidFill>
                          <a:latin typeface="Arial MT"/>
                          <a:cs typeface="Arial MT"/>
                        </a:rPr>
                        <a:t>imaginativa,</a:t>
                      </a:r>
                      <a:r>
                        <a:rPr sz="1700" spc="-20" dirty="0">
                          <a:solidFill>
                            <a:srgbClr val="001F5F"/>
                          </a:solidFill>
                          <a:latin typeface="Arial MT"/>
                          <a:cs typeface="Arial MT"/>
                        </a:rPr>
                        <a:t> </a:t>
                      </a:r>
                      <a:r>
                        <a:rPr sz="1700" dirty="0">
                          <a:solidFill>
                            <a:srgbClr val="001F5F"/>
                          </a:solidFill>
                          <a:latin typeface="Arial MT"/>
                          <a:cs typeface="Arial MT"/>
                        </a:rPr>
                        <a:t>idealista</a:t>
                      </a:r>
                      <a:endParaRPr sz="1700">
                        <a:latin typeface="Arial MT"/>
                        <a:cs typeface="Arial MT"/>
                      </a:endParaRPr>
                    </a:p>
                  </a:txBody>
                  <a:tcPr marL="0" marR="0" marT="40640"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extLst>
                  <a:ext uri="{0D108BD9-81ED-4DB2-BD59-A6C34878D82A}">
                    <a16:rowId xmlns:a16="http://schemas.microsoft.com/office/drawing/2014/main" val="10003"/>
                  </a:ext>
                </a:extLst>
              </a:tr>
              <a:tr h="370840">
                <a:tc vMerge="1">
                  <a:txBody>
                    <a:bodyPr/>
                    <a:lstStyle/>
                    <a:p>
                      <a:endParaRPr/>
                    </a:p>
                  </a:txBody>
                  <a:tcPr marL="0" marR="0" marT="40640"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tc vMerge="1">
                  <a:txBody>
                    <a:bodyPr/>
                    <a:lstStyle/>
                    <a:p>
                      <a:endParaRPr/>
                    </a:p>
                  </a:txBody>
                  <a:tcPr marL="0" marR="0" marT="40640"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tc>
                  <a:txBody>
                    <a:bodyPr/>
                    <a:lstStyle/>
                    <a:p>
                      <a:pPr marL="92075">
                        <a:lnSpc>
                          <a:spcPct val="100000"/>
                        </a:lnSpc>
                        <a:spcBef>
                          <a:spcPts val="320"/>
                        </a:spcBef>
                      </a:pPr>
                      <a:r>
                        <a:rPr sz="1700" b="1" dirty="0">
                          <a:solidFill>
                            <a:srgbClr val="001F5F"/>
                          </a:solidFill>
                          <a:latin typeface="Arial"/>
                          <a:cs typeface="Arial"/>
                        </a:rPr>
                        <a:t>M</a:t>
                      </a:r>
                      <a:r>
                        <a:rPr sz="1700" b="1" spc="-25" dirty="0">
                          <a:solidFill>
                            <a:srgbClr val="001F5F"/>
                          </a:solidFill>
                          <a:latin typeface="Arial"/>
                          <a:cs typeface="Arial"/>
                        </a:rPr>
                        <a:t> </a:t>
                      </a:r>
                      <a:r>
                        <a:rPr sz="1700" b="1" dirty="0">
                          <a:solidFill>
                            <a:srgbClr val="001F5F"/>
                          </a:solidFill>
                          <a:latin typeface="Arial"/>
                          <a:cs typeface="Arial"/>
                        </a:rPr>
                        <a:t>–</a:t>
                      </a:r>
                      <a:r>
                        <a:rPr sz="1700" b="1" spc="-10" dirty="0">
                          <a:solidFill>
                            <a:srgbClr val="001F5F"/>
                          </a:solidFill>
                          <a:latin typeface="Arial"/>
                          <a:cs typeface="Arial"/>
                        </a:rPr>
                        <a:t> </a:t>
                      </a:r>
                      <a:r>
                        <a:rPr sz="1700" dirty="0">
                          <a:solidFill>
                            <a:srgbClr val="001F5F"/>
                          </a:solidFill>
                          <a:latin typeface="Arial MT"/>
                          <a:cs typeface="Arial MT"/>
                        </a:rPr>
                        <a:t>Persona</a:t>
                      </a:r>
                      <a:r>
                        <a:rPr sz="1700" spc="-5" dirty="0">
                          <a:solidFill>
                            <a:srgbClr val="001F5F"/>
                          </a:solidFill>
                          <a:latin typeface="Arial MT"/>
                          <a:cs typeface="Arial MT"/>
                        </a:rPr>
                        <a:t> </a:t>
                      </a:r>
                      <a:r>
                        <a:rPr sz="1700" dirty="0">
                          <a:solidFill>
                            <a:srgbClr val="001F5F"/>
                          </a:solidFill>
                          <a:latin typeface="Arial MT"/>
                          <a:cs typeface="Arial MT"/>
                        </a:rPr>
                        <a:t>práctica,</a:t>
                      </a:r>
                      <a:r>
                        <a:rPr sz="1700" spc="-15" dirty="0">
                          <a:solidFill>
                            <a:srgbClr val="001F5F"/>
                          </a:solidFill>
                          <a:latin typeface="Arial MT"/>
                          <a:cs typeface="Arial MT"/>
                        </a:rPr>
                        <a:t> </a:t>
                      </a:r>
                      <a:r>
                        <a:rPr sz="1700" dirty="0">
                          <a:solidFill>
                            <a:srgbClr val="001F5F"/>
                          </a:solidFill>
                          <a:latin typeface="Arial MT"/>
                          <a:cs typeface="Arial MT"/>
                        </a:rPr>
                        <a:t>realista</a:t>
                      </a:r>
                      <a:endParaRPr sz="1700">
                        <a:latin typeface="Arial MT"/>
                        <a:cs typeface="Arial MT"/>
                      </a:endParaRPr>
                    </a:p>
                  </a:txBody>
                  <a:tcPr marL="0" marR="0" marT="40640"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extLst>
                  <a:ext uri="{0D108BD9-81ED-4DB2-BD59-A6C34878D82A}">
                    <a16:rowId xmlns:a16="http://schemas.microsoft.com/office/drawing/2014/main" val="10004"/>
                  </a:ext>
                </a:extLst>
              </a:tr>
              <a:tr h="370839">
                <a:tc rowSpan="2">
                  <a:txBody>
                    <a:bodyPr/>
                    <a:lstStyle/>
                    <a:p>
                      <a:pPr marL="91440">
                        <a:lnSpc>
                          <a:spcPct val="100000"/>
                        </a:lnSpc>
                        <a:spcBef>
                          <a:spcPts val="325"/>
                        </a:spcBef>
                      </a:pPr>
                      <a:r>
                        <a:rPr sz="1700" b="1" i="1" dirty="0">
                          <a:solidFill>
                            <a:srgbClr val="001F5F"/>
                          </a:solidFill>
                          <a:latin typeface="Arial"/>
                          <a:cs typeface="Arial"/>
                        </a:rPr>
                        <a:t>PRIVACIDAD</a:t>
                      </a:r>
                      <a:endParaRPr sz="1700">
                        <a:latin typeface="Arial"/>
                        <a:cs typeface="Arial"/>
                      </a:endParaRPr>
                    </a:p>
                  </a:txBody>
                  <a:tcPr marL="0" marR="0" marT="41275"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tc rowSpan="2">
                  <a:txBody>
                    <a:bodyPr/>
                    <a:lstStyle/>
                    <a:p>
                      <a:pPr marL="91440" marR="95885">
                        <a:lnSpc>
                          <a:spcPct val="100000"/>
                        </a:lnSpc>
                        <a:spcBef>
                          <a:spcPts val="325"/>
                        </a:spcBef>
                      </a:pPr>
                      <a:r>
                        <a:rPr sz="1700" b="1" dirty="0">
                          <a:solidFill>
                            <a:srgbClr val="001F5F"/>
                          </a:solidFill>
                          <a:latin typeface="Arial"/>
                          <a:cs typeface="Arial"/>
                        </a:rPr>
                        <a:t>Tendencia a </a:t>
                      </a:r>
                      <a:r>
                        <a:rPr sz="1700" b="1" spc="-5" dirty="0">
                          <a:solidFill>
                            <a:srgbClr val="001F5F"/>
                          </a:solidFill>
                          <a:latin typeface="Arial"/>
                          <a:cs typeface="Arial"/>
                        </a:rPr>
                        <a:t>la </a:t>
                      </a:r>
                      <a:r>
                        <a:rPr sz="1700" b="1" dirty="0">
                          <a:solidFill>
                            <a:srgbClr val="001F5F"/>
                          </a:solidFill>
                          <a:latin typeface="Arial"/>
                          <a:cs typeface="Arial"/>
                        </a:rPr>
                        <a:t>naturalidad </a:t>
                      </a:r>
                      <a:r>
                        <a:rPr sz="1700" b="1" spc="-459" dirty="0">
                          <a:solidFill>
                            <a:srgbClr val="001F5F"/>
                          </a:solidFill>
                          <a:latin typeface="Arial"/>
                          <a:cs typeface="Arial"/>
                        </a:rPr>
                        <a:t> </a:t>
                      </a:r>
                      <a:r>
                        <a:rPr sz="1700" b="1" dirty="0">
                          <a:solidFill>
                            <a:srgbClr val="001F5F"/>
                          </a:solidFill>
                          <a:latin typeface="Arial"/>
                          <a:cs typeface="Arial"/>
                        </a:rPr>
                        <a:t>y apertura del </a:t>
                      </a:r>
                      <a:r>
                        <a:rPr sz="1700" b="1" spc="-5" dirty="0">
                          <a:solidFill>
                            <a:srgbClr val="001F5F"/>
                          </a:solidFill>
                          <a:latin typeface="Arial"/>
                          <a:cs typeface="Arial"/>
                        </a:rPr>
                        <a:t>individuo </a:t>
                      </a:r>
                      <a:r>
                        <a:rPr sz="1700" b="1" dirty="0">
                          <a:solidFill>
                            <a:srgbClr val="001F5F"/>
                          </a:solidFill>
                          <a:latin typeface="Arial"/>
                          <a:cs typeface="Arial"/>
                        </a:rPr>
                        <a:t>en </a:t>
                      </a:r>
                      <a:r>
                        <a:rPr sz="1700" b="1" spc="-459" dirty="0">
                          <a:solidFill>
                            <a:srgbClr val="001F5F"/>
                          </a:solidFill>
                          <a:latin typeface="Arial"/>
                          <a:cs typeface="Arial"/>
                        </a:rPr>
                        <a:t> </a:t>
                      </a:r>
                      <a:r>
                        <a:rPr sz="1700" b="1" dirty="0">
                          <a:solidFill>
                            <a:srgbClr val="001F5F"/>
                          </a:solidFill>
                          <a:latin typeface="Arial"/>
                          <a:cs typeface="Arial"/>
                        </a:rPr>
                        <a:t>relación</a:t>
                      </a:r>
                      <a:r>
                        <a:rPr sz="1700" b="1" spc="30" dirty="0">
                          <a:solidFill>
                            <a:srgbClr val="001F5F"/>
                          </a:solidFill>
                          <a:latin typeface="Arial"/>
                          <a:cs typeface="Arial"/>
                        </a:rPr>
                        <a:t> </a:t>
                      </a:r>
                      <a:r>
                        <a:rPr sz="1700" b="1" dirty="0">
                          <a:solidFill>
                            <a:srgbClr val="001F5F"/>
                          </a:solidFill>
                          <a:latin typeface="Arial"/>
                          <a:cs typeface="Arial"/>
                        </a:rPr>
                        <a:t>a</a:t>
                      </a:r>
                      <a:r>
                        <a:rPr sz="1700" b="1" spc="25" dirty="0">
                          <a:solidFill>
                            <a:srgbClr val="001F5F"/>
                          </a:solidFill>
                          <a:latin typeface="Arial"/>
                          <a:cs typeface="Arial"/>
                        </a:rPr>
                        <a:t> </a:t>
                      </a:r>
                      <a:r>
                        <a:rPr sz="1700" b="1" dirty="0">
                          <a:solidFill>
                            <a:srgbClr val="001F5F"/>
                          </a:solidFill>
                          <a:latin typeface="Arial"/>
                          <a:cs typeface="Arial"/>
                        </a:rPr>
                        <a:t>sus</a:t>
                      </a:r>
                      <a:r>
                        <a:rPr sz="1700" b="1" spc="25" dirty="0">
                          <a:solidFill>
                            <a:srgbClr val="001F5F"/>
                          </a:solidFill>
                          <a:latin typeface="Arial"/>
                          <a:cs typeface="Arial"/>
                        </a:rPr>
                        <a:t> </a:t>
                      </a:r>
                      <a:r>
                        <a:rPr sz="1700" b="1" dirty="0">
                          <a:solidFill>
                            <a:srgbClr val="001F5F"/>
                          </a:solidFill>
                          <a:latin typeface="Arial"/>
                          <a:cs typeface="Arial"/>
                        </a:rPr>
                        <a:t>emociones </a:t>
                      </a:r>
                      <a:r>
                        <a:rPr sz="1700" b="1" spc="5" dirty="0">
                          <a:solidFill>
                            <a:srgbClr val="001F5F"/>
                          </a:solidFill>
                          <a:latin typeface="Arial"/>
                          <a:cs typeface="Arial"/>
                        </a:rPr>
                        <a:t> </a:t>
                      </a:r>
                      <a:r>
                        <a:rPr sz="1700" b="1" dirty="0">
                          <a:solidFill>
                            <a:srgbClr val="001F5F"/>
                          </a:solidFill>
                          <a:latin typeface="Arial"/>
                          <a:cs typeface="Arial"/>
                        </a:rPr>
                        <a:t>y el sentido de </a:t>
                      </a:r>
                      <a:r>
                        <a:rPr sz="1700" b="1" spc="-5" dirty="0">
                          <a:solidFill>
                            <a:srgbClr val="001F5F"/>
                          </a:solidFill>
                          <a:latin typeface="Arial"/>
                          <a:cs typeface="Arial"/>
                        </a:rPr>
                        <a:t>intimidad, </a:t>
                      </a:r>
                      <a:r>
                        <a:rPr sz="1700" b="1" dirty="0">
                          <a:solidFill>
                            <a:srgbClr val="001F5F"/>
                          </a:solidFill>
                          <a:latin typeface="Arial"/>
                          <a:cs typeface="Arial"/>
                        </a:rPr>
                        <a:t> proximidad.</a:t>
                      </a:r>
                      <a:endParaRPr sz="1700">
                        <a:latin typeface="Arial"/>
                        <a:cs typeface="Arial"/>
                      </a:endParaRPr>
                    </a:p>
                  </a:txBody>
                  <a:tcPr marL="0" marR="0" marT="41275"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tc>
                  <a:txBody>
                    <a:bodyPr/>
                    <a:lstStyle/>
                    <a:p>
                      <a:pPr marL="92075">
                        <a:lnSpc>
                          <a:spcPct val="100000"/>
                        </a:lnSpc>
                        <a:spcBef>
                          <a:spcPts val="325"/>
                        </a:spcBef>
                      </a:pPr>
                      <a:r>
                        <a:rPr sz="1700" b="1" dirty="0">
                          <a:solidFill>
                            <a:srgbClr val="001F5F"/>
                          </a:solidFill>
                          <a:latin typeface="Arial"/>
                          <a:cs typeface="Arial"/>
                        </a:rPr>
                        <a:t>N</a:t>
                      </a:r>
                      <a:r>
                        <a:rPr sz="1700" b="1" spc="-20" dirty="0">
                          <a:solidFill>
                            <a:srgbClr val="001F5F"/>
                          </a:solidFill>
                          <a:latin typeface="Arial"/>
                          <a:cs typeface="Arial"/>
                        </a:rPr>
                        <a:t> </a:t>
                      </a:r>
                      <a:r>
                        <a:rPr sz="1700" b="1" dirty="0">
                          <a:solidFill>
                            <a:srgbClr val="001F5F"/>
                          </a:solidFill>
                          <a:latin typeface="Arial"/>
                          <a:cs typeface="Arial"/>
                        </a:rPr>
                        <a:t>+</a:t>
                      </a:r>
                      <a:r>
                        <a:rPr sz="1700" b="1" spc="-10" dirty="0">
                          <a:solidFill>
                            <a:srgbClr val="001F5F"/>
                          </a:solidFill>
                          <a:latin typeface="Arial"/>
                          <a:cs typeface="Arial"/>
                        </a:rPr>
                        <a:t> </a:t>
                      </a:r>
                      <a:r>
                        <a:rPr sz="1700" b="0" dirty="0">
                          <a:solidFill>
                            <a:srgbClr val="001F5F"/>
                          </a:solidFill>
                          <a:latin typeface="Arial"/>
                          <a:cs typeface="Arial"/>
                        </a:rPr>
                        <a:t>Persona</a:t>
                      </a:r>
                      <a:r>
                        <a:rPr sz="1700" b="0" spc="-10" dirty="0">
                          <a:solidFill>
                            <a:srgbClr val="001F5F"/>
                          </a:solidFill>
                          <a:latin typeface="Arial"/>
                          <a:cs typeface="Arial"/>
                        </a:rPr>
                        <a:t> </a:t>
                      </a:r>
                      <a:r>
                        <a:rPr sz="1700" b="0" dirty="0">
                          <a:solidFill>
                            <a:srgbClr val="001F5F"/>
                          </a:solidFill>
                          <a:latin typeface="Arial"/>
                          <a:cs typeface="Arial"/>
                        </a:rPr>
                        <a:t>calculadora,</a:t>
                      </a:r>
                      <a:r>
                        <a:rPr sz="1700" b="0" spc="-15" dirty="0">
                          <a:solidFill>
                            <a:srgbClr val="001F5F"/>
                          </a:solidFill>
                          <a:latin typeface="Arial"/>
                          <a:cs typeface="Arial"/>
                        </a:rPr>
                        <a:t> </a:t>
                      </a:r>
                      <a:r>
                        <a:rPr sz="1700" b="0" dirty="0">
                          <a:solidFill>
                            <a:srgbClr val="001F5F"/>
                          </a:solidFill>
                          <a:latin typeface="Arial"/>
                          <a:cs typeface="Arial"/>
                        </a:rPr>
                        <a:t>discreta</a:t>
                      </a:r>
                      <a:endParaRPr sz="1700" b="0" dirty="0">
                        <a:latin typeface="Arial"/>
                        <a:cs typeface="Arial"/>
                      </a:endParaRPr>
                    </a:p>
                  </a:txBody>
                  <a:tcPr marL="0" marR="0" marT="41275"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extLst>
                  <a:ext uri="{0D108BD9-81ED-4DB2-BD59-A6C34878D82A}">
                    <a16:rowId xmlns:a16="http://schemas.microsoft.com/office/drawing/2014/main" val="10005"/>
                  </a:ext>
                </a:extLst>
              </a:tr>
              <a:tr h="1016000">
                <a:tc vMerge="1">
                  <a:txBody>
                    <a:bodyPr/>
                    <a:lstStyle/>
                    <a:p>
                      <a:endParaRPr/>
                    </a:p>
                  </a:txBody>
                  <a:tcPr marL="0" marR="0" marT="41275"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tc vMerge="1">
                  <a:txBody>
                    <a:bodyPr/>
                    <a:lstStyle/>
                    <a:p>
                      <a:endParaRPr/>
                    </a:p>
                  </a:txBody>
                  <a:tcPr marL="0" marR="0" marT="41275"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tc>
                  <a:txBody>
                    <a:bodyPr/>
                    <a:lstStyle/>
                    <a:p>
                      <a:pPr marL="92075">
                        <a:lnSpc>
                          <a:spcPct val="100000"/>
                        </a:lnSpc>
                        <a:spcBef>
                          <a:spcPts val="320"/>
                        </a:spcBef>
                      </a:pPr>
                      <a:r>
                        <a:rPr sz="1700" b="1" dirty="0">
                          <a:solidFill>
                            <a:srgbClr val="001F5F"/>
                          </a:solidFill>
                          <a:latin typeface="Arial"/>
                          <a:cs typeface="Arial"/>
                        </a:rPr>
                        <a:t>N</a:t>
                      </a:r>
                      <a:r>
                        <a:rPr sz="1700" b="1" spc="-15" dirty="0">
                          <a:solidFill>
                            <a:srgbClr val="001F5F"/>
                          </a:solidFill>
                          <a:latin typeface="Arial"/>
                          <a:cs typeface="Arial"/>
                        </a:rPr>
                        <a:t> </a:t>
                      </a:r>
                      <a:r>
                        <a:rPr sz="1700" b="1" dirty="0">
                          <a:solidFill>
                            <a:srgbClr val="001F5F"/>
                          </a:solidFill>
                          <a:latin typeface="Arial"/>
                          <a:cs typeface="Arial"/>
                        </a:rPr>
                        <a:t>–</a:t>
                      </a:r>
                      <a:r>
                        <a:rPr sz="1700" b="1" spc="-10" dirty="0">
                          <a:solidFill>
                            <a:srgbClr val="001F5F"/>
                          </a:solidFill>
                          <a:latin typeface="Arial"/>
                          <a:cs typeface="Arial"/>
                        </a:rPr>
                        <a:t> </a:t>
                      </a:r>
                      <a:r>
                        <a:rPr sz="1700" dirty="0">
                          <a:solidFill>
                            <a:srgbClr val="001F5F"/>
                          </a:solidFill>
                          <a:latin typeface="Arial MT"/>
                          <a:cs typeface="Arial MT"/>
                        </a:rPr>
                        <a:t>Persona</a:t>
                      </a:r>
                      <a:r>
                        <a:rPr sz="1700" spc="-10" dirty="0">
                          <a:solidFill>
                            <a:srgbClr val="001F5F"/>
                          </a:solidFill>
                          <a:latin typeface="Arial MT"/>
                          <a:cs typeface="Arial MT"/>
                        </a:rPr>
                        <a:t> </a:t>
                      </a:r>
                      <a:r>
                        <a:rPr sz="1700" dirty="0">
                          <a:solidFill>
                            <a:srgbClr val="001F5F"/>
                          </a:solidFill>
                          <a:latin typeface="Arial MT"/>
                          <a:cs typeface="Arial MT"/>
                        </a:rPr>
                        <a:t>abierta,</a:t>
                      </a:r>
                      <a:r>
                        <a:rPr sz="1700" spc="5" dirty="0">
                          <a:solidFill>
                            <a:srgbClr val="001F5F"/>
                          </a:solidFill>
                          <a:latin typeface="Arial MT"/>
                          <a:cs typeface="Arial MT"/>
                        </a:rPr>
                        <a:t> </a:t>
                      </a:r>
                      <a:r>
                        <a:rPr sz="1700" dirty="0">
                          <a:solidFill>
                            <a:srgbClr val="001F5F"/>
                          </a:solidFill>
                          <a:latin typeface="Arial MT"/>
                          <a:cs typeface="Arial MT"/>
                        </a:rPr>
                        <a:t>genuina</a:t>
                      </a:r>
                      <a:r>
                        <a:rPr sz="1700" spc="-5" dirty="0">
                          <a:solidFill>
                            <a:srgbClr val="001F5F"/>
                          </a:solidFill>
                          <a:latin typeface="Arial MT"/>
                          <a:cs typeface="Arial MT"/>
                        </a:rPr>
                        <a:t> </a:t>
                      </a:r>
                      <a:r>
                        <a:rPr sz="1700" dirty="0">
                          <a:solidFill>
                            <a:srgbClr val="001F5F"/>
                          </a:solidFill>
                          <a:latin typeface="Arial MT"/>
                          <a:cs typeface="Arial MT"/>
                        </a:rPr>
                        <a:t>y</a:t>
                      </a:r>
                      <a:endParaRPr sz="1700" dirty="0">
                        <a:latin typeface="Arial MT"/>
                        <a:cs typeface="Arial MT"/>
                      </a:endParaRPr>
                    </a:p>
                    <a:p>
                      <a:pPr marL="92075">
                        <a:lnSpc>
                          <a:spcPct val="100000"/>
                        </a:lnSpc>
                        <a:spcBef>
                          <a:spcPts val="5"/>
                        </a:spcBef>
                      </a:pPr>
                      <a:r>
                        <a:rPr sz="1700" dirty="0">
                          <a:solidFill>
                            <a:srgbClr val="001F5F"/>
                          </a:solidFill>
                          <a:latin typeface="Arial MT"/>
                          <a:cs typeface="Arial MT"/>
                        </a:rPr>
                        <a:t>natural</a:t>
                      </a:r>
                      <a:endParaRPr sz="1700" dirty="0">
                        <a:latin typeface="Arial MT"/>
                        <a:cs typeface="Arial MT"/>
                      </a:endParaRPr>
                    </a:p>
                  </a:txBody>
                  <a:tcPr marL="0" marR="0" marT="40640"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extLst>
                  <a:ext uri="{0D108BD9-81ED-4DB2-BD59-A6C34878D82A}">
                    <a16:rowId xmlns:a16="http://schemas.microsoft.com/office/drawing/2014/main" val="10006"/>
                  </a:ext>
                </a:extLst>
              </a:tr>
              <a:tr h="350520">
                <a:tc rowSpan="2">
                  <a:txBody>
                    <a:bodyPr/>
                    <a:lstStyle/>
                    <a:p>
                      <a:pPr marL="91440">
                        <a:lnSpc>
                          <a:spcPct val="100000"/>
                        </a:lnSpc>
                        <a:spcBef>
                          <a:spcPts val="320"/>
                        </a:spcBef>
                      </a:pPr>
                      <a:r>
                        <a:rPr sz="1700" b="1" i="1" dirty="0">
                          <a:solidFill>
                            <a:srgbClr val="001F5F"/>
                          </a:solidFill>
                          <a:latin typeface="Arial"/>
                          <a:cs typeface="Arial"/>
                        </a:rPr>
                        <a:t>APRENSIÓN</a:t>
                      </a:r>
                      <a:endParaRPr sz="1700">
                        <a:latin typeface="Arial"/>
                        <a:cs typeface="Arial"/>
                      </a:endParaRPr>
                    </a:p>
                  </a:txBody>
                  <a:tcPr marL="0" marR="0" marT="40640"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tc rowSpan="2">
                  <a:txBody>
                    <a:bodyPr/>
                    <a:lstStyle/>
                    <a:p>
                      <a:pPr marL="91440">
                        <a:lnSpc>
                          <a:spcPct val="100000"/>
                        </a:lnSpc>
                        <a:spcBef>
                          <a:spcPts val="320"/>
                        </a:spcBef>
                      </a:pPr>
                      <a:r>
                        <a:rPr sz="1700" b="1" dirty="0">
                          <a:solidFill>
                            <a:srgbClr val="001F5F"/>
                          </a:solidFill>
                          <a:latin typeface="Arial"/>
                          <a:cs typeface="Arial"/>
                        </a:rPr>
                        <a:t>Grado</a:t>
                      </a:r>
                      <a:r>
                        <a:rPr sz="1700" b="1" spc="-15" dirty="0">
                          <a:solidFill>
                            <a:srgbClr val="001F5F"/>
                          </a:solidFill>
                          <a:latin typeface="Arial"/>
                          <a:cs typeface="Arial"/>
                        </a:rPr>
                        <a:t> </a:t>
                      </a:r>
                      <a:r>
                        <a:rPr sz="1700" b="1" dirty="0">
                          <a:solidFill>
                            <a:srgbClr val="001F5F"/>
                          </a:solidFill>
                          <a:latin typeface="Arial"/>
                          <a:cs typeface="Arial"/>
                        </a:rPr>
                        <a:t>de</a:t>
                      </a:r>
                      <a:r>
                        <a:rPr sz="1700" b="1" spc="-20" dirty="0">
                          <a:solidFill>
                            <a:srgbClr val="001F5F"/>
                          </a:solidFill>
                          <a:latin typeface="Arial"/>
                          <a:cs typeface="Arial"/>
                        </a:rPr>
                        <a:t> </a:t>
                      </a:r>
                      <a:r>
                        <a:rPr lang="es-AR" sz="1700" b="1" spc="-20" dirty="0">
                          <a:solidFill>
                            <a:srgbClr val="001F5F"/>
                          </a:solidFill>
                          <a:latin typeface="Arial"/>
                          <a:cs typeface="Arial"/>
                        </a:rPr>
                        <a:t>in</a:t>
                      </a:r>
                      <a:r>
                        <a:rPr sz="1700" b="1" dirty="0">
                          <a:solidFill>
                            <a:srgbClr val="001F5F"/>
                          </a:solidFill>
                          <a:latin typeface="Arial"/>
                          <a:cs typeface="Arial"/>
                        </a:rPr>
                        <a:t>seguridad</a:t>
                      </a:r>
                      <a:endParaRPr sz="1700" dirty="0">
                        <a:latin typeface="Arial"/>
                        <a:cs typeface="Arial"/>
                      </a:endParaRPr>
                    </a:p>
                  </a:txBody>
                  <a:tcPr marL="0" marR="0" marT="40640"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tc>
                  <a:txBody>
                    <a:bodyPr/>
                    <a:lstStyle/>
                    <a:p>
                      <a:pPr marL="92075">
                        <a:lnSpc>
                          <a:spcPct val="100000"/>
                        </a:lnSpc>
                        <a:spcBef>
                          <a:spcPts val="320"/>
                        </a:spcBef>
                      </a:pPr>
                      <a:r>
                        <a:rPr sz="1700" b="1" spc="-5" dirty="0">
                          <a:solidFill>
                            <a:srgbClr val="001F5F"/>
                          </a:solidFill>
                          <a:latin typeface="Arial"/>
                          <a:cs typeface="Arial"/>
                        </a:rPr>
                        <a:t>O+</a:t>
                      </a:r>
                      <a:r>
                        <a:rPr sz="1700" b="1" spc="-15" dirty="0">
                          <a:solidFill>
                            <a:srgbClr val="001F5F"/>
                          </a:solidFill>
                          <a:latin typeface="Arial"/>
                          <a:cs typeface="Arial"/>
                        </a:rPr>
                        <a:t> </a:t>
                      </a:r>
                      <a:r>
                        <a:rPr sz="1700" dirty="0">
                          <a:solidFill>
                            <a:srgbClr val="001F5F"/>
                          </a:solidFill>
                          <a:latin typeface="Arial MT"/>
                          <a:cs typeface="Arial MT"/>
                        </a:rPr>
                        <a:t>Persona</a:t>
                      </a:r>
                      <a:r>
                        <a:rPr sz="1700" spc="-10" dirty="0">
                          <a:solidFill>
                            <a:srgbClr val="001F5F"/>
                          </a:solidFill>
                          <a:latin typeface="Arial MT"/>
                          <a:cs typeface="Arial MT"/>
                        </a:rPr>
                        <a:t> </a:t>
                      </a:r>
                      <a:r>
                        <a:rPr sz="1700" dirty="0">
                          <a:solidFill>
                            <a:srgbClr val="001F5F"/>
                          </a:solidFill>
                          <a:latin typeface="Arial MT"/>
                          <a:cs typeface="Arial MT"/>
                        </a:rPr>
                        <a:t>aprensiva,</a:t>
                      </a:r>
                      <a:r>
                        <a:rPr sz="1700" spc="-15" dirty="0">
                          <a:solidFill>
                            <a:srgbClr val="001F5F"/>
                          </a:solidFill>
                          <a:latin typeface="Arial MT"/>
                          <a:cs typeface="Arial MT"/>
                        </a:rPr>
                        <a:t> </a:t>
                      </a:r>
                      <a:r>
                        <a:rPr sz="1700" dirty="0">
                          <a:solidFill>
                            <a:srgbClr val="001F5F"/>
                          </a:solidFill>
                          <a:latin typeface="Arial MT"/>
                          <a:cs typeface="Arial MT"/>
                        </a:rPr>
                        <a:t>insegura.</a:t>
                      </a:r>
                      <a:endParaRPr sz="1700">
                        <a:latin typeface="Arial MT"/>
                        <a:cs typeface="Arial MT"/>
                      </a:endParaRPr>
                    </a:p>
                  </a:txBody>
                  <a:tcPr marL="0" marR="0" marT="40640"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extLst>
                  <a:ext uri="{0D108BD9-81ED-4DB2-BD59-A6C34878D82A}">
                    <a16:rowId xmlns:a16="http://schemas.microsoft.com/office/drawing/2014/main" val="10007"/>
                  </a:ext>
                </a:extLst>
              </a:tr>
              <a:tr h="350570">
                <a:tc vMerge="1">
                  <a:txBody>
                    <a:bodyPr/>
                    <a:lstStyle/>
                    <a:p>
                      <a:endParaRPr/>
                    </a:p>
                  </a:txBody>
                  <a:tcPr marL="0" marR="0" marT="40640"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tc vMerge="1">
                  <a:txBody>
                    <a:bodyPr/>
                    <a:lstStyle/>
                    <a:p>
                      <a:endParaRPr/>
                    </a:p>
                  </a:txBody>
                  <a:tcPr marL="0" marR="0" marT="40640"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tc>
                  <a:txBody>
                    <a:bodyPr/>
                    <a:lstStyle/>
                    <a:p>
                      <a:pPr marL="92075">
                        <a:lnSpc>
                          <a:spcPct val="100000"/>
                        </a:lnSpc>
                        <a:spcBef>
                          <a:spcPts val="325"/>
                        </a:spcBef>
                      </a:pPr>
                      <a:r>
                        <a:rPr sz="1700" b="1" dirty="0">
                          <a:solidFill>
                            <a:srgbClr val="001F5F"/>
                          </a:solidFill>
                          <a:latin typeface="Arial"/>
                          <a:cs typeface="Arial"/>
                        </a:rPr>
                        <a:t>O</a:t>
                      </a:r>
                      <a:r>
                        <a:rPr sz="1700" b="1" spc="-10" dirty="0">
                          <a:solidFill>
                            <a:srgbClr val="001F5F"/>
                          </a:solidFill>
                          <a:latin typeface="Arial"/>
                          <a:cs typeface="Arial"/>
                        </a:rPr>
                        <a:t> </a:t>
                      </a:r>
                      <a:r>
                        <a:rPr sz="1700" b="1" dirty="0">
                          <a:solidFill>
                            <a:srgbClr val="001F5F"/>
                          </a:solidFill>
                          <a:latin typeface="Arial"/>
                          <a:cs typeface="Arial"/>
                        </a:rPr>
                        <a:t>– </a:t>
                      </a:r>
                      <a:r>
                        <a:rPr sz="1700" dirty="0">
                          <a:solidFill>
                            <a:srgbClr val="001F5F"/>
                          </a:solidFill>
                          <a:latin typeface="Arial MT"/>
                          <a:cs typeface="Arial MT"/>
                        </a:rPr>
                        <a:t>Persona</a:t>
                      </a:r>
                      <a:r>
                        <a:rPr sz="1700" spc="-5" dirty="0">
                          <a:solidFill>
                            <a:srgbClr val="001F5F"/>
                          </a:solidFill>
                          <a:latin typeface="Arial MT"/>
                          <a:cs typeface="Arial MT"/>
                        </a:rPr>
                        <a:t> </a:t>
                      </a:r>
                      <a:r>
                        <a:rPr sz="1700" dirty="0">
                          <a:solidFill>
                            <a:srgbClr val="001F5F"/>
                          </a:solidFill>
                          <a:latin typeface="Arial MT"/>
                          <a:cs typeface="Arial MT"/>
                        </a:rPr>
                        <a:t>segura,</a:t>
                      </a:r>
                      <a:r>
                        <a:rPr sz="1700" spc="-5" dirty="0">
                          <a:solidFill>
                            <a:srgbClr val="001F5F"/>
                          </a:solidFill>
                          <a:latin typeface="Arial MT"/>
                          <a:cs typeface="Arial MT"/>
                        </a:rPr>
                        <a:t> </a:t>
                      </a:r>
                      <a:r>
                        <a:rPr sz="1700" dirty="0">
                          <a:solidFill>
                            <a:srgbClr val="001F5F"/>
                          </a:solidFill>
                          <a:latin typeface="Arial MT"/>
                          <a:cs typeface="Arial MT"/>
                        </a:rPr>
                        <a:t>despreocupada</a:t>
                      </a:r>
                      <a:endParaRPr sz="1700" dirty="0">
                        <a:latin typeface="Arial MT"/>
                        <a:cs typeface="Arial MT"/>
                      </a:endParaRPr>
                    </a:p>
                  </a:txBody>
                  <a:tcPr marL="0" marR="0" marT="41275"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3813" y="318261"/>
            <a:ext cx="3747770" cy="452120"/>
          </a:xfrm>
          <a:prstGeom prst="rect">
            <a:avLst/>
          </a:prstGeom>
        </p:spPr>
        <p:txBody>
          <a:bodyPr vert="horz" wrap="square" lIns="0" tIns="12065" rIns="0" bIns="0" rtlCol="0">
            <a:spAutoFit/>
          </a:bodyPr>
          <a:lstStyle/>
          <a:p>
            <a:pPr marL="12700">
              <a:lnSpc>
                <a:spcPct val="100000"/>
              </a:lnSpc>
              <a:spcBef>
                <a:spcPts val="95"/>
              </a:spcBef>
            </a:pPr>
            <a:r>
              <a:rPr sz="2800" spc="-105" dirty="0"/>
              <a:t>16P</a:t>
            </a:r>
            <a:r>
              <a:rPr sz="2800" spc="-5" dirty="0"/>
              <a:t>F</a:t>
            </a:r>
            <a:r>
              <a:rPr sz="2800" spc="-180" dirty="0"/>
              <a:t> </a:t>
            </a:r>
            <a:r>
              <a:rPr sz="2800" spc="-5" dirty="0"/>
              <a:t>–</a:t>
            </a:r>
            <a:r>
              <a:rPr sz="2800" spc="-190" dirty="0"/>
              <a:t> </a:t>
            </a:r>
            <a:r>
              <a:rPr sz="2800" spc="-100" dirty="0"/>
              <a:t>E</a:t>
            </a:r>
            <a:r>
              <a:rPr sz="2800" spc="-105" dirty="0"/>
              <a:t>SC</a:t>
            </a:r>
            <a:r>
              <a:rPr sz="2800" spc="-100" dirty="0"/>
              <a:t>A</a:t>
            </a:r>
            <a:r>
              <a:rPr sz="2800" spc="-105" dirty="0"/>
              <a:t>L</a:t>
            </a:r>
            <a:r>
              <a:rPr sz="2800" spc="-100" dirty="0"/>
              <a:t>A</a:t>
            </a:r>
            <a:r>
              <a:rPr sz="2800" spc="-5" dirty="0"/>
              <a:t>S</a:t>
            </a:r>
            <a:r>
              <a:rPr sz="2800" spc="-204" dirty="0"/>
              <a:t> </a:t>
            </a:r>
            <a:r>
              <a:rPr sz="2800" spc="-105" dirty="0"/>
              <a:t>P</a:t>
            </a:r>
            <a:r>
              <a:rPr sz="2800" spc="-95" dirty="0"/>
              <a:t>R</a:t>
            </a:r>
            <a:r>
              <a:rPr sz="2800" spc="-100" dirty="0"/>
              <a:t>I</a:t>
            </a:r>
            <a:r>
              <a:rPr sz="2800" spc="-105" dirty="0"/>
              <a:t>M</a:t>
            </a:r>
            <a:r>
              <a:rPr sz="2800" spc="-100" dirty="0"/>
              <a:t>A</a:t>
            </a:r>
            <a:r>
              <a:rPr sz="2800" spc="-95" dirty="0"/>
              <a:t>R</a:t>
            </a:r>
            <a:r>
              <a:rPr sz="2800" spc="-100" dirty="0"/>
              <a:t>IA</a:t>
            </a:r>
            <a:r>
              <a:rPr sz="2800" spc="-5" dirty="0"/>
              <a:t>S</a:t>
            </a:r>
            <a:endParaRPr sz="2800"/>
          </a:p>
        </p:txBody>
      </p:sp>
      <p:sp>
        <p:nvSpPr>
          <p:cNvPr id="4" name="object 4"/>
          <p:cNvSpPr txBox="1"/>
          <p:nvPr/>
        </p:nvSpPr>
        <p:spPr>
          <a:xfrm>
            <a:off x="2576829" y="6427750"/>
            <a:ext cx="3178810" cy="252729"/>
          </a:xfrm>
          <a:prstGeom prst="rect">
            <a:avLst/>
          </a:prstGeom>
        </p:spPr>
        <p:txBody>
          <a:bodyPr vert="horz" wrap="square" lIns="0" tIns="0" rIns="0" bIns="0" rtlCol="0">
            <a:spAutoFit/>
          </a:bodyPr>
          <a:lstStyle/>
          <a:p>
            <a:pPr marL="12700" algn="ctr">
              <a:lnSpc>
                <a:spcPts val="1864"/>
              </a:lnSpc>
            </a:pPr>
            <a:r>
              <a:rPr lang="en-US" sz="1600" spc="-5" dirty="0">
                <a:solidFill>
                  <a:srgbClr val="41568E"/>
                </a:solidFill>
                <a:latin typeface="Arial MT"/>
                <a:cs typeface="Arial MT"/>
                <a:hlinkClick r:id="rId2"/>
              </a:rPr>
              <a:t>lipe.aguirre@gmail.com</a:t>
            </a:r>
            <a:endParaRPr lang="en-US" sz="1600" dirty="0">
              <a:latin typeface="Arial MT"/>
              <a:cs typeface="Arial MT"/>
            </a:endParaRPr>
          </a:p>
        </p:txBody>
      </p:sp>
      <p:graphicFrame>
        <p:nvGraphicFramePr>
          <p:cNvPr id="3" name="object 3"/>
          <p:cNvGraphicFramePr>
            <a:graphicFrameLocks noGrp="1"/>
          </p:cNvGraphicFramePr>
          <p:nvPr>
            <p:extLst>
              <p:ext uri="{D42A27DB-BD31-4B8C-83A1-F6EECF244321}">
                <p14:modId xmlns:p14="http://schemas.microsoft.com/office/powerpoint/2010/main" val="1611955961"/>
              </p:ext>
            </p:extLst>
          </p:nvPr>
        </p:nvGraphicFramePr>
        <p:xfrm>
          <a:off x="346392" y="987297"/>
          <a:ext cx="8497569" cy="5125756"/>
        </p:xfrm>
        <a:graphic>
          <a:graphicData uri="http://schemas.openxmlformats.org/drawingml/2006/table">
            <a:tbl>
              <a:tblPr firstRow="1" bandRow="1">
                <a:tableStyleId>{2D5ABB26-0587-4C30-8999-92F81FD0307C}</a:tableStyleId>
              </a:tblPr>
              <a:tblGrid>
                <a:gridCol w="2123440">
                  <a:extLst>
                    <a:ext uri="{9D8B030D-6E8A-4147-A177-3AD203B41FA5}">
                      <a16:colId xmlns:a16="http://schemas.microsoft.com/office/drawing/2014/main" val="20000"/>
                    </a:ext>
                  </a:extLst>
                </a:gridCol>
                <a:gridCol w="2990215">
                  <a:extLst>
                    <a:ext uri="{9D8B030D-6E8A-4147-A177-3AD203B41FA5}">
                      <a16:colId xmlns:a16="http://schemas.microsoft.com/office/drawing/2014/main" val="20001"/>
                    </a:ext>
                  </a:extLst>
                </a:gridCol>
                <a:gridCol w="3383914">
                  <a:extLst>
                    <a:ext uri="{9D8B030D-6E8A-4147-A177-3AD203B41FA5}">
                      <a16:colId xmlns:a16="http://schemas.microsoft.com/office/drawing/2014/main" val="20002"/>
                    </a:ext>
                  </a:extLst>
                </a:gridCol>
              </a:tblGrid>
              <a:tr h="594360">
                <a:tc>
                  <a:txBody>
                    <a:bodyPr/>
                    <a:lstStyle/>
                    <a:p>
                      <a:pPr marL="477520" marR="468630" indent="86360">
                        <a:lnSpc>
                          <a:spcPct val="100000"/>
                        </a:lnSpc>
                        <a:spcBef>
                          <a:spcPts val="320"/>
                        </a:spcBef>
                      </a:pPr>
                      <a:r>
                        <a:rPr sz="1650" b="1" spc="-10" dirty="0">
                          <a:solidFill>
                            <a:srgbClr val="001F5F"/>
                          </a:solidFill>
                          <a:latin typeface="Arial"/>
                          <a:cs typeface="Arial"/>
                        </a:rPr>
                        <a:t>ESCALAS </a:t>
                      </a:r>
                      <a:r>
                        <a:rPr sz="1650" b="1" spc="-5" dirty="0">
                          <a:solidFill>
                            <a:srgbClr val="001F5F"/>
                          </a:solidFill>
                          <a:latin typeface="Arial"/>
                          <a:cs typeface="Arial"/>
                        </a:rPr>
                        <a:t> </a:t>
                      </a:r>
                      <a:r>
                        <a:rPr sz="1650" b="1" dirty="0">
                          <a:solidFill>
                            <a:srgbClr val="001F5F"/>
                          </a:solidFill>
                          <a:latin typeface="Arial"/>
                          <a:cs typeface="Arial"/>
                        </a:rPr>
                        <a:t>PRIM</a:t>
                      </a:r>
                      <a:r>
                        <a:rPr sz="1650" b="1" spc="-45" dirty="0">
                          <a:solidFill>
                            <a:srgbClr val="001F5F"/>
                          </a:solidFill>
                          <a:latin typeface="Arial"/>
                          <a:cs typeface="Arial"/>
                        </a:rPr>
                        <a:t>A</a:t>
                      </a:r>
                      <a:r>
                        <a:rPr sz="1650" b="1" dirty="0">
                          <a:solidFill>
                            <a:srgbClr val="001F5F"/>
                          </a:solidFill>
                          <a:latin typeface="Arial"/>
                          <a:cs typeface="Arial"/>
                        </a:rPr>
                        <a:t>RI</a:t>
                      </a:r>
                      <a:r>
                        <a:rPr sz="1650" b="1" spc="-45" dirty="0">
                          <a:solidFill>
                            <a:srgbClr val="001F5F"/>
                          </a:solidFill>
                          <a:latin typeface="Arial"/>
                          <a:cs typeface="Arial"/>
                        </a:rPr>
                        <a:t>A</a:t>
                      </a:r>
                      <a:r>
                        <a:rPr sz="1650" b="1" dirty="0">
                          <a:solidFill>
                            <a:srgbClr val="001F5F"/>
                          </a:solidFill>
                          <a:latin typeface="Arial"/>
                          <a:cs typeface="Arial"/>
                        </a:rPr>
                        <a:t>S</a:t>
                      </a:r>
                      <a:endParaRPr sz="1650">
                        <a:latin typeface="Arial"/>
                        <a:cs typeface="Arial"/>
                      </a:endParaRPr>
                    </a:p>
                  </a:txBody>
                  <a:tcPr marL="0" marR="0" marT="40640"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solidFill>
                      <a:srgbClr val="BEBEBE"/>
                    </a:solidFill>
                  </a:tcPr>
                </a:tc>
                <a:tc gridSpan="2">
                  <a:txBody>
                    <a:bodyPr/>
                    <a:lstStyle/>
                    <a:p>
                      <a:pPr algn="ctr">
                        <a:lnSpc>
                          <a:spcPct val="100000"/>
                        </a:lnSpc>
                        <a:spcBef>
                          <a:spcPts val="320"/>
                        </a:spcBef>
                      </a:pPr>
                      <a:r>
                        <a:rPr sz="1650" b="1" dirty="0">
                          <a:solidFill>
                            <a:srgbClr val="001F5F"/>
                          </a:solidFill>
                          <a:latin typeface="Arial"/>
                          <a:cs typeface="Arial"/>
                        </a:rPr>
                        <a:t>DESCRIPCIÓN</a:t>
                      </a:r>
                      <a:endParaRPr sz="1650">
                        <a:latin typeface="Arial"/>
                        <a:cs typeface="Arial"/>
                      </a:endParaRPr>
                    </a:p>
                  </a:txBody>
                  <a:tcPr marL="0" marR="0" marT="40640"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solidFill>
                      <a:srgbClr val="BEBEBE"/>
                    </a:solidFill>
                  </a:tcPr>
                </a:tc>
                <a:tc hMerge="1">
                  <a:txBody>
                    <a:bodyPr/>
                    <a:lstStyle/>
                    <a:p>
                      <a:endParaRPr/>
                    </a:p>
                  </a:txBody>
                  <a:tcPr marL="0" marR="0" marT="0" marB="0"/>
                </a:tc>
                <a:extLst>
                  <a:ext uri="{0D108BD9-81ED-4DB2-BD59-A6C34878D82A}">
                    <a16:rowId xmlns:a16="http://schemas.microsoft.com/office/drawing/2014/main" val="10000"/>
                  </a:ext>
                </a:extLst>
              </a:tr>
              <a:tr h="594359">
                <a:tc rowSpan="2">
                  <a:txBody>
                    <a:bodyPr/>
                    <a:lstStyle/>
                    <a:p>
                      <a:pPr marL="91440" marR="519430">
                        <a:lnSpc>
                          <a:spcPct val="100000"/>
                        </a:lnSpc>
                        <a:spcBef>
                          <a:spcPts val="320"/>
                        </a:spcBef>
                      </a:pPr>
                      <a:r>
                        <a:rPr sz="1650" b="1" i="1" dirty="0">
                          <a:solidFill>
                            <a:srgbClr val="001F5F"/>
                          </a:solidFill>
                          <a:latin typeface="Arial"/>
                          <a:cs typeface="Arial"/>
                        </a:rPr>
                        <a:t>APERTURA</a:t>
                      </a:r>
                      <a:r>
                        <a:rPr sz="1650" b="1" i="1" spc="-85" dirty="0">
                          <a:solidFill>
                            <a:srgbClr val="001F5F"/>
                          </a:solidFill>
                          <a:latin typeface="Arial"/>
                          <a:cs typeface="Arial"/>
                        </a:rPr>
                        <a:t> </a:t>
                      </a:r>
                      <a:r>
                        <a:rPr sz="1650" b="1" i="1" dirty="0">
                          <a:solidFill>
                            <a:srgbClr val="001F5F"/>
                          </a:solidFill>
                          <a:latin typeface="Arial"/>
                          <a:cs typeface="Arial"/>
                        </a:rPr>
                        <a:t>AL </a:t>
                      </a:r>
                      <a:r>
                        <a:rPr sz="1650" b="1" i="1" spc="-445" dirty="0">
                          <a:solidFill>
                            <a:srgbClr val="001F5F"/>
                          </a:solidFill>
                          <a:latin typeface="Arial"/>
                          <a:cs typeface="Arial"/>
                        </a:rPr>
                        <a:t> </a:t>
                      </a:r>
                      <a:r>
                        <a:rPr sz="1650" b="1" i="1" dirty="0">
                          <a:solidFill>
                            <a:srgbClr val="001F5F"/>
                          </a:solidFill>
                          <a:latin typeface="Arial"/>
                          <a:cs typeface="Arial"/>
                        </a:rPr>
                        <a:t>CAMBIO</a:t>
                      </a:r>
                      <a:endParaRPr sz="1650">
                        <a:latin typeface="Arial"/>
                        <a:cs typeface="Arial"/>
                      </a:endParaRPr>
                    </a:p>
                  </a:txBody>
                  <a:tcPr marL="0" marR="0" marT="40640"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tc rowSpan="2">
                  <a:txBody>
                    <a:bodyPr/>
                    <a:lstStyle/>
                    <a:p>
                      <a:pPr marL="91440" marR="229870">
                        <a:lnSpc>
                          <a:spcPct val="100000"/>
                        </a:lnSpc>
                        <a:spcBef>
                          <a:spcPts val="320"/>
                        </a:spcBef>
                      </a:pPr>
                      <a:r>
                        <a:rPr sz="1650" b="1" dirty="0">
                          <a:solidFill>
                            <a:srgbClr val="001F5F"/>
                          </a:solidFill>
                          <a:latin typeface="Arial"/>
                          <a:cs typeface="Arial"/>
                        </a:rPr>
                        <a:t>Medida de </a:t>
                      </a:r>
                      <a:r>
                        <a:rPr sz="1650" b="1" spc="-5" dirty="0">
                          <a:solidFill>
                            <a:srgbClr val="001F5F"/>
                          </a:solidFill>
                          <a:latin typeface="Arial"/>
                          <a:cs typeface="Arial"/>
                        </a:rPr>
                        <a:t>la </a:t>
                      </a:r>
                      <a:r>
                        <a:rPr sz="1650" b="1" dirty="0">
                          <a:solidFill>
                            <a:srgbClr val="001F5F"/>
                          </a:solidFill>
                          <a:latin typeface="Arial"/>
                          <a:cs typeface="Arial"/>
                        </a:rPr>
                        <a:t>actitud del </a:t>
                      </a:r>
                      <a:r>
                        <a:rPr sz="1650" b="1" spc="5" dirty="0">
                          <a:solidFill>
                            <a:srgbClr val="001F5F"/>
                          </a:solidFill>
                          <a:latin typeface="Arial"/>
                          <a:cs typeface="Arial"/>
                        </a:rPr>
                        <a:t> </a:t>
                      </a:r>
                      <a:r>
                        <a:rPr sz="1650" b="1" spc="-5" dirty="0">
                          <a:solidFill>
                            <a:srgbClr val="001F5F"/>
                          </a:solidFill>
                          <a:latin typeface="Arial"/>
                          <a:cs typeface="Arial"/>
                        </a:rPr>
                        <a:t>individuo</a:t>
                      </a:r>
                      <a:r>
                        <a:rPr sz="1650" b="1" spc="30" dirty="0">
                          <a:solidFill>
                            <a:srgbClr val="001F5F"/>
                          </a:solidFill>
                          <a:latin typeface="Arial"/>
                          <a:cs typeface="Arial"/>
                        </a:rPr>
                        <a:t> </a:t>
                      </a:r>
                      <a:r>
                        <a:rPr sz="1650" b="1" dirty="0">
                          <a:solidFill>
                            <a:srgbClr val="001F5F"/>
                          </a:solidFill>
                          <a:latin typeface="Arial"/>
                          <a:cs typeface="Arial"/>
                        </a:rPr>
                        <a:t>frente</a:t>
                      </a:r>
                      <a:r>
                        <a:rPr sz="1650" b="1" spc="-45" dirty="0">
                          <a:solidFill>
                            <a:srgbClr val="001F5F"/>
                          </a:solidFill>
                          <a:latin typeface="Arial"/>
                          <a:cs typeface="Arial"/>
                        </a:rPr>
                        <a:t> </a:t>
                      </a:r>
                      <a:r>
                        <a:rPr sz="1650" b="1" dirty="0">
                          <a:solidFill>
                            <a:srgbClr val="001F5F"/>
                          </a:solidFill>
                          <a:latin typeface="Arial"/>
                          <a:cs typeface="Arial"/>
                        </a:rPr>
                        <a:t>al</a:t>
                      </a:r>
                      <a:r>
                        <a:rPr sz="1650" b="1" spc="-15" dirty="0">
                          <a:solidFill>
                            <a:srgbClr val="001F5F"/>
                          </a:solidFill>
                          <a:latin typeface="Arial"/>
                          <a:cs typeface="Arial"/>
                        </a:rPr>
                        <a:t> </a:t>
                      </a:r>
                      <a:r>
                        <a:rPr sz="1650" b="1" dirty="0">
                          <a:solidFill>
                            <a:srgbClr val="001F5F"/>
                          </a:solidFill>
                          <a:latin typeface="Arial"/>
                          <a:cs typeface="Arial"/>
                        </a:rPr>
                        <a:t>cambio.</a:t>
                      </a:r>
                      <a:endParaRPr sz="1650">
                        <a:latin typeface="Arial"/>
                        <a:cs typeface="Arial"/>
                      </a:endParaRPr>
                    </a:p>
                  </a:txBody>
                  <a:tcPr marL="0" marR="0" marT="40640"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tc>
                  <a:txBody>
                    <a:bodyPr/>
                    <a:lstStyle/>
                    <a:p>
                      <a:pPr marL="92075" marR="332740">
                        <a:lnSpc>
                          <a:spcPct val="100000"/>
                        </a:lnSpc>
                        <a:spcBef>
                          <a:spcPts val="320"/>
                        </a:spcBef>
                      </a:pPr>
                      <a:r>
                        <a:rPr sz="1650" b="1" dirty="0">
                          <a:solidFill>
                            <a:srgbClr val="001F5F"/>
                          </a:solidFill>
                          <a:latin typeface="Arial"/>
                          <a:cs typeface="Arial"/>
                        </a:rPr>
                        <a:t>Q1+</a:t>
                      </a:r>
                      <a:r>
                        <a:rPr sz="1650" b="1" spc="-25" dirty="0">
                          <a:solidFill>
                            <a:srgbClr val="001F5F"/>
                          </a:solidFill>
                          <a:latin typeface="Arial"/>
                          <a:cs typeface="Arial"/>
                        </a:rPr>
                        <a:t> </a:t>
                      </a:r>
                      <a:r>
                        <a:rPr sz="1650" dirty="0">
                          <a:solidFill>
                            <a:srgbClr val="001F5F"/>
                          </a:solidFill>
                          <a:latin typeface="Arial MT"/>
                          <a:cs typeface="Arial MT"/>
                        </a:rPr>
                        <a:t>Persona</a:t>
                      </a:r>
                      <a:r>
                        <a:rPr sz="1650" spc="-15" dirty="0">
                          <a:solidFill>
                            <a:srgbClr val="001F5F"/>
                          </a:solidFill>
                          <a:latin typeface="Arial MT"/>
                          <a:cs typeface="Arial MT"/>
                        </a:rPr>
                        <a:t> </a:t>
                      </a:r>
                      <a:r>
                        <a:rPr sz="1650" spc="-5" dirty="0">
                          <a:solidFill>
                            <a:srgbClr val="001F5F"/>
                          </a:solidFill>
                          <a:latin typeface="Arial MT"/>
                          <a:cs typeface="Arial MT"/>
                        </a:rPr>
                        <a:t>abierta</a:t>
                      </a:r>
                      <a:r>
                        <a:rPr sz="1650" spc="-45" dirty="0">
                          <a:solidFill>
                            <a:srgbClr val="001F5F"/>
                          </a:solidFill>
                          <a:latin typeface="Arial MT"/>
                          <a:cs typeface="Arial MT"/>
                        </a:rPr>
                        <a:t> </a:t>
                      </a:r>
                      <a:r>
                        <a:rPr sz="1650" dirty="0">
                          <a:solidFill>
                            <a:srgbClr val="001F5F"/>
                          </a:solidFill>
                          <a:latin typeface="Arial MT"/>
                          <a:cs typeface="Arial MT"/>
                        </a:rPr>
                        <a:t>al</a:t>
                      </a:r>
                      <a:r>
                        <a:rPr sz="1650" spc="-15" dirty="0">
                          <a:solidFill>
                            <a:srgbClr val="001F5F"/>
                          </a:solidFill>
                          <a:latin typeface="Arial MT"/>
                          <a:cs typeface="Arial MT"/>
                        </a:rPr>
                        <a:t> </a:t>
                      </a:r>
                      <a:r>
                        <a:rPr sz="1650" dirty="0">
                          <a:solidFill>
                            <a:srgbClr val="001F5F"/>
                          </a:solidFill>
                          <a:latin typeface="Arial MT"/>
                          <a:cs typeface="Arial MT"/>
                        </a:rPr>
                        <a:t>cambio, </a:t>
                      </a:r>
                      <a:r>
                        <a:rPr sz="1650" spc="-440" dirty="0">
                          <a:solidFill>
                            <a:srgbClr val="001F5F"/>
                          </a:solidFill>
                          <a:latin typeface="Arial MT"/>
                          <a:cs typeface="Arial MT"/>
                        </a:rPr>
                        <a:t> </a:t>
                      </a:r>
                      <a:r>
                        <a:rPr sz="1650" dirty="0">
                          <a:solidFill>
                            <a:srgbClr val="001F5F"/>
                          </a:solidFill>
                          <a:latin typeface="Arial MT"/>
                          <a:cs typeface="Arial MT"/>
                        </a:rPr>
                        <a:t>que</a:t>
                      </a:r>
                      <a:r>
                        <a:rPr sz="1650" spc="-25" dirty="0">
                          <a:solidFill>
                            <a:srgbClr val="001F5F"/>
                          </a:solidFill>
                          <a:latin typeface="Arial MT"/>
                          <a:cs typeface="Arial MT"/>
                        </a:rPr>
                        <a:t> </a:t>
                      </a:r>
                      <a:r>
                        <a:rPr sz="1650" dirty="0">
                          <a:solidFill>
                            <a:srgbClr val="001F5F"/>
                          </a:solidFill>
                          <a:latin typeface="Arial MT"/>
                          <a:cs typeface="Arial MT"/>
                        </a:rPr>
                        <a:t>gusta</a:t>
                      </a:r>
                      <a:r>
                        <a:rPr sz="1650" spc="-30" dirty="0">
                          <a:solidFill>
                            <a:srgbClr val="001F5F"/>
                          </a:solidFill>
                          <a:latin typeface="Arial MT"/>
                          <a:cs typeface="Arial MT"/>
                        </a:rPr>
                        <a:t> </a:t>
                      </a:r>
                      <a:r>
                        <a:rPr sz="1650" dirty="0">
                          <a:solidFill>
                            <a:srgbClr val="001F5F"/>
                          </a:solidFill>
                          <a:latin typeface="Arial MT"/>
                          <a:cs typeface="Arial MT"/>
                        </a:rPr>
                        <a:t>de</a:t>
                      </a:r>
                      <a:r>
                        <a:rPr sz="1650" spc="-25" dirty="0">
                          <a:solidFill>
                            <a:srgbClr val="001F5F"/>
                          </a:solidFill>
                          <a:latin typeface="Arial MT"/>
                          <a:cs typeface="Arial MT"/>
                        </a:rPr>
                        <a:t> </a:t>
                      </a:r>
                      <a:r>
                        <a:rPr sz="1650" spc="-5" dirty="0">
                          <a:solidFill>
                            <a:srgbClr val="001F5F"/>
                          </a:solidFill>
                          <a:latin typeface="Arial MT"/>
                          <a:cs typeface="Arial MT"/>
                        </a:rPr>
                        <a:t>experimentar.</a:t>
                      </a:r>
                      <a:endParaRPr sz="1650">
                        <a:latin typeface="Arial MT"/>
                        <a:cs typeface="Arial MT"/>
                      </a:endParaRPr>
                    </a:p>
                  </a:txBody>
                  <a:tcPr marL="0" marR="0" marT="40640"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extLst>
                  <a:ext uri="{0D108BD9-81ED-4DB2-BD59-A6C34878D82A}">
                    <a16:rowId xmlns:a16="http://schemas.microsoft.com/office/drawing/2014/main" val="10001"/>
                  </a:ext>
                </a:extLst>
              </a:tr>
              <a:tr h="594360">
                <a:tc vMerge="1">
                  <a:txBody>
                    <a:bodyPr/>
                    <a:lstStyle/>
                    <a:p>
                      <a:endParaRPr/>
                    </a:p>
                  </a:txBody>
                  <a:tcPr marL="0" marR="0" marT="40640"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tc vMerge="1">
                  <a:txBody>
                    <a:bodyPr/>
                    <a:lstStyle/>
                    <a:p>
                      <a:endParaRPr/>
                    </a:p>
                  </a:txBody>
                  <a:tcPr marL="0" marR="0" marT="40640"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tc>
                  <a:txBody>
                    <a:bodyPr/>
                    <a:lstStyle/>
                    <a:p>
                      <a:pPr marL="92075" marR="107950">
                        <a:lnSpc>
                          <a:spcPct val="100000"/>
                        </a:lnSpc>
                        <a:spcBef>
                          <a:spcPts val="320"/>
                        </a:spcBef>
                      </a:pPr>
                      <a:r>
                        <a:rPr sz="1650" b="1" dirty="0">
                          <a:solidFill>
                            <a:srgbClr val="001F5F"/>
                          </a:solidFill>
                          <a:latin typeface="Arial"/>
                          <a:cs typeface="Arial"/>
                        </a:rPr>
                        <a:t>Q1–</a:t>
                      </a:r>
                      <a:r>
                        <a:rPr sz="1650" b="1" spc="-35" dirty="0">
                          <a:solidFill>
                            <a:srgbClr val="001F5F"/>
                          </a:solidFill>
                          <a:latin typeface="Arial"/>
                          <a:cs typeface="Arial"/>
                        </a:rPr>
                        <a:t> </a:t>
                      </a:r>
                      <a:r>
                        <a:rPr sz="1650" dirty="0">
                          <a:solidFill>
                            <a:srgbClr val="001F5F"/>
                          </a:solidFill>
                          <a:latin typeface="Arial MT"/>
                          <a:cs typeface="Arial MT"/>
                        </a:rPr>
                        <a:t>Persona</a:t>
                      </a:r>
                      <a:r>
                        <a:rPr sz="1650" spc="-25" dirty="0">
                          <a:solidFill>
                            <a:srgbClr val="001F5F"/>
                          </a:solidFill>
                          <a:latin typeface="Arial MT"/>
                          <a:cs typeface="Arial MT"/>
                        </a:rPr>
                        <a:t> </a:t>
                      </a:r>
                      <a:r>
                        <a:rPr sz="1650" spc="-5" dirty="0">
                          <a:solidFill>
                            <a:srgbClr val="001F5F"/>
                          </a:solidFill>
                          <a:latin typeface="Arial MT"/>
                          <a:cs typeface="Arial MT"/>
                        </a:rPr>
                        <a:t>tradicional,</a:t>
                      </a:r>
                      <a:r>
                        <a:rPr sz="1650" spc="-50" dirty="0">
                          <a:solidFill>
                            <a:srgbClr val="001F5F"/>
                          </a:solidFill>
                          <a:latin typeface="Arial MT"/>
                          <a:cs typeface="Arial MT"/>
                        </a:rPr>
                        <a:t> </a:t>
                      </a:r>
                      <a:r>
                        <a:rPr sz="1650" dirty="0">
                          <a:solidFill>
                            <a:srgbClr val="001F5F"/>
                          </a:solidFill>
                          <a:latin typeface="Arial MT"/>
                          <a:cs typeface="Arial MT"/>
                        </a:rPr>
                        <a:t>apegada </a:t>
                      </a:r>
                      <a:r>
                        <a:rPr sz="1650" spc="-445" dirty="0">
                          <a:solidFill>
                            <a:srgbClr val="001F5F"/>
                          </a:solidFill>
                          <a:latin typeface="Arial MT"/>
                          <a:cs typeface="Arial MT"/>
                        </a:rPr>
                        <a:t> </a:t>
                      </a:r>
                      <a:r>
                        <a:rPr sz="1650" dirty="0">
                          <a:solidFill>
                            <a:srgbClr val="001F5F"/>
                          </a:solidFill>
                          <a:latin typeface="Arial MT"/>
                          <a:cs typeface="Arial MT"/>
                        </a:rPr>
                        <a:t>a</a:t>
                      </a:r>
                      <a:r>
                        <a:rPr sz="1650" spc="-5" dirty="0">
                          <a:solidFill>
                            <a:srgbClr val="001F5F"/>
                          </a:solidFill>
                          <a:latin typeface="Arial MT"/>
                          <a:cs typeface="Arial MT"/>
                        </a:rPr>
                        <a:t> </a:t>
                      </a:r>
                      <a:r>
                        <a:rPr sz="1650" dirty="0">
                          <a:solidFill>
                            <a:srgbClr val="001F5F"/>
                          </a:solidFill>
                          <a:latin typeface="Arial MT"/>
                          <a:cs typeface="Arial MT"/>
                        </a:rPr>
                        <a:t>lo</a:t>
                      </a:r>
                      <a:r>
                        <a:rPr sz="1650" spc="-25" dirty="0">
                          <a:solidFill>
                            <a:srgbClr val="001F5F"/>
                          </a:solidFill>
                          <a:latin typeface="Arial MT"/>
                          <a:cs typeface="Arial MT"/>
                        </a:rPr>
                        <a:t> </a:t>
                      </a:r>
                      <a:r>
                        <a:rPr sz="1650" dirty="0">
                          <a:solidFill>
                            <a:srgbClr val="001F5F"/>
                          </a:solidFill>
                          <a:latin typeface="Arial MT"/>
                          <a:cs typeface="Arial MT"/>
                        </a:rPr>
                        <a:t>conocido.</a:t>
                      </a:r>
                      <a:endParaRPr sz="1650">
                        <a:latin typeface="Arial MT"/>
                        <a:cs typeface="Arial MT"/>
                      </a:endParaRPr>
                    </a:p>
                  </a:txBody>
                  <a:tcPr marL="0" marR="0" marT="40640"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extLst>
                  <a:ext uri="{0D108BD9-81ED-4DB2-BD59-A6C34878D82A}">
                    <a16:rowId xmlns:a16="http://schemas.microsoft.com/office/drawing/2014/main" val="10002"/>
                  </a:ext>
                </a:extLst>
              </a:tr>
              <a:tr h="594360">
                <a:tc rowSpan="2">
                  <a:txBody>
                    <a:bodyPr/>
                    <a:lstStyle/>
                    <a:p>
                      <a:pPr marL="91440">
                        <a:lnSpc>
                          <a:spcPct val="100000"/>
                        </a:lnSpc>
                        <a:spcBef>
                          <a:spcPts val="320"/>
                        </a:spcBef>
                      </a:pPr>
                      <a:r>
                        <a:rPr sz="1650" b="1" i="1" dirty="0">
                          <a:solidFill>
                            <a:srgbClr val="001F5F"/>
                          </a:solidFill>
                          <a:latin typeface="Arial"/>
                          <a:cs typeface="Arial"/>
                        </a:rPr>
                        <a:t>AUTOSUFICIENCIA</a:t>
                      </a:r>
                      <a:endParaRPr sz="1650">
                        <a:latin typeface="Arial"/>
                        <a:cs typeface="Arial"/>
                      </a:endParaRPr>
                    </a:p>
                  </a:txBody>
                  <a:tcPr marL="0" marR="0" marT="40640"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tc rowSpan="2">
                  <a:txBody>
                    <a:bodyPr/>
                    <a:lstStyle/>
                    <a:p>
                      <a:pPr marL="91440" marR="83185">
                        <a:lnSpc>
                          <a:spcPct val="100000"/>
                        </a:lnSpc>
                        <a:spcBef>
                          <a:spcPts val="320"/>
                        </a:spcBef>
                      </a:pPr>
                      <a:r>
                        <a:rPr sz="1650" b="1" dirty="0">
                          <a:solidFill>
                            <a:srgbClr val="001F5F"/>
                          </a:solidFill>
                          <a:latin typeface="Arial"/>
                          <a:cs typeface="Arial"/>
                        </a:rPr>
                        <a:t>Tendencia</a:t>
                      </a:r>
                      <a:r>
                        <a:rPr sz="1650" b="1" spc="-5" dirty="0">
                          <a:solidFill>
                            <a:srgbClr val="001F5F"/>
                          </a:solidFill>
                          <a:latin typeface="Arial"/>
                          <a:cs typeface="Arial"/>
                        </a:rPr>
                        <a:t> </a:t>
                      </a:r>
                      <a:r>
                        <a:rPr sz="1650" b="1" dirty="0">
                          <a:solidFill>
                            <a:srgbClr val="001F5F"/>
                          </a:solidFill>
                          <a:latin typeface="Arial"/>
                          <a:cs typeface="Arial"/>
                        </a:rPr>
                        <a:t>del</a:t>
                      </a:r>
                      <a:r>
                        <a:rPr sz="1650" b="1" spc="5" dirty="0">
                          <a:solidFill>
                            <a:srgbClr val="001F5F"/>
                          </a:solidFill>
                          <a:latin typeface="Arial"/>
                          <a:cs typeface="Arial"/>
                        </a:rPr>
                        <a:t> </a:t>
                      </a:r>
                      <a:r>
                        <a:rPr sz="1650" b="1" dirty="0">
                          <a:solidFill>
                            <a:srgbClr val="001F5F"/>
                          </a:solidFill>
                          <a:latin typeface="Arial"/>
                          <a:cs typeface="Arial"/>
                        </a:rPr>
                        <a:t>sujeto</a:t>
                      </a:r>
                      <a:r>
                        <a:rPr sz="1650" b="1" spc="5" dirty="0">
                          <a:solidFill>
                            <a:srgbClr val="001F5F"/>
                          </a:solidFill>
                          <a:latin typeface="Arial"/>
                          <a:cs typeface="Arial"/>
                        </a:rPr>
                        <a:t> </a:t>
                      </a:r>
                      <a:r>
                        <a:rPr sz="1650" b="1" dirty="0">
                          <a:solidFill>
                            <a:srgbClr val="001F5F"/>
                          </a:solidFill>
                          <a:latin typeface="Arial"/>
                          <a:cs typeface="Arial"/>
                        </a:rPr>
                        <a:t>a </a:t>
                      </a:r>
                      <a:r>
                        <a:rPr sz="1650" b="1" spc="5" dirty="0">
                          <a:solidFill>
                            <a:srgbClr val="001F5F"/>
                          </a:solidFill>
                          <a:latin typeface="Arial"/>
                          <a:cs typeface="Arial"/>
                        </a:rPr>
                        <a:t> </a:t>
                      </a:r>
                      <a:r>
                        <a:rPr sz="1650" b="1" dirty="0">
                          <a:solidFill>
                            <a:srgbClr val="001F5F"/>
                          </a:solidFill>
                          <a:latin typeface="Arial"/>
                          <a:cs typeface="Arial"/>
                        </a:rPr>
                        <a:t>hacer</a:t>
                      </a:r>
                      <a:r>
                        <a:rPr sz="1650" b="1" spc="-40" dirty="0">
                          <a:solidFill>
                            <a:srgbClr val="001F5F"/>
                          </a:solidFill>
                          <a:latin typeface="Arial"/>
                          <a:cs typeface="Arial"/>
                        </a:rPr>
                        <a:t> </a:t>
                      </a:r>
                      <a:r>
                        <a:rPr sz="1650" b="1" dirty="0">
                          <a:solidFill>
                            <a:srgbClr val="001F5F"/>
                          </a:solidFill>
                          <a:latin typeface="Arial"/>
                          <a:cs typeface="Arial"/>
                        </a:rPr>
                        <a:t>cosas</a:t>
                      </a:r>
                      <a:r>
                        <a:rPr sz="1650" b="1" spc="-40" dirty="0">
                          <a:solidFill>
                            <a:srgbClr val="001F5F"/>
                          </a:solidFill>
                          <a:latin typeface="Arial"/>
                          <a:cs typeface="Arial"/>
                        </a:rPr>
                        <a:t> </a:t>
                      </a:r>
                      <a:r>
                        <a:rPr sz="1650" b="1" dirty="0">
                          <a:solidFill>
                            <a:srgbClr val="001F5F"/>
                          </a:solidFill>
                          <a:latin typeface="Arial"/>
                          <a:cs typeface="Arial"/>
                        </a:rPr>
                        <a:t>con</a:t>
                      </a:r>
                      <a:r>
                        <a:rPr sz="1650" b="1" spc="-5" dirty="0">
                          <a:solidFill>
                            <a:srgbClr val="001F5F"/>
                          </a:solidFill>
                          <a:latin typeface="Arial"/>
                          <a:cs typeface="Arial"/>
                        </a:rPr>
                        <a:t> </a:t>
                      </a:r>
                      <a:r>
                        <a:rPr sz="1650" b="1" dirty="0">
                          <a:solidFill>
                            <a:srgbClr val="001F5F"/>
                          </a:solidFill>
                          <a:latin typeface="Arial"/>
                          <a:cs typeface="Arial"/>
                        </a:rPr>
                        <a:t>otros</a:t>
                      </a:r>
                      <a:r>
                        <a:rPr sz="1650" b="1" spc="-20" dirty="0">
                          <a:solidFill>
                            <a:srgbClr val="001F5F"/>
                          </a:solidFill>
                          <a:latin typeface="Arial"/>
                          <a:cs typeface="Arial"/>
                        </a:rPr>
                        <a:t> </a:t>
                      </a:r>
                      <a:r>
                        <a:rPr sz="1650" b="1" dirty="0">
                          <a:solidFill>
                            <a:srgbClr val="001F5F"/>
                          </a:solidFill>
                          <a:latin typeface="Arial"/>
                          <a:cs typeface="Arial"/>
                        </a:rPr>
                        <a:t>o</a:t>
                      </a:r>
                      <a:r>
                        <a:rPr sz="1650" b="1" spc="-5" dirty="0">
                          <a:solidFill>
                            <a:srgbClr val="001F5F"/>
                          </a:solidFill>
                          <a:latin typeface="Arial"/>
                          <a:cs typeface="Arial"/>
                        </a:rPr>
                        <a:t> </a:t>
                      </a:r>
                      <a:r>
                        <a:rPr sz="1650" b="1" dirty="0">
                          <a:solidFill>
                            <a:srgbClr val="001F5F"/>
                          </a:solidFill>
                          <a:latin typeface="Arial"/>
                          <a:cs typeface="Arial"/>
                        </a:rPr>
                        <a:t>por </a:t>
                      </a:r>
                      <a:r>
                        <a:rPr sz="1650" b="1" spc="-440" dirty="0">
                          <a:solidFill>
                            <a:srgbClr val="001F5F"/>
                          </a:solidFill>
                          <a:latin typeface="Arial"/>
                          <a:cs typeface="Arial"/>
                        </a:rPr>
                        <a:t> </a:t>
                      </a:r>
                      <a:r>
                        <a:rPr sz="1650" b="1" dirty="0">
                          <a:solidFill>
                            <a:srgbClr val="001F5F"/>
                          </a:solidFill>
                          <a:latin typeface="Arial"/>
                          <a:cs typeface="Arial"/>
                        </a:rPr>
                        <a:t>sus propios medios. </a:t>
                      </a:r>
                      <a:r>
                        <a:rPr sz="1650" b="1" spc="5" dirty="0">
                          <a:solidFill>
                            <a:srgbClr val="001F5F"/>
                          </a:solidFill>
                          <a:latin typeface="Arial"/>
                          <a:cs typeface="Arial"/>
                        </a:rPr>
                        <a:t>Se </a:t>
                      </a:r>
                      <a:r>
                        <a:rPr sz="1650" b="1" spc="10" dirty="0">
                          <a:solidFill>
                            <a:srgbClr val="001F5F"/>
                          </a:solidFill>
                          <a:latin typeface="Arial"/>
                          <a:cs typeface="Arial"/>
                        </a:rPr>
                        <a:t> </a:t>
                      </a:r>
                      <a:r>
                        <a:rPr sz="1650" b="1" dirty="0">
                          <a:solidFill>
                            <a:srgbClr val="001F5F"/>
                          </a:solidFill>
                          <a:latin typeface="Arial"/>
                          <a:cs typeface="Arial"/>
                        </a:rPr>
                        <a:t>asocia</a:t>
                      </a:r>
                      <a:r>
                        <a:rPr sz="1650" b="1" spc="-35" dirty="0">
                          <a:solidFill>
                            <a:srgbClr val="001F5F"/>
                          </a:solidFill>
                          <a:latin typeface="Arial"/>
                          <a:cs typeface="Arial"/>
                        </a:rPr>
                        <a:t> </a:t>
                      </a:r>
                      <a:r>
                        <a:rPr sz="1650" b="1" dirty="0">
                          <a:solidFill>
                            <a:srgbClr val="001F5F"/>
                          </a:solidFill>
                          <a:latin typeface="Arial"/>
                          <a:cs typeface="Arial"/>
                        </a:rPr>
                        <a:t>a</a:t>
                      </a:r>
                      <a:r>
                        <a:rPr sz="1650" b="1" spc="-20" dirty="0">
                          <a:solidFill>
                            <a:srgbClr val="001F5F"/>
                          </a:solidFill>
                          <a:latin typeface="Arial"/>
                          <a:cs typeface="Arial"/>
                        </a:rPr>
                        <a:t> </a:t>
                      </a:r>
                      <a:r>
                        <a:rPr sz="1650" b="1" dirty="0">
                          <a:solidFill>
                            <a:srgbClr val="001F5F"/>
                          </a:solidFill>
                          <a:latin typeface="Arial"/>
                          <a:cs typeface="Arial"/>
                        </a:rPr>
                        <a:t>afabilidad.</a:t>
                      </a:r>
                      <a:endParaRPr sz="1650">
                        <a:latin typeface="Arial"/>
                        <a:cs typeface="Arial"/>
                      </a:endParaRPr>
                    </a:p>
                  </a:txBody>
                  <a:tcPr marL="0" marR="0" marT="40640"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tc>
                  <a:txBody>
                    <a:bodyPr/>
                    <a:lstStyle/>
                    <a:p>
                      <a:pPr marL="92075" marR="397510">
                        <a:lnSpc>
                          <a:spcPct val="100000"/>
                        </a:lnSpc>
                        <a:spcBef>
                          <a:spcPts val="320"/>
                        </a:spcBef>
                      </a:pPr>
                      <a:r>
                        <a:rPr sz="1650" b="1" dirty="0">
                          <a:solidFill>
                            <a:srgbClr val="001F5F"/>
                          </a:solidFill>
                          <a:latin typeface="Arial"/>
                          <a:cs typeface="Arial"/>
                        </a:rPr>
                        <a:t>Q2</a:t>
                      </a:r>
                      <a:r>
                        <a:rPr sz="1650" b="1" spc="-25" dirty="0">
                          <a:solidFill>
                            <a:srgbClr val="001F5F"/>
                          </a:solidFill>
                          <a:latin typeface="Arial"/>
                          <a:cs typeface="Arial"/>
                        </a:rPr>
                        <a:t> </a:t>
                      </a:r>
                      <a:r>
                        <a:rPr sz="1650" b="1" dirty="0">
                          <a:solidFill>
                            <a:srgbClr val="001F5F"/>
                          </a:solidFill>
                          <a:latin typeface="Arial"/>
                          <a:cs typeface="Arial"/>
                        </a:rPr>
                        <a:t>+</a:t>
                      </a:r>
                      <a:r>
                        <a:rPr sz="1650" b="1" spc="-15" dirty="0">
                          <a:solidFill>
                            <a:srgbClr val="001F5F"/>
                          </a:solidFill>
                          <a:latin typeface="Arial"/>
                          <a:cs typeface="Arial"/>
                        </a:rPr>
                        <a:t> </a:t>
                      </a:r>
                      <a:r>
                        <a:rPr sz="1650" b="0" dirty="0">
                          <a:solidFill>
                            <a:srgbClr val="001F5F"/>
                          </a:solidFill>
                          <a:latin typeface="Arial"/>
                          <a:cs typeface="Arial"/>
                        </a:rPr>
                        <a:t>Persona</a:t>
                      </a:r>
                      <a:r>
                        <a:rPr sz="1650" b="0" spc="-40" dirty="0">
                          <a:solidFill>
                            <a:srgbClr val="001F5F"/>
                          </a:solidFill>
                          <a:latin typeface="Arial"/>
                          <a:cs typeface="Arial"/>
                        </a:rPr>
                        <a:t> </a:t>
                      </a:r>
                      <a:r>
                        <a:rPr sz="1650" b="0" dirty="0">
                          <a:solidFill>
                            <a:srgbClr val="001F5F"/>
                          </a:solidFill>
                          <a:latin typeface="Arial"/>
                          <a:cs typeface="Arial"/>
                        </a:rPr>
                        <a:t>autosuficiente, </a:t>
                      </a:r>
                      <a:r>
                        <a:rPr sz="1650" b="0" spc="-445" dirty="0">
                          <a:solidFill>
                            <a:srgbClr val="001F5F"/>
                          </a:solidFill>
                          <a:latin typeface="Arial"/>
                          <a:cs typeface="Arial"/>
                        </a:rPr>
                        <a:t> </a:t>
                      </a:r>
                      <a:r>
                        <a:rPr sz="1650" b="0" spc="-5" dirty="0">
                          <a:solidFill>
                            <a:srgbClr val="001F5F"/>
                          </a:solidFill>
                          <a:latin typeface="Arial"/>
                          <a:cs typeface="Arial"/>
                        </a:rPr>
                        <a:t>individualista,</a:t>
                      </a:r>
                      <a:r>
                        <a:rPr sz="1650" b="0" spc="35" dirty="0">
                          <a:solidFill>
                            <a:srgbClr val="001F5F"/>
                          </a:solidFill>
                          <a:latin typeface="Arial"/>
                          <a:cs typeface="Arial"/>
                        </a:rPr>
                        <a:t> </a:t>
                      </a:r>
                      <a:r>
                        <a:rPr sz="1650" b="0" dirty="0">
                          <a:solidFill>
                            <a:srgbClr val="001F5F"/>
                          </a:solidFill>
                          <a:latin typeface="Arial"/>
                          <a:cs typeface="Arial"/>
                        </a:rPr>
                        <a:t>solitaria.</a:t>
                      </a:r>
                      <a:endParaRPr sz="1650" b="0" dirty="0">
                        <a:latin typeface="Arial"/>
                        <a:cs typeface="Arial"/>
                      </a:endParaRPr>
                    </a:p>
                  </a:txBody>
                  <a:tcPr marL="0" marR="0" marT="40640"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extLst>
                  <a:ext uri="{0D108BD9-81ED-4DB2-BD59-A6C34878D82A}">
                    <a16:rowId xmlns:a16="http://schemas.microsoft.com/office/drawing/2014/main" val="10003"/>
                  </a:ext>
                </a:extLst>
              </a:tr>
              <a:tr h="594360">
                <a:tc vMerge="1">
                  <a:txBody>
                    <a:bodyPr/>
                    <a:lstStyle/>
                    <a:p>
                      <a:endParaRPr/>
                    </a:p>
                  </a:txBody>
                  <a:tcPr marL="0" marR="0" marT="40640"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tc vMerge="1">
                  <a:txBody>
                    <a:bodyPr/>
                    <a:lstStyle/>
                    <a:p>
                      <a:endParaRPr/>
                    </a:p>
                  </a:txBody>
                  <a:tcPr marL="0" marR="0" marT="40640"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tc>
                  <a:txBody>
                    <a:bodyPr/>
                    <a:lstStyle/>
                    <a:p>
                      <a:pPr marL="92075">
                        <a:lnSpc>
                          <a:spcPct val="100000"/>
                        </a:lnSpc>
                        <a:spcBef>
                          <a:spcPts val="320"/>
                        </a:spcBef>
                      </a:pPr>
                      <a:r>
                        <a:rPr sz="1650" b="1" dirty="0">
                          <a:solidFill>
                            <a:srgbClr val="001F5F"/>
                          </a:solidFill>
                          <a:latin typeface="Arial"/>
                          <a:cs typeface="Arial"/>
                        </a:rPr>
                        <a:t>Q2</a:t>
                      </a:r>
                      <a:r>
                        <a:rPr sz="1650" b="1" spc="-10" dirty="0">
                          <a:solidFill>
                            <a:srgbClr val="001F5F"/>
                          </a:solidFill>
                          <a:latin typeface="Arial"/>
                          <a:cs typeface="Arial"/>
                        </a:rPr>
                        <a:t> </a:t>
                      </a:r>
                      <a:r>
                        <a:rPr sz="1650" b="1" dirty="0">
                          <a:solidFill>
                            <a:srgbClr val="001F5F"/>
                          </a:solidFill>
                          <a:latin typeface="Arial"/>
                          <a:cs typeface="Arial"/>
                        </a:rPr>
                        <a:t>–</a:t>
                      </a:r>
                      <a:r>
                        <a:rPr sz="1650" b="1" spc="-25" dirty="0">
                          <a:solidFill>
                            <a:srgbClr val="001F5F"/>
                          </a:solidFill>
                          <a:latin typeface="Arial"/>
                          <a:cs typeface="Arial"/>
                        </a:rPr>
                        <a:t> </a:t>
                      </a:r>
                      <a:r>
                        <a:rPr sz="1650" b="0" dirty="0">
                          <a:solidFill>
                            <a:srgbClr val="001F5F"/>
                          </a:solidFill>
                          <a:latin typeface="Arial"/>
                          <a:cs typeface="Arial"/>
                        </a:rPr>
                        <a:t>Persona</a:t>
                      </a:r>
                      <a:r>
                        <a:rPr sz="1650" b="0" spc="-35" dirty="0">
                          <a:solidFill>
                            <a:srgbClr val="001F5F"/>
                          </a:solidFill>
                          <a:latin typeface="Arial"/>
                          <a:cs typeface="Arial"/>
                        </a:rPr>
                        <a:t> </a:t>
                      </a:r>
                      <a:r>
                        <a:rPr sz="1650" b="0" dirty="0">
                          <a:solidFill>
                            <a:srgbClr val="001F5F"/>
                          </a:solidFill>
                          <a:latin typeface="Arial"/>
                          <a:cs typeface="Arial"/>
                        </a:rPr>
                        <a:t>«seguidora»,</a:t>
                      </a:r>
                      <a:r>
                        <a:rPr sz="1650" b="0" spc="-45" dirty="0">
                          <a:solidFill>
                            <a:srgbClr val="001F5F"/>
                          </a:solidFill>
                          <a:latin typeface="Arial"/>
                          <a:cs typeface="Arial"/>
                        </a:rPr>
                        <a:t> </a:t>
                      </a:r>
                      <a:r>
                        <a:rPr sz="1650" b="0" dirty="0">
                          <a:solidFill>
                            <a:srgbClr val="001F5F"/>
                          </a:solidFill>
                          <a:latin typeface="Arial"/>
                          <a:cs typeface="Arial"/>
                        </a:rPr>
                        <a:t>que</a:t>
                      </a:r>
                      <a:endParaRPr sz="1650" b="0" dirty="0">
                        <a:latin typeface="Arial"/>
                        <a:cs typeface="Arial"/>
                      </a:endParaRPr>
                    </a:p>
                    <a:p>
                      <a:pPr marL="92075">
                        <a:lnSpc>
                          <a:spcPct val="100000"/>
                        </a:lnSpc>
                        <a:spcBef>
                          <a:spcPts val="5"/>
                        </a:spcBef>
                      </a:pPr>
                      <a:r>
                        <a:rPr sz="1650" b="0" dirty="0">
                          <a:solidFill>
                            <a:srgbClr val="001F5F"/>
                          </a:solidFill>
                          <a:latin typeface="Arial"/>
                          <a:cs typeface="Arial"/>
                        </a:rPr>
                        <a:t>se</a:t>
                      </a:r>
                      <a:r>
                        <a:rPr sz="1650" b="0" spc="-20" dirty="0">
                          <a:solidFill>
                            <a:srgbClr val="001F5F"/>
                          </a:solidFill>
                          <a:latin typeface="Arial"/>
                          <a:cs typeface="Arial"/>
                        </a:rPr>
                        <a:t> </a:t>
                      </a:r>
                      <a:r>
                        <a:rPr sz="1650" b="0" dirty="0">
                          <a:solidFill>
                            <a:srgbClr val="001F5F"/>
                          </a:solidFill>
                          <a:latin typeface="Arial"/>
                          <a:cs typeface="Arial"/>
                        </a:rPr>
                        <a:t>integra</a:t>
                      </a:r>
                      <a:r>
                        <a:rPr sz="1650" b="0" spc="-30" dirty="0">
                          <a:solidFill>
                            <a:srgbClr val="001F5F"/>
                          </a:solidFill>
                          <a:latin typeface="Arial"/>
                          <a:cs typeface="Arial"/>
                        </a:rPr>
                        <a:t> </a:t>
                      </a:r>
                      <a:r>
                        <a:rPr sz="1650" b="0" dirty="0">
                          <a:solidFill>
                            <a:srgbClr val="001F5F"/>
                          </a:solidFill>
                          <a:latin typeface="Arial"/>
                          <a:cs typeface="Arial"/>
                        </a:rPr>
                        <a:t>a</a:t>
                      </a:r>
                      <a:r>
                        <a:rPr sz="1650" b="0" spc="-10" dirty="0">
                          <a:solidFill>
                            <a:srgbClr val="001F5F"/>
                          </a:solidFill>
                          <a:latin typeface="Arial"/>
                          <a:cs typeface="Arial"/>
                        </a:rPr>
                        <a:t> </a:t>
                      </a:r>
                      <a:r>
                        <a:rPr sz="1650" b="0" spc="-5" dirty="0">
                          <a:solidFill>
                            <a:srgbClr val="001F5F"/>
                          </a:solidFill>
                          <a:latin typeface="Arial"/>
                          <a:cs typeface="Arial"/>
                        </a:rPr>
                        <a:t>la </a:t>
                      </a:r>
                      <a:r>
                        <a:rPr sz="1650" b="0" dirty="0">
                          <a:solidFill>
                            <a:srgbClr val="001F5F"/>
                          </a:solidFill>
                          <a:latin typeface="Arial"/>
                          <a:cs typeface="Arial"/>
                        </a:rPr>
                        <a:t>tarea</a:t>
                      </a:r>
                      <a:r>
                        <a:rPr sz="1650" b="0" spc="-15" dirty="0">
                          <a:solidFill>
                            <a:srgbClr val="001F5F"/>
                          </a:solidFill>
                          <a:latin typeface="Arial"/>
                          <a:cs typeface="Arial"/>
                        </a:rPr>
                        <a:t> </a:t>
                      </a:r>
                      <a:r>
                        <a:rPr sz="1650" b="0" dirty="0">
                          <a:solidFill>
                            <a:srgbClr val="001F5F"/>
                          </a:solidFill>
                          <a:latin typeface="Arial"/>
                          <a:cs typeface="Arial"/>
                        </a:rPr>
                        <a:t>grupal.</a:t>
                      </a:r>
                      <a:endParaRPr sz="1650" b="0" dirty="0">
                        <a:latin typeface="Arial"/>
                        <a:cs typeface="Arial"/>
                      </a:endParaRPr>
                    </a:p>
                  </a:txBody>
                  <a:tcPr marL="0" marR="0" marT="40640"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extLst>
                  <a:ext uri="{0D108BD9-81ED-4DB2-BD59-A6C34878D82A}">
                    <a16:rowId xmlns:a16="http://schemas.microsoft.com/office/drawing/2014/main" val="10004"/>
                  </a:ext>
                </a:extLst>
              </a:tr>
              <a:tr h="594359">
                <a:tc rowSpan="2">
                  <a:txBody>
                    <a:bodyPr/>
                    <a:lstStyle/>
                    <a:p>
                      <a:pPr marL="91440">
                        <a:lnSpc>
                          <a:spcPct val="100000"/>
                        </a:lnSpc>
                        <a:spcBef>
                          <a:spcPts val="325"/>
                        </a:spcBef>
                      </a:pPr>
                      <a:r>
                        <a:rPr sz="1650" b="1" i="1" dirty="0">
                          <a:solidFill>
                            <a:srgbClr val="001F5F"/>
                          </a:solidFill>
                          <a:latin typeface="Arial"/>
                          <a:cs typeface="Arial"/>
                        </a:rPr>
                        <a:t>PERFECCIONISMO</a:t>
                      </a:r>
                      <a:endParaRPr sz="1650">
                        <a:latin typeface="Arial"/>
                        <a:cs typeface="Arial"/>
                      </a:endParaRPr>
                    </a:p>
                  </a:txBody>
                  <a:tcPr marL="0" marR="0" marT="41275"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tc rowSpan="2">
                  <a:txBody>
                    <a:bodyPr/>
                    <a:lstStyle/>
                    <a:p>
                      <a:pPr marL="91440" marR="254635">
                        <a:lnSpc>
                          <a:spcPct val="100000"/>
                        </a:lnSpc>
                        <a:spcBef>
                          <a:spcPts val="325"/>
                        </a:spcBef>
                      </a:pPr>
                      <a:r>
                        <a:rPr sz="1650" b="1" dirty="0">
                          <a:solidFill>
                            <a:srgbClr val="001F5F"/>
                          </a:solidFill>
                          <a:latin typeface="Arial"/>
                          <a:cs typeface="Arial"/>
                        </a:rPr>
                        <a:t>Grado</a:t>
                      </a:r>
                      <a:r>
                        <a:rPr sz="1650" b="1" spc="-25" dirty="0">
                          <a:solidFill>
                            <a:srgbClr val="001F5F"/>
                          </a:solidFill>
                          <a:latin typeface="Arial"/>
                          <a:cs typeface="Arial"/>
                        </a:rPr>
                        <a:t> </a:t>
                      </a:r>
                      <a:r>
                        <a:rPr sz="1650" b="1" dirty="0">
                          <a:solidFill>
                            <a:srgbClr val="001F5F"/>
                          </a:solidFill>
                          <a:latin typeface="Arial"/>
                          <a:cs typeface="Arial"/>
                        </a:rPr>
                        <a:t>de</a:t>
                      </a:r>
                      <a:r>
                        <a:rPr sz="1650" b="1" spc="-10" dirty="0">
                          <a:solidFill>
                            <a:srgbClr val="001F5F"/>
                          </a:solidFill>
                          <a:latin typeface="Arial"/>
                          <a:cs typeface="Arial"/>
                        </a:rPr>
                        <a:t> </a:t>
                      </a:r>
                      <a:r>
                        <a:rPr sz="1650" b="1" dirty="0">
                          <a:solidFill>
                            <a:srgbClr val="001F5F"/>
                          </a:solidFill>
                          <a:latin typeface="Arial"/>
                          <a:cs typeface="Arial"/>
                        </a:rPr>
                        <a:t>búsqueda</a:t>
                      </a:r>
                      <a:r>
                        <a:rPr sz="1650" b="1" spc="-30" dirty="0">
                          <a:solidFill>
                            <a:srgbClr val="001F5F"/>
                          </a:solidFill>
                          <a:latin typeface="Arial"/>
                          <a:cs typeface="Arial"/>
                        </a:rPr>
                        <a:t> </a:t>
                      </a:r>
                      <a:r>
                        <a:rPr sz="1650" b="1" dirty="0">
                          <a:solidFill>
                            <a:srgbClr val="001F5F"/>
                          </a:solidFill>
                          <a:latin typeface="Arial"/>
                          <a:cs typeface="Arial"/>
                        </a:rPr>
                        <a:t>de</a:t>
                      </a:r>
                      <a:r>
                        <a:rPr sz="1650" b="1" spc="-10" dirty="0">
                          <a:solidFill>
                            <a:srgbClr val="001F5F"/>
                          </a:solidFill>
                          <a:latin typeface="Arial"/>
                          <a:cs typeface="Arial"/>
                        </a:rPr>
                        <a:t> </a:t>
                      </a:r>
                      <a:r>
                        <a:rPr sz="1650" b="1" spc="-5" dirty="0">
                          <a:solidFill>
                            <a:srgbClr val="001F5F"/>
                          </a:solidFill>
                          <a:latin typeface="Arial"/>
                          <a:cs typeface="Arial"/>
                        </a:rPr>
                        <a:t>«lo </a:t>
                      </a:r>
                      <a:r>
                        <a:rPr sz="1650" b="1" spc="-445" dirty="0">
                          <a:solidFill>
                            <a:srgbClr val="001F5F"/>
                          </a:solidFill>
                          <a:latin typeface="Arial"/>
                          <a:cs typeface="Arial"/>
                        </a:rPr>
                        <a:t> </a:t>
                      </a:r>
                      <a:r>
                        <a:rPr sz="1650" b="1" dirty="0">
                          <a:solidFill>
                            <a:srgbClr val="001F5F"/>
                          </a:solidFill>
                          <a:latin typeface="Arial"/>
                          <a:cs typeface="Arial"/>
                        </a:rPr>
                        <a:t>ideal», «la </a:t>
                      </a:r>
                      <a:r>
                        <a:rPr sz="1650" b="1" spc="-5" dirty="0">
                          <a:solidFill>
                            <a:srgbClr val="001F5F"/>
                          </a:solidFill>
                          <a:latin typeface="Arial"/>
                          <a:cs typeface="Arial"/>
                        </a:rPr>
                        <a:t>normativa» </a:t>
                      </a:r>
                      <a:r>
                        <a:rPr sz="1650" b="1" dirty="0">
                          <a:solidFill>
                            <a:srgbClr val="001F5F"/>
                          </a:solidFill>
                          <a:latin typeface="Arial"/>
                          <a:cs typeface="Arial"/>
                        </a:rPr>
                        <a:t>o </a:t>
                      </a:r>
                      <a:r>
                        <a:rPr sz="1650" b="1" spc="5" dirty="0">
                          <a:solidFill>
                            <a:srgbClr val="001F5F"/>
                          </a:solidFill>
                          <a:latin typeface="Arial"/>
                          <a:cs typeface="Arial"/>
                        </a:rPr>
                        <a:t> </a:t>
                      </a:r>
                      <a:r>
                        <a:rPr sz="1650" b="1" dirty="0">
                          <a:solidFill>
                            <a:srgbClr val="001F5F"/>
                          </a:solidFill>
                          <a:latin typeface="Arial"/>
                          <a:cs typeface="Arial"/>
                        </a:rPr>
                        <a:t>perfección.</a:t>
                      </a:r>
                      <a:endParaRPr sz="1650">
                        <a:latin typeface="Arial"/>
                        <a:cs typeface="Arial"/>
                      </a:endParaRPr>
                    </a:p>
                  </a:txBody>
                  <a:tcPr marL="0" marR="0" marT="41275"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tc>
                  <a:txBody>
                    <a:bodyPr/>
                    <a:lstStyle/>
                    <a:p>
                      <a:pPr marL="92075" marR="516890">
                        <a:lnSpc>
                          <a:spcPct val="100000"/>
                        </a:lnSpc>
                        <a:spcBef>
                          <a:spcPts val="325"/>
                        </a:spcBef>
                      </a:pPr>
                      <a:r>
                        <a:rPr sz="1650" b="1" dirty="0">
                          <a:solidFill>
                            <a:srgbClr val="001F5F"/>
                          </a:solidFill>
                          <a:latin typeface="Arial"/>
                          <a:cs typeface="Arial"/>
                        </a:rPr>
                        <a:t>Q3</a:t>
                      </a:r>
                      <a:r>
                        <a:rPr sz="1650" b="1" spc="-20" dirty="0">
                          <a:solidFill>
                            <a:srgbClr val="001F5F"/>
                          </a:solidFill>
                          <a:latin typeface="Arial"/>
                          <a:cs typeface="Arial"/>
                        </a:rPr>
                        <a:t> </a:t>
                      </a:r>
                      <a:r>
                        <a:rPr sz="1650" dirty="0">
                          <a:solidFill>
                            <a:srgbClr val="001F5F"/>
                          </a:solidFill>
                          <a:latin typeface="Arial MT"/>
                          <a:cs typeface="Arial MT"/>
                        </a:rPr>
                        <a:t>+</a:t>
                      </a:r>
                      <a:r>
                        <a:rPr sz="1650" spc="425" dirty="0">
                          <a:solidFill>
                            <a:srgbClr val="001F5F"/>
                          </a:solidFill>
                          <a:latin typeface="Arial MT"/>
                          <a:cs typeface="Arial MT"/>
                        </a:rPr>
                        <a:t> </a:t>
                      </a:r>
                      <a:r>
                        <a:rPr sz="1650" dirty="0">
                          <a:solidFill>
                            <a:srgbClr val="001F5F"/>
                          </a:solidFill>
                          <a:latin typeface="Arial MT"/>
                          <a:cs typeface="Arial MT"/>
                        </a:rPr>
                        <a:t>Persona</a:t>
                      </a:r>
                      <a:r>
                        <a:rPr sz="1650" spc="-65" dirty="0">
                          <a:solidFill>
                            <a:srgbClr val="001F5F"/>
                          </a:solidFill>
                          <a:latin typeface="Arial MT"/>
                          <a:cs typeface="Arial MT"/>
                        </a:rPr>
                        <a:t> </a:t>
                      </a:r>
                      <a:r>
                        <a:rPr sz="1650" dirty="0">
                          <a:solidFill>
                            <a:srgbClr val="001F5F"/>
                          </a:solidFill>
                          <a:latin typeface="Arial MT"/>
                          <a:cs typeface="Arial MT"/>
                        </a:rPr>
                        <a:t>perfeccionista, </a:t>
                      </a:r>
                      <a:r>
                        <a:rPr sz="1650" spc="-440" dirty="0">
                          <a:solidFill>
                            <a:srgbClr val="001F5F"/>
                          </a:solidFill>
                          <a:latin typeface="Arial MT"/>
                          <a:cs typeface="Arial MT"/>
                        </a:rPr>
                        <a:t> </a:t>
                      </a:r>
                      <a:r>
                        <a:rPr sz="1650" spc="-5" dirty="0">
                          <a:solidFill>
                            <a:srgbClr val="001F5F"/>
                          </a:solidFill>
                          <a:latin typeface="Arial MT"/>
                          <a:cs typeface="Arial MT"/>
                        </a:rPr>
                        <a:t>organizada</a:t>
                      </a:r>
                      <a:r>
                        <a:rPr sz="1650" spc="-15" dirty="0">
                          <a:solidFill>
                            <a:srgbClr val="001F5F"/>
                          </a:solidFill>
                          <a:latin typeface="Arial MT"/>
                          <a:cs typeface="Arial MT"/>
                        </a:rPr>
                        <a:t> </a:t>
                      </a:r>
                      <a:r>
                        <a:rPr sz="1650" dirty="0">
                          <a:solidFill>
                            <a:srgbClr val="001F5F"/>
                          </a:solidFill>
                          <a:latin typeface="Arial MT"/>
                          <a:cs typeface="Arial MT"/>
                        </a:rPr>
                        <a:t>y</a:t>
                      </a:r>
                      <a:r>
                        <a:rPr sz="1650" spc="-30" dirty="0">
                          <a:solidFill>
                            <a:srgbClr val="001F5F"/>
                          </a:solidFill>
                          <a:latin typeface="Arial MT"/>
                          <a:cs typeface="Arial MT"/>
                        </a:rPr>
                        <a:t> </a:t>
                      </a:r>
                      <a:r>
                        <a:rPr sz="1650" spc="-5" dirty="0">
                          <a:solidFill>
                            <a:srgbClr val="001F5F"/>
                          </a:solidFill>
                          <a:latin typeface="Arial MT"/>
                          <a:cs typeface="Arial MT"/>
                        </a:rPr>
                        <a:t>disciplinada.</a:t>
                      </a:r>
                      <a:endParaRPr sz="1650" dirty="0">
                        <a:latin typeface="Arial MT"/>
                        <a:cs typeface="Arial MT"/>
                      </a:endParaRPr>
                    </a:p>
                  </a:txBody>
                  <a:tcPr marL="0" marR="0" marT="41275"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extLst>
                  <a:ext uri="{0D108BD9-81ED-4DB2-BD59-A6C34878D82A}">
                    <a16:rowId xmlns:a16="http://schemas.microsoft.com/office/drawing/2014/main" val="10005"/>
                  </a:ext>
                </a:extLst>
              </a:tr>
              <a:tr h="594360">
                <a:tc vMerge="1">
                  <a:txBody>
                    <a:bodyPr/>
                    <a:lstStyle/>
                    <a:p>
                      <a:endParaRPr/>
                    </a:p>
                  </a:txBody>
                  <a:tcPr marL="0" marR="0" marT="41275"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tc vMerge="1">
                  <a:txBody>
                    <a:bodyPr/>
                    <a:lstStyle/>
                    <a:p>
                      <a:endParaRPr/>
                    </a:p>
                  </a:txBody>
                  <a:tcPr marL="0" marR="0" marT="41275"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tc>
                  <a:txBody>
                    <a:bodyPr/>
                    <a:lstStyle/>
                    <a:p>
                      <a:pPr marL="92075">
                        <a:lnSpc>
                          <a:spcPct val="100000"/>
                        </a:lnSpc>
                        <a:spcBef>
                          <a:spcPts val="325"/>
                        </a:spcBef>
                      </a:pPr>
                      <a:r>
                        <a:rPr sz="1650" b="1" dirty="0">
                          <a:solidFill>
                            <a:srgbClr val="001F5F"/>
                          </a:solidFill>
                          <a:latin typeface="Arial"/>
                          <a:cs typeface="Arial"/>
                        </a:rPr>
                        <a:t>Q3</a:t>
                      </a:r>
                      <a:r>
                        <a:rPr sz="1650" b="1" spc="-15" dirty="0">
                          <a:solidFill>
                            <a:srgbClr val="001F5F"/>
                          </a:solidFill>
                          <a:latin typeface="Arial"/>
                          <a:cs typeface="Arial"/>
                        </a:rPr>
                        <a:t> </a:t>
                      </a:r>
                      <a:r>
                        <a:rPr sz="1650" b="1" dirty="0">
                          <a:solidFill>
                            <a:srgbClr val="001F5F"/>
                          </a:solidFill>
                          <a:latin typeface="Arial"/>
                          <a:cs typeface="Arial"/>
                        </a:rPr>
                        <a:t>–</a:t>
                      </a:r>
                      <a:r>
                        <a:rPr sz="1650" b="1" spc="-20" dirty="0">
                          <a:solidFill>
                            <a:srgbClr val="001F5F"/>
                          </a:solidFill>
                          <a:latin typeface="Arial"/>
                          <a:cs typeface="Arial"/>
                        </a:rPr>
                        <a:t> </a:t>
                      </a:r>
                      <a:r>
                        <a:rPr sz="1650" dirty="0">
                          <a:solidFill>
                            <a:srgbClr val="001F5F"/>
                          </a:solidFill>
                          <a:latin typeface="Arial MT"/>
                          <a:cs typeface="Arial MT"/>
                        </a:rPr>
                        <a:t>Persona</a:t>
                      </a:r>
                      <a:r>
                        <a:rPr sz="1650" spc="-50" dirty="0">
                          <a:solidFill>
                            <a:srgbClr val="001F5F"/>
                          </a:solidFill>
                          <a:latin typeface="Arial MT"/>
                          <a:cs typeface="Arial MT"/>
                        </a:rPr>
                        <a:t> </a:t>
                      </a:r>
                      <a:r>
                        <a:rPr sz="1650" dirty="0">
                          <a:solidFill>
                            <a:srgbClr val="001F5F"/>
                          </a:solidFill>
                          <a:latin typeface="Arial MT"/>
                          <a:cs typeface="Arial MT"/>
                        </a:rPr>
                        <a:t>flexible</a:t>
                      </a:r>
                      <a:r>
                        <a:rPr sz="1650" spc="-15" dirty="0">
                          <a:solidFill>
                            <a:srgbClr val="001F5F"/>
                          </a:solidFill>
                          <a:latin typeface="Arial MT"/>
                          <a:cs typeface="Arial MT"/>
                        </a:rPr>
                        <a:t> </a:t>
                      </a:r>
                      <a:r>
                        <a:rPr sz="1650" dirty="0">
                          <a:solidFill>
                            <a:srgbClr val="001F5F"/>
                          </a:solidFill>
                          <a:latin typeface="Arial MT"/>
                          <a:cs typeface="Arial MT"/>
                        </a:rPr>
                        <a:t>y</a:t>
                      </a:r>
                      <a:r>
                        <a:rPr sz="1650" spc="-30" dirty="0">
                          <a:solidFill>
                            <a:srgbClr val="001F5F"/>
                          </a:solidFill>
                          <a:latin typeface="Arial MT"/>
                          <a:cs typeface="Arial MT"/>
                        </a:rPr>
                        <a:t> </a:t>
                      </a:r>
                      <a:r>
                        <a:rPr sz="1650" dirty="0">
                          <a:solidFill>
                            <a:srgbClr val="001F5F"/>
                          </a:solidFill>
                          <a:latin typeface="Arial MT"/>
                          <a:cs typeface="Arial MT"/>
                        </a:rPr>
                        <a:t>tolerante</a:t>
                      </a:r>
                      <a:endParaRPr sz="1650">
                        <a:latin typeface="Arial MT"/>
                        <a:cs typeface="Arial MT"/>
                      </a:endParaRPr>
                    </a:p>
                    <a:p>
                      <a:pPr marL="92075">
                        <a:lnSpc>
                          <a:spcPct val="100000"/>
                        </a:lnSpc>
                      </a:pPr>
                      <a:r>
                        <a:rPr sz="1650" dirty="0">
                          <a:solidFill>
                            <a:srgbClr val="001F5F"/>
                          </a:solidFill>
                          <a:latin typeface="Arial MT"/>
                          <a:cs typeface="Arial MT"/>
                        </a:rPr>
                        <a:t>con</a:t>
                      </a:r>
                      <a:r>
                        <a:rPr sz="1650" spc="-30" dirty="0">
                          <a:solidFill>
                            <a:srgbClr val="001F5F"/>
                          </a:solidFill>
                          <a:latin typeface="Arial MT"/>
                          <a:cs typeface="Arial MT"/>
                        </a:rPr>
                        <a:t> </a:t>
                      </a:r>
                      <a:r>
                        <a:rPr sz="1650" dirty="0">
                          <a:solidFill>
                            <a:srgbClr val="001F5F"/>
                          </a:solidFill>
                          <a:latin typeface="Arial MT"/>
                          <a:cs typeface="Arial MT"/>
                        </a:rPr>
                        <a:t>el</a:t>
                      </a:r>
                      <a:r>
                        <a:rPr sz="1650" spc="-20" dirty="0">
                          <a:solidFill>
                            <a:srgbClr val="001F5F"/>
                          </a:solidFill>
                          <a:latin typeface="Arial MT"/>
                          <a:cs typeface="Arial MT"/>
                        </a:rPr>
                        <a:t> </a:t>
                      </a:r>
                      <a:r>
                        <a:rPr sz="1650" dirty="0">
                          <a:solidFill>
                            <a:srgbClr val="001F5F"/>
                          </a:solidFill>
                          <a:latin typeface="Arial MT"/>
                          <a:cs typeface="Arial MT"/>
                        </a:rPr>
                        <a:t>desorden</a:t>
                      </a:r>
                      <a:r>
                        <a:rPr sz="1650" spc="-20" dirty="0">
                          <a:solidFill>
                            <a:srgbClr val="001F5F"/>
                          </a:solidFill>
                          <a:latin typeface="Arial MT"/>
                          <a:cs typeface="Arial MT"/>
                        </a:rPr>
                        <a:t> </a:t>
                      </a:r>
                      <a:r>
                        <a:rPr sz="1650" spc="-10" dirty="0">
                          <a:solidFill>
                            <a:srgbClr val="001F5F"/>
                          </a:solidFill>
                          <a:latin typeface="Arial MT"/>
                          <a:cs typeface="Arial MT"/>
                        </a:rPr>
                        <a:t>y/o</a:t>
                      </a:r>
                      <a:r>
                        <a:rPr sz="1650" spc="-20" dirty="0">
                          <a:solidFill>
                            <a:srgbClr val="001F5F"/>
                          </a:solidFill>
                          <a:latin typeface="Arial MT"/>
                          <a:cs typeface="Arial MT"/>
                        </a:rPr>
                        <a:t> </a:t>
                      </a:r>
                      <a:r>
                        <a:rPr sz="1650" dirty="0">
                          <a:solidFill>
                            <a:srgbClr val="001F5F"/>
                          </a:solidFill>
                          <a:latin typeface="Arial MT"/>
                          <a:cs typeface="Arial MT"/>
                        </a:rPr>
                        <a:t>las</a:t>
                      </a:r>
                      <a:r>
                        <a:rPr sz="1650" spc="-25" dirty="0">
                          <a:solidFill>
                            <a:srgbClr val="001F5F"/>
                          </a:solidFill>
                          <a:latin typeface="Arial MT"/>
                          <a:cs typeface="Arial MT"/>
                        </a:rPr>
                        <a:t> </a:t>
                      </a:r>
                      <a:r>
                        <a:rPr sz="1650" dirty="0">
                          <a:solidFill>
                            <a:srgbClr val="001F5F"/>
                          </a:solidFill>
                          <a:latin typeface="Arial MT"/>
                          <a:cs typeface="Arial MT"/>
                        </a:rPr>
                        <a:t>faltas</a:t>
                      </a:r>
                      <a:endParaRPr sz="1650">
                        <a:latin typeface="Arial MT"/>
                        <a:cs typeface="Arial MT"/>
                      </a:endParaRPr>
                    </a:p>
                  </a:txBody>
                  <a:tcPr marL="0" marR="0" marT="41275"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extLst>
                  <a:ext uri="{0D108BD9-81ED-4DB2-BD59-A6C34878D82A}">
                    <a16:rowId xmlns:a16="http://schemas.microsoft.com/office/drawing/2014/main" val="10006"/>
                  </a:ext>
                </a:extLst>
              </a:tr>
              <a:tr h="594398">
                <a:tc rowSpan="2">
                  <a:txBody>
                    <a:bodyPr/>
                    <a:lstStyle/>
                    <a:p>
                      <a:pPr marL="91440">
                        <a:lnSpc>
                          <a:spcPct val="100000"/>
                        </a:lnSpc>
                        <a:spcBef>
                          <a:spcPts val="325"/>
                        </a:spcBef>
                      </a:pPr>
                      <a:r>
                        <a:rPr sz="1650" b="1" i="1" dirty="0">
                          <a:solidFill>
                            <a:srgbClr val="001F5F"/>
                          </a:solidFill>
                          <a:latin typeface="Arial"/>
                          <a:cs typeface="Arial"/>
                        </a:rPr>
                        <a:t>TENSIÓN</a:t>
                      </a:r>
                      <a:endParaRPr sz="1650">
                        <a:latin typeface="Arial"/>
                        <a:cs typeface="Arial"/>
                      </a:endParaRPr>
                    </a:p>
                  </a:txBody>
                  <a:tcPr marL="0" marR="0" marT="41275"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tc rowSpan="2">
                  <a:txBody>
                    <a:bodyPr/>
                    <a:lstStyle/>
                    <a:p>
                      <a:pPr marL="91440" marR="490220">
                        <a:lnSpc>
                          <a:spcPct val="100000"/>
                        </a:lnSpc>
                        <a:spcBef>
                          <a:spcPts val="325"/>
                        </a:spcBef>
                      </a:pPr>
                      <a:r>
                        <a:rPr sz="1650" b="1" dirty="0">
                          <a:solidFill>
                            <a:srgbClr val="001F5F"/>
                          </a:solidFill>
                          <a:latin typeface="Arial"/>
                          <a:cs typeface="Arial"/>
                        </a:rPr>
                        <a:t>Grado de ansiedad y </a:t>
                      </a:r>
                      <a:r>
                        <a:rPr sz="1650" b="1" spc="5" dirty="0">
                          <a:solidFill>
                            <a:srgbClr val="001F5F"/>
                          </a:solidFill>
                          <a:latin typeface="Arial"/>
                          <a:cs typeface="Arial"/>
                        </a:rPr>
                        <a:t> </a:t>
                      </a:r>
                      <a:r>
                        <a:rPr sz="1650" b="1" dirty="0">
                          <a:solidFill>
                            <a:srgbClr val="001F5F"/>
                          </a:solidFill>
                          <a:latin typeface="Arial"/>
                          <a:cs typeface="Arial"/>
                        </a:rPr>
                        <a:t>frustración que </a:t>
                      </a:r>
                      <a:r>
                        <a:rPr sz="1650" b="1" spc="5" dirty="0">
                          <a:solidFill>
                            <a:srgbClr val="001F5F"/>
                          </a:solidFill>
                          <a:latin typeface="Arial"/>
                          <a:cs typeface="Arial"/>
                        </a:rPr>
                        <a:t> </a:t>
                      </a:r>
                      <a:r>
                        <a:rPr sz="1650" b="1" dirty="0">
                          <a:solidFill>
                            <a:srgbClr val="001F5F"/>
                          </a:solidFill>
                          <a:latin typeface="Arial"/>
                          <a:cs typeface="Arial"/>
                        </a:rPr>
                        <a:t>experimenta</a:t>
                      </a:r>
                      <a:r>
                        <a:rPr sz="1650" b="1" spc="-40" dirty="0">
                          <a:solidFill>
                            <a:srgbClr val="001F5F"/>
                          </a:solidFill>
                          <a:latin typeface="Arial"/>
                          <a:cs typeface="Arial"/>
                        </a:rPr>
                        <a:t> </a:t>
                      </a:r>
                      <a:r>
                        <a:rPr sz="1650" b="1" spc="-5" dirty="0">
                          <a:solidFill>
                            <a:srgbClr val="001F5F"/>
                          </a:solidFill>
                          <a:latin typeface="Arial"/>
                          <a:cs typeface="Arial"/>
                        </a:rPr>
                        <a:t>la</a:t>
                      </a:r>
                      <a:r>
                        <a:rPr sz="1650" b="1" spc="-55" dirty="0">
                          <a:solidFill>
                            <a:srgbClr val="001F5F"/>
                          </a:solidFill>
                          <a:latin typeface="Arial"/>
                          <a:cs typeface="Arial"/>
                        </a:rPr>
                        <a:t> </a:t>
                      </a:r>
                      <a:r>
                        <a:rPr sz="1650" b="1" dirty="0">
                          <a:solidFill>
                            <a:srgbClr val="001F5F"/>
                          </a:solidFill>
                          <a:latin typeface="Arial"/>
                          <a:cs typeface="Arial"/>
                        </a:rPr>
                        <a:t>persona.</a:t>
                      </a:r>
                      <a:endParaRPr sz="1650">
                        <a:latin typeface="Arial"/>
                        <a:cs typeface="Arial"/>
                      </a:endParaRPr>
                    </a:p>
                  </a:txBody>
                  <a:tcPr marL="0" marR="0" marT="41275"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tc>
                  <a:txBody>
                    <a:bodyPr/>
                    <a:lstStyle/>
                    <a:p>
                      <a:pPr marL="92075" marR="294005">
                        <a:lnSpc>
                          <a:spcPct val="100000"/>
                        </a:lnSpc>
                        <a:spcBef>
                          <a:spcPts val="325"/>
                        </a:spcBef>
                      </a:pPr>
                      <a:r>
                        <a:rPr sz="1650" b="1" dirty="0">
                          <a:solidFill>
                            <a:srgbClr val="001F5F"/>
                          </a:solidFill>
                          <a:latin typeface="Arial"/>
                          <a:cs typeface="Arial"/>
                        </a:rPr>
                        <a:t>Q4</a:t>
                      </a:r>
                      <a:r>
                        <a:rPr sz="1650" b="1" spc="-15" dirty="0">
                          <a:solidFill>
                            <a:srgbClr val="001F5F"/>
                          </a:solidFill>
                          <a:latin typeface="Arial"/>
                          <a:cs typeface="Arial"/>
                        </a:rPr>
                        <a:t> </a:t>
                      </a:r>
                      <a:r>
                        <a:rPr sz="1650" b="1" dirty="0">
                          <a:solidFill>
                            <a:srgbClr val="001F5F"/>
                          </a:solidFill>
                          <a:latin typeface="Arial"/>
                          <a:cs typeface="Arial"/>
                        </a:rPr>
                        <a:t>+</a:t>
                      </a:r>
                      <a:r>
                        <a:rPr sz="1650" b="1" spc="-10" dirty="0">
                          <a:solidFill>
                            <a:srgbClr val="001F5F"/>
                          </a:solidFill>
                          <a:latin typeface="Arial"/>
                          <a:cs typeface="Arial"/>
                        </a:rPr>
                        <a:t> </a:t>
                      </a:r>
                      <a:r>
                        <a:rPr sz="1650" b="0" dirty="0">
                          <a:solidFill>
                            <a:srgbClr val="001F5F"/>
                          </a:solidFill>
                          <a:latin typeface="Arial"/>
                          <a:cs typeface="Arial"/>
                        </a:rPr>
                        <a:t>Persona</a:t>
                      </a:r>
                      <a:r>
                        <a:rPr sz="1650" b="0" spc="-35" dirty="0">
                          <a:solidFill>
                            <a:srgbClr val="001F5F"/>
                          </a:solidFill>
                          <a:latin typeface="Arial"/>
                          <a:cs typeface="Arial"/>
                        </a:rPr>
                        <a:t> </a:t>
                      </a:r>
                      <a:r>
                        <a:rPr sz="1650" b="0" dirty="0">
                          <a:solidFill>
                            <a:srgbClr val="001F5F"/>
                          </a:solidFill>
                          <a:latin typeface="Arial"/>
                          <a:cs typeface="Arial"/>
                        </a:rPr>
                        <a:t>tensa,</a:t>
                      </a:r>
                      <a:r>
                        <a:rPr sz="1650" b="0" spc="-40" dirty="0">
                          <a:solidFill>
                            <a:srgbClr val="001F5F"/>
                          </a:solidFill>
                          <a:latin typeface="Arial"/>
                          <a:cs typeface="Arial"/>
                        </a:rPr>
                        <a:t> </a:t>
                      </a:r>
                      <a:r>
                        <a:rPr sz="1650" b="0" dirty="0">
                          <a:solidFill>
                            <a:srgbClr val="001F5F"/>
                          </a:solidFill>
                          <a:latin typeface="Arial"/>
                          <a:cs typeface="Arial"/>
                        </a:rPr>
                        <a:t>enérgica, </a:t>
                      </a:r>
                      <a:r>
                        <a:rPr sz="1650" b="0" spc="-445" dirty="0">
                          <a:solidFill>
                            <a:srgbClr val="001F5F"/>
                          </a:solidFill>
                          <a:latin typeface="Arial"/>
                          <a:cs typeface="Arial"/>
                        </a:rPr>
                        <a:t> </a:t>
                      </a:r>
                      <a:r>
                        <a:rPr sz="1650" b="0" dirty="0">
                          <a:solidFill>
                            <a:srgbClr val="001F5F"/>
                          </a:solidFill>
                          <a:latin typeface="Arial"/>
                          <a:cs typeface="Arial"/>
                        </a:rPr>
                        <a:t>intranquila,</a:t>
                      </a:r>
                      <a:r>
                        <a:rPr sz="1650" b="0" spc="-10" dirty="0">
                          <a:solidFill>
                            <a:srgbClr val="001F5F"/>
                          </a:solidFill>
                          <a:latin typeface="Arial"/>
                          <a:cs typeface="Arial"/>
                        </a:rPr>
                        <a:t> </a:t>
                      </a:r>
                      <a:r>
                        <a:rPr sz="1650" b="0" dirty="0">
                          <a:solidFill>
                            <a:srgbClr val="001F5F"/>
                          </a:solidFill>
                          <a:latin typeface="Arial"/>
                          <a:cs typeface="Arial"/>
                        </a:rPr>
                        <a:t>impaciente.</a:t>
                      </a:r>
                      <a:endParaRPr sz="1650" b="0" dirty="0">
                        <a:latin typeface="Arial"/>
                        <a:cs typeface="Arial"/>
                      </a:endParaRPr>
                    </a:p>
                  </a:txBody>
                  <a:tcPr marL="0" marR="0" marT="41275"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extLst>
                  <a:ext uri="{0D108BD9-81ED-4DB2-BD59-A6C34878D82A}">
                    <a16:rowId xmlns:a16="http://schemas.microsoft.com/office/drawing/2014/main" val="10007"/>
                  </a:ext>
                </a:extLst>
              </a:tr>
              <a:tr h="370840">
                <a:tc vMerge="1">
                  <a:txBody>
                    <a:bodyPr/>
                    <a:lstStyle/>
                    <a:p>
                      <a:endParaRPr/>
                    </a:p>
                  </a:txBody>
                  <a:tcPr marL="0" marR="0" marT="41275"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tc vMerge="1">
                  <a:txBody>
                    <a:bodyPr/>
                    <a:lstStyle/>
                    <a:p>
                      <a:endParaRPr/>
                    </a:p>
                  </a:txBody>
                  <a:tcPr marL="0" marR="0" marT="41275"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tc>
                  <a:txBody>
                    <a:bodyPr/>
                    <a:lstStyle/>
                    <a:p>
                      <a:pPr marL="92075">
                        <a:lnSpc>
                          <a:spcPct val="100000"/>
                        </a:lnSpc>
                        <a:spcBef>
                          <a:spcPts val="325"/>
                        </a:spcBef>
                      </a:pPr>
                      <a:r>
                        <a:rPr sz="1650" b="1" dirty="0">
                          <a:solidFill>
                            <a:srgbClr val="001F5F"/>
                          </a:solidFill>
                          <a:latin typeface="Arial"/>
                          <a:cs typeface="Arial"/>
                        </a:rPr>
                        <a:t>Q4</a:t>
                      </a:r>
                      <a:r>
                        <a:rPr sz="1650" b="1" spc="-15" dirty="0">
                          <a:solidFill>
                            <a:srgbClr val="001F5F"/>
                          </a:solidFill>
                          <a:latin typeface="Arial"/>
                          <a:cs typeface="Arial"/>
                        </a:rPr>
                        <a:t> </a:t>
                      </a:r>
                      <a:r>
                        <a:rPr sz="1650" b="1" dirty="0">
                          <a:solidFill>
                            <a:srgbClr val="001F5F"/>
                          </a:solidFill>
                          <a:latin typeface="Arial"/>
                          <a:cs typeface="Arial"/>
                        </a:rPr>
                        <a:t>–</a:t>
                      </a:r>
                      <a:r>
                        <a:rPr sz="1650" b="1" spc="-25" dirty="0">
                          <a:solidFill>
                            <a:srgbClr val="001F5F"/>
                          </a:solidFill>
                          <a:latin typeface="Arial"/>
                          <a:cs typeface="Arial"/>
                        </a:rPr>
                        <a:t> </a:t>
                      </a:r>
                      <a:r>
                        <a:rPr sz="1650" dirty="0">
                          <a:solidFill>
                            <a:srgbClr val="001F5F"/>
                          </a:solidFill>
                          <a:latin typeface="Arial MT"/>
                          <a:cs typeface="Arial MT"/>
                        </a:rPr>
                        <a:t>Persona</a:t>
                      </a:r>
                      <a:r>
                        <a:rPr sz="1650" spc="-50" dirty="0">
                          <a:solidFill>
                            <a:srgbClr val="001F5F"/>
                          </a:solidFill>
                          <a:latin typeface="Arial MT"/>
                          <a:cs typeface="Arial MT"/>
                        </a:rPr>
                        <a:t> </a:t>
                      </a:r>
                      <a:r>
                        <a:rPr sz="1650" dirty="0">
                          <a:solidFill>
                            <a:srgbClr val="001F5F"/>
                          </a:solidFill>
                          <a:latin typeface="Arial MT"/>
                          <a:cs typeface="Arial MT"/>
                        </a:rPr>
                        <a:t>relajada,</a:t>
                      </a:r>
                      <a:r>
                        <a:rPr sz="1650" spc="-45" dirty="0">
                          <a:solidFill>
                            <a:srgbClr val="001F5F"/>
                          </a:solidFill>
                          <a:latin typeface="Arial MT"/>
                          <a:cs typeface="Arial MT"/>
                        </a:rPr>
                        <a:t> </a:t>
                      </a:r>
                      <a:r>
                        <a:rPr sz="1650" dirty="0">
                          <a:solidFill>
                            <a:srgbClr val="001F5F"/>
                          </a:solidFill>
                          <a:latin typeface="Arial MT"/>
                          <a:cs typeface="Arial MT"/>
                        </a:rPr>
                        <a:t>paciente.</a:t>
                      </a:r>
                      <a:endParaRPr sz="1650" dirty="0">
                        <a:latin typeface="Arial MT"/>
                        <a:cs typeface="Arial MT"/>
                      </a:endParaRPr>
                    </a:p>
                  </a:txBody>
                  <a:tcPr marL="0" marR="0" marT="41275" marB="0">
                    <a:lnL w="12700">
                      <a:solidFill>
                        <a:srgbClr val="001F5F"/>
                      </a:solidFill>
                      <a:prstDash val="solid"/>
                    </a:lnL>
                    <a:lnR w="12700">
                      <a:solidFill>
                        <a:srgbClr val="001F5F"/>
                      </a:solidFill>
                      <a:prstDash val="solid"/>
                    </a:lnR>
                    <a:lnT w="12700">
                      <a:solidFill>
                        <a:srgbClr val="001F5F"/>
                      </a:solidFill>
                      <a:prstDash val="solid"/>
                    </a:lnT>
                    <a:lnB w="12700">
                      <a:solidFill>
                        <a:srgbClr val="001F5F"/>
                      </a:solidFill>
                      <a:prstDash val="solid"/>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82139" y="969391"/>
            <a:ext cx="4394200" cy="452120"/>
          </a:xfrm>
          <a:prstGeom prst="rect">
            <a:avLst/>
          </a:prstGeom>
        </p:spPr>
        <p:txBody>
          <a:bodyPr vert="horz" wrap="square" lIns="0" tIns="12065" rIns="0" bIns="0" rtlCol="0">
            <a:spAutoFit/>
          </a:bodyPr>
          <a:lstStyle/>
          <a:p>
            <a:pPr marL="12700">
              <a:lnSpc>
                <a:spcPct val="100000"/>
              </a:lnSpc>
              <a:spcBef>
                <a:spcPts val="95"/>
              </a:spcBef>
            </a:pPr>
            <a:r>
              <a:rPr sz="2800" spc="-105" dirty="0"/>
              <a:t>16P</a:t>
            </a:r>
            <a:r>
              <a:rPr sz="2800" spc="-5" dirty="0"/>
              <a:t>F</a:t>
            </a:r>
            <a:r>
              <a:rPr sz="2800" spc="-180" dirty="0"/>
              <a:t> </a:t>
            </a:r>
            <a:r>
              <a:rPr sz="2800" spc="-5" dirty="0"/>
              <a:t>–</a:t>
            </a:r>
            <a:r>
              <a:rPr sz="2800" spc="-190" dirty="0"/>
              <a:t> </a:t>
            </a:r>
            <a:r>
              <a:rPr sz="2800" spc="-110" dirty="0"/>
              <a:t>D</a:t>
            </a:r>
            <a:r>
              <a:rPr sz="2800" spc="-100" dirty="0"/>
              <a:t>I</a:t>
            </a:r>
            <a:r>
              <a:rPr sz="2800" spc="-105" dirty="0"/>
              <a:t>M</a:t>
            </a:r>
            <a:r>
              <a:rPr sz="2800" spc="-100" dirty="0"/>
              <a:t>E</a:t>
            </a:r>
            <a:r>
              <a:rPr sz="2800" spc="-110" dirty="0"/>
              <a:t>N</a:t>
            </a:r>
            <a:r>
              <a:rPr sz="2800" spc="-105" dirty="0"/>
              <a:t>S</a:t>
            </a:r>
            <a:r>
              <a:rPr sz="2800" spc="-100" dirty="0"/>
              <a:t>I</a:t>
            </a:r>
            <a:r>
              <a:rPr sz="2800" spc="-105" dirty="0"/>
              <a:t>O</a:t>
            </a:r>
            <a:r>
              <a:rPr sz="2800" spc="-110" dirty="0"/>
              <a:t>N</a:t>
            </a:r>
            <a:r>
              <a:rPr sz="2800" spc="-100" dirty="0"/>
              <a:t>E</a:t>
            </a:r>
            <a:r>
              <a:rPr sz="2800" spc="-5" dirty="0"/>
              <a:t>S</a:t>
            </a:r>
            <a:r>
              <a:rPr sz="2800" spc="-204" dirty="0"/>
              <a:t> </a:t>
            </a:r>
            <a:r>
              <a:rPr sz="2800" spc="-100" dirty="0"/>
              <a:t>G</a:t>
            </a:r>
            <a:r>
              <a:rPr sz="2800" spc="-105" dirty="0"/>
              <a:t>LO</a:t>
            </a:r>
            <a:r>
              <a:rPr sz="2800" spc="-100" dirty="0"/>
              <a:t>BA</a:t>
            </a:r>
            <a:r>
              <a:rPr sz="2800" spc="-105" dirty="0"/>
              <a:t>L</a:t>
            </a:r>
            <a:r>
              <a:rPr sz="2800" spc="-100" dirty="0"/>
              <a:t>E</a:t>
            </a:r>
            <a:r>
              <a:rPr sz="2800" spc="-5" dirty="0"/>
              <a:t>S</a:t>
            </a:r>
            <a:endParaRPr sz="2800"/>
          </a:p>
        </p:txBody>
      </p:sp>
      <p:sp>
        <p:nvSpPr>
          <p:cNvPr id="3" name="object 3"/>
          <p:cNvSpPr txBox="1"/>
          <p:nvPr/>
        </p:nvSpPr>
        <p:spPr>
          <a:xfrm>
            <a:off x="392684" y="2084958"/>
            <a:ext cx="8189595" cy="1733550"/>
          </a:xfrm>
          <a:prstGeom prst="rect">
            <a:avLst/>
          </a:prstGeom>
        </p:spPr>
        <p:txBody>
          <a:bodyPr vert="horz" wrap="square" lIns="0" tIns="13335" rIns="0" bIns="0" rtlCol="0">
            <a:spAutoFit/>
          </a:bodyPr>
          <a:lstStyle/>
          <a:p>
            <a:pPr marL="12700" marR="5080">
              <a:lnSpc>
                <a:spcPct val="100000"/>
              </a:lnSpc>
              <a:spcBef>
                <a:spcPts val="105"/>
              </a:spcBef>
              <a:buSzPct val="94117"/>
              <a:buFont typeface="Wingdings"/>
              <a:buChar char=""/>
              <a:tabLst>
                <a:tab pos="206375" algn="l"/>
              </a:tabLst>
            </a:pPr>
            <a:r>
              <a:rPr sz="1700" spc="75" dirty="0">
                <a:solidFill>
                  <a:srgbClr val="001F5F"/>
                </a:solidFill>
                <a:latin typeface="Arial MT"/>
                <a:cs typeface="Arial MT"/>
              </a:rPr>
              <a:t>POR</a:t>
            </a:r>
            <a:r>
              <a:rPr sz="1700" spc="240" dirty="0">
                <a:solidFill>
                  <a:srgbClr val="001F5F"/>
                </a:solidFill>
                <a:latin typeface="Arial MT"/>
                <a:cs typeface="Arial MT"/>
              </a:rPr>
              <a:t> </a:t>
            </a:r>
            <a:r>
              <a:rPr sz="1700" spc="90" dirty="0">
                <a:solidFill>
                  <a:srgbClr val="001F5F"/>
                </a:solidFill>
                <a:latin typeface="Arial MT"/>
                <a:cs typeface="Arial MT"/>
              </a:rPr>
              <a:t>MEDIO</a:t>
            </a:r>
            <a:r>
              <a:rPr sz="1700" spc="225" dirty="0">
                <a:solidFill>
                  <a:srgbClr val="001F5F"/>
                </a:solidFill>
                <a:latin typeface="Arial MT"/>
                <a:cs typeface="Arial MT"/>
              </a:rPr>
              <a:t> </a:t>
            </a:r>
            <a:r>
              <a:rPr sz="1700" spc="60" dirty="0">
                <a:solidFill>
                  <a:srgbClr val="001F5F"/>
                </a:solidFill>
                <a:latin typeface="Arial MT"/>
                <a:cs typeface="Arial MT"/>
              </a:rPr>
              <a:t>DE</a:t>
            </a:r>
            <a:r>
              <a:rPr sz="1700" spc="235" dirty="0">
                <a:solidFill>
                  <a:srgbClr val="001F5F"/>
                </a:solidFill>
                <a:latin typeface="Arial MT"/>
                <a:cs typeface="Arial MT"/>
              </a:rPr>
              <a:t> </a:t>
            </a:r>
            <a:r>
              <a:rPr sz="1700" spc="80" dirty="0">
                <a:solidFill>
                  <a:srgbClr val="001F5F"/>
                </a:solidFill>
                <a:latin typeface="Arial MT"/>
                <a:cs typeface="Arial MT"/>
              </a:rPr>
              <a:t>UNA</a:t>
            </a:r>
            <a:r>
              <a:rPr sz="1700" spc="210" dirty="0">
                <a:solidFill>
                  <a:srgbClr val="001F5F"/>
                </a:solidFill>
                <a:latin typeface="Arial MT"/>
                <a:cs typeface="Arial MT"/>
              </a:rPr>
              <a:t> </a:t>
            </a:r>
            <a:r>
              <a:rPr sz="1700" spc="105" dirty="0">
                <a:solidFill>
                  <a:srgbClr val="001F5F"/>
                </a:solidFill>
                <a:latin typeface="Arial MT"/>
                <a:cs typeface="Arial MT"/>
              </a:rPr>
              <a:t>COMBINACIÓN</a:t>
            </a:r>
            <a:r>
              <a:rPr sz="1700" spc="215" dirty="0">
                <a:solidFill>
                  <a:srgbClr val="001F5F"/>
                </a:solidFill>
                <a:latin typeface="Arial MT"/>
                <a:cs typeface="Arial MT"/>
              </a:rPr>
              <a:t> </a:t>
            </a:r>
            <a:r>
              <a:rPr sz="1700" spc="60" dirty="0">
                <a:solidFill>
                  <a:srgbClr val="001F5F"/>
                </a:solidFill>
                <a:latin typeface="Arial MT"/>
                <a:cs typeface="Arial MT"/>
              </a:rPr>
              <a:t>DE</a:t>
            </a:r>
            <a:r>
              <a:rPr sz="1700" spc="229" dirty="0">
                <a:solidFill>
                  <a:srgbClr val="001F5F"/>
                </a:solidFill>
                <a:latin typeface="Arial MT"/>
                <a:cs typeface="Arial MT"/>
              </a:rPr>
              <a:t> </a:t>
            </a:r>
            <a:r>
              <a:rPr sz="1700" spc="100" dirty="0">
                <a:solidFill>
                  <a:srgbClr val="001F5F"/>
                </a:solidFill>
                <a:latin typeface="Arial MT"/>
                <a:cs typeface="Arial MT"/>
              </a:rPr>
              <a:t>ESTAS</a:t>
            </a:r>
            <a:r>
              <a:rPr sz="1700" spc="215" dirty="0">
                <a:solidFill>
                  <a:srgbClr val="001F5F"/>
                </a:solidFill>
                <a:latin typeface="Arial MT"/>
                <a:cs typeface="Arial MT"/>
              </a:rPr>
              <a:t> </a:t>
            </a:r>
            <a:r>
              <a:rPr sz="1700" spc="100" dirty="0">
                <a:solidFill>
                  <a:srgbClr val="001F5F"/>
                </a:solidFill>
                <a:latin typeface="Arial MT"/>
                <a:cs typeface="Arial MT"/>
              </a:rPr>
              <a:t>ESCALAS</a:t>
            </a:r>
            <a:r>
              <a:rPr sz="1700" spc="220" dirty="0">
                <a:solidFill>
                  <a:srgbClr val="001F5F"/>
                </a:solidFill>
                <a:latin typeface="Arial MT"/>
                <a:cs typeface="Arial MT"/>
              </a:rPr>
              <a:t> </a:t>
            </a:r>
            <a:r>
              <a:rPr sz="1700" spc="105" dirty="0">
                <a:solidFill>
                  <a:srgbClr val="001F5F"/>
                </a:solidFill>
                <a:latin typeface="Arial MT"/>
                <a:cs typeface="Arial MT"/>
              </a:rPr>
              <a:t>PRIMARIAS </a:t>
            </a:r>
            <a:r>
              <a:rPr sz="1700" spc="-455" dirty="0">
                <a:solidFill>
                  <a:srgbClr val="001F5F"/>
                </a:solidFill>
                <a:latin typeface="Arial MT"/>
                <a:cs typeface="Arial MT"/>
              </a:rPr>
              <a:t> </a:t>
            </a:r>
            <a:r>
              <a:rPr sz="1700" spc="60" dirty="0">
                <a:solidFill>
                  <a:srgbClr val="001F5F"/>
                </a:solidFill>
                <a:latin typeface="Arial MT"/>
                <a:cs typeface="Arial MT"/>
              </a:rPr>
              <a:t>EN</a:t>
            </a:r>
            <a:r>
              <a:rPr sz="1700" spc="220" dirty="0">
                <a:solidFill>
                  <a:srgbClr val="001F5F"/>
                </a:solidFill>
                <a:latin typeface="Arial MT"/>
                <a:cs typeface="Arial MT"/>
              </a:rPr>
              <a:t> </a:t>
            </a:r>
            <a:r>
              <a:rPr sz="1700" spc="110" dirty="0">
                <a:solidFill>
                  <a:srgbClr val="001F5F"/>
                </a:solidFill>
                <a:latin typeface="Arial MT"/>
                <a:cs typeface="Arial MT"/>
              </a:rPr>
              <a:t>“CONGLOMERADOS”,</a:t>
            </a:r>
            <a:r>
              <a:rPr sz="1700" spc="254" dirty="0">
                <a:solidFill>
                  <a:srgbClr val="001F5F"/>
                </a:solidFill>
                <a:latin typeface="Arial MT"/>
                <a:cs typeface="Arial MT"/>
              </a:rPr>
              <a:t> </a:t>
            </a:r>
            <a:r>
              <a:rPr sz="1700" spc="100" dirty="0">
                <a:solidFill>
                  <a:srgbClr val="001F5F"/>
                </a:solidFill>
                <a:latin typeface="Arial MT"/>
                <a:cs typeface="Arial MT"/>
              </a:rPr>
              <a:t>CATTEL</a:t>
            </a:r>
            <a:r>
              <a:rPr sz="1700" spc="220" dirty="0">
                <a:solidFill>
                  <a:srgbClr val="001F5F"/>
                </a:solidFill>
                <a:latin typeface="Arial MT"/>
                <a:cs typeface="Arial MT"/>
              </a:rPr>
              <a:t> </a:t>
            </a:r>
            <a:r>
              <a:rPr sz="1700" spc="105" dirty="0">
                <a:solidFill>
                  <a:srgbClr val="001F5F"/>
                </a:solidFill>
                <a:latin typeface="Arial MT"/>
                <a:cs typeface="Arial MT"/>
              </a:rPr>
              <a:t>IDENTIFICÓ</a:t>
            </a:r>
            <a:r>
              <a:rPr sz="1700" spc="220" dirty="0">
                <a:solidFill>
                  <a:srgbClr val="001F5F"/>
                </a:solidFill>
                <a:latin typeface="Arial MT"/>
                <a:cs typeface="Arial MT"/>
              </a:rPr>
              <a:t> </a:t>
            </a:r>
            <a:r>
              <a:rPr sz="1700" b="1" dirty="0">
                <a:solidFill>
                  <a:srgbClr val="001F5F"/>
                </a:solidFill>
                <a:latin typeface="Arial"/>
                <a:cs typeface="Arial"/>
              </a:rPr>
              <a:t>5</a:t>
            </a:r>
            <a:r>
              <a:rPr sz="1700" b="1" spc="229" dirty="0">
                <a:solidFill>
                  <a:srgbClr val="001F5F"/>
                </a:solidFill>
                <a:latin typeface="Arial"/>
                <a:cs typeface="Arial"/>
              </a:rPr>
              <a:t> </a:t>
            </a:r>
            <a:r>
              <a:rPr sz="1700" b="1" spc="100" dirty="0">
                <a:solidFill>
                  <a:srgbClr val="001F5F"/>
                </a:solidFill>
                <a:latin typeface="Arial"/>
                <a:cs typeface="Arial"/>
              </a:rPr>
              <a:t>FACTORES</a:t>
            </a:r>
            <a:r>
              <a:rPr sz="1700" b="1" spc="229" dirty="0">
                <a:solidFill>
                  <a:srgbClr val="001F5F"/>
                </a:solidFill>
                <a:latin typeface="Arial"/>
                <a:cs typeface="Arial"/>
              </a:rPr>
              <a:t> </a:t>
            </a:r>
            <a:r>
              <a:rPr sz="1700" b="1" spc="60" dirty="0">
                <a:solidFill>
                  <a:srgbClr val="001F5F"/>
                </a:solidFill>
                <a:latin typeface="Arial"/>
                <a:cs typeface="Arial"/>
              </a:rPr>
              <a:t>DE</a:t>
            </a:r>
            <a:endParaRPr sz="1700">
              <a:latin typeface="Arial"/>
              <a:cs typeface="Arial"/>
            </a:endParaRPr>
          </a:p>
          <a:p>
            <a:pPr marL="12700">
              <a:lnSpc>
                <a:spcPct val="100000"/>
              </a:lnSpc>
              <a:tabLst>
                <a:tab pos="2548890" algn="l"/>
              </a:tabLst>
            </a:pPr>
            <a:r>
              <a:rPr sz="1700" b="1" spc="100" dirty="0">
                <a:solidFill>
                  <a:srgbClr val="001F5F"/>
                </a:solidFill>
                <a:latin typeface="Arial"/>
                <a:cs typeface="Arial"/>
              </a:rPr>
              <a:t>SEGUNDO</a:t>
            </a:r>
            <a:r>
              <a:rPr sz="1700" b="1" spc="210" dirty="0">
                <a:solidFill>
                  <a:srgbClr val="001F5F"/>
                </a:solidFill>
                <a:latin typeface="Arial"/>
                <a:cs typeface="Arial"/>
              </a:rPr>
              <a:t> </a:t>
            </a:r>
            <a:r>
              <a:rPr sz="1700" b="1" spc="95" dirty="0">
                <a:solidFill>
                  <a:srgbClr val="001F5F"/>
                </a:solidFill>
                <a:latin typeface="Arial"/>
                <a:cs typeface="Arial"/>
              </a:rPr>
              <a:t>ORDEN</a:t>
            </a:r>
            <a:r>
              <a:rPr sz="1700" b="1" spc="220" dirty="0">
                <a:solidFill>
                  <a:srgbClr val="001F5F"/>
                </a:solidFill>
                <a:latin typeface="Arial"/>
                <a:cs typeface="Arial"/>
              </a:rPr>
              <a:t> </a:t>
            </a:r>
            <a:r>
              <a:rPr sz="1700" b="1" dirty="0">
                <a:solidFill>
                  <a:srgbClr val="001F5F"/>
                </a:solidFill>
                <a:latin typeface="Arial"/>
                <a:cs typeface="Arial"/>
              </a:rPr>
              <a:t>O	</a:t>
            </a:r>
            <a:r>
              <a:rPr sz="1700" b="1" spc="105" dirty="0">
                <a:solidFill>
                  <a:srgbClr val="001F5F"/>
                </a:solidFill>
                <a:latin typeface="Arial"/>
                <a:cs typeface="Arial"/>
              </a:rPr>
              <a:t>DIMENSIONES</a:t>
            </a:r>
            <a:r>
              <a:rPr sz="1700" b="1" spc="190" dirty="0">
                <a:solidFill>
                  <a:srgbClr val="001F5F"/>
                </a:solidFill>
                <a:latin typeface="Arial"/>
                <a:cs typeface="Arial"/>
              </a:rPr>
              <a:t> </a:t>
            </a:r>
            <a:r>
              <a:rPr sz="1700" b="1" spc="100" dirty="0">
                <a:solidFill>
                  <a:srgbClr val="001F5F"/>
                </a:solidFill>
                <a:latin typeface="Arial"/>
                <a:cs typeface="Arial"/>
              </a:rPr>
              <a:t>GLOBALES.</a:t>
            </a:r>
            <a:endParaRPr sz="1700">
              <a:latin typeface="Arial"/>
              <a:cs typeface="Arial"/>
            </a:endParaRPr>
          </a:p>
          <a:p>
            <a:pPr>
              <a:lnSpc>
                <a:spcPct val="100000"/>
              </a:lnSpc>
              <a:spcBef>
                <a:spcPts val="15"/>
              </a:spcBef>
            </a:pPr>
            <a:endParaRPr sz="2800">
              <a:latin typeface="Arial"/>
              <a:cs typeface="Arial"/>
            </a:endParaRPr>
          </a:p>
          <a:p>
            <a:pPr marL="205740" indent="-193675">
              <a:lnSpc>
                <a:spcPct val="100000"/>
              </a:lnSpc>
              <a:spcBef>
                <a:spcPts val="5"/>
              </a:spcBef>
              <a:buSzPct val="94117"/>
              <a:buFont typeface="Wingdings"/>
              <a:buChar char=""/>
              <a:tabLst>
                <a:tab pos="206375" algn="l"/>
              </a:tabLst>
            </a:pPr>
            <a:r>
              <a:rPr sz="1700" spc="105" dirty="0">
                <a:solidFill>
                  <a:srgbClr val="001F5F"/>
                </a:solidFill>
                <a:latin typeface="Arial MT"/>
                <a:cs typeface="Arial MT"/>
              </a:rPr>
              <a:t>PERMITIRÍAN</a:t>
            </a:r>
            <a:r>
              <a:rPr sz="1700" spc="195" dirty="0">
                <a:solidFill>
                  <a:srgbClr val="001F5F"/>
                </a:solidFill>
                <a:latin typeface="Arial MT"/>
                <a:cs typeface="Arial MT"/>
              </a:rPr>
              <a:t> </a:t>
            </a:r>
            <a:r>
              <a:rPr sz="1700" spc="105" dirty="0">
                <a:solidFill>
                  <a:srgbClr val="001F5F"/>
                </a:solidFill>
                <a:latin typeface="Arial MT"/>
                <a:cs typeface="Arial MT"/>
              </a:rPr>
              <a:t>DESCRIBIR</a:t>
            </a:r>
            <a:r>
              <a:rPr sz="1700" spc="210" dirty="0">
                <a:solidFill>
                  <a:srgbClr val="001F5F"/>
                </a:solidFill>
                <a:latin typeface="Arial MT"/>
                <a:cs typeface="Arial MT"/>
              </a:rPr>
              <a:t> </a:t>
            </a:r>
            <a:r>
              <a:rPr sz="1700" spc="55" dirty="0">
                <a:solidFill>
                  <a:srgbClr val="001F5F"/>
                </a:solidFill>
                <a:latin typeface="Arial MT"/>
                <a:cs typeface="Arial MT"/>
              </a:rPr>
              <a:t>LA</a:t>
            </a:r>
            <a:r>
              <a:rPr sz="1700" spc="229" dirty="0">
                <a:solidFill>
                  <a:srgbClr val="001F5F"/>
                </a:solidFill>
                <a:latin typeface="Arial MT"/>
                <a:cs typeface="Arial MT"/>
              </a:rPr>
              <a:t> </a:t>
            </a:r>
            <a:r>
              <a:rPr sz="1700" spc="110" dirty="0">
                <a:solidFill>
                  <a:srgbClr val="001F5F"/>
                </a:solidFill>
                <a:latin typeface="Arial MT"/>
                <a:cs typeface="Arial MT"/>
              </a:rPr>
              <a:t>PERSONALIDAD</a:t>
            </a:r>
            <a:r>
              <a:rPr sz="1700" spc="200" dirty="0">
                <a:solidFill>
                  <a:srgbClr val="001F5F"/>
                </a:solidFill>
                <a:latin typeface="Arial MT"/>
                <a:cs typeface="Arial MT"/>
              </a:rPr>
              <a:t> </a:t>
            </a:r>
            <a:r>
              <a:rPr sz="1700" spc="95" dirty="0">
                <a:solidFill>
                  <a:srgbClr val="001F5F"/>
                </a:solidFill>
                <a:latin typeface="Arial MT"/>
                <a:cs typeface="Arial MT"/>
              </a:rPr>
              <a:t>DESDE</a:t>
            </a:r>
            <a:r>
              <a:rPr sz="1700" spc="210" dirty="0">
                <a:solidFill>
                  <a:srgbClr val="001F5F"/>
                </a:solidFill>
                <a:latin typeface="Arial MT"/>
                <a:cs typeface="Arial MT"/>
              </a:rPr>
              <a:t> </a:t>
            </a:r>
            <a:r>
              <a:rPr sz="1700" spc="80" dirty="0">
                <a:solidFill>
                  <a:srgbClr val="001F5F"/>
                </a:solidFill>
                <a:latin typeface="Arial MT"/>
                <a:cs typeface="Arial MT"/>
              </a:rPr>
              <a:t>UNA</a:t>
            </a:r>
            <a:endParaRPr sz="1700">
              <a:latin typeface="Arial MT"/>
              <a:cs typeface="Arial MT"/>
            </a:endParaRPr>
          </a:p>
          <a:p>
            <a:pPr marL="12700">
              <a:lnSpc>
                <a:spcPct val="100000"/>
              </a:lnSpc>
            </a:pPr>
            <a:r>
              <a:rPr sz="1700" spc="105" dirty="0">
                <a:solidFill>
                  <a:srgbClr val="001F5F"/>
                </a:solidFill>
                <a:latin typeface="Arial MT"/>
                <a:cs typeface="Arial MT"/>
              </a:rPr>
              <a:t>PERSPECTIVA</a:t>
            </a:r>
            <a:r>
              <a:rPr sz="1700" spc="180" dirty="0">
                <a:solidFill>
                  <a:srgbClr val="001F5F"/>
                </a:solidFill>
                <a:latin typeface="Arial MT"/>
                <a:cs typeface="Arial MT"/>
              </a:rPr>
              <a:t> </a:t>
            </a:r>
            <a:r>
              <a:rPr sz="1700" spc="75" dirty="0">
                <a:solidFill>
                  <a:srgbClr val="001F5F"/>
                </a:solidFill>
                <a:latin typeface="Arial MT"/>
                <a:cs typeface="Arial MT"/>
              </a:rPr>
              <a:t>MÁS</a:t>
            </a:r>
            <a:r>
              <a:rPr sz="1700" spc="215" dirty="0">
                <a:solidFill>
                  <a:srgbClr val="001F5F"/>
                </a:solidFill>
                <a:latin typeface="Arial MT"/>
                <a:cs typeface="Arial MT"/>
              </a:rPr>
              <a:t> </a:t>
            </a:r>
            <a:r>
              <a:rPr sz="1700" spc="100" dirty="0">
                <a:solidFill>
                  <a:srgbClr val="001F5F"/>
                </a:solidFill>
                <a:latin typeface="Arial MT"/>
                <a:cs typeface="Arial MT"/>
              </a:rPr>
              <a:t>AMPLIA.</a:t>
            </a:r>
            <a:endParaRPr sz="1700">
              <a:latin typeface="Arial MT"/>
              <a:cs typeface="Arial MT"/>
            </a:endParaRPr>
          </a:p>
        </p:txBody>
      </p:sp>
      <p:pic>
        <p:nvPicPr>
          <p:cNvPr id="4" name="object 4"/>
          <p:cNvPicPr/>
          <p:nvPr/>
        </p:nvPicPr>
        <p:blipFill>
          <a:blip r:embed="rId2" cstate="print"/>
          <a:stretch>
            <a:fillRect/>
          </a:stretch>
        </p:blipFill>
        <p:spPr>
          <a:xfrm>
            <a:off x="2675889" y="4211573"/>
            <a:ext cx="3491738" cy="1723389"/>
          </a:xfrm>
          <a:prstGeom prst="rect">
            <a:avLst/>
          </a:prstGeom>
        </p:spPr>
      </p:pic>
      <p:sp>
        <p:nvSpPr>
          <p:cNvPr id="5" name="object 5"/>
          <p:cNvSpPr txBox="1"/>
          <p:nvPr/>
        </p:nvSpPr>
        <p:spPr>
          <a:xfrm>
            <a:off x="2576829" y="6427750"/>
            <a:ext cx="3178810" cy="252729"/>
          </a:xfrm>
          <a:prstGeom prst="rect">
            <a:avLst/>
          </a:prstGeom>
        </p:spPr>
        <p:txBody>
          <a:bodyPr vert="horz" wrap="square" lIns="0" tIns="0" rIns="0" bIns="0" rtlCol="0">
            <a:spAutoFit/>
          </a:bodyPr>
          <a:lstStyle/>
          <a:p>
            <a:pPr marL="12700" algn="ctr">
              <a:lnSpc>
                <a:spcPts val="1864"/>
              </a:lnSpc>
            </a:pPr>
            <a:r>
              <a:rPr lang="en-US" sz="1600" spc="-5" dirty="0">
                <a:solidFill>
                  <a:srgbClr val="41568E"/>
                </a:solidFill>
                <a:latin typeface="Arial MT"/>
                <a:cs typeface="Arial MT"/>
                <a:hlinkClick r:id="rId3"/>
              </a:rPr>
              <a:t>lipe.aguirre@gmail.com</a:t>
            </a:r>
            <a:endParaRPr lang="en-US" sz="1600" dirty="0">
              <a:latin typeface="Arial MT"/>
              <a:cs typeface="Arial M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1568E"/>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267</TotalTime>
  <Words>2565</Words>
  <Application>Microsoft Office PowerPoint</Application>
  <PresentationFormat>Presentación en pantalla (4:3)</PresentationFormat>
  <Paragraphs>294</Paragraphs>
  <Slides>38</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38</vt:i4>
      </vt:variant>
    </vt:vector>
  </HeadingPairs>
  <TitlesOfParts>
    <vt:vector size="47" baseType="lpstr">
      <vt:lpstr>Arial</vt:lpstr>
      <vt:lpstr>Arial MT</vt:lpstr>
      <vt:lpstr>ATRotisSansSerif-Bold</vt:lpstr>
      <vt:lpstr>Calibri</vt:lpstr>
      <vt:lpstr>Tahoma</vt:lpstr>
      <vt:lpstr>Times New Roman</vt:lpstr>
      <vt:lpstr>Verdana</vt:lpstr>
      <vt:lpstr>Wingdings</vt:lpstr>
      <vt:lpstr>Office Theme</vt:lpstr>
      <vt:lpstr>Presentación de PowerPoint</vt:lpstr>
      <vt:lpstr>AGENDA DE LA CLASE</vt:lpstr>
      <vt:lpstr>CUESTIONARIO 16PF</vt:lpstr>
      <vt:lpstr>16PF – ESCALAS PRIMARIAS</vt:lpstr>
      <vt:lpstr>16PF – ESCALAS PRIMARIAS</vt:lpstr>
      <vt:lpstr>16PF – ESCALAS PRIMARIAS</vt:lpstr>
      <vt:lpstr>16PF – ESCALAS PRIMARIAS</vt:lpstr>
      <vt:lpstr>16PF – ESCALAS PRIMARIAS</vt:lpstr>
      <vt:lpstr>16PF – DIMENSIONES GLOBALES</vt:lpstr>
      <vt:lpstr>16PF – DIMENSIONES GLOBALES</vt:lpstr>
      <vt:lpstr>16PF – ESCALAS DE VALIDEZ</vt:lpstr>
      <vt:lpstr>16PF – PUNTUACIONES PROBLEMÁTICAS</vt:lpstr>
      <vt:lpstr>16PF – PUNTUACIONES PROBLEMÁTICAS</vt:lpstr>
      <vt:lpstr>16PF – PUNTUACIONES PROBLEMÁTICAS</vt:lpstr>
      <vt:lpstr>PREGUNTAS</vt:lpstr>
      <vt:lpstr>16PF – CUESTIONARIO</vt:lpstr>
      <vt:lpstr>Presentación: Monografía Grupal (2°Parcial)</vt:lpstr>
      <vt:lpstr>Monografía</vt:lpstr>
      <vt:lpstr>Ramas de la Psicología - Ejemplos</vt:lpstr>
      <vt:lpstr>Aplicaciones de la Psicología - Ejemplos</vt:lpstr>
      <vt:lpstr>LECTURA Y ANÁLISIS DE CASOS</vt:lpstr>
      <vt:lpstr>LECTURA Y ANALISIS DE CASOS OBJETIVOS DE LA ACTIVIDAD</vt:lpstr>
      <vt:lpstr>LECTURA Y ANALISIS DE CASOS OBJETIVOS DE LA ACTIVIDAD</vt:lpstr>
      <vt:lpstr>Caso D</vt:lpstr>
      <vt:lpstr>Caso D</vt:lpstr>
      <vt:lpstr>Caso E</vt:lpstr>
      <vt:lpstr>Caso E</vt:lpstr>
      <vt:lpstr>Caso E</vt:lpstr>
      <vt:lpstr>Caso E</vt:lpstr>
      <vt:lpstr>Caso C</vt:lpstr>
      <vt:lpstr>Caso C</vt:lpstr>
      <vt:lpstr>Caso C</vt:lpstr>
      <vt:lpstr>Caso C</vt:lpstr>
      <vt:lpstr>LECTURA Y ANALISIS DE CASOS OBJETIVOS DE LA ACTIVIDAD</vt:lpstr>
      <vt:lpstr>LECTURA Y ANALISIS DE CASOS OBJETIVOS DE LA ACTIVIDAD</vt:lpstr>
      <vt:lpstr>CUESTIONARIO 16PF ARTÍCULOS CIENTÍFICOS QUE APLICAN EL TEST</vt:lpstr>
      <vt:lpstr> ARTÍCULOS CIENTÍFICOS QUE APLICAN EL TEST</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Técnicas y estrategias cognitivo-comportamentales eficaces en trastornos de ansiedad</dc:title>
  <dc:creator>Juan Manuel Sanchez</dc:creator>
  <cp:lastModifiedBy>Felipe Aguirre</cp:lastModifiedBy>
  <cp:revision>14</cp:revision>
  <dcterms:created xsi:type="dcterms:W3CDTF">2023-02-21T19:13:14Z</dcterms:created>
  <dcterms:modified xsi:type="dcterms:W3CDTF">2023-03-14T18:10:09Z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2022-03-18T00:00:00Z</vt:filetime>
  </property>
  <property fmtid="{D5CDD505-2E9C-101B-9397-08002B2CF9AE}" pid="3" name="Creator">
    <vt:lpwstr>Microsoft® PowerPoint® para Microsoft 365</vt:lpwstr>
  </property>
  <property fmtid="{D5CDD505-2E9C-101B-9397-08002B2CF9AE}" pid="4" name="LastSaved">
    <vt:filetime>2023-02-21T00:00:00Z</vt:filetime>
  </property>
</Properties>
</file>