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2"/>
    <p:sldId id="270" r:id="rId3"/>
    <p:sldId id="291" r:id="rId4"/>
    <p:sldId id="349" r:id="rId5"/>
    <p:sldId id="348" r:id="rId6"/>
    <p:sldId id="307" r:id="rId7"/>
    <p:sldId id="308" r:id="rId8"/>
    <p:sldId id="309" r:id="rId9"/>
    <p:sldId id="310" r:id="rId10"/>
    <p:sldId id="273" r:id="rId11"/>
    <p:sldId id="277" r:id="rId12"/>
    <p:sldId id="311" r:id="rId13"/>
    <p:sldId id="312" r:id="rId14"/>
    <p:sldId id="265"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47" r:id="rId34"/>
    <p:sldId id="285" r:id="rId35"/>
    <p:sldId id="286" r:id="rId36"/>
    <p:sldId id="288" r:id="rId37"/>
    <p:sldId id="289" r:id="rId38"/>
    <p:sldId id="290" r:id="rId39"/>
    <p:sldId id="351" r:id="rId40"/>
    <p:sldId id="295" r:id="rId41"/>
    <p:sldId id="292" r:id="rId42"/>
    <p:sldId id="293" r:id="rId43"/>
    <p:sldId id="294" r:id="rId44"/>
    <p:sldId id="331" r:id="rId45"/>
    <p:sldId id="350" r:id="rId46"/>
    <p:sldId id="306" r:id="rId4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Ref idx="minor">
          <a:srgbClr val="002060"/>
        </a:fontRef>
        <a:srgbClr val="00206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D6D6"/>
          </a:solidFill>
        </a:fill>
      </a:tcStyle>
    </a:wholeTbl>
    <a:band2H>
      <a:tcTxStyle/>
      <a:tcStyle>
        <a:tcBdr/>
        <a:fill>
          <a:solidFill>
            <a:srgbClr val="EC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inor">
          <a:srgbClr val="002060"/>
        </a:fontRef>
        <a:srgbClr val="00206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3E3"/>
          </a:solidFill>
        </a:fill>
      </a:tcStyle>
    </a:wholeTbl>
    <a:band2H>
      <a:tcTxStyle/>
      <a:tcStyle>
        <a:tcBdr/>
        <a:fill>
          <a:solidFill>
            <a:srgbClr val="E9EAF2"/>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Ref idx="minor">
          <a:srgbClr val="002060"/>
        </a:fontRef>
        <a:srgbClr val="00206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E4DB"/>
          </a:solidFill>
        </a:fill>
      </a:tcStyle>
    </a:wholeTbl>
    <a:band2H>
      <a:tcTxStyle/>
      <a:tcStyle>
        <a:tcBdr/>
        <a:fill>
          <a:solidFill>
            <a:srgbClr val="F2F2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Ref idx="minor">
          <a:srgbClr val="002060"/>
        </a:fontRef>
        <a:srgbClr val="00206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9"/>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2060"/>
        </a:fontRef>
        <a:srgbClr val="002060"/>
      </a:tcTxStyle>
      <a:tcStyle>
        <a:tcBdr>
          <a:left>
            <a:ln w="12700" cap="flat">
              <a:noFill/>
              <a:miter lim="400000"/>
            </a:ln>
          </a:left>
          <a:right>
            <a:ln w="12700" cap="flat">
              <a:noFill/>
              <a:miter lim="400000"/>
            </a:ln>
          </a:right>
          <a:top>
            <a:ln w="50800" cap="flat">
              <a:solidFill>
                <a:srgbClr val="002060"/>
              </a:solidFill>
              <a:prstDash val="solid"/>
              <a:round/>
            </a:ln>
          </a:top>
          <a:bottom>
            <a:ln w="25400" cap="flat">
              <a:solidFill>
                <a:srgbClr val="00206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2060"/>
              </a:solidFill>
              <a:prstDash val="solid"/>
              <a:round/>
            </a:ln>
          </a:top>
          <a:bottom>
            <a:ln w="25400" cap="flat">
              <a:solidFill>
                <a:srgbClr val="00206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inor">
          <a:srgbClr val="002060"/>
        </a:fontRef>
        <a:srgbClr val="00206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D1"/>
          </a:solidFill>
        </a:fill>
      </a:tcStyle>
    </a:wholeTbl>
    <a:band2H>
      <a:tcTxStyle/>
      <a:tcStyle>
        <a:tcBdr/>
        <a:fill>
          <a:solidFill>
            <a:srgbClr val="E6E7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206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206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2060"/>
          </a:solidFill>
        </a:fill>
      </a:tcStyle>
    </a:firstRow>
  </a:tblStyle>
  <a:tblStyle styleId="{2708684C-4D16-4618-839F-0558EEFCDFE6}" styleName="">
    <a:tblBg/>
    <a:wholeTbl>
      <a:tcTxStyle b="on" i="off">
        <a:fontRef idx="minor">
          <a:srgbClr val="002060"/>
        </a:fontRef>
        <a:srgbClr val="002060"/>
      </a:tcTxStyle>
      <a:tcStyle>
        <a:tcBdr>
          <a:left>
            <a:ln w="12700" cap="flat">
              <a:solidFill>
                <a:srgbClr val="002060"/>
              </a:solidFill>
              <a:prstDash val="solid"/>
              <a:round/>
            </a:ln>
          </a:left>
          <a:right>
            <a:ln w="12700" cap="flat">
              <a:solidFill>
                <a:srgbClr val="002060"/>
              </a:solidFill>
              <a:prstDash val="solid"/>
              <a:round/>
            </a:ln>
          </a:right>
          <a:top>
            <a:ln w="12700" cap="flat">
              <a:solidFill>
                <a:srgbClr val="002060"/>
              </a:solidFill>
              <a:prstDash val="solid"/>
              <a:round/>
            </a:ln>
          </a:top>
          <a:bottom>
            <a:ln w="12700" cap="flat">
              <a:solidFill>
                <a:srgbClr val="002060"/>
              </a:solidFill>
              <a:prstDash val="solid"/>
              <a:round/>
            </a:ln>
          </a:bottom>
          <a:insideH>
            <a:ln w="12700" cap="flat">
              <a:solidFill>
                <a:srgbClr val="002060"/>
              </a:solidFill>
              <a:prstDash val="solid"/>
              <a:round/>
            </a:ln>
          </a:insideH>
          <a:insideV>
            <a:ln w="12700" cap="flat">
              <a:solidFill>
                <a:srgbClr val="002060"/>
              </a:solidFill>
              <a:prstDash val="solid"/>
              <a:round/>
            </a:ln>
          </a:insideV>
        </a:tcBdr>
        <a:fill>
          <a:solidFill>
            <a:srgbClr val="002060">
              <a:alpha val="20000"/>
            </a:srgbClr>
          </a:solidFill>
        </a:fill>
      </a:tcStyle>
    </a:wholeTbl>
    <a:band2H>
      <a:tcTxStyle/>
      <a:tcStyle>
        <a:tcBdr/>
        <a:fill>
          <a:solidFill>
            <a:srgbClr val="FFFFFF"/>
          </a:solidFill>
        </a:fill>
      </a:tcStyle>
    </a:band2H>
    <a:firstCol>
      <a:tcTxStyle b="on" i="off">
        <a:fontRef idx="minor">
          <a:srgbClr val="002060"/>
        </a:fontRef>
        <a:srgbClr val="002060"/>
      </a:tcTxStyle>
      <a:tcStyle>
        <a:tcBdr>
          <a:left>
            <a:ln w="12700" cap="flat">
              <a:solidFill>
                <a:srgbClr val="002060"/>
              </a:solidFill>
              <a:prstDash val="solid"/>
              <a:round/>
            </a:ln>
          </a:left>
          <a:right>
            <a:ln w="12700" cap="flat">
              <a:solidFill>
                <a:srgbClr val="002060"/>
              </a:solidFill>
              <a:prstDash val="solid"/>
              <a:round/>
            </a:ln>
          </a:right>
          <a:top>
            <a:ln w="12700" cap="flat">
              <a:solidFill>
                <a:srgbClr val="002060"/>
              </a:solidFill>
              <a:prstDash val="solid"/>
              <a:round/>
            </a:ln>
          </a:top>
          <a:bottom>
            <a:ln w="12700" cap="flat">
              <a:solidFill>
                <a:srgbClr val="002060"/>
              </a:solidFill>
              <a:prstDash val="solid"/>
              <a:round/>
            </a:ln>
          </a:bottom>
          <a:insideH>
            <a:ln w="12700" cap="flat">
              <a:solidFill>
                <a:srgbClr val="002060"/>
              </a:solidFill>
              <a:prstDash val="solid"/>
              <a:round/>
            </a:ln>
          </a:insideH>
          <a:insideV>
            <a:ln w="12700" cap="flat">
              <a:solidFill>
                <a:srgbClr val="002060"/>
              </a:solidFill>
              <a:prstDash val="solid"/>
              <a:round/>
            </a:ln>
          </a:insideV>
        </a:tcBdr>
        <a:fill>
          <a:solidFill>
            <a:srgbClr val="002060">
              <a:alpha val="20000"/>
            </a:srgbClr>
          </a:solidFill>
        </a:fill>
      </a:tcStyle>
    </a:firstCol>
    <a:lastRow>
      <a:tcTxStyle b="on" i="off">
        <a:fontRef idx="minor">
          <a:srgbClr val="002060"/>
        </a:fontRef>
        <a:srgbClr val="002060"/>
      </a:tcTxStyle>
      <a:tcStyle>
        <a:tcBdr>
          <a:left>
            <a:ln w="12700" cap="flat">
              <a:solidFill>
                <a:srgbClr val="002060"/>
              </a:solidFill>
              <a:prstDash val="solid"/>
              <a:round/>
            </a:ln>
          </a:left>
          <a:right>
            <a:ln w="12700" cap="flat">
              <a:solidFill>
                <a:srgbClr val="002060"/>
              </a:solidFill>
              <a:prstDash val="solid"/>
              <a:round/>
            </a:ln>
          </a:right>
          <a:top>
            <a:ln w="50800" cap="flat">
              <a:solidFill>
                <a:srgbClr val="002060"/>
              </a:solidFill>
              <a:prstDash val="solid"/>
              <a:round/>
            </a:ln>
          </a:top>
          <a:bottom>
            <a:ln w="12700" cap="flat">
              <a:solidFill>
                <a:srgbClr val="002060"/>
              </a:solidFill>
              <a:prstDash val="solid"/>
              <a:round/>
            </a:ln>
          </a:bottom>
          <a:insideH>
            <a:ln w="12700" cap="flat">
              <a:solidFill>
                <a:srgbClr val="002060"/>
              </a:solidFill>
              <a:prstDash val="solid"/>
              <a:round/>
            </a:ln>
          </a:insideH>
          <a:insideV>
            <a:ln w="12700" cap="flat">
              <a:solidFill>
                <a:srgbClr val="002060"/>
              </a:solidFill>
              <a:prstDash val="solid"/>
              <a:round/>
            </a:ln>
          </a:insideV>
        </a:tcBdr>
        <a:fill>
          <a:noFill/>
        </a:fill>
      </a:tcStyle>
    </a:lastRow>
    <a:firstRow>
      <a:tcTxStyle b="on" i="off">
        <a:fontRef idx="minor">
          <a:srgbClr val="002060"/>
        </a:fontRef>
        <a:srgbClr val="002060"/>
      </a:tcTxStyle>
      <a:tcStyle>
        <a:tcBdr>
          <a:left>
            <a:ln w="12700" cap="flat">
              <a:solidFill>
                <a:srgbClr val="002060"/>
              </a:solidFill>
              <a:prstDash val="solid"/>
              <a:round/>
            </a:ln>
          </a:left>
          <a:right>
            <a:ln w="12700" cap="flat">
              <a:solidFill>
                <a:srgbClr val="002060"/>
              </a:solidFill>
              <a:prstDash val="solid"/>
              <a:round/>
            </a:ln>
          </a:right>
          <a:top>
            <a:ln w="12700" cap="flat">
              <a:solidFill>
                <a:srgbClr val="002060"/>
              </a:solidFill>
              <a:prstDash val="solid"/>
              <a:round/>
            </a:ln>
          </a:top>
          <a:bottom>
            <a:ln w="25400" cap="flat">
              <a:solidFill>
                <a:srgbClr val="002060"/>
              </a:solidFill>
              <a:prstDash val="solid"/>
              <a:round/>
            </a:ln>
          </a:bottom>
          <a:insideH>
            <a:ln w="12700" cap="flat">
              <a:solidFill>
                <a:srgbClr val="002060"/>
              </a:solidFill>
              <a:prstDash val="solid"/>
              <a:round/>
            </a:ln>
          </a:insideH>
          <a:insideV>
            <a:ln w="12700" cap="flat">
              <a:solidFill>
                <a:srgbClr val="00206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86" autoAdjust="0"/>
    <p:restoredTop sz="94660"/>
  </p:normalViewPr>
  <p:slideViewPr>
    <p:cSldViewPr snapToGrid="0">
      <p:cViewPr>
        <p:scale>
          <a:sx n="100" d="100"/>
          <a:sy n="100" d="100"/>
        </p:scale>
        <p:origin x="1926" y="52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Diapositiva de título">
    <p:spTree>
      <p:nvGrpSpPr>
        <p:cNvPr id="1" name=""/>
        <p:cNvGrpSpPr/>
        <p:nvPr/>
      </p:nvGrpSpPr>
      <p:grpSpPr>
        <a:xfrm>
          <a:off x="0" y="0"/>
          <a:ext cx="0" cy="0"/>
          <a:chOff x="0" y="0"/>
          <a:chExt cx="0" cy="0"/>
        </a:xfrm>
      </p:grpSpPr>
      <p:sp>
        <p:nvSpPr>
          <p:cNvPr id="16" name="Texto del título"/>
          <p:cNvSpPr txBox="1">
            <a:spLocks noGrp="1"/>
          </p:cNvSpPr>
          <p:nvPr>
            <p:ph type="title"/>
          </p:nvPr>
        </p:nvSpPr>
        <p:spPr>
          <a:xfrm>
            <a:off x="457200" y="228600"/>
            <a:ext cx="7772400" cy="4571999"/>
          </a:xfrm>
          <a:prstGeom prst="rect">
            <a:avLst/>
          </a:prstGeom>
        </p:spPr>
        <p:txBody>
          <a:bodyPr anchor="ctr"/>
          <a:lstStyle>
            <a:lvl1pPr>
              <a:defRPr sz="8800" spc="-79">
                <a:solidFill>
                  <a:srgbClr val="002060"/>
                </a:solidFill>
              </a:defRPr>
            </a:lvl1pPr>
          </a:lstStyle>
          <a:p>
            <a:r>
              <a:t>Texto del título</a:t>
            </a:r>
          </a:p>
        </p:txBody>
      </p:sp>
      <p:sp>
        <p:nvSpPr>
          <p:cNvPr id="17" name="Nivel de texto 1…"/>
          <p:cNvSpPr txBox="1">
            <a:spLocks noGrp="1"/>
          </p:cNvSpPr>
          <p:nvPr>
            <p:ph type="body" sz="quarter" idx="1"/>
          </p:nvPr>
        </p:nvSpPr>
        <p:spPr>
          <a:xfrm>
            <a:off x="457200" y="4800600"/>
            <a:ext cx="6858000" cy="914400"/>
          </a:xfrm>
          <a:prstGeom prst="rect">
            <a:avLst/>
          </a:prstGeom>
        </p:spPr>
        <p:txBody>
          <a:bodyPr/>
          <a:lstStyle>
            <a:lvl1pPr>
              <a:defRPr b="0" cap="all" spc="120">
                <a:solidFill>
                  <a:srgbClr val="D1282E"/>
                </a:solidFill>
                <a:latin typeface="ATRotisSansSerif-Bold"/>
                <a:ea typeface="ATRotisSansSerif-Bold"/>
                <a:cs typeface="ATRotisSansSerif-Bold"/>
                <a:sym typeface="ATRotisSansSerif-Bold"/>
              </a:defRPr>
            </a:lvl1pPr>
            <a:lvl2pPr marL="0" indent="0">
              <a:buSzTx/>
              <a:buNone/>
              <a:defRPr b="0" cap="all" spc="120">
                <a:solidFill>
                  <a:srgbClr val="D1282E"/>
                </a:solidFill>
                <a:latin typeface="ATRotisSansSerif-Bold"/>
                <a:ea typeface="ATRotisSansSerif-Bold"/>
                <a:cs typeface="ATRotisSansSerif-Bold"/>
                <a:sym typeface="ATRotisSansSerif-Bold"/>
              </a:defRPr>
            </a:lvl2pPr>
            <a:lvl3pPr marL="0" indent="0">
              <a:buSzTx/>
              <a:buNone/>
              <a:defRPr b="0" cap="all" spc="120">
                <a:solidFill>
                  <a:srgbClr val="D1282E"/>
                </a:solidFill>
                <a:latin typeface="ATRotisSansSerif-Bold"/>
                <a:ea typeface="ATRotisSansSerif-Bold"/>
                <a:cs typeface="ATRotisSansSerif-Bold"/>
                <a:sym typeface="ATRotisSansSerif-Bold"/>
              </a:defRPr>
            </a:lvl3pPr>
            <a:lvl4pPr marL="0" indent="0">
              <a:buSzTx/>
              <a:buNone/>
              <a:defRPr b="0" cap="all" spc="120">
                <a:solidFill>
                  <a:srgbClr val="D1282E"/>
                </a:solidFill>
                <a:latin typeface="ATRotisSansSerif-Bold"/>
                <a:ea typeface="ATRotisSansSerif-Bold"/>
                <a:cs typeface="ATRotisSansSerif-Bold"/>
                <a:sym typeface="ATRotisSansSerif-Bold"/>
              </a:defRPr>
            </a:lvl4pPr>
            <a:lvl5pPr marL="0" indent="0">
              <a:buSzTx/>
              <a:buNone/>
              <a:defRPr b="0" cap="all" spc="120">
                <a:solidFill>
                  <a:srgbClr val="D1282E"/>
                </a:solidFill>
                <a:latin typeface="ATRotisSansSerif-Bold"/>
                <a:ea typeface="ATRotisSansSerif-Bold"/>
                <a:cs typeface="ATRotisSansSerif-Bold"/>
                <a:sym typeface="ATRotisSansSerif-Bold"/>
              </a:defRPr>
            </a:lvl5pPr>
          </a:lstStyle>
          <a:p>
            <a:r>
              <a:t>Nivel de texto 1</a:t>
            </a:r>
          </a:p>
          <a:p>
            <a:pPr lvl="1"/>
            <a:r>
              <a:t>Nivel de texto 2</a:t>
            </a:r>
          </a:p>
          <a:p>
            <a:pPr lvl="2"/>
            <a:r>
              <a:t>Nivel de texto 3</a:t>
            </a:r>
          </a:p>
          <a:p>
            <a:pPr lvl="3"/>
            <a:r>
              <a:t>Nivel de texto 4</a:t>
            </a:r>
          </a:p>
          <a:p>
            <a:pPr lvl="4"/>
            <a:r>
              <a:t>Nivel de texto 5</a:t>
            </a:r>
          </a:p>
        </p:txBody>
      </p:sp>
      <p:sp>
        <p:nvSpPr>
          <p:cNvPr id="18" name="Rectangle 8"/>
          <p:cNvSpPr/>
          <p:nvPr/>
        </p:nvSpPr>
        <p:spPr>
          <a:xfrm>
            <a:off x="9001124" y="4846320"/>
            <a:ext cx="142878" cy="2011680"/>
          </a:xfrm>
          <a:prstGeom prst="rect">
            <a:avLst/>
          </a:prstGeom>
          <a:solidFill>
            <a:srgbClr val="D1282E"/>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19" name="Rectangle 9"/>
          <p:cNvSpPr/>
          <p:nvPr/>
        </p:nvSpPr>
        <p:spPr>
          <a:xfrm>
            <a:off x="9001124" y="-2"/>
            <a:ext cx="142878" cy="4846324"/>
          </a:xfrm>
          <a:prstGeom prst="rect">
            <a:avLst/>
          </a:prstGeom>
          <a:solidFill>
            <a:srgbClr val="002060"/>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pic>
        <p:nvPicPr>
          <p:cNvPr id="20" name="3 Imagen" descr="3 Imagen"/>
          <p:cNvPicPr>
            <a:picLocks noChangeAspect="1"/>
          </p:cNvPicPr>
          <p:nvPr/>
        </p:nvPicPr>
        <p:blipFill>
          <a:blip r:embed="rId2"/>
          <a:stretch>
            <a:fillRect/>
          </a:stretch>
        </p:blipFill>
        <p:spPr>
          <a:xfrm>
            <a:off x="6660232" y="235430"/>
            <a:ext cx="1975110" cy="679707"/>
          </a:xfrm>
          <a:prstGeom prst="rect">
            <a:avLst/>
          </a:prstGeom>
          <a:ln w="12700">
            <a:miter lim="400000"/>
          </a:ln>
        </p:spPr>
      </p:pic>
      <p:pic>
        <p:nvPicPr>
          <p:cNvPr id="21" name="4 Imagen" descr="4 Imagen"/>
          <p:cNvPicPr>
            <a:picLocks noChangeAspect="1"/>
          </p:cNvPicPr>
          <p:nvPr/>
        </p:nvPicPr>
        <p:blipFill>
          <a:blip r:embed="rId3"/>
          <a:srcRect l="10250" t="17947" r="66840" b="77105"/>
          <a:stretch>
            <a:fillRect/>
          </a:stretch>
        </p:blipFill>
        <p:spPr>
          <a:xfrm>
            <a:off x="467544" y="6309318"/>
            <a:ext cx="1494503" cy="431600"/>
          </a:xfrm>
          <a:prstGeom prst="rect">
            <a:avLst/>
          </a:prstGeom>
          <a:ln w="12700">
            <a:miter lim="400000"/>
          </a:ln>
        </p:spPr>
      </p:pic>
      <p:pic>
        <p:nvPicPr>
          <p:cNvPr id="22" name="5 Imagen" descr="5 Imagen"/>
          <p:cNvPicPr>
            <a:picLocks noChangeAspect="1"/>
          </p:cNvPicPr>
          <p:nvPr/>
        </p:nvPicPr>
        <p:blipFill>
          <a:blip r:embed="rId3"/>
          <a:srcRect l="54141" t="18321" r="10811" b="77423"/>
          <a:stretch>
            <a:fillRect/>
          </a:stretch>
        </p:blipFill>
        <p:spPr>
          <a:xfrm>
            <a:off x="6185099" y="6346642"/>
            <a:ext cx="2271255" cy="356953"/>
          </a:xfrm>
          <a:prstGeom prst="rect">
            <a:avLst/>
          </a:prstGeom>
          <a:ln w="12700">
            <a:miter lim="400000"/>
          </a:ln>
        </p:spPr>
      </p:pic>
      <p:sp>
        <p:nvSpPr>
          <p:cNvPr id="23" name="Número de diapositiva"/>
          <p:cNvSpPr txBox="1">
            <a:spLocks noGrp="1"/>
          </p:cNvSpPr>
          <p:nvPr>
            <p:ph type="sldNum" sz="quarter" idx="2"/>
          </p:nvPr>
        </p:nvSpPr>
        <p:spPr>
          <a:prstGeom prst="rect">
            <a:avLst/>
          </a:prstGeom>
        </p:spPr>
        <p:txBody>
          <a:bodyPr/>
          <a:lstStyle>
            <a:lvl1pPr>
              <a:defRPr>
                <a:solidFill>
                  <a:srgbClr val="002060"/>
                </a:solidFill>
              </a:defRPr>
            </a:lvl1p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990033"/>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3133837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Comparación">
    <p:spTree>
      <p:nvGrpSpPr>
        <p:cNvPr id="1" name=""/>
        <p:cNvGrpSpPr/>
        <p:nvPr/>
      </p:nvGrpSpPr>
      <p:grpSpPr>
        <a:xfrm>
          <a:off x="0" y="0"/>
          <a:ext cx="0" cy="0"/>
          <a:chOff x="0" y="0"/>
          <a:chExt cx="0" cy="0"/>
        </a:xfrm>
      </p:grpSpPr>
      <p:sp>
        <p:nvSpPr>
          <p:cNvPr id="81" name="Rectangle 6"/>
          <p:cNvSpPr/>
          <p:nvPr/>
        </p:nvSpPr>
        <p:spPr>
          <a:xfrm>
            <a:off x="9001124" y="0"/>
            <a:ext cx="142878" cy="1371600"/>
          </a:xfrm>
          <a:prstGeom prst="rect">
            <a:avLst/>
          </a:prstGeom>
          <a:solidFill>
            <a:srgbClr val="D1282E"/>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82" name="Rectangle 7"/>
          <p:cNvSpPr/>
          <p:nvPr/>
        </p:nvSpPr>
        <p:spPr>
          <a:xfrm>
            <a:off x="9001124" y="1371600"/>
            <a:ext cx="142878" cy="5486400"/>
          </a:xfrm>
          <a:prstGeom prst="rect">
            <a:avLst/>
          </a:prstGeom>
          <a:solidFill>
            <a:srgbClr val="002060"/>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pic>
        <p:nvPicPr>
          <p:cNvPr id="83" name="3 Imagen" descr="3 Imagen"/>
          <p:cNvPicPr>
            <a:picLocks noChangeAspect="1"/>
          </p:cNvPicPr>
          <p:nvPr/>
        </p:nvPicPr>
        <p:blipFill>
          <a:blip r:embed="rId2"/>
          <a:stretch>
            <a:fillRect/>
          </a:stretch>
        </p:blipFill>
        <p:spPr>
          <a:xfrm>
            <a:off x="6660232" y="235430"/>
            <a:ext cx="1975110" cy="679707"/>
          </a:xfrm>
          <a:prstGeom prst="rect">
            <a:avLst/>
          </a:prstGeom>
          <a:ln w="12700">
            <a:miter lim="400000"/>
          </a:ln>
        </p:spPr>
      </p:pic>
      <p:pic>
        <p:nvPicPr>
          <p:cNvPr id="84" name="4 Imagen" descr="4 Imagen"/>
          <p:cNvPicPr>
            <a:picLocks noChangeAspect="1"/>
          </p:cNvPicPr>
          <p:nvPr/>
        </p:nvPicPr>
        <p:blipFill>
          <a:blip r:embed="rId3"/>
          <a:srcRect l="10250" t="17947" r="66840" b="77105"/>
          <a:stretch>
            <a:fillRect/>
          </a:stretch>
        </p:blipFill>
        <p:spPr>
          <a:xfrm>
            <a:off x="467544" y="6309318"/>
            <a:ext cx="1494503" cy="431600"/>
          </a:xfrm>
          <a:prstGeom prst="rect">
            <a:avLst/>
          </a:prstGeom>
          <a:ln w="12700">
            <a:miter lim="400000"/>
          </a:ln>
        </p:spPr>
      </p:pic>
      <p:pic>
        <p:nvPicPr>
          <p:cNvPr id="85" name="5 Imagen" descr="5 Imagen"/>
          <p:cNvPicPr>
            <a:picLocks noChangeAspect="1"/>
          </p:cNvPicPr>
          <p:nvPr/>
        </p:nvPicPr>
        <p:blipFill>
          <a:blip r:embed="rId3"/>
          <a:srcRect l="54141" t="18321" r="10811" b="77423"/>
          <a:stretch>
            <a:fillRect/>
          </a:stretch>
        </p:blipFill>
        <p:spPr>
          <a:xfrm>
            <a:off x="6185099" y="6346642"/>
            <a:ext cx="2271255" cy="356953"/>
          </a:xfrm>
          <a:prstGeom prst="rect">
            <a:avLst/>
          </a:prstGeom>
          <a:ln w="12700">
            <a:miter lim="400000"/>
          </a:ln>
        </p:spPr>
      </p:pic>
      <p:sp>
        <p:nvSpPr>
          <p:cNvPr id="86" name="Texto del título"/>
          <p:cNvSpPr txBox="1">
            <a:spLocks noGrp="1"/>
          </p:cNvSpPr>
          <p:nvPr>
            <p:ph type="title"/>
          </p:nvPr>
        </p:nvSpPr>
        <p:spPr>
          <a:prstGeom prst="rect">
            <a:avLst/>
          </a:prstGeom>
        </p:spPr>
        <p:txBody>
          <a:bodyPr/>
          <a:lstStyle/>
          <a:p>
            <a:r>
              <a:t>Texto del título</a:t>
            </a:r>
          </a:p>
        </p:txBody>
      </p:sp>
      <p:sp>
        <p:nvSpPr>
          <p:cNvPr id="87" name="Nivel de texto 1…"/>
          <p:cNvSpPr txBox="1">
            <a:spLocks noGrp="1"/>
          </p:cNvSpPr>
          <p:nvPr>
            <p:ph type="body" sz="quarter" idx="1"/>
          </p:nvPr>
        </p:nvSpPr>
        <p:spPr>
          <a:xfrm>
            <a:off x="1627632" y="1572766"/>
            <a:ext cx="3291841" cy="639764"/>
          </a:xfrm>
          <a:prstGeom prst="rect">
            <a:avLst/>
          </a:prstGeom>
        </p:spPr>
        <p:txBody>
          <a:bodyPr anchor="b"/>
          <a:lstStyle>
            <a:lvl1pPr>
              <a:defRPr sz="1800" b="0" cap="all" spc="100">
                <a:latin typeface="ATRotisSansSerif-Bold"/>
                <a:ea typeface="ATRotisSansSerif-Bold"/>
                <a:cs typeface="ATRotisSansSerif-Bold"/>
                <a:sym typeface="ATRotisSansSerif-Bold"/>
              </a:defRPr>
            </a:lvl1pPr>
            <a:lvl2pPr marL="0" indent="0">
              <a:buSzTx/>
              <a:buNone/>
              <a:defRPr sz="1800" b="0" cap="all" spc="100">
                <a:latin typeface="ATRotisSansSerif-Bold"/>
                <a:ea typeface="ATRotisSansSerif-Bold"/>
                <a:cs typeface="ATRotisSansSerif-Bold"/>
                <a:sym typeface="ATRotisSansSerif-Bold"/>
              </a:defRPr>
            </a:lvl2pPr>
            <a:lvl3pPr marL="0" indent="0">
              <a:buSzTx/>
              <a:buNone/>
              <a:defRPr sz="1800" b="0" cap="all" spc="100">
                <a:latin typeface="ATRotisSansSerif-Bold"/>
                <a:ea typeface="ATRotisSansSerif-Bold"/>
                <a:cs typeface="ATRotisSansSerif-Bold"/>
                <a:sym typeface="ATRotisSansSerif-Bold"/>
              </a:defRPr>
            </a:lvl3pPr>
            <a:lvl4pPr marL="0" indent="0">
              <a:buSzTx/>
              <a:buNone/>
              <a:defRPr sz="1800" b="0" cap="all" spc="100">
                <a:latin typeface="ATRotisSansSerif-Bold"/>
                <a:ea typeface="ATRotisSansSerif-Bold"/>
                <a:cs typeface="ATRotisSansSerif-Bold"/>
                <a:sym typeface="ATRotisSansSerif-Bold"/>
              </a:defRPr>
            </a:lvl4pPr>
            <a:lvl5pPr marL="0" indent="0">
              <a:buSzTx/>
              <a:buNone/>
              <a:defRPr sz="1800" b="0" cap="all" spc="100">
                <a:latin typeface="ATRotisSansSerif-Bold"/>
                <a:ea typeface="ATRotisSansSerif-Bold"/>
                <a:cs typeface="ATRotisSansSerif-Bold"/>
                <a:sym typeface="ATRotisSansSerif-Bold"/>
              </a:defRPr>
            </a:lvl5pPr>
          </a:lstStyle>
          <a:p>
            <a:r>
              <a:t>Nivel de texto 1</a:t>
            </a:r>
          </a:p>
          <a:p>
            <a:pPr lvl="1"/>
            <a:r>
              <a:t>Nivel de texto 2</a:t>
            </a:r>
          </a:p>
          <a:p>
            <a:pPr lvl="2"/>
            <a:r>
              <a:t>Nivel de texto 3</a:t>
            </a:r>
          </a:p>
          <a:p>
            <a:pPr lvl="3"/>
            <a:r>
              <a:t>Nivel de texto 4</a:t>
            </a:r>
          </a:p>
          <a:p>
            <a:pPr lvl="4"/>
            <a:r>
              <a:t>Nivel de texto 5</a:t>
            </a:r>
          </a:p>
        </p:txBody>
      </p:sp>
      <p:sp>
        <p:nvSpPr>
          <p:cNvPr id="88" name="Text Placeholder 4"/>
          <p:cNvSpPr>
            <a:spLocks noGrp="1"/>
          </p:cNvSpPr>
          <p:nvPr>
            <p:ph type="body" sz="quarter" idx="13"/>
          </p:nvPr>
        </p:nvSpPr>
        <p:spPr>
          <a:xfrm>
            <a:off x="5093208" y="1572766"/>
            <a:ext cx="3291842" cy="639765"/>
          </a:xfrm>
          <a:prstGeom prst="rect">
            <a:avLst/>
          </a:prstGeom>
        </p:spPr>
        <p:txBody>
          <a:bodyPr anchor="b"/>
          <a:lstStyle/>
          <a:p>
            <a:endParaRPr/>
          </a:p>
        </p:txBody>
      </p:sp>
      <p:sp>
        <p:nvSpPr>
          <p:cNvPr id="89"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ólo el título">
    <p:spTree>
      <p:nvGrpSpPr>
        <p:cNvPr id="1" name=""/>
        <p:cNvGrpSpPr/>
        <p:nvPr/>
      </p:nvGrpSpPr>
      <p:grpSpPr>
        <a:xfrm>
          <a:off x="0" y="0"/>
          <a:ext cx="0" cy="0"/>
          <a:chOff x="0" y="0"/>
          <a:chExt cx="0" cy="0"/>
        </a:xfrm>
      </p:grpSpPr>
      <p:sp>
        <p:nvSpPr>
          <p:cNvPr id="96" name="Rectangle 6"/>
          <p:cNvSpPr/>
          <p:nvPr/>
        </p:nvSpPr>
        <p:spPr>
          <a:xfrm>
            <a:off x="9001124" y="0"/>
            <a:ext cx="142878" cy="1371600"/>
          </a:xfrm>
          <a:prstGeom prst="rect">
            <a:avLst/>
          </a:prstGeom>
          <a:solidFill>
            <a:srgbClr val="D1282E"/>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97" name="Rectangle 7"/>
          <p:cNvSpPr/>
          <p:nvPr/>
        </p:nvSpPr>
        <p:spPr>
          <a:xfrm>
            <a:off x="9001124" y="1371600"/>
            <a:ext cx="142878" cy="5486400"/>
          </a:xfrm>
          <a:prstGeom prst="rect">
            <a:avLst/>
          </a:prstGeom>
          <a:solidFill>
            <a:srgbClr val="002060"/>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pic>
        <p:nvPicPr>
          <p:cNvPr id="98" name="3 Imagen" descr="3 Imagen"/>
          <p:cNvPicPr>
            <a:picLocks noChangeAspect="1"/>
          </p:cNvPicPr>
          <p:nvPr/>
        </p:nvPicPr>
        <p:blipFill>
          <a:blip r:embed="rId2"/>
          <a:stretch>
            <a:fillRect/>
          </a:stretch>
        </p:blipFill>
        <p:spPr>
          <a:xfrm>
            <a:off x="6660232" y="235430"/>
            <a:ext cx="1975110" cy="679707"/>
          </a:xfrm>
          <a:prstGeom prst="rect">
            <a:avLst/>
          </a:prstGeom>
          <a:ln w="12700">
            <a:miter lim="400000"/>
          </a:ln>
        </p:spPr>
      </p:pic>
      <p:pic>
        <p:nvPicPr>
          <p:cNvPr id="99" name="4 Imagen" descr="4 Imagen"/>
          <p:cNvPicPr>
            <a:picLocks noChangeAspect="1"/>
          </p:cNvPicPr>
          <p:nvPr/>
        </p:nvPicPr>
        <p:blipFill>
          <a:blip r:embed="rId3"/>
          <a:srcRect l="10250" t="17947" r="66840" b="77105"/>
          <a:stretch>
            <a:fillRect/>
          </a:stretch>
        </p:blipFill>
        <p:spPr>
          <a:xfrm>
            <a:off x="467544" y="6309318"/>
            <a:ext cx="1494503" cy="431600"/>
          </a:xfrm>
          <a:prstGeom prst="rect">
            <a:avLst/>
          </a:prstGeom>
          <a:ln w="12700">
            <a:miter lim="400000"/>
          </a:ln>
        </p:spPr>
      </p:pic>
      <p:pic>
        <p:nvPicPr>
          <p:cNvPr id="100" name="5 Imagen" descr="5 Imagen"/>
          <p:cNvPicPr>
            <a:picLocks noChangeAspect="1"/>
          </p:cNvPicPr>
          <p:nvPr/>
        </p:nvPicPr>
        <p:blipFill>
          <a:blip r:embed="rId3"/>
          <a:srcRect l="54141" t="18321" r="10811" b="77423"/>
          <a:stretch>
            <a:fillRect/>
          </a:stretch>
        </p:blipFill>
        <p:spPr>
          <a:xfrm>
            <a:off x="6185099" y="6346642"/>
            <a:ext cx="2271255" cy="356953"/>
          </a:xfrm>
          <a:prstGeom prst="rect">
            <a:avLst/>
          </a:prstGeom>
          <a:ln w="12700">
            <a:miter lim="400000"/>
          </a:ln>
        </p:spPr>
      </p:pic>
      <p:sp>
        <p:nvSpPr>
          <p:cNvPr id="101" name="Texto del título"/>
          <p:cNvSpPr txBox="1">
            <a:spLocks noGrp="1"/>
          </p:cNvSpPr>
          <p:nvPr>
            <p:ph type="title"/>
          </p:nvPr>
        </p:nvSpPr>
        <p:spPr>
          <a:prstGeom prst="rect">
            <a:avLst/>
          </a:prstGeom>
        </p:spPr>
        <p:txBody>
          <a:bodyPr/>
          <a:lstStyle/>
          <a:p>
            <a:r>
              <a:t>Texto del título</a:t>
            </a:r>
          </a:p>
        </p:txBody>
      </p:sp>
      <p:sp>
        <p:nvSpPr>
          <p:cNvPr id="10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ntenido con título">
    <p:spTree>
      <p:nvGrpSpPr>
        <p:cNvPr id="1" name=""/>
        <p:cNvGrpSpPr/>
        <p:nvPr/>
      </p:nvGrpSpPr>
      <p:grpSpPr>
        <a:xfrm>
          <a:off x="0" y="0"/>
          <a:ext cx="0" cy="0"/>
          <a:chOff x="0" y="0"/>
          <a:chExt cx="0" cy="0"/>
        </a:xfrm>
      </p:grpSpPr>
      <p:sp>
        <p:nvSpPr>
          <p:cNvPr id="109" name="Rectangle 6"/>
          <p:cNvSpPr/>
          <p:nvPr/>
        </p:nvSpPr>
        <p:spPr>
          <a:xfrm>
            <a:off x="9001124" y="0"/>
            <a:ext cx="142878" cy="1371600"/>
          </a:xfrm>
          <a:prstGeom prst="rect">
            <a:avLst/>
          </a:prstGeom>
          <a:solidFill>
            <a:srgbClr val="D1282E"/>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110" name="Rectangle 7"/>
          <p:cNvSpPr/>
          <p:nvPr/>
        </p:nvSpPr>
        <p:spPr>
          <a:xfrm>
            <a:off x="9001124" y="1371600"/>
            <a:ext cx="142878" cy="5486400"/>
          </a:xfrm>
          <a:prstGeom prst="rect">
            <a:avLst/>
          </a:prstGeom>
          <a:solidFill>
            <a:srgbClr val="002060"/>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pic>
        <p:nvPicPr>
          <p:cNvPr id="111" name="3 Imagen" descr="3 Imagen"/>
          <p:cNvPicPr>
            <a:picLocks noChangeAspect="1"/>
          </p:cNvPicPr>
          <p:nvPr/>
        </p:nvPicPr>
        <p:blipFill>
          <a:blip r:embed="rId2"/>
          <a:stretch>
            <a:fillRect/>
          </a:stretch>
        </p:blipFill>
        <p:spPr>
          <a:xfrm>
            <a:off x="6660232" y="235430"/>
            <a:ext cx="1975110" cy="679707"/>
          </a:xfrm>
          <a:prstGeom prst="rect">
            <a:avLst/>
          </a:prstGeom>
          <a:ln w="12700">
            <a:miter lim="400000"/>
          </a:ln>
        </p:spPr>
      </p:pic>
      <p:pic>
        <p:nvPicPr>
          <p:cNvPr id="112" name="4 Imagen" descr="4 Imagen"/>
          <p:cNvPicPr>
            <a:picLocks noChangeAspect="1"/>
          </p:cNvPicPr>
          <p:nvPr/>
        </p:nvPicPr>
        <p:blipFill>
          <a:blip r:embed="rId3"/>
          <a:srcRect l="10250" t="17947" r="66840" b="77105"/>
          <a:stretch>
            <a:fillRect/>
          </a:stretch>
        </p:blipFill>
        <p:spPr>
          <a:xfrm>
            <a:off x="467544" y="6309318"/>
            <a:ext cx="1494503" cy="431600"/>
          </a:xfrm>
          <a:prstGeom prst="rect">
            <a:avLst/>
          </a:prstGeom>
          <a:ln w="12700">
            <a:miter lim="400000"/>
          </a:ln>
        </p:spPr>
      </p:pic>
      <p:pic>
        <p:nvPicPr>
          <p:cNvPr id="113" name="5 Imagen" descr="5 Imagen"/>
          <p:cNvPicPr>
            <a:picLocks noChangeAspect="1"/>
          </p:cNvPicPr>
          <p:nvPr/>
        </p:nvPicPr>
        <p:blipFill>
          <a:blip r:embed="rId3"/>
          <a:srcRect l="54141" t="18321" r="10811" b="77423"/>
          <a:stretch>
            <a:fillRect/>
          </a:stretch>
        </p:blipFill>
        <p:spPr>
          <a:xfrm>
            <a:off x="6185099" y="6346642"/>
            <a:ext cx="2271255" cy="356953"/>
          </a:xfrm>
          <a:prstGeom prst="rect">
            <a:avLst/>
          </a:prstGeom>
          <a:ln w="12700">
            <a:miter lim="400000"/>
          </a:ln>
        </p:spPr>
      </p:pic>
      <p:sp>
        <p:nvSpPr>
          <p:cNvPr id="114" name="Nivel de texto 1…"/>
          <p:cNvSpPr txBox="1">
            <a:spLocks noGrp="1"/>
          </p:cNvSpPr>
          <p:nvPr>
            <p:ph type="body" sz="half" idx="1"/>
          </p:nvPr>
        </p:nvSpPr>
        <p:spPr>
          <a:xfrm>
            <a:off x="3575050" y="1600200"/>
            <a:ext cx="5111750" cy="4480560"/>
          </a:xfrm>
          <a:prstGeom prst="rect">
            <a:avLst/>
          </a:prstGeom>
        </p:spPr>
        <p:txBody>
          <a:bodyPr/>
          <a:lstStyle>
            <a:lvl1pPr>
              <a:spcBef>
                <a:spcPts val="700"/>
              </a:spcBef>
              <a:defRPr sz="3200"/>
            </a:lvl1pPr>
            <a:lvl2pPr marL="483325" indent="-209004">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r>
              <a:t>Nivel de texto 1</a:t>
            </a:r>
          </a:p>
          <a:p>
            <a:pPr lvl="1"/>
            <a:r>
              <a:t>Nivel de texto 2</a:t>
            </a:r>
          </a:p>
          <a:p>
            <a:pPr lvl="2"/>
            <a:r>
              <a:t>Nivel de texto 3</a:t>
            </a:r>
          </a:p>
          <a:p>
            <a:pPr lvl="3"/>
            <a:r>
              <a:t>Nivel de texto 4</a:t>
            </a:r>
          </a:p>
          <a:p>
            <a:pPr lvl="4"/>
            <a:r>
              <a:t>Nivel de texto 5</a:t>
            </a:r>
          </a:p>
        </p:txBody>
      </p:sp>
      <p:sp>
        <p:nvSpPr>
          <p:cNvPr id="115" name="Text Placeholder 3"/>
          <p:cNvSpPr>
            <a:spLocks noGrp="1"/>
          </p:cNvSpPr>
          <p:nvPr>
            <p:ph type="body" sz="half" idx="13"/>
          </p:nvPr>
        </p:nvSpPr>
        <p:spPr>
          <a:xfrm>
            <a:off x="457198" y="1600200"/>
            <a:ext cx="3008317" cy="4480560"/>
          </a:xfrm>
          <a:prstGeom prst="rect">
            <a:avLst/>
          </a:prstGeom>
        </p:spPr>
        <p:txBody>
          <a:bodyPr/>
          <a:lstStyle/>
          <a:p>
            <a:endParaRPr/>
          </a:p>
        </p:txBody>
      </p:sp>
      <p:sp>
        <p:nvSpPr>
          <p:cNvPr id="116" name="Texto del título"/>
          <p:cNvSpPr txBox="1">
            <a:spLocks noGrp="1"/>
          </p:cNvSpPr>
          <p:nvPr>
            <p:ph type="title"/>
          </p:nvPr>
        </p:nvSpPr>
        <p:spPr>
          <a:prstGeom prst="rect">
            <a:avLst/>
          </a:prstGeom>
        </p:spPr>
        <p:txBody>
          <a:bodyPr/>
          <a:lstStyle/>
          <a:p>
            <a:r>
              <a:t>Texto del título</a:t>
            </a:r>
          </a:p>
        </p:txBody>
      </p:sp>
      <p:sp>
        <p:nvSpPr>
          <p:cNvPr id="117"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Imagen con título">
    <p:spTree>
      <p:nvGrpSpPr>
        <p:cNvPr id="1" name=""/>
        <p:cNvGrpSpPr/>
        <p:nvPr/>
      </p:nvGrpSpPr>
      <p:grpSpPr>
        <a:xfrm>
          <a:off x="0" y="0"/>
          <a:ext cx="0" cy="0"/>
          <a:chOff x="0" y="0"/>
          <a:chExt cx="0" cy="0"/>
        </a:xfrm>
      </p:grpSpPr>
      <p:sp>
        <p:nvSpPr>
          <p:cNvPr id="124" name="Rectangle 8"/>
          <p:cNvSpPr/>
          <p:nvPr/>
        </p:nvSpPr>
        <p:spPr>
          <a:xfrm>
            <a:off x="9001124" y="4846320"/>
            <a:ext cx="142878" cy="2011680"/>
          </a:xfrm>
          <a:prstGeom prst="rect">
            <a:avLst/>
          </a:prstGeom>
          <a:solidFill>
            <a:srgbClr val="D1282E"/>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125" name="Picture Placeholder 2"/>
          <p:cNvSpPr>
            <a:spLocks noGrp="1"/>
          </p:cNvSpPr>
          <p:nvPr>
            <p:ph type="pic" idx="13"/>
          </p:nvPr>
        </p:nvSpPr>
        <p:spPr>
          <a:xfrm>
            <a:off x="-3" y="0"/>
            <a:ext cx="9000879" cy="4846321"/>
          </a:xfrm>
          <a:prstGeom prst="rect">
            <a:avLst/>
          </a:prstGeom>
        </p:spPr>
        <p:txBody>
          <a:bodyPr lIns="91439" tIns="45719" rIns="91439" bIns="45719">
            <a:noAutofit/>
          </a:bodyPr>
          <a:lstStyle/>
          <a:p>
            <a:endParaRPr/>
          </a:p>
        </p:txBody>
      </p:sp>
      <p:sp>
        <p:nvSpPr>
          <p:cNvPr id="126" name="Nivel de texto 1…"/>
          <p:cNvSpPr txBox="1">
            <a:spLocks noGrp="1"/>
          </p:cNvSpPr>
          <p:nvPr>
            <p:ph type="body" sz="quarter" idx="1"/>
          </p:nvPr>
        </p:nvSpPr>
        <p:spPr>
          <a:xfrm>
            <a:off x="457200" y="5715000"/>
            <a:ext cx="8153400" cy="457200"/>
          </a:xfrm>
          <a:prstGeom prst="rect">
            <a:avLst/>
          </a:prstGeom>
        </p:spPr>
        <p:txBody>
          <a:bodyPr/>
          <a:lstStyle>
            <a:lvl1pPr>
              <a:defRPr sz="1600"/>
            </a:lvl1pPr>
            <a:lvl2pPr marL="0" indent="0">
              <a:buSzTx/>
              <a:buNone/>
              <a:defRPr sz="1600"/>
            </a:lvl2pPr>
            <a:lvl3pPr marL="0" indent="0">
              <a:buSzTx/>
              <a:buNone/>
              <a:defRPr sz="1600"/>
            </a:lvl3pPr>
            <a:lvl4pPr marL="0" indent="0">
              <a:buSzTx/>
              <a:buNone/>
              <a:defRPr sz="1600"/>
            </a:lvl4pPr>
            <a:lvl5pPr marL="0" indent="0">
              <a:buSzTx/>
              <a:buNone/>
              <a:defRPr sz="1600"/>
            </a:lvl5pPr>
          </a:lstStyle>
          <a:p>
            <a:r>
              <a:t>Nivel de texto 1</a:t>
            </a:r>
          </a:p>
          <a:p>
            <a:pPr lvl="1"/>
            <a:r>
              <a:t>Nivel de texto 2</a:t>
            </a:r>
          </a:p>
          <a:p>
            <a:pPr lvl="2"/>
            <a:r>
              <a:t>Nivel de texto 3</a:t>
            </a:r>
          </a:p>
          <a:p>
            <a:pPr lvl="3"/>
            <a:r>
              <a:t>Nivel de texto 4</a:t>
            </a:r>
          </a:p>
          <a:p>
            <a:pPr lvl="4"/>
            <a:r>
              <a:t>Nivel de texto 5</a:t>
            </a:r>
          </a:p>
        </p:txBody>
      </p:sp>
      <p:sp>
        <p:nvSpPr>
          <p:cNvPr id="127" name="Texto del título"/>
          <p:cNvSpPr txBox="1">
            <a:spLocks noGrp="1"/>
          </p:cNvSpPr>
          <p:nvPr>
            <p:ph type="title"/>
          </p:nvPr>
        </p:nvSpPr>
        <p:spPr>
          <a:xfrm>
            <a:off x="457200" y="4953000"/>
            <a:ext cx="8153400" cy="762000"/>
          </a:xfrm>
          <a:prstGeom prst="rect">
            <a:avLst/>
          </a:prstGeom>
        </p:spPr>
        <p:txBody>
          <a:bodyPr anchor="t"/>
          <a:lstStyle>
            <a:lvl1pPr>
              <a:defRPr sz="3200"/>
            </a:lvl1pPr>
          </a:lstStyle>
          <a:p>
            <a:r>
              <a:t>Texto del título</a:t>
            </a:r>
          </a:p>
        </p:txBody>
      </p:sp>
      <p:sp>
        <p:nvSpPr>
          <p:cNvPr id="128" name="Rectangle 9"/>
          <p:cNvSpPr/>
          <p:nvPr/>
        </p:nvSpPr>
        <p:spPr>
          <a:xfrm>
            <a:off x="9001124" y="-2"/>
            <a:ext cx="142878" cy="4846324"/>
          </a:xfrm>
          <a:prstGeom prst="rect">
            <a:avLst/>
          </a:prstGeom>
          <a:solidFill>
            <a:srgbClr val="002060"/>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pic>
        <p:nvPicPr>
          <p:cNvPr id="129" name="3 Imagen" descr="3 Imagen"/>
          <p:cNvPicPr>
            <a:picLocks noChangeAspect="1"/>
          </p:cNvPicPr>
          <p:nvPr/>
        </p:nvPicPr>
        <p:blipFill>
          <a:blip r:embed="rId2"/>
          <a:stretch>
            <a:fillRect/>
          </a:stretch>
        </p:blipFill>
        <p:spPr>
          <a:xfrm>
            <a:off x="6660232" y="235430"/>
            <a:ext cx="1975110" cy="679707"/>
          </a:xfrm>
          <a:prstGeom prst="rect">
            <a:avLst/>
          </a:prstGeom>
          <a:ln w="12700">
            <a:miter lim="400000"/>
          </a:ln>
        </p:spPr>
      </p:pic>
      <p:pic>
        <p:nvPicPr>
          <p:cNvPr id="130" name="4 Imagen" descr="4 Imagen"/>
          <p:cNvPicPr>
            <a:picLocks noChangeAspect="1"/>
          </p:cNvPicPr>
          <p:nvPr/>
        </p:nvPicPr>
        <p:blipFill>
          <a:blip r:embed="rId3"/>
          <a:srcRect l="10250" t="17947" r="66840" b="77105"/>
          <a:stretch>
            <a:fillRect/>
          </a:stretch>
        </p:blipFill>
        <p:spPr>
          <a:xfrm>
            <a:off x="467544" y="6309318"/>
            <a:ext cx="1494503" cy="431600"/>
          </a:xfrm>
          <a:prstGeom prst="rect">
            <a:avLst/>
          </a:prstGeom>
          <a:ln w="12700">
            <a:miter lim="400000"/>
          </a:ln>
        </p:spPr>
      </p:pic>
      <p:pic>
        <p:nvPicPr>
          <p:cNvPr id="131" name="5 Imagen" descr="5 Imagen"/>
          <p:cNvPicPr>
            <a:picLocks noChangeAspect="1"/>
          </p:cNvPicPr>
          <p:nvPr/>
        </p:nvPicPr>
        <p:blipFill>
          <a:blip r:embed="rId3"/>
          <a:srcRect l="54141" t="18321" r="10811" b="77423"/>
          <a:stretch>
            <a:fillRect/>
          </a:stretch>
        </p:blipFill>
        <p:spPr>
          <a:xfrm>
            <a:off x="6185099" y="6346642"/>
            <a:ext cx="2271255" cy="356953"/>
          </a:xfrm>
          <a:prstGeom prst="rect">
            <a:avLst/>
          </a:prstGeom>
          <a:ln w="12700">
            <a:miter lim="400000"/>
          </a:ln>
        </p:spPr>
      </p:pic>
      <p:sp>
        <p:nvSpPr>
          <p:cNvPr id="132" name="Número de diapositiva"/>
          <p:cNvSpPr txBox="1">
            <a:spLocks noGrp="1"/>
          </p:cNvSpPr>
          <p:nvPr>
            <p:ph type="sldNum" sz="quarter" idx="2"/>
          </p:nvPr>
        </p:nvSpPr>
        <p:spPr>
          <a:prstGeom prst="rect">
            <a:avLst/>
          </a:prstGeom>
        </p:spPr>
        <p:txBody>
          <a:bodyPr/>
          <a:lstStyle>
            <a:lvl1pPr>
              <a:defRPr>
                <a:solidFill>
                  <a:srgbClr val="002060"/>
                </a:solidFill>
              </a:defRPr>
            </a:lvl1p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ítulo y texto vertical">
    <p:spTree>
      <p:nvGrpSpPr>
        <p:cNvPr id="1" name=""/>
        <p:cNvGrpSpPr/>
        <p:nvPr/>
      </p:nvGrpSpPr>
      <p:grpSpPr>
        <a:xfrm>
          <a:off x="0" y="0"/>
          <a:ext cx="0" cy="0"/>
          <a:chOff x="0" y="0"/>
          <a:chExt cx="0" cy="0"/>
        </a:xfrm>
      </p:grpSpPr>
      <p:sp>
        <p:nvSpPr>
          <p:cNvPr id="139" name="Rectangle 6"/>
          <p:cNvSpPr/>
          <p:nvPr/>
        </p:nvSpPr>
        <p:spPr>
          <a:xfrm>
            <a:off x="9001124" y="0"/>
            <a:ext cx="142878" cy="1371600"/>
          </a:xfrm>
          <a:prstGeom prst="rect">
            <a:avLst/>
          </a:prstGeom>
          <a:solidFill>
            <a:srgbClr val="D1282E"/>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140" name="Rectangle 7"/>
          <p:cNvSpPr/>
          <p:nvPr/>
        </p:nvSpPr>
        <p:spPr>
          <a:xfrm>
            <a:off x="9001124" y="1371600"/>
            <a:ext cx="142878" cy="5486400"/>
          </a:xfrm>
          <a:prstGeom prst="rect">
            <a:avLst/>
          </a:prstGeom>
          <a:solidFill>
            <a:srgbClr val="002060"/>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pic>
        <p:nvPicPr>
          <p:cNvPr id="141" name="3 Imagen" descr="3 Imagen"/>
          <p:cNvPicPr>
            <a:picLocks noChangeAspect="1"/>
          </p:cNvPicPr>
          <p:nvPr/>
        </p:nvPicPr>
        <p:blipFill>
          <a:blip r:embed="rId2"/>
          <a:stretch>
            <a:fillRect/>
          </a:stretch>
        </p:blipFill>
        <p:spPr>
          <a:xfrm>
            <a:off x="6660232" y="235430"/>
            <a:ext cx="1975110" cy="679707"/>
          </a:xfrm>
          <a:prstGeom prst="rect">
            <a:avLst/>
          </a:prstGeom>
          <a:ln w="12700">
            <a:miter lim="400000"/>
          </a:ln>
        </p:spPr>
      </p:pic>
      <p:pic>
        <p:nvPicPr>
          <p:cNvPr id="142" name="4 Imagen" descr="4 Imagen"/>
          <p:cNvPicPr>
            <a:picLocks noChangeAspect="1"/>
          </p:cNvPicPr>
          <p:nvPr/>
        </p:nvPicPr>
        <p:blipFill>
          <a:blip r:embed="rId3"/>
          <a:srcRect l="10250" t="17947" r="66840" b="77105"/>
          <a:stretch>
            <a:fillRect/>
          </a:stretch>
        </p:blipFill>
        <p:spPr>
          <a:xfrm>
            <a:off x="467544" y="6309318"/>
            <a:ext cx="1494503" cy="431600"/>
          </a:xfrm>
          <a:prstGeom prst="rect">
            <a:avLst/>
          </a:prstGeom>
          <a:ln w="12700">
            <a:miter lim="400000"/>
          </a:ln>
        </p:spPr>
      </p:pic>
      <p:pic>
        <p:nvPicPr>
          <p:cNvPr id="143" name="5 Imagen" descr="5 Imagen"/>
          <p:cNvPicPr>
            <a:picLocks noChangeAspect="1"/>
          </p:cNvPicPr>
          <p:nvPr/>
        </p:nvPicPr>
        <p:blipFill>
          <a:blip r:embed="rId3"/>
          <a:srcRect l="54141" t="18321" r="10811" b="77423"/>
          <a:stretch>
            <a:fillRect/>
          </a:stretch>
        </p:blipFill>
        <p:spPr>
          <a:xfrm>
            <a:off x="6185099" y="6346642"/>
            <a:ext cx="2271255" cy="356953"/>
          </a:xfrm>
          <a:prstGeom prst="rect">
            <a:avLst/>
          </a:prstGeom>
          <a:ln w="12700">
            <a:miter lim="400000"/>
          </a:ln>
        </p:spPr>
      </p:pic>
      <p:sp>
        <p:nvSpPr>
          <p:cNvPr id="144" name="Texto del título"/>
          <p:cNvSpPr txBox="1">
            <a:spLocks noGrp="1"/>
          </p:cNvSpPr>
          <p:nvPr>
            <p:ph type="title"/>
          </p:nvPr>
        </p:nvSpPr>
        <p:spPr>
          <a:prstGeom prst="rect">
            <a:avLst/>
          </a:prstGeom>
        </p:spPr>
        <p:txBody>
          <a:bodyPr/>
          <a:lstStyle/>
          <a:p>
            <a:r>
              <a:t>Texto del título</a:t>
            </a:r>
          </a:p>
        </p:txBody>
      </p:sp>
      <p:sp>
        <p:nvSpPr>
          <p:cNvPr id="145"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14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ítulo vertical y texto">
    <p:spTree>
      <p:nvGrpSpPr>
        <p:cNvPr id="1" name=""/>
        <p:cNvGrpSpPr/>
        <p:nvPr/>
      </p:nvGrpSpPr>
      <p:grpSpPr>
        <a:xfrm>
          <a:off x="0" y="0"/>
          <a:ext cx="0" cy="0"/>
          <a:chOff x="0" y="0"/>
          <a:chExt cx="0" cy="0"/>
        </a:xfrm>
      </p:grpSpPr>
      <p:sp>
        <p:nvSpPr>
          <p:cNvPr id="153" name="Rectangle 6"/>
          <p:cNvSpPr/>
          <p:nvPr/>
        </p:nvSpPr>
        <p:spPr>
          <a:xfrm>
            <a:off x="9001124" y="0"/>
            <a:ext cx="142878" cy="1371600"/>
          </a:xfrm>
          <a:prstGeom prst="rect">
            <a:avLst/>
          </a:prstGeom>
          <a:solidFill>
            <a:srgbClr val="D1282E"/>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154" name="Rectangle 7"/>
          <p:cNvSpPr/>
          <p:nvPr/>
        </p:nvSpPr>
        <p:spPr>
          <a:xfrm>
            <a:off x="9001124" y="1371600"/>
            <a:ext cx="142878" cy="5486400"/>
          </a:xfrm>
          <a:prstGeom prst="rect">
            <a:avLst/>
          </a:prstGeom>
          <a:solidFill>
            <a:srgbClr val="002060"/>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pic>
        <p:nvPicPr>
          <p:cNvPr id="155" name="3 Imagen" descr="3 Imagen"/>
          <p:cNvPicPr>
            <a:picLocks noChangeAspect="1"/>
          </p:cNvPicPr>
          <p:nvPr/>
        </p:nvPicPr>
        <p:blipFill>
          <a:blip r:embed="rId2"/>
          <a:stretch>
            <a:fillRect/>
          </a:stretch>
        </p:blipFill>
        <p:spPr>
          <a:xfrm>
            <a:off x="6660232" y="235430"/>
            <a:ext cx="1975110" cy="679707"/>
          </a:xfrm>
          <a:prstGeom prst="rect">
            <a:avLst/>
          </a:prstGeom>
          <a:ln w="12700">
            <a:miter lim="400000"/>
          </a:ln>
        </p:spPr>
      </p:pic>
      <p:pic>
        <p:nvPicPr>
          <p:cNvPr id="156" name="4 Imagen" descr="4 Imagen"/>
          <p:cNvPicPr>
            <a:picLocks noChangeAspect="1"/>
          </p:cNvPicPr>
          <p:nvPr/>
        </p:nvPicPr>
        <p:blipFill>
          <a:blip r:embed="rId3"/>
          <a:srcRect l="10250" t="17947" r="66840" b="77105"/>
          <a:stretch>
            <a:fillRect/>
          </a:stretch>
        </p:blipFill>
        <p:spPr>
          <a:xfrm>
            <a:off x="467544" y="6309318"/>
            <a:ext cx="1494503" cy="431600"/>
          </a:xfrm>
          <a:prstGeom prst="rect">
            <a:avLst/>
          </a:prstGeom>
          <a:ln w="12700">
            <a:miter lim="400000"/>
          </a:ln>
        </p:spPr>
      </p:pic>
      <p:pic>
        <p:nvPicPr>
          <p:cNvPr id="157" name="5 Imagen" descr="5 Imagen"/>
          <p:cNvPicPr>
            <a:picLocks noChangeAspect="1"/>
          </p:cNvPicPr>
          <p:nvPr/>
        </p:nvPicPr>
        <p:blipFill>
          <a:blip r:embed="rId3"/>
          <a:srcRect l="54141" t="18321" r="10811" b="77423"/>
          <a:stretch>
            <a:fillRect/>
          </a:stretch>
        </p:blipFill>
        <p:spPr>
          <a:xfrm>
            <a:off x="6185099" y="6346642"/>
            <a:ext cx="2271255" cy="356953"/>
          </a:xfrm>
          <a:prstGeom prst="rect">
            <a:avLst/>
          </a:prstGeom>
          <a:ln w="12700">
            <a:miter lim="400000"/>
          </a:ln>
        </p:spPr>
      </p:pic>
      <p:sp>
        <p:nvSpPr>
          <p:cNvPr id="158" name="Texto del título"/>
          <p:cNvSpPr txBox="1">
            <a:spLocks noGrp="1"/>
          </p:cNvSpPr>
          <p:nvPr>
            <p:ph type="title"/>
          </p:nvPr>
        </p:nvSpPr>
        <p:spPr>
          <a:xfrm>
            <a:off x="6629400" y="274638"/>
            <a:ext cx="2057400" cy="5851527"/>
          </a:xfrm>
          <a:prstGeom prst="rect">
            <a:avLst/>
          </a:prstGeom>
        </p:spPr>
        <p:txBody>
          <a:bodyPr/>
          <a:lstStyle/>
          <a:p>
            <a:r>
              <a:t>Texto del título</a:t>
            </a:r>
          </a:p>
        </p:txBody>
      </p:sp>
      <p:sp>
        <p:nvSpPr>
          <p:cNvPr id="159" name="Nivel de texto 1…"/>
          <p:cNvSpPr txBox="1">
            <a:spLocks noGrp="1"/>
          </p:cNvSpPr>
          <p:nvPr>
            <p:ph type="body" idx="1"/>
          </p:nvPr>
        </p:nvSpPr>
        <p:spPr>
          <a:xfrm>
            <a:off x="457200" y="274638"/>
            <a:ext cx="6019800" cy="5851527"/>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16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990033"/>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3200" b="0" i="0">
                <a:solidFill>
                  <a:srgbClr val="990033"/>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236941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386492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9001124" y="0"/>
            <a:ext cx="142878" cy="1371600"/>
          </a:xfrm>
          <a:prstGeom prst="rect">
            <a:avLst/>
          </a:prstGeom>
          <a:solidFill>
            <a:srgbClr val="D1282E"/>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3" name="Rectangle 7"/>
          <p:cNvSpPr/>
          <p:nvPr/>
        </p:nvSpPr>
        <p:spPr>
          <a:xfrm>
            <a:off x="9001124" y="1371600"/>
            <a:ext cx="142878" cy="5486400"/>
          </a:xfrm>
          <a:prstGeom prst="rect">
            <a:avLst/>
          </a:prstGeom>
          <a:solidFill>
            <a:srgbClr val="002060"/>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pic>
        <p:nvPicPr>
          <p:cNvPr id="4" name="3 Imagen" descr="3 Imagen"/>
          <p:cNvPicPr>
            <a:picLocks noChangeAspect="1"/>
          </p:cNvPicPr>
          <p:nvPr/>
        </p:nvPicPr>
        <p:blipFill>
          <a:blip r:embed="rId12"/>
          <a:stretch>
            <a:fillRect/>
          </a:stretch>
        </p:blipFill>
        <p:spPr>
          <a:xfrm>
            <a:off x="6660232" y="235430"/>
            <a:ext cx="1975110" cy="679707"/>
          </a:xfrm>
          <a:prstGeom prst="rect">
            <a:avLst/>
          </a:prstGeom>
          <a:ln w="12700">
            <a:miter lim="400000"/>
          </a:ln>
        </p:spPr>
      </p:pic>
      <p:pic>
        <p:nvPicPr>
          <p:cNvPr id="5" name="4 Imagen" descr="4 Imagen"/>
          <p:cNvPicPr>
            <a:picLocks noChangeAspect="1"/>
          </p:cNvPicPr>
          <p:nvPr/>
        </p:nvPicPr>
        <p:blipFill>
          <a:blip r:embed="rId13"/>
          <a:srcRect l="10250" t="17947" r="66840" b="77105"/>
          <a:stretch>
            <a:fillRect/>
          </a:stretch>
        </p:blipFill>
        <p:spPr>
          <a:xfrm>
            <a:off x="467544" y="6309318"/>
            <a:ext cx="1494503" cy="431600"/>
          </a:xfrm>
          <a:prstGeom prst="rect">
            <a:avLst/>
          </a:prstGeom>
          <a:ln w="12700">
            <a:miter lim="400000"/>
          </a:ln>
        </p:spPr>
      </p:pic>
      <p:pic>
        <p:nvPicPr>
          <p:cNvPr id="6" name="5 Imagen" descr="5 Imagen"/>
          <p:cNvPicPr>
            <a:picLocks noChangeAspect="1"/>
          </p:cNvPicPr>
          <p:nvPr/>
        </p:nvPicPr>
        <p:blipFill>
          <a:blip r:embed="rId13"/>
          <a:srcRect l="54141" t="18321" r="10811" b="77423"/>
          <a:stretch>
            <a:fillRect/>
          </a:stretch>
        </p:blipFill>
        <p:spPr>
          <a:xfrm>
            <a:off x="6185099" y="6346642"/>
            <a:ext cx="2271255" cy="356953"/>
          </a:xfrm>
          <a:prstGeom prst="rect">
            <a:avLst/>
          </a:prstGeom>
          <a:ln w="12700">
            <a:miter lim="400000"/>
          </a:ln>
        </p:spPr>
      </p:pic>
      <p:sp>
        <p:nvSpPr>
          <p:cNvPr id="7" name="Texto del título"/>
          <p:cNvSpPr txBox="1">
            <a:spLocks noGrp="1"/>
          </p:cNvSpPr>
          <p:nvPr>
            <p:ph type="title"/>
          </p:nvPr>
        </p:nvSpPr>
        <p:spPr>
          <a:xfrm>
            <a:off x="457200" y="152718"/>
            <a:ext cx="5791200" cy="1371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b">
            <a:normAutofit/>
          </a:bodyPr>
          <a:lstStyle/>
          <a:p>
            <a:r>
              <a:t>Texto del título</a:t>
            </a:r>
          </a:p>
        </p:txBody>
      </p:sp>
      <p:sp>
        <p:nvSpPr>
          <p:cNvPr id="8" name="Nivel de texto 1…"/>
          <p:cNvSpPr txBox="1">
            <a:spLocks noGrp="1"/>
          </p:cNvSpPr>
          <p:nvPr>
            <p:ph type="body" idx="1"/>
          </p:nvPr>
        </p:nvSpPr>
        <p:spPr>
          <a:xfrm>
            <a:off x="457200" y="1752600"/>
            <a:ext cx="7620000" cy="4373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Nivel de texto 1</a:t>
            </a:r>
          </a:p>
          <a:p>
            <a:pPr lvl="1"/>
            <a:r>
              <a:t>Nivel de texto 2</a:t>
            </a:r>
          </a:p>
          <a:p>
            <a:pPr lvl="2"/>
            <a:r>
              <a:t>Nivel de texto 3</a:t>
            </a:r>
          </a:p>
          <a:p>
            <a:pPr lvl="3"/>
            <a:r>
              <a:t>Nivel de texto 4</a:t>
            </a:r>
          </a:p>
          <a:p>
            <a:pPr lvl="4"/>
            <a:r>
              <a:t>Nivel de texto 5</a:t>
            </a:r>
          </a:p>
        </p:txBody>
      </p:sp>
      <p:sp>
        <p:nvSpPr>
          <p:cNvPr id="9" name="Número de diapositiva"/>
          <p:cNvSpPr txBox="1">
            <a:spLocks noGrp="1"/>
          </p:cNvSpPr>
          <p:nvPr>
            <p:ph type="sldNum" sz="quarter" idx="2"/>
          </p:nvPr>
        </p:nvSpPr>
        <p:spPr>
          <a:xfrm rot="16200000">
            <a:off x="8663653" y="6285802"/>
            <a:ext cx="443169" cy="437067"/>
          </a:xfrm>
          <a:prstGeom prst="rect">
            <a:avLst/>
          </a:prstGeom>
          <a:ln w="12700">
            <a:miter lim="400000"/>
          </a:ln>
        </p:spPr>
        <p:txBody>
          <a:bodyPr wrap="none" lIns="45718" tIns="45718" rIns="45718" bIns="45718" anchor="ctr">
            <a:spAutoFit/>
          </a:bodyPr>
          <a:lstStyle>
            <a:lvl1pPr>
              <a:defRPr sz="2400" b="1">
                <a:solidFill>
                  <a:srgbClr val="D1282E"/>
                </a:solidFill>
                <a:latin typeface="Arial"/>
                <a:ea typeface="Arial"/>
                <a:cs typeface="Arial"/>
                <a:sym typeface="Aria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Lst>
  <p:transition spd="med"/>
  <p:txStyles>
    <p:titleStyle>
      <a:lvl1pPr marL="0" marR="0" indent="0" algn="l" defTabSz="914400" rtl="0" latinLnBrk="0">
        <a:lnSpc>
          <a:spcPct val="100000"/>
        </a:lnSpc>
        <a:spcBef>
          <a:spcPts val="0"/>
        </a:spcBef>
        <a:spcAft>
          <a:spcPts val="0"/>
        </a:spcAft>
        <a:buClrTx/>
        <a:buSzTx/>
        <a:buFontTx/>
        <a:buNone/>
        <a:tabLst/>
        <a:defRPr sz="3600" b="0" i="0" u="none" strike="noStrike" cap="all" spc="-60" baseline="0">
          <a:ln>
            <a:noFill/>
          </a:ln>
          <a:solidFill>
            <a:srgbClr val="D1282E"/>
          </a:solidFill>
          <a:uFillTx/>
          <a:latin typeface="ATRotisSansSerif-Bold"/>
          <a:ea typeface="ATRotisSansSerif-Bold"/>
          <a:cs typeface="ATRotisSansSerif-Bold"/>
          <a:sym typeface="ATRotisSansSerif-Bold"/>
        </a:defRPr>
      </a:lvl1pPr>
      <a:lvl2pPr marL="0" marR="0" indent="0" algn="l" defTabSz="914400" rtl="0" latinLnBrk="0">
        <a:lnSpc>
          <a:spcPct val="100000"/>
        </a:lnSpc>
        <a:spcBef>
          <a:spcPts val="0"/>
        </a:spcBef>
        <a:spcAft>
          <a:spcPts val="0"/>
        </a:spcAft>
        <a:buClrTx/>
        <a:buSzTx/>
        <a:buFontTx/>
        <a:buNone/>
        <a:tabLst/>
        <a:defRPr sz="3600" b="0" i="0" u="none" strike="noStrike" cap="all" spc="-60" baseline="0">
          <a:ln>
            <a:noFill/>
          </a:ln>
          <a:solidFill>
            <a:srgbClr val="D1282E"/>
          </a:solidFill>
          <a:uFillTx/>
          <a:latin typeface="ATRotisSansSerif-Bold"/>
          <a:ea typeface="ATRotisSansSerif-Bold"/>
          <a:cs typeface="ATRotisSansSerif-Bold"/>
          <a:sym typeface="ATRotisSansSerif-Bold"/>
        </a:defRPr>
      </a:lvl2pPr>
      <a:lvl3pPr marL="0" marR="0" indent="0" algn="l" defTabSz="914400" rtl="0" latinLnBrk="0">
        <a:lnSpc>
          <a:spcPct val="100000"/>
        </a:lnSpc>
        <a:spcBef>
          <a:spcPts val="0"/>
        </a:spcBef>
        <a:spcAft>
          <a:spcPts val="0"/>
        </a:spcAft>
        <a:buClrTx/>
        <a:buSzTx/>
        <a:buFontTx/>
        <a:buNone/>
        <a:tabLst/>
        <a:defRPr sz="3600" b="0" i="0" u="none" strike="noStrike" cap="all" spc="-60" baseline="0">
          <a:ln>
            <a:noFill/>
          </a:ln>
          <a:solidFill>
            <a:srgbClr val="D1282E"/>
          </a:solidFill>
          <a:uFillTx/>
          <a:latin typeface="ATRotisSansSerif-Bold"/>
          <a:ea typeface="ATRotisSansSerif-Bold"/>
          <a:cs typeface="ATRotisSansSerif-Bold"/>
          <a:sym typeface="ATRotisSansSerif-Bold"/>
        </a:defRPr>
      </a:lvl3pPr>
      <a:lvl4pPr marL="0" marR="0" indent="0" algn="l" defTabSz="914400" rtl="0" latinLnBrk="0">
        <a:lnSpc>
          <a:spcPct val="100000"/>
        </a:lnSpc>
        <a:spcBef>
          <a:spcPts val="0"/>
        </a:spcBef>
        <a:spcAft>
          <a:spcPts val="0"/>
        </a:spcAft>
        <a:buClrTx/>
        <a:buSzTx/>
        <a:buFontTx/>
        <a:buNone/>
        <a:tabLst/>
        <a:defRPr sz="3600" b="0" i="0" u="none" strike="noStrike" cap="all" spc="-60" baseline="0">
          <a:ln>
            <a:noFill/>
          </a:ln>
          <a:solidFill>
            <a:srgbClr val="D1282E"/>
          </a:solidFill>
          <a:uFillTx/>
          <a:latin typeface="ATRotisSansSerif-Bold"/>
          <a:ea typeface="ATRotisSansSerif-Bold"/>
          <a:cs typeface="ATRotisSansSerif-Bold"/>
          <a:sym typeface="ATRotisSansSerif-Bold"/>
        </a:defRPr>
      </a:lvl4pPr>
      <a:lvl5pPr marL="0" marR="0" indent="0" algn="l" defTabSz="914400" rtl="0" latinLnBrk="0">
        <a:lnSpc>
          <a:spcPct val="100000"/>
        </a:lnSpc>
        <a:spcBef>
          <a:spcPts val="0"/>
        </a:spcBef>
        <a:spcAft>
          <a:spcPts val="0"/>
        </a:spcAft>
        <a:buClrTx/>
        <a:buSzTx/>
        <a:buFontTx/>
        <a:buNone/>
        <a:tabLst/>
        <a:defRPr sz="3600" b="0" i="0" u="none" strike="noStrike" cap="all" spc="-60" baseline="0">
          <a:ln>
            <a:noFill/>
          </a:ln>
          <a:solidFill>
            <a:srgbClr val="D1282E"/>
          </a:solidFill>
          <a:uFillTx/>
          <a:latin typeface="ATRotisSansSerif-Bold"/>
          <a:ea typeface="ATRotisSansSerif-Bold"/>
          <a:cs typeface="ATRotisSansSerif-Bold"/>
          <a:sym typeface="ATRotisSansSerif-Bold"/>
        </a:defRPr>
      </a:lvl5pPr>
      <a:lvl6pPr marL="0" marR="0" indent="0" algn="l" defTabSz="914400" rtl="0" latinLnBrk="0">
        <a:lnSpc>
          <a:spcPct val="100000"/>
        </a:lnSpc>
        <a:spcBef>
          <a:spcPts val="0"/>
        </a:spcBef>
        <a:spcAft>
          <a:spcPts val="0"/>
        </a:spcAft>
        <a:buClrTx/>
        <a:buSzTx/>
        <a:buFontTx/>
        <a:buNone/>
        <a:tabLst/>
        <a:defRPr sz="3600" b="0" i="0" u="none" strike="noStrike" cap="all" spc="-60" baseline="0">
          <a:ln>
            <a:noFill/>
          </a:ln>
          <a:solidFill>
            <a:srgbClr val="D1282E"/>
          </a:solidFill>
          <a:uFillTx/>
          <a:latin typeface="ATRotisSansSerif-Bold"/>
          <a:ea typeface="ATRotisSansSerif-Bold"/>
          <a:cs typeface="ATRotisSansSerif-Bold"/>
          <a:sym typeface="ATRotisSansSerif-Bold"/>
        </a:defRPr>
      </a:lvl6pPr>
      <a:lvl7pPr marL="0" marR="0" indent="0" algn="l" defTabSz="914400" rtl="0" latinLnBrk="0">
        <a:lnSpc>
          <a:spcPct val="100000"/>
        </a:lnSpc>
        <a:spcBef>
          <a:spcPts val="0"/>
        </a:spcBef>
        <a:spcAft>
          <a:spcPts val="0"/>
        </a:spcAft>
        <a:buClrTx/>
        <a:buSzTx/>
        <a:buFontTx/>
        <a:buNone/>
        <a:tabLst/>
        <a:defRPr sz="3600" b="0" i="0" u="none" strike="noStrike" cap="all" spc="-60" baseline="0">
          <a:ln>
            <a:noFill/>
          </a:ln>
          <a:solidFill>
            <a:srgbClr val="D1282E"/>
          </a:solidFill>
          <a:uFillTx/>
          <a:latin typeface="ATRotisSansSerif-Bold"/>
          <a:ea typeface="ATRotisSansSerif-Bold"/>
          <a:cs typeface="ATRotisSansSerif-Bold"/>
          <a:sym typeface="ATRotisSansSerif-Bold"/>
        </a:defRPr>
      </a:lvl7pPr>
      <a:lvl8pPr marL="0" marR="0" indent="0" algn="l" defTabSz="914400" rtl="0" latinLnBrk="0">
        <a:lnSpc>
          <a:spcPct val="100000"/>
        </a:lnSpc>
        <a:spcBef>
          <a:spcPts val="0"/>
        </a:spcBef>
        <a:spcAft>
          <a:spcPts val="0"/>
        </a:spcAft>
        <a:buClrTx/>
        <a:buSzTx/>
        <a:buFontTx/>
        <a:buNone/>
        <a:tabLst/>
        <a:defRPr sz="3600" b="0" i="0" u="none" strike="noStrike" cap="all" spc="-60" baseline="0">
          <a:ln>
            <a:noFill/>
          </a:ln>
          <a:solidFill>
            <a:srgbClr val="D1282E"/>
          </a:solidFill>
          <a:uFillTx/>
          <a:latin typeface="ATRotisSansSerif-Bold"/>
          <a:ea typeface="ATRotisSansSerif-Bold"/>
          <a:cs typeface="ATRotisSansSerif-Bold"/>
          <a:sym typeface="ATRotisSansSerif-Bold"/>
        </a:defRPr>
      </a:lvl8pPr>
      <a:lvl9pPr marL="0" marR="0" indent="0" algn="l" defTabSz="914400" rtl="0" latinLnBrk="0">
        <a:lnSpc>
          <a:spcPct val="100000"/>
        </a:lnSpc>
        <a:spcBef>
          <a:spcPts val="0"/>
        </a:spcBef>
        <a:spcAft>
          <a:spcPts val="0"/>
        </a:spcAft>
        <a:buClrTx/>
        <a:buSzTx/>
        <a:buFontTx/>
        <a:buNone/>
        <a:tabLst/>
        <a:defRPr sz="3600" b="0" i="0" u="none" strike="noStrike" cap="all" spc="-60" baseline="0">
          <a:ln>
            <a:noFill/>
          </a:ln>
          <a:solidFill>
            <a:srgbClr val="D1282E"/>
          </a:solidFill>
          <a:uFillTx/>
          <a:latin typeface="ATRotisSansSerif-Bold"/>
          <a:ea typeface="ATRotisSansSerif-Bold"/>
          <a:cs typeface="ATRotisSansSerif-Bold"/>
          <a:sym typeface="ATRotisSansSerif-Bold"/>
        </a:defRPr>
      </a:lvl9pPr>
    </p:titleStyle>
    <p:bodyStyle>
      <a:lvl1pPr marL="0" marR="0" indent="0" algn="l" defTabSz="914400" rtl="0" latinLnBrk="0">
        <a:lnSpc>
          <a:spcPct val="100000"/>
        </a:lnSpc>
        <a:spcBef>
          <a:spcPts val="600"/>
        </a:spcBef>
        <a:spcAft>
          <a:spcPts val="0"/>
        </a:spcAft>
        <a:buClrTx/>
        <a:buSzTx/>
        <a:buFontTx/>
        <a:buNone/>
        <a:tabLst/>
        <a:defRPr sz="2000" b="1" i="0" u="none" strike="noStrike" cap="none" spc="0" baseline="0">
          <a:ln>
            <a:noFill/>
          </a:ln>
          <a:solidFill>
            <a:srgbClr val="002060"/>
          </a:solidFill>
          <a:uFillTx/>
          <a:latin typeface="Arial"/>
          <a:ea typeface="Arial"/>
          <a:cs typeface="Arial"/>
          <a:sym typeface="Arial"/>
        </a:defRPr>
      </a:lvl1pPr>
      <a:lvl2pPr marL="457200" marR="0" indent="-182879" algn="l" defTabSz="914400" rtl="0" latinLnBrk="0">
        <a:lnSpc>
          <a:spcPct val="100000"/>
        </a:lnSpc>
        <a:spcBef>
          <a:spcPts val="600"/>
        </a:spcBef>
        <a:spcAft>
          <a:spcPts val="0"/>
        </a:spcAft>
        <a:buClrTx/>
        <a:buSzPct val="100000"/>
        <a:buFontTx/>
        <a:buChar char="•"/>
        <a:tabLst/>
        <a:defRPr sz="2000" b="1" i="0" u="none" strike="noStrike" cap="none" spc="0" baseline="0">
          <a:ln>
            <a:noFill/>
          </a:ln>
          <a:solidFill>
            <a:srgbClr val="002060"/>
          </a:solidFill>
          <a:uFillTx/>
          <a:latin typeface="Arial"/>
          <a:ea typeface="Arial"/>
          <a:cs typeface="Arial"/>
          <a:sym typeface="Arial"/>
        </a:defRPr>
      </a:lvl2pPr>
      <a:lvl3pPr marL="1168400" marR="0" indent="-254000" algn="l" defTabSz="914400" rtl="0" latinLnBrk="0">
        <a:lnSpc>
          <a:spcPct val="100000"/>
        </a:lnSpc>
        <a:spcBef>
          <a:spcPts val="600"/>
        </a:spcBef>
        <a:spcAft>
          <a:spcPts val="0"/>
        </a:spcAft>
        <a:buClrTx/>
        <a:buSzPct val="100000"/>
        <a:buFontTx/>
        <a:buChar char="•"/>
        <a:tabLst/>
        <a:defRPr sz="2000" b="1" i="0" u="none" strike="noStrike" cap="none" spc="0" baseline="0">
          <a:ln>
            <a:noFill/>
          </a:ln>
          <a:solidFill>
            <a:srgbClr val="002060"/>
          </a:solidFill>
          <a:uFillTx/>
          <a:latin typeface="Arial"/>
          <a:ea typeface="Arial"/>
          <a:cs typeface="Arial"/>
          <a:sym typeface="Arial"/>
        </a:defRPr>
      </a:lvl3pPr>
      <a:lvl4pPr marL="1625600" marR="0" indent="-254000" algn="l" defTabSz="914400" rtl="0" latinLnBrk="0">
        <a:lnSpc>
          <a:spcPct val="100000"/>
        </a:lnSpc>
        <a:spcBef>
          <a:spcPts val="600"/>
        </a:spcBef>
        <a:spcAft>
          <a:spcPts val="0"/>
        </a:spcAft>
        <a:buClrTx/>
        <a:buSzPct val="100000"/>
        <a:buFontTx/>
        <a:buChar char="•"/>
        <a:tabLst/>
        <a:defRPr sz="2000" b="1" i="0" u="none" strike="noStrike" cap="none" spc="0" baseline="0">
          <a:ln>
            <a:noFill/>
          </a:ln>
          <a:solidFill>
            <a:srgbClr val="002060"/>
          </a:solidFill>
          <a:uFillTx/>
          <a:latin typeface="Arial"/>
          <a:ea typeface="Arial"/>
          <a:cs typeface="Arial"/>
          <a:sym typeface="Arial"/>
        </a:defRPr>
      </a:lvl4pPr>
      <a:lvl5pPr marL="2082800" marR="0" indent="-254000" algn="l" defTabSz="914400" rtl="0" latinLnBrk="0">
        <a:lnSpc>
          <a:spcPct val="100000"/>
        </a:lnSpc>
        <a:spcBef>
          <a:spcPts val="600"/>
        </a:spcBef>
        <a:spcAft>
          <a:spcPts val="0"/>
        </a:spcAft>
        <a:buClrTx/>
        <a:buSzPct val="100000"/>
        <a:buFontTx/>
        <a:buChar char="•"/>
        <a:tabLst/>
        <a:defRPr sz="2000" b="1" i="0" u="none" strike="noStrike" cap="none" spc="0" baseline="0">
          <a:ln>
            <a:noFill/>
          </a:ln>
          <a:solidFill>
            <a:srgbClr val="002060"/>
          </a:solidFill>
          <a:uFillTx/>
          <a:latin typeface="Arial"/>
          <a:ea typeface="Arial"/>
          <a:cs typeface="Arial"/>
          <a:sym typeface="Arial"/>
        </a:defRPr>
      </a:lvl5pPr>
      <a:lvl6pPr marL="2571750" marR="0" indent="-285750" algn="l" defTabSz="914400" rtl="0" latinLnBrk="0">
        <a:lnSpc>
          <a:spcPct val="100000"/>
        </a:lnSpc>
        <a:spcBef>
          <a:spcPts val="600"/>
        </a:spcBef>
        <a:spcAft>
          <a:spcPts val="0"/>
        </a:spcAft>
        <a:buClrTx/>
        <a:buSzPct val="100000"/>
        <a:buFontTx/>
        <a:buChar char="•"/>
        <a:tabLst/>
        <a:defRPr sz="2000" b="1" i="0" u="none" strike="noStrike" cap="none" spc="0" baseline="0">
          <a:ln>
            <a:noFill/>
          </a:ln>
          <a:solidFill>
            <a:srgbClr val="002060"/>
          </a:solidFill>
          <a:uFillTx/>
          <a:latin typeface="Arial"/>
          <a:ea typeface="Arial"/>
          <a:cs typeface="Arial"/>
          <a:sym typeface="Arial"/>
        </a:defRPr>
      </a:lvl6pPr>
      <a:lvl7pPr marL="3028950" marR="0" indent="-285750" algn="l" defTabSz="914400" rtl="0" latinLnBrk="0">
        <a:lnSpc>
          <a:spcPct val="100000"/>
        </a:lnSpc>
        <a:spcBef>
          <a:spcPts val="600"/>
        </a:spcBef>
        <a:spcAft>
          <a:spcPts val="0"/>
        </a:spcAft>
        <a:buClrTx/>
        <a:buSzPct val="100000"/>
        <a:buFontTx/>
        <a:buChar char="•"/>
        <a:tabLst/>
        <a:defRPr sz="2000" b="1" i="0" u="none" strike="noStrike" cap="none" spc="0" baseline="0">
          <a:ln>
            <a:noFill/>
          </a:ln>
          <a:solidFill>
            <a:srgbClr val="002060"/>
          </a:solidFill>
          <a:uFillTx/>
          <a:latin typeface="Arial"/>
          <a:ea typeface="Arial"/>
          <a:cs typeface="Arial"/>
          <a:sym typeface="Arial"/>
        </a:defRPr>
      </a:lvl7pPr>
      <a:lvl8pPr marL="3486150" marR="0" indent="-285750" algn="l" defTabSz="914400" rtl="0" latinLnBrk="0">
        <a:lnSpc>
          <a:spcPct val="100000"/>
        </a:lnSpc>
        <a:spcBef>
          <a:spcPts val="600"/>
        </a:spcBef>
        <a:spcAft>
          <a:spcPts val="0"/>
        </a:spcAft>
        <a:buClrTx/>
        <a:buSzPct val="100000"/>
        <a:buFontTx/>
        <a:buChar char="•"/>
        <a:tabLst/>
        <a:defRPr sz="2000" b="1" i="0" u="none" strike="noStrike" cap="none" spc="0" baseline="0">
          <a:ln>
            <a:noFill/>
          </a:ln>
          <a:solidFill>
            <a:srgbClr val="002060"/>
          </a:solidFill>
          <a:uFillTx/>
          <a:latin typeface="Arial"/>
          <a:ea typeface="Arial"/>
          <a:cs typeface="Arial"/>
          <a:sym typeface="Arial"/>
        </a:defRPr>
      </a:lvl8pPr>
      <a:lvl9pPr marL="3943350" marR="0" indent="-285750" algn="l" defTabSz="914400" rtl="0" latinLnBrk="0">
        <a:lnSpc>
          <a:spcPct val="100000"/>
        </a:lnSpc>
        <a:spcBef>
          <a:spcPts val="600"/>
        </a:spcBef>
        <a:spcAft>
          <a:spcPts val="0"/>
        </a:spcAft>
        <a:buClrTx/>
        <a:buSzPct val="100000"/>
        <a:buFontTx/>
        <a:buChar char="•"/>
        <a:tabLst/>
        <a:defRPr sz="2000" b="1" i="0" u="none" strike="noStrike" cap="none" spc="0" baseline="0">
          <a:ln>
            <a:noFill/>
          </a:ln>
          <a:solidFill>
            <a:srgbClr val="002060"/>
          </a:solidFill>
          <a:uFillTx/>
          <a:latin typeface="Arial"/>
          <a:ea typeface="Arial"/>
          <a:cs typeface="Arial"/>
          <a:sym typeface="Arial"/>
        </a:defRPr>
      </a:lvl9pPr>
    </p:bodyStyle>
    <p:otherStyle>
      <a:lvl1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ítulo 1"/>
          <p:cNvSpPr txBox="1">
            <a:spLocks noGrp="1"/>
          </p:cNvSpPr>
          <p:nvPr>
            <p:ph type="ctrTitle"/>
          </p:nvPr>
        </p:nvSpPr>
        <p:spPr>
          <a:xfrm>
            <a:off x="601133" y="674547"/>
            <a:ext cx="7772400" cy="4571999"/>
          </a:xfrm>
          <a:prstGeom prst="rect">
            <a:avLst/>
          </a:prstGeom>
        </p:spPr>
        <p:txBody>
          <a:bodyPr/>
          <a:lstStyle>
            <a:lvl1pPr algn="ctr">
              <a:lnSpc>
                <a:spcPct val="150000"/>
              </a:lnSpc>
              <a:defRPr sz="3400" spc="-100">
                <a:solidFill>
                  <a:srgbClr val="000000"/>
                </a:solidFill>
                <a:latin typeface="Chalkboard"/>
                <a:ea typeface="Chalkboard"/>
                <a:cs typeface="Chalkboard"/>
                <a:sym typeface="Chalkboard"/>
              </a:defRPr>
            </a:lvl1pPr>
          </a:lstStyle>
          <a:p>
            <a:r>
              <a:rPr lang="es-AR" altLang="es-MX" sz="3600" dirty="0">
                <a:solidFill>
                  <a:srgbClr val="800000"/>
                </a:solidFill>
                <a:latin typeface="Arial" charset="0"/>
                <a:ea typeface="MS PGothic" pitchFamily="34" charset="-128"/>
                <a:cs typeface="Arial" charset="0"/>
              </a:rPr>
              <a:t>Psicología de la Personalidad</a:t>
            </a:r>
            <a:br>
              <a:rPr lang="es-AR" altLang="es-MX" sz="3600" dirty="0">
                <a:solidFill>
                  <a:srgbClr val="800000"/>
                </a:solidFill>
                <a:latin typeface="Arial" charset="0"/>
                <a:ea typeface="MS PGothic" pitchFamily="34" charset="-128"/>
                <a:cs typeface="Arial" charset="0"/>
              </a:rPr>
            </a:br>
            <a:r>
              <a:rPr lang="es-AR" altLang="es-MX" sz="3600" dirty="0">
                <a:solidFill>
                  <a:srgbClr val="800000"/>
                </a:solidFill>
                <a:latin typeface="Arial" charset="0"/>
                <a:ea typeface="MS PGothic" pitchFamily="34" charset="-128"/>
                <a:cs typeface="Arial" charset="0"/>
              </a:rPr>
              <a:t>Clase Práctica N°3</a:t>
            </a:r>
            <a:br>
              <a:rPr lang="es-AR" altLang="es-MX" sz="3600" dirty="0">
                <a:solidFill>
                  <a:srgbClr val="800000"/>
                </a:solidFill>
                <a:latin typeface="Arial" charset="0"/>
                <a:ea typeface="MS PGothic" pitchFamily="34" charset="-128"/>
                <a:cs typeface="Arial" charset="0"/>
              </a:rPr>
            </a:br>
            <a:r>
              <a:rPr lang="es-AR" altLang="es-MX" sz="3600" dirty="0">
                <a:solidFill>
                  <a:srgbClr val="002060"/>
                </a:solidFill>
                <a:latin typeface="Arial" charset="0"/>
                <a:ea typeface="MS PGothic" pitchFamily="34" charset="-128"/>
                <a:cs typeface="Arial" charset="0"/>
              </a:rPr>
              <a:t>Técnica de la Rejilla</a:t>
            </a:r>
            <a:br>
              <a:rPr lang="es-AR" altLang="es-MX" sz="3600" dirty="0">
                <a:solidFill>
                  <a:srgbClr val="800000"/>
                </a:solidFill>
                <a:latin typeface="Arial" charset="0"/>
                <a:ea typeface="MS PGothic" pitchFamily="34" charset="-128"/>
                <a:cs typeface="Arial" charset="0"/>
              </a:rPr>
            </a:br>
            <a:endParaRPr lang="en-US" altLang="es-MX" sz="3600" dirty="0">
              <a:solidFill>
                <a:srgbClr val="0070C0"/>
              </a:solidFill>
              <a:latin typeface="Arial" charset="0"/>
              <a:ea typeface="MS PGothic" pitchFamily="34" charset="-128"/>
              <a:cs typeface="Arial" charset="0"/>
            </a:endParaRPr>
          </a:p>
        </p:txBody>
      </p:sp>
      <p:sp>
        <p:nvSpPr>
          <p:cNvPr id="198" name="Subtítulo 2"/>
          <p:cNvSpPr txBox="1">
            <a:spLocks noGrp="1"/>
          </p:cNvSpPr>
          <p:nvPr>
            <p:ph type="subTitle" sz="half" idx="1"/>
          </p:nvPr>
        </p:nvSpPr>
        <p:spPr>
          <a:xfrm>
            <a:off x="-1" y="4916537"/>
            <a:ext cx="8974668" cy="1521051"/>
          </a:xfrm>
          <a:prstGeom prst="rect">
            <a:avLst/>
          </a:prstGeom>
        </p:spPr>
        <p:txBody>
          <a:bodyPr/>
          <a:lstStyle/>
          <a:p>
            <a:pPr algn="ctr">
              <a:spcBef>
                <a:spcPts val="0"/>
              </a:spcBef>
              <a:defRPr sz="2400" cap="none" spc="100">
                <a:solidFill>
                  <a:srgbClr val="000000"/>
                </a:solidFill>
              </a:defRPr>
            </a:pPr>
            <a:r>
              <a:rPr dirty="0">
                <a:solidFill>
                  <a:srgbClr val="002060"/>
                </a:solidFill>
              </a:rPr>
              <a:t>Lic. </a:t>
            </a:r>
            <a:r>
              <a:rPr lang="es-AR" dirty="0">
                <a:solidFill>
                  <a:srgbClr val="002060"/>
                </a:solidFill>
              </a:rPr>
              <a:t>Felipe Aguirre</a:t>
            </a:r>
            <a:endParaRPr dirty="0">
              <a:solidFill>
                <a:srgbClr val="002060"/>
              </a:solidFill>
            </a:endParaRPr>
          </a:p>
          <a:p>
            <a:pPr algn="ctr">
              <a:spcBef>
                <a:spcPts val="0"/>
              </a:spcBef>
              <a:defRPr sz="2400" cap="none" spc="100">
                <a:solidFill>
                  <a:srgbClr val="000000"/>
                </a:solidFill>
              </a:defRPr>
            </a:pPr>
            <a:r>
              <a:rPr lang="es-AR" dirty="0">
                <a:solidFill>
                  <a:srgbClr val="002060"/>
                </a:solidFill>
              </a:rPr>
              <a:t>Lipe.aguirre@gmail.com</a:t>
            </a:r>
            <a:endParaRPr dirty="0">
              <a:solidFill>
                <a:srgbClr val="002060"/>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8" y="791318"/>
            <a:ext cx="7772401" cy="853440"/>
          </a:xfrm>
          <a:prstGeom prst="rect">
            <a:avLst/>
          </a:prstGeom>
        </p:spPr>
        <p:txBody>
          <a:bodyPr/>
          <a:lstStyle>
            <a:lvl1pPr>
              <a:defRPr sz="2800" spc="-100"/>
            </a:lvl1pPr>
          </a:lstStyle>
          <a:p>
            <a:pPr algn="ctr"/>
            <a:r>
              <a:rPr lang="es-AR" dirty="0">
                <a:solidFill>
                  <a:srgbClr val="C00000"/>
                </a:solidFill>
              </a:rPr>
              <a:t>Técnica de la rejilla</a:t>
            </a:r>
            <a:endParaRPr dirty="0">
              <a:solidFill>
                <a:srgbClr val="C00000"/>
              </a:solidFill>
            </a:endParaRPr>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pic>
        <p:nvPicPr>
          <p:cNvPr id="6" name="Picture 2">
            <a:extLst>
              <a:ext uri="{FF2B5EF4-FFF2-40B4-BE49-F238E27FC236}">
                <a16:creationId xmlns:a16="http://schemas.microsoft.com/office/drawing/2014/main" id="{64E7F16B-D505-4838-8585-23874BF6A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060" y="1644758"/>
            <a:ext cx="6619875"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407092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596" y="1643050"/>
            <a:ext cx="8388924" cy="41576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diseño</a:t>
            </a:r>
          </a:p>
        </p:txBody>
      </p:sp>
      <p:sp>
        <p:nvSpPr>
          <p:cNvPr id="263" name="Subtítulo 2"/>
          <p:cNvSpPr txBox="1">
            <a:spLocks noGrp="1"/>
          </p:cNvSpPr>
          <p:nvPr>
            <p:ph type="subTitle" idx="1"/>
          </p:nvPr>
        </p:nvSpPr>
        <p:spPr>
          <a:xfrm>
            <a:off x="685799" y="2242342"/>
            <a:ext cx="8239198" cy="4704008"/>
          </a:xfrm>
          <a:prstGeom prst="rect">
            <a:avLst/>
          </a:prstGeom>
        </p:spPr>
        <p:txBody>
          <a:bodyPr>
            <a:normAutofit/>
          </a:bodyPr>
          <a:lstStyle/>
          <a:p>
            <a:pPr>
              <a:buFont typeface="Arial" panose="020B0604020202020204" pitchFamily="34" charset="0"/>
              <a:buAutoNum type="arabicParenR"/>
            </a:pPr>
            <a:r>
              <a:rPr lang="es-AR" altLang="es-AR" sz="1700" b="1" dirty="0">
                <a:solidFill>
                  <a:schemeClr val="tx1"/>
                </a:solidFill>
                <a:latin typeface="Arial" panose="020B0604020202020204" pitchFamily="34" charset="0"/>
                <a:cs typeface="Arial" panose="020B0604020202020204" pitchFamily="34" charset="0"/>
              </a:rPr>
              <a:t>Selección de elementos</a:t>
            </a:r>
          </a:p>
          <a:p>
            <a:pPr>
              <a:buFontTx/>
              <a:buChar char="-"/>
            </a:pPr>
            <a:r>
              <a:rPr lang="es-AR" altLang="es-AR" sz="1700" dirty="0">
                <a:solidFill>
                  <a:schemeClr val="tx1"/>
                </a:solidFill>
                <a:latin typeface="Arial" panose="020B0604020202020204" pitchFamily="34" charset="0"/>
                <a:cs typeface="Arial" panose="020B0604020202020204" pitchFamily="34" charset="0"/>
              </a:rPr>
              <a:t>Primero, entrevista con la persona (conocimiento de la persona y su problema)</a:t>
            </a:r>
          </a:p>
          <a:p>
            <a:pPr>
              <a:buFontTx/>
              <a:buChar char="-"/>
            </a:pPr>
            <a:endParaRPr lang="es-AR" altLang="es-AR" sz="1700" dirty="0">
              <a:solidFill>
                <a:schemeClr val="tx1"/>
              </a:solidFill>
              <a:latin typeface="Arial" panose="020B0604020202020204" pitchFamily="34" charset="0"/>
              <a:cs typeface="Arial" panose="020B0604020202020204" pitchFamily="34" charset="0"/>
            </a:endParaRPr>
          </a:p>
          <a:p>
            <a:pPr>
              <a:buFontTx/>
              <a:buChar char="-"/>
            </a:pPr>
            <a:r>
              <a:rPr lang="es-AR" altLang="es-AR" sz="1700" dirty="0">
                <a:solidFill>
                  <a:schemeClr val="tx1"/>
                </a:solidFill>
                <a:latin typeface="Arial" panose="020B0604020202020204" pitchFamily="34" charset="0"/>
                <a:cs typeface="Arial" panose="020B0604020202020204" pitchFamily="34" charset="0"/>
              </a:rPr>
              <a:t>En función del área o ámbito de conveniencia (orientación vocacional, estudio de mercado, área clínica etc.).</a:t>
            </a:r>
          </a:p>
          <a:p>
            <a:pPr>
              <a:buFontTx/>
              <a:buChar char="-"/>
            </a:pPr>
            <a:endParaRPr lang="es-AR" altLang="es-AR" sz="1700" dirty="0">
              <a:solidFill>
                <a:schemeClr val="tx1"/>
              </a:solidFill>
              <a:latin typeface="Arial" panose="020B0604020202020204" pitchFamily="34" charset="0"/>
              <a:cs typeface="Arial" panose="020B0604020202020204" pitchFamily="34" charset="0"/>
            </a:endParaRPr>
          </a:p>
          <a:p>
            <a:pPr>
              <a:buFontTx/>
              <a:buChar char="-"/>
            </a:pPr>
            <a:r>
              <a:rPr lang="es-AR" altLang="es-AR" sz="1700" dirty="0">
                <a:solidFill>
                  <a:schemeClr val="tx1"/>
                </a:solidFill>
                <a:latin typeface="Arial" panose="020B0604020202020204" pitchFamily="34" charset="0"/>
                <a:cs typeface="Arial" panose="020B0604020202020204" pitchFamily="34" charset="0"/>
              </a:rPr>
              <a:t>Lista de roles de las personas, actividades o cosas más significativas vinculadas al objetivo de la consulta.</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5609791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diseño</a:t>
            </a:r>
          </a:p>
        </p:txBody>
      </p:sp>
      <p:sp>
        <p:nvSpPr>
          <p:cNvPr id="263" name="Subtítulo 2"/>
          <p:cNvSpPr txBox="1">
            <a:spLocks noGrp="1"/>
          </p:cNvSpPr>
          <p:nvPr>
            <p:ph type="subTitle" idx="1"/>
          </p:nvPr>
        </p:nvSpPr>
        <p:spPr>
          <a:xfrm>
            <a:off x="685799" y="2242342"/>
            <a:ext cx="8239198" cy="4704008"/>
          </a:xfrm>
          <a:prstGeom prst="rect">
            <a:avLst/>
          </a:prstGeom>
        </p:spPr>
        <p:txBody>
          <a:bodyPr>
            <a:normAutofit/>
          </a:bodyPr>
          <a:lstStyle/>
          <a:p>
            <a:pPr>
              <a:buFont typeface="Arial"/>
              <a:buAutoNum type="arabicParenR"/>
              <a:defRPr/>
            </a:pPr>
            <a:endParaRPr lang="es-AR" sz="1800" b="1" dirty="0">
              <a:solidFill>
                <a:schemeClr val="tx1"/>
              </a:solidFill>
            </a:endParaRPr>
          </a:p>
          <a:p>
            <a:pPr>
              <a:buFont typeface="Arial"/>
              <a:buAutoNum type="arabicParenR"/>
              <a:defRPr/>
            </a:pPr>
            <a:r>
              <a:rPr lang="es-AR" sz="2000" b="1" dirty="0">
                <a:solidFill>
                  <a:schemeClr val="tx1"/>
                </a:solidFill>
              </a:rPr>
              <a:t>Selección de elementos (cont.)</a:t>
            </a:r>
          </a:p>
          <a:p>
            <a:pPr>
              <a:buFontTx/>
              <a:buChar char="-"/>
              <a:defRPr/>
            </a:pPr>
            <a:endParaRPr lang="es-AR" sz="2000" dirty="0">
              <a:solidFill>
                <a:schemeClr val="tx1"/>
              </a:solidFill>
            </a:endParaRPr>
          </a:p>
          <a:p>
            <a:pPr>
              <a:buFontTx/>
              <a:buChar char="-"/>
              <a:defRPr/>
            </a:pPr>
            <a:r>
              <a:rPr lang="es-AR" sz="2000" dirty="0">
                <a:solidFill>
                  <a:schemeClr val="tx1"/>
                </a:solidFill>
              </a:rPr>
              <a:t>Lista de Roles de Kelly (1995) (VER EJEMPLOS EN EL MANUAL)</a:t>
            </a:r>
          </a:p>
          <a:p>
            <a:pPr marL="0" indent="0">
              <a:buFont typeface="Arial"/>
              <a:buNone/>
              <a:defRPr/>
            </a:pPr>
            <a:endParaRPr lang="es-AR" sz="2000" dirty="0">
              <a:solidFill>
                <a:schemeClr val="tx1"/>
              </a:solidFill>
            </a:endParaRPr>
          </a:p>
          <a:p>
            <a:pPr>
              <a:buFontTx/>
              <a:buChar char="-"/>
              <a:defRPr/>
            </a:pPr>
            <a:r>
              <a:rPr lang="es-AR" sz="2000" dirty="0">
                <a:solidFill>
                  <a:schemeClr val="tx1"/>
                </a:solidFill>
              </a:rPr>
              <a:t>Los elementos deben ser HETEROGENEOS</a:t>
            </a:r>
          </a:p>
          <a:p>
            <a:pPr>
              <a:buFontTx/>
              <a:buChar char="-"/>
              <a:defRPr/>
            </a:pPr>
            <a:endParaRPr lang="es-AR" sz="2000" dirty="0">
              <a:solidFill>
                <a:schemeClr val="tx1"/>
              </a:solidFill>
            </a:endParaRPr>
          </a:p>
          <a:p>
            <a:pPr>
              <a:buFontTx/>
              <a:buChar char="-"/>
              <a:defRPr/>
            </a:pPr>
            <a:r>
              <a:rPr lang="es-AR" sz="2000" dirty="0">
                <a:solidFill>
                  <a:schemeClr val="tx1"/>
                </a:solidFill>
              </a:rPr>
              <a:t>Los elementos deben ser representativos  del área o población a estudiar y comprensibles para el sujeto.</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4275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9141" y="1244918"/>
            <a:ext cx="4511675" cy="1127125"/>
          </a:xfrm>
          <a:prstGeom prst="rect">
            <a:avLst/>
          </a:prstGeom>
        </p:spPr>
        <p:txBody>
          <a:bodyPr vert="horz" wrap="square" lIns="0" tIns="12700" rIns="0" bIns="0" rtlCol="0">
            <a:spAutoFit/>
          </a:bodyPr>
          <a:lstStyle/>
          <a:p>
            <a:pPr algn="ctr">
              <a:lnSpc>
                <a:spcPct val="100000"/>
              </a:lnSpc>
              <a:spcBef>
                <a:spcPts val="100"/>
              </a:spcBef>
            </a:pPr>
            <a:r>
              <a:rPr spc="-70" dirty="0"/>
              <a:t>Tecnica</a:t>
            </a:r>
            <a:r>
              <a:rPr spc="-30" dirty="0"/>
              <a:t> </a:t>
            </a:r>
            <a:r>
              <a:rPr spc="-5" dirty="0"/>
              <a:t>de</a:t>
            </a:r>
            <a:r>
              <a:rPr spc="-25" dirty="0"/>
              <a:t> </a:t>
            </a:r>
            <a:r>
              <a:rPr spc="-5" dirty="0"/>
              <a:t>la</a:t>
            </a:r>
            <a:r>
              <a:rPr spc="-25" dirty="0"/>
              <a:t> </a:t>
            </a:r>
            <a:r>
              <a:rPr spc="-5" dirty="0"/>
              <a:t>Rejilla</a:t>
            </a:r>
          </a:p>
          <a:p>
            <a:pPr algn="ctr">
              <a:lnSpc>
                <a:spcPct val="100000"/>
              </a:lnSpc>
              <a:spcBef>
                <a:spcPts val="30"/>
              </a:spcBef>
            </a:pPr>
            <a:r>
              <a:rPr sz="3200" spc="-10" dirty="0"/>
              <a:t>Etapa</a:t>
            </a:r>
            <a:r>
              <a:rPr sz="3200" spc="-40" dirty="0"/>
              <a:t> </a:t>
            </a:r>
            <a:r>
              <a:rPr sz="3200" spc="-5" dirty="0"/>
              <a:t>de</a:t>
            </a:r>
            <a:r>
              <a:rPr sz="3200" spc="-30" dirty="0"/>
              <a:t> </a:t>
            </a:r>
            <a:r>
              <a:rPr sz="3200" spc="-5" dirty="0"/>
              <a:t>diseño</a:t>
            </a:r>
            <a:endParaRPr sz="3200"/>
          </a:p>
        </p:txBody>
      </p:sp>
      <p:pic>
        <p:nvPicPr>
          <p:cNvPr id="3" name="object 3"/>
          <p:cNvPicPr/>
          <p:nvPr/>
        </p:nvPicPr>
        <p:blipFill>
          <a:blip r:embed="rId2" cstate="print"/>
          <a:stretch>
            <a:fillRect/>
          </a:stretch>
        </p:blipFill>
        <p:spPr>
          <a:xfrm>
            <a:off x="1285852" y="1895475"/>
            <a:ext cx="6572250" cy="496252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diseño</a:t>
            </a:r>
          </a:p>
        </p:txBody>
      </p:sp>
      <p:sp>
        <p:nvSpPr>
          <p:cNvPr id="263" name="Subtítulo 2"/>
          <p:cNvSpPr txBox="1">
            <a:spLocks noGrp="1"/>
          </p:cNvSpPr>
          <p:nvPr>
            <p:ph type="subTitle" idx="1"/>
          </p:nvPr>
        </p:nvSpPr>
        <p:spPr>
          <a:xfrm>
            <a:off x="685799" y="2242342"/>
            <a:ext cx="8239198" cy="4704008"/>
          </a:xfrm>
          <a:prstGeom prst="rect">
            <a:avLst/>
          </a:prstGeom>
        </p:spPr>
        <p:txBody>
          <a:bodyPr>
            <a:normAutofit/>
          </a:bodyPr>
          <a:lstStyle/>
          <a:p>
            <a:pPr>
              <a:buFontTx/>
              <a:buChar char="-"/>
              <a:defRPr/>
            </a:pPr>
            <a:r>
              <a:rPr lang="es-AR" sz="2000" dirty="0">
                <a:solidFill>
                  <a:schemeClr val="tx1"/>
                </a:solidFill>
              </a:rPr>
              <a:t>Los más usados («rejilla interpersonal»): </a:t>
            </a:r>
          </a:p>
          <a:p>
            <a:pPr marL="0" indent="0">
              <a:buFont typeface="Arial"/>
              <a:buNone/>
              <a:defRPr/>
            </a:pPr>
            <a:r>
              <a:rPr lang="es-AR" sz="2000" dirty="0">
                <a:solidFill>
                  <a:schemeClr val="tx1"/>
                </a:solidFill>
              </a:rPr>
              <a:t>SÍ MISMO, PADRES, HERMANOS, </a:t>
            </a:r>
          </a:p>
          <a:p>
            <a:pPr marL="0" indent="0">
              <a:buFont typeface="Arial"/>
              <a:buNone/>
              <a:defRPr/>
            </a:pPr>
            <a:r>
              <a:rPr lang="es-AR" sz="2000" dirty="0">
                <a:solidFill>
                  <a:schemeClr val="tx1"/>
                </a:solidFill>
              </a:rPr>
              <a:t>PAREJA  ACTUAL, PAREJA ANTERIOR, </a:t>
            </a:r>
          </a:p>
          <a:p>
            <a:pPr marL="0" indent="0">
              <a:buFont typeface="Arial"/>
              <a:buNone/>
              <a:defRPr/>
            </a:pPr>
            <a:r>
              <a:rPr lang="es-AR" sz="2000" dirty="0">
                <a:solidFill>
                  <a:schemeClr val="tx1"/>
                </a:solidFill>
              </a:rPr>
              <a:t>DOS O TRES AMIGOS/AS, COMPAÑERO DE TRABAJO, </a:t>
            </a:r>
          </a:p>
          <a:p>
            <a:pPr marL="0" indent="0">
              <a:buFont typeface="Arial"/>
              <a:buNone/>
              <a:defRPr/>
            </a:pPr>
            <a:r>
              <a:rPr lang="es-AR" sz="2000" dirty="0">
                <a:solidFill>
                  <a:schemeClr val="tx1"/>
                </a:solidFill>
              </a:rPr>
              <a:t>JEFE/A,  PERSONA NO	GRATA. </a:t>
            </a:r>
          </a:p>
          <a:p>
            <a:pPr marL="0" indent="0">
              <a:buFont typeface="Arial"/>
              <a:buNone/>
              <a:defRPr/>
            </a:pPr>
            <a:endParaRPr lang="es-AR" sz="2000" dirty="0">
              <a:solidFill>
                <a:schemeClr val="tx1"/>
              </a:solidFill>
            </a:endParaRPr>
          </a:p>
          <a:p>
            <a:pPr marL="0" indent="0">
              <a:buFont typeface="Arial"/>
              <a:buNone/>
              <a:defRPr/>
            </a:pPr>
            <a:r>
              <a:rPr lang="es-AR" sz="2000" dirty="0">
                <a:solidFill>
                  <a:schemeClr val="tx1"/>
                </a:solidFill>
              </a:rPr>
              <a:t>También: YO IDEAL  o YO ANTES DEL 	PROBLEMA, YO DENTRO DE UN AÑO.</a:t>
            </a:r>
          </a:p>
          <a:p>
            <a:pPr>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333427723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a:bodyPr>
          <a:lstStyle>
            <a:lvl1pPr>
              <a:defRPr sz="2800" spc="-100"/>
            </a:lvl1pPr>
          </a:lstStyle>
          <a:p>
            <a:pPr algn="ctr"/>
            <a:r>
              <a:rPr lang="es-AR" dirty="0">
                <a:solidFill>
                  <a:srgbClr val="C00000"/>
                </a:solidFill>
              </a:rPr>
              <a:t>Ejercicio Práctico</a:t>
            </a:r>
          </a:p>
        </p:txBody>
      </p:sp>
      <p:sp>
        <p:nvSpPr>
          <p:cNvPr id="263" name="Subtítulo 2"/>
          <p:cNvSpPr txBox="1">
            <a:spLocks noGrp="1"/>
          </p:cNvSpPr>
          <p:nvPr>
            <p:ph type="subTitle" idx="1"/>
          </p:nvPr>
        </p:nvSpPr>
        <p:spPr>
          <a:xfrm>
            <a:off x="685799" y="2242342"/>
            <a:ext cx="8239198" cy="4704008"/>
          </a:xfrm>
          <a:prstGeom prst="rect">
            <a:avLst/>
          </a:prstGeom>
        </p:spPr>
        <p:txBody>
          <a:bodyPr>
            <a:normAutofit/>
          </a:bodyPr>
          <a:lstStyle/>
          <a:p>
            <a:pPr marL="0" indent="0" algn="ctr">
              <a:buFont typeface="Arial"/>
              <a:buNone/>
              <a:defRPr/>
            </a:pPr>
            <a:r>
              <a:rPr lang="es-AR" sz="2000" dirty="0">
                <a:solidFill>
                  <a:schemeClr val="tx1"/>
                </a:solidFill>
              </a:rPr>
              <a:t>¿Qué elementos elegirían en los siguientes casos?:</a:t>
            </a:r>
          </a:p>
          <a:p>
            <a:pPr marL="0" indent="0">
              <a:buFont typeface="Arial"/>
              <a:buNone/>
              <a:defRPr/>
            </a:pPr>
            <a:endParaRPr lang="es-AR" sz="2000" dirty="0">
              <a:solidFill>
                <a:schemeClr val="tx1"/>
              </a:solidFill>
            </a:endParaRPr>
          </a:p>
          <a:p>
            <a:pPr marL="457200" indent="-457200">
              <a:buFont typeface="+mj-lt"/>
              <a:buAutoNum type="arabicPeriod"/>
              <a:defRPr/>
            </a:pPr>
            <a:r>
              <a:rPr lang="es-AR" sz="2000" i="1" dirty="0">
                <a:solidFill>
                  <a:schemeClr val="tx1"/>
                </a:solidFill>
              </a:rPr>
              <a:t>Adulto joven,  de 22 años, que consulta porque abandonó carrera de Arquitectura y no sabe qué estudiar. </a:t>
            </a:r>
          </a:p>
          <a:p>
            <a:pPr marL="457200" indent="-457200">
              <a:buFont typeface="+mj-lt"/>
              <a:buAutoNum type="arabicPeriod"/>
              <a:defRPr/>
            </a:pPr>
            <a:r>
              <a:rPr lang="es-AR" sz="2000" i="1" dirty="0">
                <a:solidFill>
                  <a:schemeClr val="tx1"/>
                </a:solidFill>
              </a:rPr>
              <a:t>Mujer de 27 años que está considerando la posibilidad de irse a vivir a España por problemas laborales aquí.</a:t>
            </a:r>
          </a:p>
          <a:p>
            <a:pPr marL="457200" indent="-457200">
              <a:buFont typeface="+mj-lt"/>
              <a:buAutoNum type="arabicPeriod"/>
              <a:defRPr/>
            </a:pPr>
            <a:r>
              <a:rPr lang="es-AR" sz="2000" i="1" dirty="0">
                <a:solidFill>
                  <a:schemeClr val="tx1"/>
                </a:solidFill>
              </a:rPr>
              <a:t>Mujer que consulta luego de haberse divorciado. Tiene 2 hijos menores.</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pic>
        <p:nvPicPr>
          <p:cNvPr id="5" name="Picture 2">
            <a:extLst>
              <a:ext uri="{FF2B5EF4-FFF2-40B4-BE49-F238E27FC236}">
                <a16:creationId xmlns:a16="http://schemas.microsoft.com/office/drawing/2014/main" id="{A6632240-BA9A-485A-8C31-7FDA933B33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991027"/>
            <a:ext cx="1266825" cy="126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2770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diseño</a:t>
            </a:r>
          </a:p>
        </p:txBody>
      </p:sp>
      <p:sp>
        <p:nvSpPr>
          <p:cNvPr id="263" name="Subtítulo 2"/>
          <p:cNvSpPr txBox="1">
            <a:spLocks noGrp="1"/>
          </p:cNvSpPr>
          <p:nvPr>
            <p:ph type="subTitle" idx="1"/>
          </p:nvPr>
        </p:nvSpPr>
        <p:spPr>
          <a:xfrm>
            <a:off x="685799" y="2242342"/>
            <a:ext cx="8239198" cy="4704008"/>
          </a:xfrm>
          <a:prstGeom prst="rect">
            <a:avLst/>
          </a:prstGeom>
        </p:spPr>
        <p:txBody>
          <a:bodyPr>
            <a:normAutofit/>
          </a:bodyPr>
          <a:lstStyle/>
          <a:p>
            <a:pPr>
              <a:buFont typeface="Arial"/>
              <a:buAutoNum type="arabicParenR" startAt="2"/>
              <a:defRPr/>
            </a:pPr>
            <a:r>
              <a:rPr lang="es-AR" sz="2000" b="1" dirty="0">
                <a:solidFill>
                  <a:schemeClr val="tx1"/>
                </a:solidFill>
              </a:rPr>
              <a:t>Selección de constructos</a:t>
            </a:r>
          </a:p>
          <a:p>
            <a:pPr>
              <a:buFontTx/>
              <a:buChar char="-"/>
              <a:defRPr/>
            </a:pPr>
            <a:r>
              <a:rPr lang="es-AR" sz="2000" dirty="0">
                <a:solidFill>
                  <a:schemeClr val="tx1"/>
                </a:solidFill>
              </a:rPr>
              <a:t>Opción 1: Utilizar constructos preparados </a:t>
            </a:r>
          </a:p>
          <a:p>
            <a:pPr>
              <a:buFontTx/>
              <a:buChar char="-"/>
              <a:defRPr/>
            </a:pPr>
            <a:r>
              <a:rPr lang="es-AR" sz="2000" dirty="0">
                <a:solidFill>
                  <a:schemeClr val="tx1"/>
                </a:solidFill>
              </a:rPr>
              <a:t>Opción 2: Pedirle al sujeto que los diga (</a:t>
            </a:r>
            <a:r>
              <a:rPr lang="es-AR" sz="2000" u="sng" dirty="0">
                <a:solidFill>
                  <a:schemeClr val="tx1"/>
                </a:solidFill>
              </a:rPr>
              <a:t>se prefiere</a:t>
            </a:r>
            <a:r>
              <a:rPr lang="es-AR" sz="2000" dirty="0">
                <a:solidFill>
                  <a:schemeClr val="tx1"/>
                </a:solidFill>
              </a:rPr>
              <a:t>)</a:t>
            </a:r>
          </a:p>
          <a:p>
            <a:pPr marL="0" indent="0">
              <a:buFont typeface="Arial"/>
              <a:buNone/>
              <a:defRPr/>
            </a:pPr>
            <a:endParaRPr lang="es-AR" sz="2000" dirty="0">
              <a:solidFill>
                <a:schemeClr val="tx1"/>
              </a:solidFill>
            </a:endParaRPr>
          </a:p>
          <a:p>
            <a:pPr>
              <a:buFont typeface="Arial"/>
              <a:buAutoNum type="arabicParenR" startAt="3"/>
              <a:defRPr/>
            </a:pPr>
            <a:r>
              <a:rPr lang="es-AR" sz="2000" b="1" dirty="0">
                <a:solidFill>
                  <a:schemeClr val="tx1"/>
                </a:solidFill>
              </a:rPr>
              <a:t>Selección del sistema de puntuación</a:t>
            </a:r>
          </a:p>
          <a:p>
            <a:pPr>
              <a:buFontTx/>
              <a:buChar char="-"/>
              <a:defRPr/>
            </a:pPr>
            <a:r>
              <a:rPr lang="es-AR" sz="2000" dirty="0">
                <a:solidFill>
                  <a:schemeClr val="tx1"/>
                </a:solidFill>
              </a:rPr>
              <a:t>Sistema dicotómico, ordinal o tipo </a:t>
            </a:r>
            <a:r>
              <a:rPr lang="es-AR" sz="2000" dirty="0" err="1">
                <a:solidFill>
                  <a:schemeClr val="tx1"/>
                </a:solidFill>
              </a:rPr>
              <a:t>likert</a:t>
            </a:r>
            <a:r>
              <a:rPr lang="es-AR" sz="2000" dirty="0">
                <a:solidFill>
                  <a:schemeClr val="tx1"/>
                </a:solidFill>
              </a:rPr>
              <a:t> (se prefiere).</a:t>
            </a:r>
          </a:p>
          <a:p>
            <a:pPr marL="0" indent="0">
              <a:buFont typeface="Arial"/>
              <a:buNone/>
              <a:defRPr/>
            </a:pPr>
            <a:endParaRPr lang="es-AR" sz="2000" dirty="0">
              <a:solidFill>
                <a:schemeClr val="tx1"/>
              </a:solidFill>
            </a:endParaRPr>
          </a:p>
          <a:p>
            <a:pPr marL="0" indent="0">
              <a:buFont typeface="Arial"/>
              <a:buNone/>
              <a:defRPr/>
            </a:pPr>
            <a:r>
              <a:rPr lang="es-AR" sz="2000" b="1" dirty="0">
                <a:solidFill>
                  <a:schemeClr val="tx1"/>
                </a:solidFill>
              </a:rPr>
              <a:t>4)  Números de rejillas a administrar</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2910453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administración </a:t>
            </a:r>
          </a:p>
        </p:txBody>
      </p:sp>
      <p:sp>
        <p:nvSpPr>
          <p:cNvPr id="263" name="Subtítulo 2"/>
          <p:cNvSpPr txBox="1">
            <a:spLocks noGrp="1"/>
          </p:cNvSpPr>
          <p:nvPr>
            <p:ph type="subTitle" idx="1"/>
          </p:nvPr>
        </p:nvSpPr>
        <p:spPr>
          <a:xfrm>
            <a:off x="685799" y="2242342"/>
            <a:ext cx="8239198" cy="4704008"/>
          </a:xfrm>
          <a:prstGeom prst="rect">
            <a:avLst/>
          </a:prstGeom>
        </p:spPr>
        <p:txBody>
          <a:bodyPr>
            <a:normAutofit/>
          </a:bodyPr>
          <a:lstStyle/>
          <a:p>
            <a:pPr marL="457200" indent="-457200">
              <a:buFont typeface="Arial"/>
              <a:buAutoNum type="arabicParenR"/>
              <a:defRPr/>
            </a:pPr>
            <a:endParaRPr lang="es-AR" sz="1600" b="1" dirty="0">
              <a:solidFill>
                <a:schemeClr val="tx1"/>
              </a:solidFill>
              <a:effectLst>
                <a:outerShdw blurRad="38100" dist="38100" dir="2700000" algn="tl">
                  <a:srgbClr val="000000">
                    <a:alpha val="43137"/>
                  </a:srgbClr>
                </a:outerShdw>
              </a:effectLst>
            </a:endParaRPr>
          </a:p>
          <a:p>
            <a:pPr marL="457200" indent="-457200">
              <a:buFont typeface="Arial"/>
              <a:buAutoNum type="arabicParenR"/>
              <a:defRPr/>
            </a:pPr>
            <a:r>
              <a:rPr lang="es-AR" b="1" dirty="0">
                <a:solidFill>
                  <a:schemeClr val="tx1"/>
                </a:solidFill>
                <a:effectLst>
                  <a:outerShdw blurRad="38100" dist="38100" dir="2700000" algn="tl">
                    <a:srgbClr val="000000">
                      <a:alpha val="43137"/>
                    </a:srgbClr>
                  </a:outerShdw>
                </a:effectLst>
              </a:rPr>
              <a:t>Elicitación de elementos</a:t>
            </a:r>
          </a:p>
          <a:p>
            <a:pPr marL="0" indent="0">
              <a:buFont typeface="Arial"/>
              <a:buNone/>
              <a:defRPr/>
            </a:pPr>
            <a:endParaRPr lang="es-AR" b="1" dirty="0">
              <a:solidFill>
                <a:schemeClr val="tx1"/>
              </a:solidFill>
              <a:effectLst>
                <a:outerShdw blurRad="38100" dist="38100" dir="2700000" algn="tl">
                  <a:srgbClr val="000000">
                    <a:alpha val="43137"/>
                  </a:srgbClr>
                </a:outerShdw>
              </a:effectLst>
            </a:endParaRPr>
          </a:p>
          <a:p>
            <a:pPr>
              <a:buFontTx/>
              <a:buChar char="-"/>
              <a:defRPr/>
            </a:pPr>
            <a:r>
              <a:rPr lang="es-AR" dirty="0">
                <a:solidFill>
                  <a:schemeClr val="tx1"/>
                </a:solidFill>
              </a:rPr>
              <a:t>Supone la provisión de una lista de roles interpersonales, así como del sí mismo</a:t>
            </a:r>
          </a:p>
          <a:p>
            <a:pPr>
              <a:buFontTx/>
              <a:buChar char="-"/>
              <a:defRPr/>
            </a:pPr>
            <a:endParaRPr lang="es-AR" dirty="0">
              <a:solidFill>
                <a:schemeClr val="tx1"/>
              </a:solidFill>
            </a:endParaRPr>
          </a:p>
          <a:p>
            <a:pPr>
              <a:buFontTx/>
              <a:buChar char="-"/>
              <a:defRPr/>
            </a:pPr>
            <a:r>
              <a:rPr lang="es-AR" dirty="0">
                <a:solidFill>
                  <a:schemeClr val="tx1"/>
                </a:solidFill>
              </a:rPr>
              <a:t>Anotar los títulos en las columnas del protocolo</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5680746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administración </a:t>
            </a:r>
          </a:p>
        </p:txBody>
      </p:sp>
      <p:sp>
        <p:nvSpPr>
          <p:cNvPr id="263" name="Subtítulo 2"/>
          <p:cNvSpPr txBox="1">
            <a:spLocks noGrp="1"/>
          </p:cNvSpPr>
          <p:nvPr>
            <p:ph type="subTitle" idx="1"/>
          </p:nvPr>
        </p:nvSpPr>
        <p:spPr>
          <a:xfrm>
            <a:off x="685799" y="1928017"/>
            <a:ext cx="8239198" cy="4704008"/>
          </a:xfrm>
          <a:prstGeom prst="rect">
            <a:avLst/>
          </a:prstGeom>
        </p:spPr>
        <p:txBody>
          <a:bodyPr>
            <a:normAutofit/>
          </a:bodyPr>
          <a:lstStyle/>
          <a:p>
            <a:pPr marL="457200" indent="-457200">
              <a:buFont typeface="Arial"/>
              <a:buAutoNum type="arabicParenR"/>
              <a:defRPr/>
            </a:pPr>
            <a:endParaRPr lang="es-AR" sz="1200" b="1" dirty="0">
              <a:solidFill>
                <a:schemeClr val="tx1"/>
              </a:solidFill>
              <a:effectLst>
                <a:outerShdw blurRad="38100" dist="38100" dir="2700000" algn="tl">
                  <a:srgbClr val="000000">
                    <a:alpha val="43137"/>
                  </a:srgbClr>
                </a:outerShdw>
              </a:effectLst>
            </a:endParaRPr>
          </a:p>
          <a:p>
            <a:pPr marL="457200" indent="-457200">
              <a:buFont typeface="Arial"/>
              <a:buAutoNum type="arabicParenR"/>
              <a:defRPr/>
            </a:pPr>
            <a:endParaRPr lang="es-AR" sz="1200" b="1" dirty="0">
              <a:solidFill>
                <a:schemeClr val="tx1"/>
              </a:solidFill>
              <a:effectLst>
                <a:outerShdw blurRad="38100" dist="38100" dir="2700000" algn="tl">
                  <a:srgbClr val="000000">
                    <a:alpha val="43137"/>
                  </a:srgbClr>
                </a:outerShdw>
              </a:effectLst>
            </a:endParaRPr>
          </a:p>
          <a:p>
            <a:pPr marL="457200" indent="-457200">
              <a:buFont typeface="Arial"/>
              <a:buAutoNum type="arabicParenR"/>
              <a:defRPr/>
            </a:pPr>
            <a:r>
              <a:rPr lang="es-AR" sz="1800" b="1" dirty="0">
                <a:solidFill>
                  <a:schemeClr val="tx1"/>
                </a:solidFill>
                <a:effectLst>
                  <a:outerShdw blurRad="38100" dist="38100" dir="2700000" algn="tl">
                    <a:srgbClr val="000000">
                      <a:alpha val="43137"/>
                    </a:srgbClr>
                  </a:outerShdw>
                </a:effectLst>
              </a:rPr>
              <a:t>Elicitación de elementos (cont.).</a:t>
            </a:r>
          </a:p>
          <a:p>
            <a:pPr marL="457200" indent="-457200">
              <a:buFont typeface="Arial"/>
              <a:buAutoNum type="arabicParenR"/>
              <a:defRPr/>
            </a:pPr>
            <a:endParaRPr lang="es-AR" sz="1800" b="1" dirty="0">
              <a:solidFill>
                <a:schemeClr val="tx1"/>
              </a:solidFill>
              <a:effectLst>
                <a:outerShdw blurRad="38100" dist="38100" dir="2700000" algn="tl">
                  <a:srgbClr val="000000">
                    <a:alpha val="43137"/>
                  </a:srgbClr>
                </a:outerShdw>
              </a:effectLst>
            </a:endParaRPr>
          </a:p>
          <a:p>
            <a:pPr marL="0" indent="0">
              <a:buFont typeface="Arial"/>
              <a:buNone/>
              <a:defRPr/>
            </a:pPr>
            <a:r>
              <a:rPr lang="es-AR" sz="1800" i="1" dirty="0">
                <a:solidFill>
                  <a:schemeClr val="tx1"/>
                </a:solidFill>
                <a:effectLst>
                  <a:outerShdw blurRad="38100" dist="38100" dir="2700000" algn="tl">
                    <a:srgbClr val="000000">
                      <a:alpha val="43137"/>
                    </a:srgbClr>
                  </a:outerShdw>
                </a:effectLst>
              </a:rPr>
              <a:t>Instrucciones: </a:t>
            </a:r>
            <a:r>
              <a:rPr lang="es-AR" sz="1800" i="1" dirty="0">
                <a:solidFill>
                  <a:schemeClr val="tx1"/>
                </a:solidFill>
              </a:rPr>
              <a:t>«Anote en cada tarjeta los nombres con los que llama a las personas o roles que iré nombrando. Por ejemplo, anota en la primera tarjeta tu propio nombre, en la segunda el de tu madre…y así sucesivamente para miembros de tu familia.  También el nombre de tu mejor amigo, de tu jefe, etc. A medida que </a:t>
            </a:r>
            <a:r>
              <a:rPr lang="es-AR" sz="1800" i="1" dirty="0" err="1">
                <a:solidFill>
                  <a:schemeClr val="tx1"/>
                </a:solidFill>
              </a:rPr>
              <a:t>ud.</a:t>
            </a:r>
            <a:r>
              <a:rPr lang="es-AR" sz="1800" i="1" dirty="0">
                <a:solidFill>
                  <a:schemeClr val="tx1"/>
                </a:solidFill>
              </a:rPr>
              <a:t> va escribiendo los nombres yo hago lo mismo en la parte superior de la hoja (columnas)»</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14564196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8" y="791318"/>
            <a:ext cx="7772401" cy="853440"/>
          </a:xfrm>
          <a:prstGeom prst="rect">
            <a:avLst/>
          </a:prstGeom>
        </p:spPr>
        <p:txBody>
          <a:bodyPr/>
          <a:lstStyle>
            <a:lvl1pPr>
              <a:defRPr sz="2800" spc="-100"/>
            </a:lvl1pPr>
          </a:lstStyle>
          <a:p>
            <a:pPr algn="ctr"/>
            <a:r>
              <a:rPr lang="es-AR" dirty="0">
                <a:solidFill>
                  <a:srgbClr val="C00000"/>
                </a:solidFill>
              </a:rPr>
              <a:t>Agenda de la clase </a:t>
            </a:r>
            <a:endParaRPr dirty="0">
              <a:solidFill>
                <a:srgbClr val="C00000"/>
              </a:solidFill>
            </a:endParaRPr>
          </a:p>
        </p:txBody>
      </p:sp>
      <p:sp>
        <p:nvSpPr>
          <p:cNvPr id="263" name="Subtítulo 2"/>
          <p:cNvSpPr txBox="1">
            <a:spLocks noGrp="1"/>
          </p:cNvSpPr>
          <p:nvPr>
            <p:ph type="subTitle" idx="1"/>
          </p:nvPr>
        </p:nvSpPr>
        <p:spPr>
          <a:xfrm>
            <a:off x="800027" y="1844467"/>
            <a:ext cx="7171943" cy="4704008"/>
          </a:xfrm>
          <a:prstGeom prst="rect">
            <a:avLst/>
          </a:prstGeom>
        </p:spPr>
        <p:txBody>
          <a:bodyPr>
            <a:normAutofit/>
          </a:bodyPr>
          <a:lstStyle/>
          <a:p>
            <a:pPr marL="342900" indent="-342900">
              <a:lnSpc>
                <a:spcPct val="136000"/>
              </a:lnSpc>
              <a:buFont typeface="Arial" panose="020B0604020202020204" pitchFamily="34" charset="0"/>
              <a:buChar char="•"/>
              <a:defRPr sz="1700" cap="none" spc="0">
                <a:solidFill>
                  <a:srgbClr val="41578E"/>
                </a:solidFill>
                <a:latin typeface="Arial"/>
                <a:ea typeface="Arial"/>
                <a:cs typeface="Arial"/>
                <a:sym typeface="Arial"/>
              </a:defRPr>
            </a:pPr>
            <a:r>
              <a:rPr lang="es-AR" sz="1900" dirty="0"/>
              <a:t>Clase sincrónica (6-9 hs)</a:t>
            </a:r>
          </a:p>
          <a:p>
            <a:pPr marL="342900" indent="-342900">
              <a:lnSpc>
                <a:spcPct val="136000"/>
              </a:lnSpc>
              <a:buFont typeface="Arial" panose="020B0604020202020204" pitchFamily="34" charset="0"/>
              <a:buChar char="•"/>
              <a:defRPr sz="1700" cap="none" spc="0">
                <a:solidFill>
                  <a:srgbClr val="41578E"/>
                </a:solidFill>
                <a:latin typeface="Arial"/>
                <a:ea typeface="Arial"/>
                <a:cs typeface="Arial"/>
                <a:sym typeface="Arial"/>
              </a:defRPr>
            </a:pPr>
            <a:r>
              <a:rPr lang="es-AR" sz="1900" dirty="0"/>
              <a:t>Presentación de la Técnica de la rejilla.</a:t>
            </a:r>
          </a:p>
          <a:p>
            <a:pPr marL="342900" indent="-342900">
              <a:lnSpc>
                <a:spcPct val="136000"/>
              </a:lnSpc>
              <a:buFont typeface="Arial" panose="020B0604020202020204" pitchFamily="34" charset="0"/>
              <a:buChar char="•"/>
              <a:defRPr sz="1700" cap="none" spc="0">
                <a:solidFill>
                  <a:srgbClr val="41578E"/>
                </a:solidFill>
                <a:latin typeface="Arial"/>
                <a:ea typeface="Arial"/>
                <a:cs typeface="Arial"/>
                <a:sym typeface="Arial"/>
              </a:defRPr>
            </a:pPr>
            <a:r>
              <a:rPr lang="es-AR" sz="1900" dirty="0"/>
              <a:t>Seguimiento de la monografía</a:t>
            </a:r>
          </a:p>
          <a:p>
            <a:pPr marL="342900" indent="-342900">
              <a:lnSpc>
                <a:spcPct val="136000"/>
              </a:lnSpc>
              <a:buFont typeface="Arial" panose="020B0604020202020204" pitchFamily="34" charset="0"/>
              <a:buChar char="•"/>
              <a:defRPr sz="1700" cap="none" spc="0">
                <a:solidFill>
                  <a:srgbClr val="41578E"/>
                </a:solidFill>
                <a:latin typeface="Arial"/>
                <a:ea typeface="Arial"/>
                <a:cs typeface="Arial"/>
                <a:sym typeface="Arial"/>
              </a:defRPr>
            </a:pPr>
            <a:r>
              <a:rPr lang="es-AR" sz="1900" dirty="0"/>
              <a:t>Cierre de clase, dudas o consultas</a:t>
            </a:r>
          </a:p>
          <a:p>
            <a:pPr>
              <a:lnSpc>
                <a:spcPct val="136000"/>
              </a:lnSpc>
              <a:defRPr sz="1700" cap="none" spc="0">
                <a:solidFill>
                  <a:srgbClr val="41578E"/>
                </a:solidFill>
                <a:latin typeface="Arial"/>
                <a:ea typeface="Arial"/>
                <a:cs typeface="Arial"/>
                <a:sym typeface="Arial"/>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administración </a:t>
            </a:r>
          </a:p>
        </p:txBody>
      </p:sp>
      <p:sp>
        <p:nvSpPr>
          <p:cNvPr id="263" name="Subtítulo 2"/>
          <p:cNvSpPr txBox="1">
            <a:spLocks noGrp="1"/>
          </p:cNvSpPr>
          <p:nvPr>
            <p:ph type="subTitle" idx="1"/>
          </p:nvPr>
        </p:nvSpPr>
        <p:spPr>
          <a:xfrm>
            <a:off x="685799" y="1928017"/>
            <a:ext cx="8239198" cy="4704008"/>
          </a:xfrm>
          <a:prstGeom prst="rect">
            <a:avLst/>
          </a:prstGeom>
        </p:spPr>
        <p:txBody>
          <a:bodyPr>
            <a:normAutofit/>
          </a:bodyPr>
          <a:lstStyle/>
          <a:p>
            <a:pPr marL="457200" indent="-457200">
              <a:buFont typeface="Arial"/>
              <a:buAutoNum type="arabicParenR" startAt="2"/>
              <a:defRPr/>
            </a:pPr>
            <a:endParaRPr lang="es-AR" sz="1800" b="1" dirty="0">
              <a:solidFill>
                <a:schemeClr val="tx1"/>
              </a:solidFill>
            </a:endParaRPr>
          </a:p>
          <a:p>
            <a:pPr marL="457200" indent="-457200">
              <a:buFont typeface="Arial"/>
              <a:buAutoNum type="arabicParenR" startAt="2"/>
              <a:defRPr/>
            </a:pPr>
            <a:r>
              <a:rPr lang="es-AR" sz="1800" b="1" dirty="0">
                <a:solidFill>
                  <a:schemeClr val="tx1"/>
                </a:solidFill>
              </a:rPr>
              <a:t>Elicitación de constructos</a:t>
            </a:r>
          </a:p>
          <a:p>
            <a:pPr marL="0" indent="0">
              <a:buFont typeface="Arial"/>
              <a:buNone/>
              <a:defRPr/>
            </a:pPr>
            <a:endParaRPr lang="es-AR" sz="1800" dirty="0">
              <a:solidFill>
                <a:schemeClr val="tx1"/>
              </a:solidFill>
            </a:endParaRPr>
          </a:p>
          <a:p>
            <a:pPr>
              <a:buFontTx/>
              <a:buChar char="-"/>
              <a:defRPr/>
            </a:pPr>
            <a:r>
              <a:rPr lang="es-AR" sz="1800" dirty="0">
                <a:solidFill>
                  <a:schemeClr val="tx1"/>
                </a:solidFill>
              </a:rPr>
              <a:t>Se sugiere el uso de díadas</a:t>
            </a:r>
          </a:p>
          <a:p>
            <a:pPr marL="0" indent="0">
              <a:buFont typeface="Arial"/>
              <a:buNone/>
              <a:defRPr/>
            </a:pPr>
            <a:endParaRPr lang="es-AR" sz="1800" dirty="0">
              <a:solidFill>
                <a:schemeClr val="tx1"/>
              </a:solidFill>
            </a:endParaRPr>
          </a:p>
          <a:p>
            <a:pPr>
              <a:buFontTx/>
              <a:buChar char="-"/>
              <a:defRPr/>
            </a:pPr>
            <a:r>
              <a:rPr lang="es-AR" sz="1800" dirty="0">
                <a:solidFill>
                  <a:schemeClr val="tx1"/>
                </a:solidFill>
              </a:rPr>
              <a:t>Tomar dos elementos y decir: </a:t>
            </a:r>
            <a:r>
              <a:rPr lang="es-AR" sz="1800" i="1" dirty="0">
                <a:solidFill>
                  <a:schemeClr val="tx1"/>
                </a:solidFill>
              </a:rPr>
              <a:t>“¿Cuál es la característica que tienen en común estos dos elementos?¿En qué se diferencian?”</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27315425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administración </a:t>
            </a:r>
          </a:p>
        </p:txBody>
      </p:sp>
      <p:sp>
        <p:nvSpPr>
          <p:cNvPr id="263" name="Subtítulo 2"/>
          <p:cNvSpPr txBox="1">
            <a:spLocks noGrp="1"/>
          </p:cNvSpPr>
          <p:nvPr>
            <p:ph type="subTitle" idx="1"/>
          </p:nvPr>
        </p:nvSpPr>
        <p:spPr>
          <a:xfrm>
            <a:off x="685799" y="2404267"/>
            <a:ext cx="8239198" cy="4704008"/>
          </a:xfrm>
          <a:prstGeom prst="rect">
            <a:avLst/>
          </a:prstGeom>
        </p:spPr>
        <p:txBody>
          <a:bodyPr>
            <a:normAutofit/>
          </a:bodyPr>
          <a:lstStyle/>
          <a:p>
            <a:pPr marL="0" indent="0">
              <a:buFont typeface="Arial"/>
              <a:buNone/>
              <a:defRPr/>
            </a:pPr>
            <a:r>
              <a:rPr lang="es-AR" sz="2000" b="1" dirty="0">
                <a:solidFill>
                  <a:schemeClr val="tx1"/>
                </a:solidFill>
                <a:effectLst>
                  <a:outerShdw blurRad="38100" dist="38100" dir="2700000" algn="tl">
                    <a:srgbClr val="000000">
                      <a:alpha val="43137"/>
                    </a:srgbClr>
                  </a:outerShdw>
                </a:effectLst>
              </a:rPr>
              <a:t>2)	Elicitación de constructos (cont.)</a:t>
            </a:r>
          </a:p>
          <a:p>
            <a:pPr marL="0" indent="0">
              <a:buFont typeface="Arial"/>
              <a:buNone/>
              <a:defRPr/>
            </a:pPr>
            <a:endParaRPr lang="es-AR" sz="2000" dirty="0">
              <a:solidFill>
                <a:schemeClr val="tx1"/>
              </a:solidFill>
            </a:endParaRPr>
          </a:p>
          <a:p>
            <a:pPr>
              <a:buFontTx/>
              <a:buChar char="-"/>
              <a:defRPr/>
            </a:pPr>
            <a:r>
              <a:rPr lang="es-AR" sz="2000" dirty="0">
                <a:solidFill>
                  <a:schemeClr val="tx1"/>
                </a:solidFill>
              </a:rPr>
              <a:t>La diferencia aporta directamente el par de opuestos</a:t>
            </a:r>
          </a:p>
          <a:p>
            <a:pPr>
              <a:buFontTx/>
              <a:buChar char="-"/>
              <a:defRPr/>
            </a:pPr>
            <a:r>
              <a:rPr lang="es-AR" sz="2000" dirty="0">
                <a:solidFill>
                  <a:schemeClr val="tx1"/>
                </a:solidFill>
              </a:rPr>
              <a:t>Ante la similitud debemos preguntar qué sería lo opuesto/contrario.</a:t>
            </a:r>
          </a:p>
          <a:p>
            <a:pPr>
              <a:buFontTx/>
              <a:buChar char="-"/>
              <a:defRPr/>
            </a:pPr>
            <a:r>
              <a:rPr lang="es-AR" sz="2000" dirty="0">
                <a:solidFill>
                  <a:schemeClr val="tx1"/>
                </a:solidFill>
              </a:rPr>
              <a:t>Finalizar cuando el sujeto ya no encuentra palabras o cuando llegamos al número de constructos que nos propusimos.</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39997701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administración </a:t>
            </a:r>
          </a:p>
        </p:txBody>
      </p:sp>
      <p:sp>
        <p:nvSpPr>
          <p:cNvPr id="263" name="Subtítulo 2"/>
          <p:cNvSpPr txBox="1">
            <a:spLocks noGrp="1"/>
          </p:cNvSpPr>
          <p:nvPr>
            <p:ph type="subTitle" idx="1"/>
          </p:nvPr>
        </p:nvSpPr>
        <p:spPr>
          <a:xfrm>
            <a:off x="685799" y="2404267"/>
            <a:ext cx="8239198" cy="4704008"/>
          </a:xfrm>
          <a:prstGeom prst="rect">
            <a:avLst/>
          </a:prstGeom>
        </p:spPr>
        <p:txBody>
          <a:bodyPr>
            <a:normAutofit/>
          </a:bodyPr>
          <a:lstStyle/>
          <a:p>
            <a:pPr marL="457200" indent="-457200">
              <a:buFont typeface="Arial"/>
              <a:buAutoNum type="arabicParenR" startAt="2"/>
              <a:defRPr/>
            </a:pPr>
            <a:r>
              <a:rPr lang="es-AR" b="1" dirty="0">
                <a:solidFill>
                  <a:schemeClr val="tx1"/>
                </a:solidFill>
                <a:effectLst>
                  <a:outerShdw blurRad="38100" dist="38100" dir="2700000" algn="tl">
                    <a:srgbClr val="000000">
                      <a:alpha val="43137"/>
                    </a:srgbClr>
                  </a:outerShdw>
                </a:effectLst>
              </a:rPr>
              <a:t>Elicitación de constructos (cont.)</a:t>
            </a:r>
          </a:p>
          <a:p>
            <a:pPr marL="0" indent="0">
              <a:buFont typeface="Arial"/>
              <a:buNone/>
              <a:defRPr/>
            </a:pPr>
            <a:endParaRPr lang="es-AR" b="1" dirty="0">
              <a:solidFill>
                <a:schemeClr val="tx1"/>
              </a:solidFill>
              <a:effectLst>
                <a:outerShdw blurRad="38100" dist="38100" dir="2700000" algn="tl">
                  <a:srgbClr val="000000">
                    <a:alpha val="43137"/>
                  </a:srgbClr>
                </a:outerShdw>
              </a:effectLst>
            </a:endParaRPr>
          </a:p>
          <a:p>
            <a:pPr>
              <a:buFontTx/>
              <a:buChar char="-"/>
              <a:defRPr/>
            </a:pPr>
            <a:r>
              <a:rPr lang="es-AR" dirty="0">
                <a:solidFill>
                  <a:schemeClr val="tx1"/>
                </a:solidFill>
              </a:rPr>
              <a:t>Procurar que cada elemento salga al menos una vez en las díadas que presentamos</a:t>
            </a:r>
          </a:p>
          <a:p>
            <a:pPr>
              <a:buFontTx/>
              <a:buChar char="-"/>
              <a:defRPr/>
            </a:pPr>
            <a:r>
              <a:rPr lang="es-AR" dirty="0">
                <a:solidFill>
                  <a:schemeClr val="tx1"/>
                </a:solidFill>
              </a:rPr>
              <a:t>Que el elemento YO salga en conjunto con seres más significativos</a:t>
            </a:r>
          </a:p>
          <a:p>
            <a:pPr>
              <a:buFontTx/>
              <a:buChar char="-"/>
              <a:defRPr/>
            </a:pPr>
            <a:r>
              <a:rPr lang="es-AR" dirty="0">
                <a:solidFill>
                  <a:schemeClr val="tx1"/>
                </a:solidFill>
              </a:rPr>
              <a:t>Excluir los elementos más «artificiales» como el IDEAL.</a:t>
            </a:r>
          </a:p>
          <a:p>
            <a:pPr>
              <a:buFontTx/>
              <a:buChar char="-"/>
              <a:defRPr/>
            </a:pPr>
            <a:r>
              <a:rPr lang="es-AR" dirty="0">
                <a:solidFill>
                  <a:schemeClr val="tx1"/>
                </a:solidFill>
              </a:rPr>
              <a:t>Dedicar más tiempo a las díadas de elementos más significativos</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20410040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administración </a:t>
            </a:r>
          </a:p>
        </p:txBody>
      </p:sp>
      <p:sp>
        <p:nvSpPr>
          <p:cNvPr id="263" name="Subtítulo 2"/>
          <p:cNvSpPr txBox="1">
            <a:spLocks noGrp="1"/>
          </p:cNvSpPr>
          <p:nvPr>
            <p:ph type="subTitle" idx="1"/>
          </p:nvPr>
        </p:nvSpPr>
        <p:spPr>
          <a:xfrm>
            <a:off x="452400" y="2013742"/>
            <a:ext cx="8239198" cy="4704008"/>
          </a:xfrm>
          <a:prstGeom prst="rect">
            <a:avLst/>
          </a:prstGeom>
        </p:spPr>
        <p:txBody>
          <a:bodyPr>
            <a:normAutofit/>
          </a:bodyPr>
          <a:lstStyle/>
          <a:p>
            <a:pPr marL="0" indent="0">
              <a:buFont typeface="Arial"/>
              <a:buNone/>
              <a:defRPr/>
            </a:pPr>
            <a:r>
              <a:rPr lang="es-AR" b="1" dirty="0">
                <a:solidFill>
                  <a:schemeClr val="tx1"/>
                </a:solidFill>
                <a:effectLst>
                  <a:outerShdw blurRad="38100" dist="38100" dir="2700000" algn="tl">
                    <a:srgbClr val="000000">
                      <a:alpha val="43137"/>
                    </a:srgbClr>
                  </a:outerShdw>
                </a:effectLst>
              </a:rPr>
              <a:t>2) Elicitación de constructos (cont.)</a:t>
            </a:r>
          </a:p>
          <a:p>
            <a:pPr marL="0" indent="0">
              <a:buFont typeface="Arial"/>
              <a:buNone/>
              <a:defRPr/>
            </a:pPr>
            <a:endParaRPr lang="es-AR" dirty="0">
              <a:solidFill>
                <a:schemeClr val="tx1"/>
              </a:solidFill>
            </a:endParaRPr>
          </a:p>
          <a:p>
            <a:pPr marL="0" indent="0">
              <a:buFont typeface="Arial"/>
              <a:buNone/>
              <a:defRPr/>
            </a:pPr>
            <a:r>
              <a:rPr lang="es-AR" dirty="0">
                <a:solidFill>
                  <a:schemeClr val="tx1"/>
                </a:solidFill>
              </a:rPr>
              <a:t>Excluir: </a:t>
            </a:r>
          </a:p>
          <a:p>
            <a:pPr marL="0" indent="0">
              <a:buFont typeface="Arial"/>
              <a:buNone/>
              <a:defRPr/>
            </a:pPr>
            <a:r>
              <a:rPr lang="es-AR" dirty="0">
                <a:solidFill>
                  <a:schemeClr val="tx1"/>
                </a:solidFill>
              </a:rPr>
              <a:t>-Constructos muy permeables (</a:t>
            </a:r>
            <a:r>
              <a:rPr lang="es-AR" dirty="0" err="1">
                <a:solidFill>
                  <a:schemeClr val="tx1"/>
                </a:solidFill>
              </a:rPr>
              <a:t>ej</a:t>
            </a:r>
            <a:r>
              <a:rPr lang="es-AR" dirty="0">
                <a:solidFill>
                  <a:schemeClr val="tx1"/>
                </a:solidFill>
              </a:rPr>
              <a:t>: hombre-mujer)</a:t>
            </a:r>
          </a:p>
          <a:p>
            <a:pPr>
              <a:buFontTx/>
              <a:buChar char="-"/>
              <a:defRPr/>
            </a:pPr>
            <a:r>
              <a:rPr lang="es-AR" dirty="0">
                <a:solidFill>
                  <a:schemeClr val="tx1"/>
                </a:solidFill>
              </a:rPr>
              <a:t>Constructos impermeables</a:t>
            </a:r>
          </a:p>
          <a:p>
            <a:pPr>
              <a:buFontTx/>
              <a:buChar char="-"/>
              <a:defRPr/>
            </a:pPr>
            <a:r>
              <a:rPr lang="es-AR" dirty="0">
                <a:solidFill>
                  <a:schemeClr val="tx1"/>
                </a:solidFill>
              </a:rPr>
              <a:t>Constructos situacionales</a:t>
            </a:r>
          </a:p>
          <a:p>
            <a:pPr>
              <a:buFontTx/>
              <a:buChar char="-"/>
              <a:defRPr/>
            </a:pPr>
            <a:r>
              <a:rPr lang="es-AR" dirty="0">
                <a:solidFill>
                  <a:schemeClr val="tx1"/>
                </a:solidFill>
              </a:rPr>
              <a:t>Constructos superficiales</a:t>
            </a:r>
          </a:p>
          <a:p>
            <a:pPr>
              <a:buFontTx/>
              <a:buChar char="-"/>
              <a:defRPr/>
            </a:pPr>
            <a:r>
              <a:rPr lang="es-AR" dirty="0">
                <a:solidFill>
                  <a:schemeClr val="tx1"/>
                </a:solidFill>
              </a:rPr>
              <a:t>Constructos derivados de un título de rol</a:t>
            </a:r>
          </a:p>
          <a:p>
            <a:pPr>
              <a:buFontTx/>
              <a:buChar char="-"/>
              <a:defRPr/>
            </a:pPr>
            <a:r>
              <a:rPr lang="es-AR" dirty="0">
                <a:solidFill>
                  <a:schemeClr val="tx1"/>
                </a:solidFill>
              </a:rPr>
              <a:t>Constructos muy vagos</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4546662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administración </a:t>
            </a:r>
          </a:p>
        </p:txBody>
      </p:sp>
      <p:sp>
        <p:nvSpPr>
          <p:cNvPr id="263" name="Subtítulo 2"/>
          <p:cNvSpPr txBox="1">
            <a:spLocks noGrp="1"/>
          </p:cNvSpPr>
          <p:nvPr>
            <p:ph type="subTitle" idx="1"/>
          </p:nvPr>
        </p:nvSpPr>
        <p:spPr>
          <a:xfrm>
            <a:off x="452400" y="2153992"/>
            <a:ext cx="8239198" cy="4704008"/>
          </a:xfrm>
          <a:prstGeom prst="rect">
            <a:avLst/>
          </a:prstGeom>
        </p:spPr>
        <p:txBody>
          <a:bodyPr>
            <a:normAutofit/>
          </a:bodyPr>
          <a:lstStyle/>
          <a:p>
            <a:pPr marL="0" indent="0">
              <a:buFont typeface="Arial"/>
              <a:buNone/>
              <a:defRPr/>
            </a:pPr>
            <a:r>
              <a:rPr lang="es-AR" b="1" dirty="0">
                <a:solidFill>
                  <a:schemeClr val="tx1"/>
                </a:solidFill>
              </a:rPr>
              <a:t>3) Puntuar (escala tipo Likert)</a:t>
            </a:r>
          </a:p>
          <a:p>
            <a:pPr>
              <a:buFontTx/>
              <a:buChar char="-"/>
              <a:defRPr/>
            </a:pPr>
            <a:r>
              <a:rPr lang="es-AR" dirty="0">
                <a:solidFill>
                  <a:schemeClr val="tx1"/>
                </a:solidFill>
              </a:rPr>
              <a:t>A cada elemento se le asigna un valor en una escala definida por los dos polos de los constructos</a:t>
            </a:r>
          </a:p>
          <a:p>
            <a:pPr marL="0" indent="0" algn="just">
              <a:buFont typeface="Arial"/>
              <a:buNone/>
              <a:defRPr/>
            </a:pPr>
            <a:endParaRPr lang="es-AR" dirty="0">
              <a:solidFill>
                <a:schemeClr val="tx1"/>
              </a:solidFill>
            </a:endParaRPr>
          </a:p>
          <a:p>
            <a:pPr marL="0" indent="0" algn="just">
              <a:buFont typeface="Arial"/>
              <a:buNone/>
              <a:defRPr/>
            </a:pPr>
            <a:r>
              <a:rPr lang="es-AR" i="1" dirty="0">
                <a:solidFill>
                  <a:schemeClr val="tx1"/>
                </a:solidFill>
                <a:effectLst>
                  <a:outerShdw blurRad="38100" dist="38100" dir="2700000" algn="tl">
                    <a:srgbClr val="000000">
                      <a:alpha val="43137"/>
                    </a:srgbClr>
                  </a:outerShdw>
                </a:effectLst>
              </a:rPr>
              <a:t>Instrucciones: </a:t>
            </a:r>
            <a:r>
              <a:rPr lang="es-AR" i="1" dirty="0">
                <a:solidFill>
                  <a:schemeClr val="tx1"/>
                </a:solidFill>
              </a:rPr>
              <a:t>«Cada elemento debe puntuarse del 1 al 7 de acuerdo al grado de identificación que tenga con los polos del constructo, teniendo en cuenta la siguiente gradación (por ej.): 1. Muy honrada 2. Bastante Honrada 3. Un poco honrada 4. PUNTO MEDIO 5. Un poco sin vergüenza 6. Bastante sin vergüenza 7. Muy sin vergüenza.»</a:t>
            </a:r>
            <a:endParaRPr lang="es-AR" sz="1800" i="1" dirty="0"/>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27802657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administración </a:t>
            </a:r>
          </a:p>
        </p:txBody>
      </p:sp>
      <p:sp>
        <p:nvSpPr>
          <p:cNvPr id="263" name="Subtítulo 2"/>
          <p:cNvSpPr txBox="1">
            <a:spLocks noGrp="1"/>
          </p:cNvSpPr>
          <p:nvPr>
            <p:ph type="subTitle" idx="1"/>
          </p:nvPr>
        </p:nvSpPr>
        <p:spPr>
          <a:xfrm>
            <a:off x="685799" y="2404267"/>
            <a:ext cx="8239198" cy="4704008"/>
          </a:xfrm>
          <a:prstGeom prst="rect">
            <a:avLst/>
          </a:prstGeom>
        </p:spPr>
        <p:txBody>
          <a:bodyPr>
            <a:normAutofit/>
          </a:bodyPr>
          <a:lstStyle/>
          <a:p>
            <a:pPr marL="0" indent="0">
              <a:buFont typeface="Arial"/>
              <a:buNone/>
              <a:defRPr/>
            </a:pPr>
            <a:endParaRPr lang="es-AR" dirty="0">
              <a:solidFill>
                <a:schemeClr val="tx1"/>
              </a:solidFill>
            </a:endParaRPr>
          </a:p>
          <a:p>
            <a:pPr marL="457200" indent="-457200">
              <a:buFont typeface="Arial"/>
              <a:buAutoNum type="arabicParenR" startAt="4"/>
              <a:defRPr/>
            </a:pPr>
            <a:r>
              <a:rPr lang="es-AR" b="1" dirty="0">
                <a:solidFill>
                  <a:schemeClr val="tx1"/>
                </a:solidFill>
              </a:rPr>
              <a:t>Análisis de los datos</a:t>
            </a:r>
          </a:p>
          <a:p>
            <a:pPr marL="0" indent="0">
              <a:buFont typeface="Arial"/>
              <a:buNone/>
              <a:defRPr/>
            </a:pPr>
            <a:endParaRPr lang="es-AR" b="1" dirty="0">
              <a:solidFill>
                <a:schemeClr val="tx1"/>
              </a:solidFill>
            </a:endParaRPr>
          </a:p>
          <a:p>
            <a:pPr>
              <a:buFontTx/>
              <a:buChar char="-"/>
              <a:defRPr/>
            </a:pPr>
            <a:r>
              <a:rPr lang="es-AR" dirty="0">
                <a:solidFill>
                  <a:schemeClr val="tx1"/>
                </a:solidFill>
              </a:rPr>
              <a:t>Aspecto cualitativo</a:t>
            </a:r>
          </a:p>
          <a:p>
            <a:pPr>
              <a:buFontTx/>
              <a:buChar char="-"/>
              <a:defRPr/>
            </a:pPr>
            <a:r>
              <a:rPr lang="es-AR" dirty="0">
                <a:solidFill>
                  <a:schemeClr val="tx1"/>
                </a:solidFill>
              </a:rPr>
              <a:t>Aspecto cuantitativo (RECORD v. 2.0; </a:t>
            </a:r>
            <a:r>
              <a:rPr lang="es-AR" dirty="0" err="1">
                <a:solidFill>
                  <a:schemeClr val="tx1"/>
                </a:solidFill>
              </a:rPr>
              <a:t>Feixas</a:t>
            </a:r>
            <a:r>
              <a:rPr lang="es-AR" dirty="0">
                <a:solidFill>
                  <a:schemeClr val="tx1"/>
                </a:solidFill>
              </a:rPr>
              <a:t> &amp; Cornejo, 1996)</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33362603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a:bodyPr>
          <a:lstStyle>
            <a:lvl1pPr>
              <a:defRPr sz="2800" spc="-100"/>
            </a:lvl1pPr>
          </a:lstStyle>
          <a:p>
            <a:pPr algn="ctr"/>
            <a:r>
              <a:rPr lang="es-AR" dirty="0">
                <a:solidFill>
                  <a:srgbClr val="C00000"/>
                </a:solidFill>
              </a:rPr>
              <a:t>Ejercicio Práctico</a:t>
            </a:r>
          </a:p>
        </p:txBody>
      </p:sp>
      <p:sp>
        <p:nvSpPr>
          <p:cNvPr id="263" name="Subtítulo 2"/>
          <p:cNvSpPr txBox="1">
            <a:spLocks noGrp="1"/>
          </p:cNvSpPr>
          <p:nvPr>
            <p:ph type="subTitle" idx="1"/>
          </p:nvPr>
        </p:nvSpPr>
        <p:spPr>
          <a:xfrm>
            <a:off x="685799" y="2242342"/>
            <a:ext cx="8239198" cy="4704008"/>
          </a:xfrm>
          <a:prstGeom prst="rect">
            <a:avLst/>
          </a:prstGeom>
        </p:spPr>
        <p:txBody>
          <a:bodyPr>
            <a:normAutofit/>
          </a:bodyPr>
          <a:lstStyle/>
          <a:p>
            <a:pPr marL="0" indent="0">
              <a:buFont typeface="Arial" panose="020B0604020202020204" pitchFamily="34" charset="0"/>
              <a:buNone/>
            </a:pPr>
            <a:endParaRPr lang="es-AR" altLang="es-AR" sz="2000" dirty="0">
              <a:solidFill>
                <a:schemeClr val="tx1"/>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s-AR" altLang="es-AR" sz="2000" dirty="0">
              <a:solidFill>
                <a:schemeClr val="tx1"/>
              </a:solidFill>
              <a:latin typeface="Arial" panose="020B0604020202020204" pitchFamily="34" charset="0"/>
              <a:cs typeface="Arial" panose="020B0604020202020204" pitchFamily="34" charset="0"/>
            </a:endParaRPr>
          </a:p>
          <a:p>
            <a:pPr marL="0" indent="0" algn="ctr">
              <a:buFont typeface="Arial" panose="020B0604020202020204" pitchFamily="34" charset="0"/>
              <a:buNone/>
            </a:pPr>
            <a:r>
              <a:rPr lang="es-AR" altLang="es-AR" sz="1800" dirty="0">
                <a:solidFill>
                  <a:schemeClr val="tx1"/>
                </a:solidFill>
                <a:latin typeface="Arial" panose="020B0604020202020204" pitchFamily="34" charset="0"/>
                <a:cs typeface="Arial" panose="020B0604020202020204" pitchFamily="34" charset="0"/>
              </a:rPr>
              <a:t>Administración de la Técnica</a:t>
            </a:r>
          </a:p>
          <a:p>
            <a:pPr>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pic>
        <p:nvPicPr>
          <p:cNvPr id="5" name="Picture 2">
            <a:extLst>
              <a:ext uri="{FF2B5EF4-FFF2-40B4-BE49-F238E27FC236}">
                <a16:creationId xmlns:a16="http://schemas.microsoft.com/office/drawing/2014/main" id="{A6632240-BA9A-485A-8C31-7FDA933B33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991027"/>
            <a:ext cx="1266825" cy="126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365711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interpretación </a:t>
            </a:r>
          </a:p>
        </p:txBody>
      </p:sp>
      <p:sp>
        <p:nvSpPr>
          <p:cNvPr id="263" name="Subtítulo 2"/>
          <p:cNvSpPr txBox="1">
            <a:spLocks noGrp="1"/>
          </p:cNvSpPr>
          <p:nvPr>
            <p:ph type="subTitle" idx="1"/>
          </p:nvPr>
        </p:nvSpPr>
        <p:spPr>
          <a:xfrm>
            <a:off x="452400" y="1844467"/>
            <a:ext cx="8239198" cy="4704008"/>
          </a:xfrm>
          <a:prstGeom prst="rect">
            <a:avLst/>
          </a:prstGeom>
        </p:spPr>
        <p:txBody>
          <a:bodyPr>
            <a:normAutofit/>
          </a:bodyPr>
          <a:lstStyle/>
          <a:p>
            <a:pPr>
              <a:defRPr/>
            </a:pPr>
            <a:endParaRPr lang="es-AR" sz="1700" dirty="0">
              <a:solidFill>
                <a:srgbClr val="002060"/>
              </a:solidFill>
            </a:endParaRPr>
          </a:p>
          <a:p>
            <a:pPr>
              <a:buFont typeface="Wingdings" pitchFamily="2" charset="2"/>
              <a:buChar char="Ø"/>
              <a:defRPr/>
            </a:pPr>
            <a:r>
              <a:rPr lang="es-AR" sz="1700" u="sng" dirty="0">
                <a:solidFill>
                  <a:srgbClr val="002060"/>
                </a:solidFill>
                <a:effectLst>
                  <a:outerShdw blurRad="38100" dist="38100" dir="2700000" algn="tl">
                    <a:srgbClr val="000000">
                      <a:alpha val="43137"/>
                    </a:srgbClr>
                  </a:outerShdw>
                </a:effectLst>
                <a:latin typeface="Arial" pitchFamily="34" charset="0"/>
                <a:cs typeface="Arial" pitchFamily="34" charset="0"/>
              </a:rPr>
              <a:t>ANÁLISIS DE CONTENIDO DE LOS CONSTRUCTOS: </a:t>
            </a:r>
            <a:r>
              <a:rPr lang="es-AR" sz="1700" dirty="0">
                <a:solidFill>
                  <a:srgbClr val="002060"/>
                </a:solidFill>
                <a:latin typeface="Arial" pitchFamily="34" charset="0"/>
                <a:cs typeface="Arial" pitchFamily="34" charset="0"/>
              </a:rPr>
              <a:t> identificar los temas más predominantes en diferentes áreas (moral, emocional, relacional, personal, intelectual, valores). La presencia de varios constructos sobre mismo contenido dan cuenta de las áreas con más estructura y relevancia en la red de significados.</a:t>
            </a:r>
          </a:p>
          <a:p>
            <a:pPr>
              <a:buFont typeface="Wingdings" pitchFamily="2" charset="2"/>
              <a:buChar char="Ø"/>
              <a:defRPr/>
            </a:pPr>
            <a:endParaRPr lang="es-AR" sz="1700" dirty="0">
              <a:solidFill>
                <a:srgbClr val="002060"/>
              </a:solidFill>
              <a:latin typeface="Arial" pitchFamily="34" charset="0"/>
              <a:cs typeface="Arial" pitchFamily="34" charset="0"/>
            </a:endParaRPr>
          </a:p>
          <a:p>
            <a:pPr>
              <a:buFont typeface="Wingdings" pitchFamily="2" charset="2"/>
              <a:buChar char="Ø"/>
              <a:defRPr/>
            </a:pPr>
            <a:r>
              <a:rPr lang="es-AR" sz="1700" u="sng" dirty="0">
                <a:solidFill>
                  <a:srgbClr val="002060"/>
                </a:solidFill>
                <a:effectLst>
                  <a:outerShdw blurRad="38100" dist="38100" dir="2700000" algn="tl">
                    <a:srgbClr val="000000">
                      <a:alpha val="43137"/>
                    </a:srgbClr>
                  </a:outerShdw>
                </a:effectLst>
                <a:latin typeface="Arial" pitchFamily="34" charset="0"/>
                <a:cs typeface="Arial" pitchFamily="34" charset="0"/>
              </a:rPr>
              <a:t>CONSTRUCTOS IDIOSINCRÁSICOS</a:t>
            </a:r>
            <a:r>
              <a:rPr lang="es-AR" sz="1700" dirty="0">
                <a:solidFill>
                  <a:srgbClr val="002060"/>
                </a:solidFill>
                <a:latin typeface="Arial" pitchFamily="34" charset="0"/>
                <a:cs typeface="Arial" pitchFamily="34" charset="0"/>
              </a:rPr>
              <a:t>: aquellos que tiene una definición personal incluso diferente a la convención. Por ej. Comprensiva-Interesada </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20914846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interpretación </a:t>
            </a:r>
          </a:p>
        </p:txBody>
      </p:sp>
      <p:sp>
        <p:nvSpPr>
          <p:cNvPr id="263" name="Subtítulo 2"/>
          <p:cNvSpPr txBox="1">
            <a:spLocks noGrp="1"/>
          </p:cNvSpPr>
          <p:nvPr>
            <p:ph type="subTitle" idx="1"/>
          </p:nvPr>
        </p:nvSpPr>
        <p:spPr>
          <a:xfrm>
            <a:off x="452400" y="1844467"/>
            <a:ext cx="8239198" cy="4704008"/>
          </a:xfrm>
          <a:prstGeom prst="rect">
            <a:avLst/>
          </a:prstGeom>
        </p:spPr>
        <p:txBody>
          <a:bodyPr>
            <a:normAutofit/>
          </a:bodyPr>
          <a:lstStyle/>
          <a:p>
            <a:pPr>
              <a:defRPr/>
            </a:pPr>
            <a:endParaRPr lang="es-AR" sz="1700" dirty="0">
              <a:solidFill>
                <a:srgbClr val="002060"/>
              </a:solidFill>
            </a:endParaRPr>
          </a:p>
          <a:p>
            <a:pPr>
              <a:buFont typeface="Wingdings" pitchFamily="2" charset="2"/>
              <a:buChar char="Ø"/>
              <a:defRPr/>
            </a:pPr>
            <a:r>
              <a:rPr lang="es-AR" sz="1700" u="sng" dirty="0">
                <a:solidFill>
                  <a:srgbClr val="002060"/>
                </a:solidFill>
                <a:effectLst>
                  <a:outerShdw blurRad="38100" dist="38100" dir="2700000" algn="tl">
                    <a:srgbClr val="000000">
                      <a:alpha val="43137"/>
                    </a:srgbClr>
                  </a:outerShdw>
                </a:effectLst>
                <a:latin typeface="Arial" pitchFamily="34" charset="0"/>
                <a:cs typeface="Arial" pitchFamily="34" charset="0"/>
              </a:rPr>
              <a:t>AUTODEFINICIÓN:</a:t>
            </a:r>
            <a:r>
              <a:rPr lang="es-AR" sz="1700" dirty="0">
                <a:solidFill>
                  <a:srgbClr val="002060"/>
                </a:solidFill>
                <a:latin typeface="Arial" pitchFamily="34" charset="0"/>
                <a:cs typeface="Arial" pitchFamily="34" charset="0"/>
              </a:rPr>
              <a:t> constructos que puntúan más en los extremos en el elemento “YO ACTUAL”; se obtiene aproximación descriptiva y válida de la construcción del sí-mismo del paciente, de su </a:t>
            </a:r>
            <a:r>
              <a:rPr lang="es-AR" sz="1700" dirty="0" err="1">
                <a:solidFill>
                  <a:srgbClr val="002060"/>
                </a:solidFill>
                <a:latin typeface="Arial" pitchFamily="34" charset="0"/>
                <a:cs typeface="Arial" pitchFamily="34" charset="0"/>
              </a:rPr>
              <a:t>auto-concepto</a:t>
            </a:r>
            <a:r>
              <a:rPr lang="es-AR" sz="1700" dirty="0">
                <a:solidFill>
                  <a:srgbClr val="002060"/>
                </a:solidFill>
                <a:latin typeface="Arial" pitchFamily="34" charset="0"/>
                <a:cs typeface="Arial" pitchFamily="34" charset="0"/>
              </a:rPr>
              <a:t> y su identidad.</a:t>
            </a:r>
          </a:p>
          <a:p>
            <a:pPr>
              <a:buFont typeface="Wingdings" pitchFamily="2" charset="2"/>
              <a:buChar char="Ø"/>
              <a:defRPr/>
            </a:pPr>
            <a:endParaRPr lang="es-AR" sz="1700" dirty="0">
              <a:solidFill>
                <a:srgbClr val="002060"/>
              </a:solidFill>
              <a:latin typeface="Arial" pitchFamily="34" charset="0"/>
              <a:cs typeface="Arial" pitchFamily="34" charset="0"/>
            </a:endParaRPr>
          </a:p>
          <a:p>
            <a:pPr>
              <a:buFont typeface="Wingdings" pitchFamily="2" charset="2"/>
              <a:buChar char="Ø"/>
              <a:defRPr/>
            </a:pPr>
            <a:r>
              <a:rPr lang="es-AR" sz="1700" u="sng" dirty="0">
                <a:solidFill>
                  <a:srgbClr val="002060"/>
                </a:solidFill>
                <a:effectLst>
                  <a:outerShdw blurRad="38100" dist="38100" dir="2700000" algn="tl">
                    <a:srgbClr val="000000">
                      <a:alpha val="43137"/>
                    </a:srgbClr>
                  </a:outerShdw>
                </a:effectLst>
                <a:latin typeface="Arial" pitchFamily="34" charset="0"/>
                <a:cs typeface="Arial" pitchFamily="34" charset="0"/>
              </a:rPr>
              <a:t>CONSTRUCTOS DISCREPANTES: </a:t>
            </a:r>
            <a:r>
              <a:rPr lang="es-AR" sz="1700" dirty="0">
                <a:solidFill>
                  <a:srgbClr val="002060"/>
                </a:solidFill>
                <a:effectLst>
                  <a:outerShdw blurRad="38100" dist="38100" dir="2700000" algn="tl">
                    <a:srgbClr val="000000">
                      <a:alpha val="43137"/>
                    </a:srgbClr>
                  </a:outerShdw>
                </a:effectLst>
                <a:latin typeface="Arial" pitchFamily="34" charset="0"/>
                <a:cs typeface="Arial" pitchFamily="34" charset="0"/>
              </a:rPr>
              <a:t> </a:t>
            </a:r>
            <a:r>
              <a:rPr lang="es-AR" sz="1700" dirty="0">
                <a:solidFill>
                  <a:srgbClr val="002060"/>
                </a:solidFill>
                <a:latin typeface="Arial" pitchFamily="34" charset="0"/>
                <a:cs typeface="Arial" pitchFamily="34" charset="0"/>
              </a:rPr>
              <a:t>en la comparación entre elementos del «yo actual» y «yo ideal»,  se trata de constructos en que el “YO ACTUAL” se sitúa en un polo y el “YO IDEAL” en otro</a:t>
            </a:r>
            <a:r>
              <a:rPr lang="es-AR" sz="1700" i="1" dirty="0">
                <a:solidFill>
                  <a:srgbClr val="002060"/>
                </a:solidFill>
                <a:latin typeface="Arial" pitchFamily="34" charset="0"/>
                <a:cs typeface="Arial" pitchFamily="34" charset="0"/>
              </a:rPr>
              <a:t>. </a:t>
            </a:r>
            <a:r>
              <a:rPr lang="es-AR" sz="1700" dirty="0">
                <a:solidFill>
                  <a:srgbClr val="002060"/>
                </a:solidFill>
                <a:latin typeface="Arial" pitchFamily="34" charset="0"/>
                <a:cs typeface="Arial" pitchFamily="34" charset="0"/>
              </a:rPr>
              <a:t>Suelen coincidir con el motivo de consulta.</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12952795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interpretación </a:t>
            </a:r>
          </a:p>
        </p:txBody>
      </p:sp>
      <p:sp>
        <p:nvSpPr>
          <p:cNvPr id="263" name="Subtítulo 2"/>
          <p:cNvSpPr txBox="1">
            <a:spLocks noGrp="1"/>
          </p:cNvSpPr>
          <p:nvPr>
            <p:ph type="subTitle" idx="1"/>
          </p:nvPr>
        </p:nvSpPr>
        <p:spPr>
          <a:xfrm>
            <a:off x="452400" y="2179184"/>
            <a:ext cx="8239198" cy="4704008"/>
          </a:xfrm>
          <a:prstGeom prst="rect">
            <a:avLst/>
          </a:prstGeom>
        </p:spPr>
        <p:txBody>
          <a:bodyPr>
            <a:normAutofit/>
          </a:bodyPr>
          <a:lstStyle/>
          <a:p>
            <a:pPr marL="0" indent="0">
              <a:buFont typeface="Arial" charset="0"/>
              <a:buNone/>
              <a:defRPr/>
            </a:pPr>
            <a:endParaRPr lang="es-AR" sz="1800" dirty="0">
              <a:solidFill>
                <a:srgbClr val="002060"/>
              </a:solidFill>
              <a:latin typeface="Arial" pitchFamily="34" charset="0"/>
              <a:cs typeface="Arial" pitchFamily="34" charset="0"/>
            </a:endParaRPr>
          </a:p>
          <a:p>
            <a:pPr>
              <a:buFont typeface="Wingdings" pitchFamily="2" charset="2"/>
              <a:buChar char="Ø"/>
              <a:defRPr/>
            </a:pPr>
            <a:r>
              <a:rPr lang="es-AR" sz="1800" u="sng" dirty="0">
                <a:solidFill>
                  <a:srgbClr val="002060"/>
                </a:solidFill>
                <a:effectLst>
                  <a:outerShdw blurRad="38100" dist="38100" dir="2700000" algn="tl">
                    <a:srgbClr val="000000">
                      <a:alpha val="43137"/>
                    </a:srgbClr>
                  </a:outerShdw>
                </a:effectLst>
                <a:latin typeface="Arial" pitchFamily="34" charset="0"/>
                <a:cs typeface="Arial" pitchFamily="34" charset="0"/>
              </a:rPr>
              <a:t>CONSTRUCTOS CONGRUENTES: </a:t>
            </a:r>
            <a:r>
              <a:rPr lang="es-AR" sz="1800" dirty="0">
                <a:solidFill>
                  <a:srgbClr val="002060"/>
                </a:solidFill>
                <a:effectLst>
                  <a:outerShdw blurRad="38100" dist="38100" dir="2700000" algn="tl">
                    <a:srgbClr val="000000">
                      <a:alpha val="43137"/>
                    </a:srgbClr>
                  </a:outerShdw>
                </a:effectLst>
                <a:latin typeface="Arial" pitchFamily="34" charset="0"/>
                <a:cs typeface="Arial" pitchFamily="34" charset="0"/>
              </a:rPr>
              <a:t> </a:t>
            </a:r>
            <a:r>
              <a:rPr lang="es-AR" sz="1800" dirty="0">
                <a:solidFill>
                  <a:srgbClr val="002060"/>
                </a:solidFill>
                <a:latin typeface="Arial" pitchFamily="34" charset="0"/>
                <a:cs typeface="Arial" pitchFamily="34" charset="0"/>
              </a:rPr>
              <a:t>en la comparación entre elementos del «yo actual» y «yo ideal», las puntuaciones son idénticas o difieren por poco. Son los aspectos que NO queremos cambiar.  </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20325172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Repaso </a:t>
            </a:r>
            <a:br>
              <a:rPr lang="es-AR" dirty="0">
                <a:solidFill>
                  <a:srgbClr val="C00000"/>
                </a:solidFill>
              </a:rPr>
            </a:br>
            <a:r>
              <a:rPr lang="es-AR" dirty="0">
                <a:solidFill>
                  <a:srgbClr val="C00000"/>
                </a:solidFill>
              </a:rPr>
              <a:t>TEORÍA DE LOS CONSTRUCTOS PERSONALES (1955)</a:t>
            </a:r>
            <a:br>
              <a:rPr lang="es-AR" dirty="0">
                <a:solidFill>
                  <a:srgbClr val="C00000"/>
                </a:solidFill>
              </a:rPr>
            </a:br>
            <a:r>
              <a:rPr lang="es-AR" dirty="0">
                <a:solidFill>
                  <a:srgbClr val="C00000"/>
                </a:solidFill>
              </a:rPr>
              <a:t>George </a:t>
            </a:r>
            <a:r>
              <a:rPr lang="es-AR" dirty="0" err="1">
                <a:solidFill>
                  <a:srgbClr val="C00000"/>
                </a:solidFill>
              </a:rPr>
              <a:t>kelly</a:t>
            </a:r>
            <a:endParaRPr lang="es-AR" dirty="0">
              <a:solidFill>
                <a:srgbClr val="C00000"/>
              </a:solidFill>
            </a:endParaRPr>
          </a:p>
        </p:txBody>
      </p:sp>
      <p:sp>
        <p:nvSpPr>
          <p:cNvPr id="263" name="Subtítulo 2"/>
          <p:cNvSpPr txBox="1">
            <a:spLocks noGrp="1"/>
          </p:cNvSpPr>
          <p:nvPr>
            <p:ph type="subTitle" idx="1"/>
          </p:nvPr>
        </p:nvSpPr>
        <p:spPr>
          <a:xfrm>
            <a:off x="685799" y="2153992"/>
            <a:ext cx="8239198" cy="4704008"/>
          </a:xfrm>
          <a:prstGeom prst="rect">
            <a:avLst/>
          </a:prstGeom>
        </p:spPr>
        <p:txBody>
          <a:bodyPr>
            <a:normAutofit/>
          </a:bodyPr>
          <a:lstStyle/>
          <a:p>
            <a:pPr>
              <a:defRPr/>
            </a:pPr>
            <a:r>
              <a:rPr lang="es-AR" sz="1800" u="sng" dirty="0">
                <a:solidFill>
                  <a:schemeClr val="tx1"/>
                </a:solidFill>
              </a:rPr>
              <a:t>Constructo</a:t>
            </a:r>
          </a:p>
          <a:p>
            <a:pPr>
              <a:defRPr/>
            </a:pPr>
            <a:endParaRPr lang="es-AR" sz="1800" dirty="0">
              <a:solidFill>
                <a:schemeClr val="tx1"/>
              </a:solidFill>
            </a:endParaRPr>
          </a:p>
          <a:p>
            <a:pPr>
              <a:buFont typeface="Wingdings" pitchFamily="2" charset="2"/>
              <a:buChar char="ü"/>
              <a:defRPr/>
            </a:pPr>
            <a:r>
              <a:rPr lang="es-AR" sz="1800" dirty="0">
                <a:solidFill>
                  <a:schemeClr val="tx1"/>
                </a:solidFill>
              </a:rPr>
              <a:t>Ideas o categorías que la gente emplea para interpretar su mundo</a:t>
            </a:r>
          </a:p>
          <a:p>
            <a:pPr>
              <a:defRPr/>
            </a:pPr>
            <a:endParaRPr lang="es-AR" sz="1800" dirty="0">
              <a:solidFill>
                <a:schemeClr val="tx1"/>
              </a:solidFill>
            </a:endParaRPr>
          </a:p>
          <a:p>
            <a:pPr>
              <a:defRPr/>
            </a:pPr>
            <a:r>
              <a:rPr lang="es-AR" sz="1800" dirty="0">
                <a:solidFill>
                  <a:schemeClr val="tx1"/>
                </a:solidFill>
              </a:rPr>
              <a:t>A través de procesos cognitivos como:</a:t>
            </a:r>
          </a:p>
          <a:p>
            <a:pPr>
              <a:buFont typeface="Wingdings" pitchFamily="2" charset="2"/>
              <a:buChar char="ü"/>
              <a:defRPr/>
            </a:pPr>
            <a:r>
              <a:rPr lang="es-AR" sz="1800" dirty="0">
                <a:solidFill>
                  <a:schemeClr val="tx1"/>
                </a:solidFill>
              </a:rPr>
              <a:t>Clasificación de la gente y las cosas</a:t>
            </a:r>
          </a:p>
          <a:p>
            <a:pPr>
              <a:buFont typeface="Wingdings" pitchFamily="2" charset="2"/>
              <a:buChar char="ü"/>
              <a:defRPr/>
            </a:pPr>
            <a:r>
              <a:rPr lang="es-AR" sz="1800" dirty="0">
                <a:solidFill>
                  <a:schemeClr val="tx1"/>
                </a:solidFill>
              </a:rPr>
              <a:t>La atribución de significado a los sucesos</a:t>
            </a:r>
          </a:p>
          <a:p>
            <a:pPr>
              <a:buFont typeface="Wingdings" pitchFamily="2" charset="2"/>
              <a:buChar char="ü"/>
              <a:defRPr/>
            </a:pPr>
            <a:r>
              <a:rPr lang="es-AR" sz="1800" dirty="0">
                <a:solidFill>
                  <a:schemeClr val="tx1"/>
                </a:solidFill>
              </a:rPr>
              <a:t>La predicción de acontecimientos</a:t>
            </a: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6476861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interpretación </a:t>
            </a:r>
          </a:p>
        </p:txBody>
      </p:sp>
      <p:sp>
        <p:nvSpPr>
          <p:cNvPr id="263" name="Subtítulo 2"/>
          <p:cNvSpPr txBox="1">
            <a:spLocks noGrp="1"/>
          </p:cNvSpPr>
          <p:nvPr>
            <p:ph type="subTitle" idx="1"/>
          </p:nvPr>
        </p:nvSpPr>
        <p:spPr>
          <a:xfrm>
            <a:off x="452400" y="1844467"/>
            <a:ext cx="8239198" cy="4704008"/>
          </a:xfrm>
          <a:prstGeom prst="rect">
            <a:avLst/>
          </a:prstGeom>
        </p:spPr>
        <p:txBody>
          <a:bodyPr>
            <a:normAutofit/>
          </a:bodyPr>
          <a:lstStyle/>
          <a:p>
            <a:pPr marL="0" indent="0">
              <a:buFont typeface="Arial" charset="0"/>
              <a:buNone/>
              <a:defRPr/>
            </a:pPr>
            <a:endParaRPr lang="es-AR" sz="1800" u="sng" dirty="0">
              <a:solidFill>
                <a:srgbClr val="002060"/>
              </a:solidFill>
              <a:effectLst>
                <a:outerShdw blurRad="38100" dist="38100" dir="2700000" algn="tl">
                  <a:srgbClr val="000000">
                    <a:alpha val="43137"/>
                  </a:srgbClr>
                </a:outerShdw>
              </a:effectLst>
              <a:latin typeface="Arial" pitchFamily="34" charset="0"/>
              <a:cs typeface="Arial" pitchFamily="34" charset="0"/>
            </a:endParaRPr>
          </a:p>
          <a:p>
            <a:pPr>
              <a:buFont typeface="Wingdings" pitchFamily="2" charset="2"/>
              <a:buChar char="Ø"/>
              <a:defRPr/>
            </a:pPr>
            <a:r>
              <a:rPr lang="es-AR" sz="1800" u="sng" dirty="0">
                <a:solidFill>
                  <a:srgbClr val="002060"/>
                </a:solidFill>
                <a:effectLst>
                  <a:outerShdw blurRad="38100" dist="38100" dir="2700000" algn="tl">
                    <a:srgbClr val="000000">
                      <a:alpha val="43137"/>
                    </a:srgbClr>
                  </a:outerShdw>
                </a:effectLst>
                <a:latin typeface="Arial" pitchFamily="34" charset="0"/>
                <a:cs typeface="Arial" pitchFamily="34" charset="0"/>
              </a:rPr>
              <a:t>DILEMAS IMPLICATIVOS</a:t>
            </a:r>
            <a:r>
              <a:rPr lang="es-AR" sz="1800" dirty="0">
                <a:solidFill>
                  <a:srgbClr val="002060"/>
                </a:solidFill>
                <a:latin typeface="Arial" pitchFamily="34" charset="0"/>
                <a:cs typeface="Arial" pitchFamily="34" charset="0"/>
              </a:rPr>
              <a:t>: conflictos cognitivos en los que existe un aspecto de sí mismo insatisfactorio que se desearía cambiar pero que se asocia con aspectos positivos y satisfactorios de la identidad; el cambio implicaría el abandono de un aspecto positivo que sería una amenaza para la identidad de la persona.</a:t>
            </a:r>
          </a:p>
          <a:p>
            <a:pPr>
              <a:buFont typeface="Wingdings" pitchFamily="2" charset="2"/>
              <a:buChar char="Ø"/>
              <a:defRPr/>
            </a:pPr>
            <a:endParaRPr lang="es-AR" sz="1800" dirty="0">
              <a:solidFill>
                <a:srgbClr val="002060"/>
              </a:solidFill>
              <a:latin typeface="Arial" pitchFamily="34" charset="0"/>
              <a:cs typeface="Arial" pitchFamily="34" charset="0"/>
            </a:endParaRPr>
          </a:p>
          <a:p>
            <a:pPr marL="0" indent="0">
              <a:buFont typeface="Arial" charset="0"/>
              <a:buNone/>
              <a:defRPr/>
            </a:pPr>
            <a:r>
              <a:rPr lang="es-AR" sz="1800" dirty="0">
                <a:solidFill>
                  <a:srgbClr val="002060"/>
                </a:solidFill>
                <a:latin typeface="Arial" pitchFamily="34" charset="0"/>
                <a:cs typeface="Arial" pitchFamily="34" charset="0"/>
              </a:rPr>
              <a:t>Por ej., me gustaría ser “frontal” pero eso implica para 	mí ser “agresiva”, algo que considero indeseable porque me reconozco como “pacífica”).</a:t>
            </a:r>
          </a:p>
          <a:p>
            <a:pPr marL="0" indent="0">
              <a:buFont typeface="Arial" charset="0"/>
              <a:buNone/>
              <a:defRPr/>
            </a:pPr>
            <a:endParaRPr lang="es-AR" sz="1800" dirty="0">
              <a:solidFill>
                <a:srgbClr val="002060"/>
              </a:solidFill>
              <a:latin typeface="Arial" pitchFamily="34" charset="0"/>
              <a:cs typeface="Arial" pitchFamily="34" charset="0"/>
            </a:endParaRPr>
          </a:p>
          <a:p>
            <a:pPr marL="0" indent="0">
              <a:buFont typeface="Arial" charset="0"/>
              <a:buNone/>
              <a:defRPr/>
            </a:pPr>
            <a:r>
              <a:rPr lang="es-AR" sz="1800" dirty="0">
                <a:solidFill>
                  <a:srgbClr val="002060"/>
                </a:solidFill>
                <a:latin typeface="Arial" pitchFamily="34" charset="0"/>
                <a:cs typeface="Arial" pitchFamily="34" charset="0"/>
              </a:rPr>
              <a:t>(solo reconocibles al discutirlo con evaluado)</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35339894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interpretación </a:t>
            </a:r>
          </a:p>
        </p:txBody>
      </p:sp>
      <p:sp>
        <p:nvSpPr>
          <p:cNvPr id="263" name="Subtítulo 2"/>
          <p:cNvSpPr txBox="1">
            <a:spLocks noGrp="1"/>
          </p:cNvSpPr>
          <p:nvPr>
            <p:ph type="subTitle" idx="1"/>
          </p:nvPr>
        </p:nvSpPr>
        <p:spPr>
          <a:xfrm>
            <a:off x="452400" y="1844467"/>
            <a:ext cx="8239198" cy="4704008"/>
          </a:xfrm>
          <a:prstGeom prst="rect">
            <a:avLst/>
          </a:prstGeom>
        </p:spPr>
        <p:txBody>
          <a:bodyPr>
            <a:normAutofit/>
          </a:bodyPr>
          <a:lstStyle/>
          <a:p>
            <a:pPr marL="0" indent="0">
              <a:buFont typeface="Arial" charset="0"/>
              <a:buNone/>
              <a:defRPr/>
            </a:pPr>
            <a:endParaRPr lang="es-AR" sz="1800" u="sng" dirty="0">
              <a:solidFill>
                <a:srgbClr val="002060"/>
              </a:solidFill>
              <a:effectLst>
                <a:outerShdw blurRad="38100" dist="38100" dir="2700000" algn="tl">
                  <a:srgbClr val="000000">
                    <a:alpha val="43137"/>
                  </a:srgbClr>
                </a:outerShdw>
              </a:effectLst>
              <a:latin typeface="Arial" pitchFamily="34" charset="0"/>
              <a:cs typeface="Arial" pitchFamily="34" charset="0"/>
            </a:endParaRPr>
          </a:p>
          <a:p>
            <a:pPr>
              <a:buFont typeface="Wingdings" pitchFamily="2" charset="2"/>
              <a:buChar char="Ø"/>
              <a:defRPr/>
            </a:pPr>
            <a:r>
              <a:rPr lang="es-AR" sz="1800" u="sng" dirty="0">
                <a:solidFill>
                  <a:srgbClr val="000000"/>
                </a:solidFill>
                <a:effectLst>
                  <a:outerShdw blurRad="38100" dist="38100" dir="2700000" algn="tl">
                    <a:srgbClr val="000000">
                      <a:alpha val="43137"/>
                    </a:srgbClr>
                  </a:outerShdw>
                </a:effectLst>
                <a:latin typeface="Arial" pitchFamily="34" charset="0"/>
                <a:cs typeface="Arial" pitchFamily="34" charset="0"/>
              </a:rPr>
              <a:t>CONSTRUCTOS DILEMÁTICOS</a:t>
            </a:r>
            <a:r>
              <a:rPr lang="es-AR" sz="1800" dirty="0">
                <a:solidFill>
                  <a:srgbClr val="000000"/>
                </a:solidFill>
                <a:latin typeface="Arial" pitchFamily="34" charset="0"/>
                <a:cs typeface="Arial" pitchFamily="34" charset="0"/>
              </a:rPr>
              <a:t>:  el dilema ocurre entre los dos polos de un único constructo. Ocurre cuando el “YO IDEAL” o el “YO ACTUAL” se sitúa en el punto medio, la persona no se decide por ninguno de los dos polos; es un constructo que no funciona para el sujeto.</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248574853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interpretación </a:t>
            </a:r>
          </a:p>
        </p:txBody>
      </p:sp>
      <p:sp>
        <p:nvSpPr>
          <p:cNvPr id="263" name="Subtítulo 2"/>
          <p:cNvSpPr txBox="1">
            <a:spLocks noGrp="1"/>
          </p:cNvSpPr>
          <p:nvPr>
            <p:ph type="subTitle" idx="1"/>
          </p:nvPr>
        </p:nvSpPr>
        <p:spPr>
          <a:xfrm>
            <a:off x="452400" y="2153992"/>
            <a:ext cx="8239198" cy="4704008"/>
          </a:xfrm>
          <a:prstGeom prst="rect">
            <a:avLst/>
          </a:prstGeom>
        </p:spPr>
        <p:txBody>
          <a:bodyPr>
            <a:normAutofit/>
          </a:bodyPr>
          <a:lstStyle/>
          <a:p>
            <a:pPr>
              <a:buFont typeface="Wingdings" pitchFamily="2" charset="2"/>
              <a:buChar char="Ø"/>
              <a:defRPr/>
            </a:pPr>
            <a:r>
              <a:rPr lang="es-AR" sz="1800" u="sng" dirty="0">
                <a:solidFill>
                  <a:srgbClr val="000000"/>
                </a:solidFill>
                <a:effectLst>
                  <a:outerShdw blurRad="38100" dist="38100" dir="2700000" algn="tl">
                    <a:srgbClr val="000000">
                      <a:alpha val="43137"/>
                    </a:srgbClr>
                  </a:outerShdw>
                </a:effectLst>
                <a:latin typeface="Arial" pitchFamily="34" charset="0"/>
                <a:cs typeface="Arial" pitchFamily="34" charset="0"/>
              </a:rPr>
              <a:t>CONSTRUCCIÓN DE SÍ MISMO</a:t>
            </a:r>
            <a:r>
              <a:rPr lang="es-AR" sz="1800" dirty="0">
                <a:solidFill>
                  <a:srgbClr val="000000"/>
                </a:solidFill>
                <a:latin typeface="Arial" pitchFamily="34" charset="0"/>
                <a:cs typeface="Arial" pitchFamily="34" charset="0"/>
              </a:rPr>
              <a:t>:  </a:t>
            </a:r>
          </a:p>
          <a:p>
            <a:pPr>
              <a:buFontTx/>
              <a:buChar char="-"/>
              <a:defRPr/>
            </a:pPr>
            <a:r>
              <a:rPr lang="es-AR" sz="1800" dirty="0">
                <a:solidFill>
                  <a:srgbClr val="000000"/>
                </a:solidFill>
                <a:latin typeface="Arial" pitchFamily="34" charset="0"/>
                <a:cs typeface="Arial" pitchFamily="34" charset="0"/>
              </a:rPr>
              <a:t>Autoestima: correlación entre “YO IDEAL” Y “YO ACTUAL”), </a:t>
            </a:r>
          </a:p>
          <a:p>
            <a:pPr>
              <a:buFontTx/>
              <a:buChar char="-"/>
              <a:defRPr/>
            </a:pPr>
            <a:r>
              <a:rPr lang="es-AR" sz="1800" dirty="0">
                <a:solidFill>
                  <a:srgbClr val="000000"/>
                </a:solidFill>
                <a:latin typeface="Arial" pitchFamily="34" charset="0"/>
                <a:cs typeface="Arial" pitchFamily="34" charset="0"/>
              </a:rPr>
              <a:t>Aislamiento social </a:t>
            </a:r>
            <a:r>
              <a:rPr lang="es-AR" sz="1800" dirty="0" err="1">
                <a:solidFill>
                  <a:srgbClr val="000000"/>
                </a:solidFill>
                <a:latin typeface="Arial" pitchFamily="34" charset="0"/>
                <a:cs typeface="Arial" pitchFamily="34" charset="0"/>
              </a:rPr>
              <a:t>autopercibido</a:t>
            </a:r>
            <a:r>
              <a:rPr lang="es-AR" sz="1800" dirty="0">
                <a:solidFill>
                  <a:srgbClr val="000000"/>
                </a:solidFill>
                <a:latin typeface="Arial" pitchFamily="34" charset="0"/>
                <a:cs typeface="Arial" pitchFamily="34" charset="0"/>
              </a:rPr>
              <a:t> : correlación entre “YO ACTUAL” Y “OTROS”; correlaciones negativas y elevadas indican alto grado de aislamiento</a:t>
            </a:r>
          </a:p>
          <a:p>
            <a:pPr>
              <a:buFontTx/>
              <a:buChar char="-"/>
              <a:defRPr/>
            </a:pPr>
            <a:r>
              <a:rPr lang="es-AR" sz="1800" dirty="0">
                <a:solidFill>
                  <a:srgbClr val="000000"/>
                </a:solidFill>
                <a:latin typeface="Arial" pitchFamily="34" charset="0"/>
                <a:cs typeface="Arial" pitchFamily="34" charset="0"/>
              </a:rPr>
              <a:t>Adecuación percibida en los otros: correlación entre “YO IDEAL” Y “OTROS”; correlaciones negativas o bajas reflejan una fuerte insatisfacción con los otros</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4165502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8" y="1328897"/>
            <a:ext cx="7772401" cy="853440"/>
          </a:xfrm>
          <a:prstGeom prst="rect">
            <a:avLst/>
          </a:prstGeom>
        </p:spPr>
        <p:txBody>
          <a:bodyPr>
            <a:normAutofit fontScale="90000"/>
          </a:bodyPr>
          <a:lstStyle>
            <a:lvl1pPr>
              <a:defRPr sz="2800" spc="-100"/>
            </a:lvl1pPr>
          </a:lstStyle>
          <a:p>
            <a:pPr algn="ctr"/>
            <a:r>
              <a:rPr lang="es-AR" dirty="0">
                <a:solidFill>
                  <a:srgbClr val="C00000"/>
                </a:solidFill>
              </a:rPr>
              <a:t>A trabajar!</a:t>
            </a:r>
            <a:br>
              <a:rPr lang="es-AR" dirty="0">
                <a:solidFill>
                  <a:srgbClr val="C00000"/>
                </a:solidFill>
              </a:rPr>
            </a:br>
            <a:r>
              <a:rPr lang="es-AR" dirty="0">
                <a:solidFill>
                  <a:srgbClr val="C00000"/>
                </a:solidFill>
              </a:rPr>
              <a:t>Rejilla en vivo</a:t>
            </a:r>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pic>
        <p:nvPicPr>
          <p:cNvPr id="4098" name="Picture 2" descr="Cuánto gana Homero Simpson en la planta nuclear? Filtran su sueldo (VIDEO)">
            <a:extLst>
              <a:ext uri="{FF2B5EF4-FFF2-40B4-BE49-F238E27FC236}">
                <a16:creationId xmlns:a16="http://schemas.microsoft.com/office/drawing/2014/main" id="{A08F91EF-3943-4B2F-88C1-A02545A53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398" y="2579896"/>
            <a:ext cx="5537200"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13098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2896" y="1244918"/>
            <a:ext cx="2223135" cy="635000"/>
          </a:xfrm>
          <a:prstGeom prst="rect">
            <a:avLst/>
          </a:prstGeom>
        </p:spPr>
        <p:txBody>
          <a:bodyPr vert="horz" wrap="square" lIns="0" tIns="12700" rIns="0" bIns="0" rtlCol="0">
            <a:spAutoFit/>
          </a:bodyPr>
          <a:lstStyle/>
          <a:p>
            <a:pPr marL="12700">
              <a:lnSpc>
                <a:spcPct val="100000"/>
              </a:lnSpc>
              <a:spcBef>
                <a:spcPts val="100"/>
              </a:spcBef>
            </a:pPr>
            <a:r>
              <a:rPr spc="-10" dirty="0"/>
              <a:t>TEMP</a:t>
            </a:r>
            <a:r>
              <a:rPr dirty="0"/>
              <a:t>S</a:t>
            </a:r>
            <a:r>
              <a:rPr spc="-229" dirty="0"/>
              <a:t> </a:t>
            </a:r>
            <a:r>
              <a:rPr dirty="0"/>
              <a:t>A</a:t>
            </a:r>
          </a:p>
        </p:txBody>
      </p:sp>
      <p:sp>
        <p:nvSpPr>
          <p:cNvPr id="3" name="object 3"/>
          <p:cNvSpPr txBox="1"/>
          <p:nvPr/>
        </p:nvSpPr>
        <p:spPr>
          <a:xfrm>
            <a:off x="361603" y="1860613"/>
            <a:ext cx="8377555" cy="2865120"/>
          </a:xfrm>
          <a:prstGeom prst="rect">
            <a:avLst/>
          </a:prstGeom>
        </p:spPr>
        <p:txBody>
          <a:bodyPr vert="horz" wrap="square" lIns="0" tIns="12700" rIns="0" bIns="0" rtlCol="0">
            <a:spAutoFit/>
          </a:bodyPr>
          <a:lstStyle/>
          <a:p>
            <a:pPr marL="29209" algn="ctr">
              <a:lnSpc>
                <a:spcPct val="100000"/>
              </a:lnSpc>
              <a:spcBef>
                <a:spcPts val="100"/>
              </a:spcBef>
            </a:pPr>
            <a:r>
              <a:rPr sz="2800" spc="-5" dirty="0">
                <a:solidFill>
                  <a:srgbClr val="990033"/>
                </a:solidFill>
                <a:latin typeface="Arial MT"/>
                <a:cs typeface="Arial MT"/>
              </a:rPr>
              <a:t>Introduccion</a:t>
            </a:r>
            <a:endParaRPr sz="2800">
              <a:latin typeface="Arial MT"/>
              <a:cs typeface="Arial MT"/>
            </a:endParaRPr>
          </a:p>
          <a:p>
            <a:pPr marL="119380" marR="5080" indent="-107314">
              <a:lnSpc>
                <a:spcPct val="100000"/>
              </a:lnSpc>
              <a:spcBef>
                <a:spcPts val="1714"/>
              </a:spcBef>
              <a:buSzPct val="95833"/>
              <a:buChar char="•"/>
              <a:tabLst>
                <a:tab pos="120650" algn="l"/>
              </a:tabLst>
            </a:pPr>
            <a:r>
              <a:rPr sz="2400" spc="-5" dirty="0">
                <a:solidFill>
                  <a:srgbClr val="002060"/>
                </a:solidFill>
                <a:latin typeface="Arial MT"/>
                <a:cs typeface="Arial MT"/>
              </a:rPr>
              <a:t>El TEMPS-A es un </a:t>
            </a:r>
            <a:r>
              <a:rPr sz="2400" dirty="0">
                <a:solidFill>
                  <a:srgbClr val="002060"/>
                </a:solidFill>
                <a:latin typeface="Arial MT"/>
                <a:cs typeface="Arial MT"/>
              </a:rPr>
              <a:t>cuestionario </a:t>
            </a:r>
            <a:r>
              <a:rPr sz="2400" spc="-5" dirty="0">
                <a:solidFill>
                  <a:srgbClr val="002060"/>
                </a:solidFill>
                <a:latin typeface="Arial MT"/>
                <a:cs typeface="Arial MT"/>
              </a:rPr>
              <a:t>autoadministrable, </a:t>
            </a:r>
            <a:r>
              <a:rPr sz="2400" dirty="0">
                <a:solidFill>
                  <a:srgbClr val="002060"/>
                </a:solidFill>
                <a:latin typeface="Arial MT"/>
                <a:cs typeface="Arial MT"/>
              </a:rPr>
              <a:t>con </a:t>
            </a:r>
            <a:r>
              <a:rPr sz="2400" spc="-5" dirty="0">
                <a:solidFill>
                  <a:srgbClr val="002060"/>
                </a:solidFill>
                <a:latin typeface="Arial MT"/>
                <a:cs typeface="Arial MT"/>
              </a:rPr>
              <a:t>el fin </a:t>
            </a:r>
            <a:r>
              <a:rPr sz="2400" dirty="0">
                <a:solidFill>
                  <a:srgbClr val="002060"/>
                </a:solidFill>
                <a:latin typeface="Arial MT"/>
                <a:cs typeface="Arial MT"/>
              </a:rPr>
              <a:t> </a:t>
            </a:r>
            <a:r>
              <a:rPr sz="2400" spc="-5" dirty="0">
                <a:solidFill>
                  <a:srgbClr val="002060"/>
                </a:solidFill>
                <a:latin typeface="Arial MT"/>
                <a:cs typeface="Arial MT"/>
              </a:rPr>
              <a:t>de poder evaluar </a:t>
            </a:r>
            <a:r>
              <a:rPr sz="2400" dirty="0">
                <a:solidFill>
                  <a:srgbClr val="002060"/>
                </a:solidFill>
                <a:latin typeface="Arial MT"/>
                <a:cs typeface="Arial MT"/>
              </a:rPr>
              <a:t>y medir ciertos “temperamentos” </a:t>
            </a:r>
            <a:r>
              <a:rPr sz="2400" spc="-5" dirty="0">
                <a:solidFill>
                  <a:srgbClr val="002060"/>
                </a:solidFill>
                <a:latin typeface="Arial MT"/>
                <a:cs typeface="Arial MT"/>
              </a:rPr>
              <a:t>del </a:t>
            </a:r>
            <a:r>
              <a:rPr sz="2400" dirty="0">
                <a:solidFill>
                  <a:srgbClr val="002060"/>
                </a:solidFill>
                <a:latin typeface="Arial MT"/>
                <a:cs typeface="Arial MT"/>
              </a:rPr>
              <a:t>sujeto </a:t>
            </a:r>
            <a:r>
              <a:rPr sz="2400" spc="5" dirty="0">
                <a:solidFill>
                  <a:srgbClr val="002060"/>
                </a:solidFill>
                <a:latin typeface="Arial MT"/>
                <a:cs typeface="Arial MT"/>
              </a:rPr>
              <a:t> </a:t>
            </a:r>
            <a:r>
              <a:rPr sz="2400" spc="-5" dirty="0">
                <a:solidFill>
                  <a:srgbClr val="002060"/>
                </a:solidFill>
                <a:latin typeface="Arial MT"/>
                <a:cs typeface="Arial MT"/>
              </a:rPr>
              <a:t>evaluado,</a:t>
            </a:r>
            <a:r>
              <a:rPr sz="2400" spc="20" dirty="0">
                <a:solidFill>
                  <a:srgbClr val="002060"/>
                </a:solidFill>
                <a:latin typeface="Arial MT"/>
                <a:cs typeface="Arial MT"/>
              </a:rPr>
              <a:t> </a:t>
            </a:r>
            <a:r>
              <a:rPr sz="2400" dirty="0">
                <a:solidFill>
                  <a:srgbClr val="002060"/>
                </a:solidFill>
                <a:latin typeface="Arial MT"/>
                <a:cs typeface="Arial MT"/>
              </a:rPr>
              <a:t>y</a:t>
            </a:r>
            <a:r>
              <a:rPr sz="2400" spc="20" dirty="0">
                <a:solidFill>
                  <a:srgbClr val="002060"/>
                </a:solidFill>
                <a:latin typeface="Arial MT"/>
                <a:cs typeface="Arial MT"/>
              </a:rPr>
              <a:t> </a:t>
            </a:r>
            <a:r>
              <a:rPr sz="2400" spc="-5" dirty="0">
                <a:solidFill>
                  <a:srgbClr val="002060"/>
                </a:solidFill>
                <a:latin typeface="Arial MT"/>
                <a:cs typeface="Arial MT"/>
              </a:rPr>
              <a:t>asi</a:t>
            </a:r>
            <a:r>
              <a:rPr sz="2400" spc="20" dirty="0">
                <a:solidFill>
                  <a:srgbClr val="002060"/>
                </a:solidFill>
                <a:latin typeface="Arial MT"/>
                <a:cs typeface="Arial MT"/>
              </a:rPr>
              <a:t> </a:t>
            </a:r>
            <a:r>
              <a:rPr sz="2400" spc="-5" dirty="0">
                <a:solidFill>
                  <a:srgbClr val="002060"/>
                </a:solidFill>
                <a:latin typeface="Arial MT"/>
                <a:cs typeface="Arial MT"/>
              </a:rPr>
              <a:t>tener</a:t>
            </a:r>
            <a:r>
              <a:rPr sz="2400" spc="15" dirty="0">
                <a:solidFill>
                  <a:srgbClr val="002060"/>
                </a:solidFill>
                <a:latin typeface="Arial MT"/>
                <a:cs typeface="Arial MT"/>
              </a:rPr>
              <a:t> </a:t>
            </a:r>
            <a:r>
              <a:rPr sz="2400" dirty="0">
                <a:solidFill>
                  <a:srgbClr val="002060"/>
                </a:solidFill>
                <a:latin typeface="Arial MT"/>
                <a:cs typeface="Arial MT"/>
              </a:rPr>
              <a:t>signos</a:t>
            </a:r>
            <a:r>
              <a:rPr sz="2400" spc="20" dirty="0">
                <a:solidFill>
                  <a:srgbClr val="002060"/>
                </a:solidFill>
                <a:latin typeface="Arial MT"/>
                <a:cs typeface="Arial MT"/>
              </a:rPr>
              <a:t> </a:t>
            </a:r>
            <a:r>
              <a:rPr sz="2400" spc="-5" dirty="0">
                <a:solidFill>
                  <a:srgbClr val="002060"/>
                </a:solidFill>
                <a:latin typeface="Arial MT"/>
                <a:cs typeface="Arial MT"/>
              </a:rPr>
              <a:t>que</a:t>
            </a:r>
            <a:r>
              <a:rPr sz="2400" spc="20" dirty="0">
                <a:solidFill>
                  <a:srgbClr val="002060"/>
                </a:solidFill>
                <a:latin typeface="Arial MT"/>
                <a:cs typeface="Arial MT"/>
              </a:rPr>
              <a:t> </a:t>
            </a:r>
            <a:r>
              <a:rPr sz="2400" spc="-5" dirty="0">
                <a:solidFill>
                  <a:srgbClr val="002060"/>
                </a:solidFill>
                <a:latin typeface="Arial MT"/>
                <a:cs typeface="Arial MT"/>
              </a:rPr>
              <a:t>nos</a:t>
            </a:r>
            <a:r>
              <a:rPr sz="2400" spc="20" dirty="0">
                <a:solidFill>
                  <a:srgbClr val="002060"/>
                </a:solidFill>
                <a:latin typeface="Arial MT"/>
                <a:cs typeface="Arial MT"/>
              </a:rPr>
              <a:t> </a:t>
            </a:r>
            <a:r>
              <a:rPr sz="2400" spc="-5" dirty="0">
                <a:solidFill>
                  <a:srgbClr val="002060"/>
                </a:solidFill>
                <a:latin typeface="Arial MT"/>
                <a:cs typeface="Arial MT"/>
              </a:rPr>
              <a:t>permitan</a:t>
            </a:r>
            <a:r>
              <a:rPr sz="2400" spc="25" dirty="0">
                <a:solidFill>
                  <a:srgbClr val="002060"/>
                </a:solidFill>
                <a:latin typeface="Arial MT"/>
                <a:cs typeface="Arial MT"/>
              </a:rPr>
              <a:t> </a:t>
            </a:r>
            <a:r>
              <a:rPr sz="2400" spc="-5" dirty="0">
                <a:solidFill>
                  <a:srgbClr val="002060"/>
                </a:solidFill>
                <a:latin typeface="Arial MT"/>
                <a:cs typeface="Arial MT"/>
              </a:rPr>
              <a:t>discernir</a:t>
            </a:r>
            <a:r>
              <a:rPr sz="2400" spc="20" dirty="0">
                <a:solidFill>
                  <a:srgbClr val="002060"/>
                </a:solidFill>
                <a:latin typeface="Arial MT"/>
                <a:cs typeface="Arial MT"/>
              </a:rPr>
              <a:t> </a:t>
            </a:r>
            <a:r>
              <a:rPr sz="2400" dirty="0">
                <a:solidFill>
                  <a:srgbClr val="002060"/>
                </a:solidFill>
                <a:latin typeface="Arial MT"/>
                <a:cs typeface="Arial MT"/>
              </a:rPr>
              <a:t>si </a:t>
            </a:r>
            <a:r>
              <a:rPr sz="2400" spc="5" dirty="0">
                <a:solidFill>
                  <a:srgbClr val="002060"/>
                </a:solidFill>
                <a:latin typeface="Arial MT"/>
                <a:cs typeface="Arial MT"/>
              </a:rPr>
              <a:t> </a:t>
            </a:r>
            <a:r>
              <a:rPr sz="2400" spc="-5" dirty="0">
                <a:solidFill>
                  <a:srgbClr val="002060"/>
                </a:solidFill>
                <a:latin typeface="Arial MT"/>
                <a:cs typeface="Arial MT"/>
              </a:rPr>
              <a:t>esa persona presenta actualmente un </a:t>
            </a:r>
            <a:r>
              <a:rPr sz="2400" dirty="0">
                <a:solidFill>
                  <a:srgbClr val="002060"/>
                </a:solidFill>
                <a:latin typeface="Arial MT"/>
                <a:cs typeface="Arial MT"/>
              </a:rPr>
              <a:t>“temperamento” </a:t>
            </a:r>
            <a:r>
              <a:rPr sz="2400" spc="5" dirty="0">
                <a:solidFill>
                  <a:srgbClr val="002060"/>
                </a:solidFill>
                <a:latin typeface="Arial MT"/>
                <a:cs typeface="Arial MT"/>
              </a:rPr>
              <a:t> </a:t>
            </a:r>
            <a:r>
              <a:rPr sz="2400" dirty="0">
                <a:solidFill>
                  <a:srgbClr val="002060"/>
                </a:solidFill>
                <a:latin typeface="Arial MT"/>
                <a:cs typeface="Arial MT"/>
              </a:rPr>
              <a:t>compatible con </a:t>
            </a:r>
            <a:r>
              <a:rPr sz="2400" spc="-5" dirty="0">
                <a:solidFill>
                  <a:srgbClr val="002060"/>
                </a:solidFill>
                <a:latin typeface="Arial MT"/>
                <a:cs typeface="Arial MT"/>
              </a:rPr>
              <a:t>una desviacion patologica, </a:t>
            </a:r>
            <a:r>
              <a:rPr sz="2400" dirty="0">
                <a:solidFill>
                  <a:srgbClr val="002060"/>
                </a:solidFill>
                <a:latin typeface="Arial MT"/>
                <a:cs typeface="Arial MT"/>
              </a:rPr>
              <a:t>y </a:t>
            </a:r>
            <a:r>
              <a:rPr sz="2400" spc="-5" dirty="0">
                <a:solidFill>
                  <a:srgbClr val="002060"/>
                </a:solidFill>
                <a:latin typeface="Arial MT"/>
                <a:cs typeface="Arial MT"/>
              </a:rPr>
              <a:t>predecir que tan </a:t>
            </a:r>
            <a:r>
              <a:rPr sz="2400" spc="-655" dirty="0">
                <a:solidFill>
                  <a:srgbClr val="002060"/>
                </a:solidFill>
                <a:latin typeface="Arial MT"/>
                <a:cs typeface="Arial MT"/>
              </a:rPr>
              <a:t> </a:t>
            </a:r>
            <a:r>
              <a:rPr sz="2400" dirty="0">
                <a:solidFill>
                  <a:srgbClr val="002060"/>
                </a:solidFill>
                <a:latin typeface="Arial MT"/>
                <a:cs typeface="Arial MT"/>
              </a:rPr>
              <a:t>vulnerable</a:t>
            </a:r>
            <a:r>
              <a:rPr sz="2400" spc="-10" dirty="0">
                <a:solidFill>
                  <a:srgbClr val="002060"/>
                </a:solidFill>
                <a:latin typeface="Arial MT"/>
                <a:cs typeface="Arial MT"/>
              </a:rPr>
              <a:t> </a:t>
            </a:r>
            <a:r>
              <a:rPr sz="2400" spc="-5" dirty="0">
                <a:solidFill>
                  <a:srgbClr val="002060"/>
                </a:solidFill>
                <a:latin typeface="Arial MT"/>
                <a:cs typeface="Arial MT"/>
              </a:rPr>
              <a:t>es</a:t>
            </a:r>
            <a:r>
              <a:rPr sz="2400" spc="-10" dirty="0">
                <a:solidFill>
                  <a:srgbClr val="002060"/>
                </a:solidFill>
                <a:latin typeface="Arial MT"/>
                <a:cs typeface="Arial MT"/>
              </a:rPr>
              <a:t> </a:t>
            </a:r>
            <a:r>
              <a:rPr sz="2400" dirty="0">
                <a:solidFill>
                  <a:srgbClr val="002060"/>
                </a:solidFill>
                <a:latin typeface="Arial MT"/>
                <a:cs typeface="Arial MT"/>
              </a:rPr>
              <a:t>a</a:t>
            </a:r>
            <a:r>
              <a:rPr sz="2400" spc="-5" dirty="0">
                <a:solidFill>
                  <a:srgbClr val="002060"/>
                </a:solidFill>
                <a:latin typeface="Arial MT"/>
                <a:cs typeface="Arial MT"/>
              </a:rPr>
              <a:t> </a:t>
            </a:r>
            <a:r>
              <a:rPr sz="2400" dirty="0">
                <a:solidFill>
                  <a:srgbClr val="002060"/>
                </a:solidFill>
                <a:latin typeface="Arial MT"/>
                <a:cs typeface="Arial MT"/>
              </a:rPr>
              <a:t>ciertos</a:t>
            </a:r>
            <a:r>
              <a:rPr sz="2400" spc="-10" dirty="0">
                <a:solidFill>
                  <a:srgbClr val="002060"/>
                </a:solidFill>
                <a:latin typeface="Arial MT"/>
                <a:cs typeface="Arial MT"/>
              </a:rPr>
              <a:t> </a:t>
            </a:r>
            <a:r>
              <a:rPr sz="2400" spc="-5" dirty="0">
                <a:solidFill>
                  <a:srgbClr val="002060"/>
                </a:solidFill>
                <a:latin typeface="Arial MT"/>
                <a:cs typeface="Arial MT"/>
              </a:rPr>
              <a:t>trastornos</a:t>
            </a:r>
            <a:r>
              <a:rPr sz="2400" spc="-10" dirty="0">
                <a:solidFill>
                  <a:srgbClr val="002060"/>
                </a:solidFill>
                <a:latin typeface="Arial MT"/>
                <a:cs typeface="Arial MT"/>
              </a:rPr>
              <a:t> </a:t>
            </a:r>
            <a:r>
              <a:rPr sz="2400" spc="-5" dirty="0">
                <a:solidFill>
                  <a:srgbClr val="002060"/>
                </a:solidFill>
                <a:latin typeface="Arial MT"/>
                <a:cs typeface="Arial MT"/>
              </a:rPr>
              <a:t>afectivos.</a:t>
            </a:r>
            <a:endParaRPr sz="2400">
              <a:latin typeface="Arial MT"/>
              <a:cs typeface="Arial M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2896" y="1244918"/>
            <a:ext cx="2223135" cy="635000"/>
          </a:xfrm>
          <a:prstGeom prst="rect">
            <a:avLst/>
          </a:prstGeom>
        </p:spPr>
        <p:txBody>
          <a:bodyPr vert="horz" wrap="square" lIns="0" tIns="12700" rIns="0" bIns="0" rtlCol="0">
            <a:spAutoFit/>
          </a:bodyPr>
          <a:lstStyle/>
          <a:p>
            <a:pPr marL="12700">
              <a:lnSpc>
                <a:spcPct val="100000"/>
              </a:lnSpc>
              <a:spcBef>
                <a:spcPts val="100"/>
              </a:spcBef>
            </a:pPr>
            <a:r>
              <a:rPr spc="-10" dirty="0"/>
              <a:t>TEMP</a:t>
            </a:r>
            <a:r>
              <a:rPr dirty="0"/>
              <a:t>S</a:t>
            </a:r>
            <a:r>
              <a:rPr spc="-229" dirty="0"/>
              <a:t> </a:t>
            </a:r>
            <a:r>
              <a:rPr dirty="0"/>
              <a:t>A</a:t>
            </a:r>
          </a:p>
        </p:txBody>
      </p:sp>
      <p:sp>
        <p:nvSpPr>
          <p:cNvPr id="3" name="object 3"/>
          <p:cNvSpPr txBox="1"/>
          <p:nvPr/>
        </p:nvSpPr>
        <p:spPr>
          <a:xfrm>
            <a:off x="514003" y="1931036"/>
            <a:ext cx="8275955" cy="2793072"/>
          </a:xfrm>
          <a:prstGeom prst="rect">
            <a:avLst/>
          </a:prstGeom>
        </p:spPr>
        <p:txBody>
          <a:bodyPr vert="horz" wrap="square" lIns="0" tIns="12700" rIns="0" bIns="0" rtlCol="0">
            <a:spAutoFit/>
          </a:bodyPr>
          <a:lstStyle/>
          <a:p>
            <a:pPr marL="132080" algn="ctr">
              <a:lnSpc>
                <a:spcPct val="100000"/>
              </a:lnSpc>
              <a:spcBef>
                <a:spcPts val="100"/>
              </a:spcBef>
            </a:pPr>
            <a:r>
              <a:rPr sz="2800" spc="-5" dirty="0">
                <a:solidFill>
                  <a:srgbClr val="990033"/>
                </a:solidFill>
                <a:latin typeface="Arial MT"/>
                <a:cs typeface="Arial MT"/>
              </a:rPr>
              <a:t>Conceptos</a:t>
            </a:r>
            <a:r>
              <a:rPr sz="2800" spc="-50" dirty="0">
                <a:solidFill>
                  <a:srgbClr val="990033"/>
                </a:solidFill>
                <a:latin typeface="Arial MT"/>
                <a:cs typeface="Arial MT"/>
              </a:rPr>
              <a:t> </a:t>
            </a:r>
            <a:r>
              <a:rPr sz="2800" spc="-5" dirty="0">
                <a:solidFill>
                  <a:srgbClr val="990033"/>
                </a:solidFill>
                <a:latin typeface="Arial MT"/>
                <a:cs typeface="Arial MT"/>
              </a:rPr>
              <a:t>generales</a:t>
            </a:r>
            <a:endParaRPr sz="2800" dirty="0">
              <a:latin typeface="Arial MT"/>
              <a:cs typeface="Arial MT"/>
            </a:endParaRPr>
          </a:p>
          <a:p>
            <a:pPr marL="120014" indent="-107950">
              <a:lnSpc>
                <a:spcPct val="100000"/>
              </a:lnSpc>
              <a:spcBef>
                <a:spcPts val="1714"/>
              </a:spcBef>
              <a:buSzPct val="95833"/>
              <a:buChar char="•"/>
              <a:tabLst>
                <a:tab pos="120650" algn="l"/>
              </a:tabLst>
            </a:pPr>
            <a:endParaRPr lang="es-AR" sz="2400" spc="-5" dirty="0">
              <a:solidFill>
                <a:srgbClr val="002060"/>
              </a:solidFill>
              <a:latin typeface="Arial MT"/>
              <a:cs typeface="Arial MT"/>
            </a:endParaRPr>
          </a:p>
          <a:p>
            <a:pPr marL="120014" indent="-107950">
              <a:lnSpc>
                <a:spcPct val="100000"/>
              </a:lnSpc>
              <a:spcBef>
                <a:spcPts val="1714"/>
              </a:spcBef>
              <a:buSzPct val="95833"/>
              <a:buChar char="•"/>
              <a:tabLst>
                <a:tab pos="120650" algn="l"/>
              </a:tabLst>
            </a:pPr>
            <a:r>
              <a:rPr sz="2400" spc="-5" dirty="0">
                <a:solidFill>
                  <a:srgbClr val="002060"/>
                </a:solidFill>
                <a:latin typeface="Arial MT"/>
                <a:cs typeface="Arial MT"/>
              </a:rPr>
              <a:t>Pero…</a:t>
            </a:r>
            <a:r>
              <a:rPr sz="2400" spc="-30" dirty="0">
                <a:solidFill>
                  <a:srgbClr val="002060"/>
                </a:solidFill>
                <a:latin typeface="Arial MT"/>
                <a:cs typeface="Arial MT"/>
              </a:rPr>
              <a:t> </a:t>
            </a:r>
            <a:r>
              <a:rPr sz="2400" spc="-5" dirty="0">
                <a:solidFill>
                  <a:srgbClr val="002060"/>
                </a:solidFill>
                <a:latin typeface="Arial MT"/>
                <a:cs typeface="Arial MT"/>
              </a:rPr>
              <a:t>que</a:t>
            </a:r>
            <a:r>
              <a:rPr sz="2400" spc="-20" dirty="0">
                <a:solidFill>
                  <a:srgbClr val="002060"/>
                </a:solidFill>
                <a:latin typeface="Arial MT"/>
                <a:cs typeface="Arial MT"/>
              </a:rPr>
              <a:t> </a:t>
            </a:r>
            <a:r>
              <a:rPr sz="2400" spc="-5" dirty="0">
                <a:solidFill>
                  <a:srgbClr val="002060"/>
                </a:solidFill>
                <a:latin typeface="Arial MT"/>
                <a:cs typeface="Arial MT"/>
              </a:rPr>
              <a:t>es</a:t>
            </a:r>
            <a:r>
              <a:rPr sz="2400" spc="-20" dirty="0">
                <a:solidFill>
                  <a:srgbClr val="002060"/>
                </a:solidFill>
                <a:latin typeface="Arial MT"/>
                <a:cs typeface="Arial MT"/>
              </a:rPr>
              <a:t> </a:t>
            </a:r>
            <a:r>
              <a:rPr sz="2400" spc="-5" dirty="0">
                <a:solidFill>
                  <a:srgbClr val="002060"/>
                </a:solidFill>
                <a:latin typeface="Arial MT"/>
                <a:cs typeface="Arial MT"/>
              </a:rPr>
              <a:t>el</a:t>
            </a:r>
            <a:r>
              <a:rPr sz="2400" spc="-20" dirty="0">
                <a:solidFill>
                  <a:srgbClr val="002060"/>
                </a:solidFill>
                <a:latin typeface="Arial MT"/>
                <a:cs typeface="Arial MT"/>
              </a:rPr>
              <a:t> </a:t>
            </a:r>
            <a:r>
              <a:rPr sz="2400" spc="-5" dirty="0" err="1">
                <a:solidFill>
                  <a:srgbClr val="002060"/>
                </a:solidFill>
                <a:latin typeface="Arial MT"/>
                <a:cs typeface="Arial MT"/>
              </a:rPr>
              <a:t>temperamento</a:t>
            </a:r>
            <a:r>
              <a:rPr sz="2400" spc="-5" dirty="0">
                <a:solidFill>
                  <a:srgbClr val="002060"/>
                </a:solidFill>
                <a:latin typeface="Arial MT"/>
                <a:cs typeface="Arial MT"/>
              </a:rPr>
              <a:t>?</a:t>
            </a:r>
            <a:endParaRPr lang="es-AR" sz="2400" spc="-5" dirty="0">
              <a:solidFill>
                <a:srgbClr val="002060"/>
              </a:solidFill>
              <a:latin typeface="Arial MT"/>
              <a:cs typeface="Arial MT"/>
            </a:endParaRPr>
          </a:p>
          <a:p>
            <a:pPr marL="120014" indent="-107950">
              <a:lnSpc>
                <a:spcPct val="100000"/>
              </a:lnSpc>
              <a:spcBef>
                <a:spcPts val="1714"/>
              </a:spcBef>
              <a:buSzPct val="95833"/>
              <a:buChar char="•"/>
              <a:tabLst>
                <a:tab pos="120650" algn="l"/>
              </a:tabLst>
            </a:pPr>
            <a:endParaRPr lang="es-AR" sz="2400" spc="-5" dirty="0">
              <a:solidFill>
                <a:srgbClr val="002060"/>
              </a:solidFill>
              <a:latin typeface="Arial MT"/>
              <a:cs typeface="Arial MT"/>
            </a:endParaRPr>
          </a:p>
          <a:p>
            <a:pPr marL="120014" indent="-107950">
              <a:lnSpc>
                <a:spcPct val="100000"/>
              </a:lnSpc>
              <a:spcBef>
                <a:spcPts val="1714"/>
              </a:spcBef>
              <a:buSzPct val="95833"/>
              <a:buChar char="•"/>
              <a:tabLst>
                <a:tab pos="120650" algn="l"/>
              </a:tabLst>
            </a:pPr>
            <a:r>
              <a:rPr lang="es-AR" sz="2400" spc="-5" dirty="0">
                <a:solidFill>
                  <a:srgbClr val="002060"/>
                </a:solidFill>
                <a:latin typeface="Arial MT"/>
                <a:cs typeface="Arial MT"/>
              </a:rPr>
              <a:t>Personalidad: genética o ambiente?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2896" y="1244918"/>
            <a:ext cx="2223135" cy="635000"/>
          </a:xfrm>
          <a:prstGeom prst="rect">
            <a:avLst/>
          </a:prstGeom>
        </p:spPr>
        <p:txBody>
          <a:bodyPr vert="horz" wrap="square" lIns="0" tIns="12700" rIns="0" bIns="0" rtlCol="0">
            <a:spAutoFit/>
          </a:bodyPr>
          <a:lstStyle/>
          <a:p>
            <a:pPr marL="12700">
              <a:lnSpc>
                <a:spcPct val="100000"/>
              </a:lnSpc>
              <a:spcBef>
                <a:spcPts val="100"/>
              </a:spcBef>
            </a:pPr>
            <a:r>
              <a:rPr spc="-10" dirty="0"/>
              <a:t>TEMP</a:t>
            </a:r>
            <a:r>
              <a:rPr dirty="0"/>
              <a:t>S</a:t>
            </a:r>
            <a:r>
              <a:rPr spc="-229" dirty="0"/>
              <a:t> </a:t>
            </a:r>
            <a:r>
              <a:rPr dirty="0"/>
              <a:t>A</a:t>
            </a:r>
          </a:p>
        </p:txBody>
      </p:sp>
      <p:sp>
        <p:nvSpPr>
          <p:cNvPr id="3" name="object 3"/>
          <p:cNvSpPr txBox="1"/>
          <p:nvPr/>
        </p:nvSpPr>
        <p:spPr>
          <a:xfrm>
            <a:off x="361603" y="1860613"/>
            <a:ext cx="8306434" cy="4178067"/>
          </a:xfrm>
          <a:prstGeom prst="rect">
            <a:avLst/>
          </a:prstGeom>
        </p:spPr>
        <p:txBody>
          <a:bodyPr vert="horz" wrap="square" lIns="0" tIns="12700" rIns="0" bIns="0" rtlCol="0">
            <a:spAutoFit/>
          </a:bodyPr>
          <a:lstStyle/>
          <a:p>
            <a:pPr marL="101600" algn="ctr">
              <a:lnSpc>
                <a:spcPct val="100000"/>
              </a:lnSpc>
              <a:spcBef>
                <a:spcPts val="100"/>
              </a:spcBef>
            </a:pPr>
            <a:r>
              <a:rPr sz="2800" spc="-5" dirty="0">
                <a:solidFill>
                  <a:srgbClr val="990033"/>
                </a:solidFill>
                <a:latin typeface="Arial MT"/>
                <a:cs typeface="Arial MT"/>
              </a:rPr>
              <a:t>Conceptos</a:t>
            </a:r>
            <a:r>
              <a:rPr sz="2800" spc="-50" dirty="0">
                <a:solidFill>
                  <a:srgbClr val="990033"/>
                </a:solidFill>
                <a:latin typeface="Arial MT"/>
                <a:cs typeface="Arial MT"/>
              </a:rPr>
              <a:t> </a:t>
            </a:r>
            <a:r>
              <a:rPr sz="2800" spc="-5" dirty="0">
                <a:solidFill>
                  <a:srgbClr val="990033"/>
                </a:solidFill>
                <a:latin typeface="Arial MT"/>
                <a:cs typeface="Arial MT"/>
              </a:rPr>
              <a:t>generales</a:t>
            </a:r>
            <a:endParaRPr sz="2800" dirty="0">
              <a:latin typeface="Arial MT"/>
              <a:cs typeface="Arial MT"/>
            </a:endParaRPr>
          </a:p>
          <a:p>
            <a:pPr marL="120014" indent="-107950">
              <a:lnSpc>
                <a:spcPct val="100000"/>
              </a:lnSpc>
              <a:spcBef>
                <a:spcPts val="1714"/>
              </a:spcBef>
              <a:buSzPct val="95833"/>
              <a:buChar char="•"/>
              <a:tabLst>
                <a:tab pos="120650" algn="l"/>
              </a:tabLst>
            </a:pPr>
            <a:r>
              <a:rPr lang="es-AR" sz="2400" spc="-5" dirty="0">
                <a:solidFill>
                  <a:srgbClr val="002060"/>
                </a:solidFill>
                <a:latin typeface="Arial MT"/>
                <a:cs typeface="Arial MT"/>
              </a:rPr>
              <a:t>Temperamento: lo innato</a:t>
            </a:r>
            <a:endParaRPr sz="2400" dirty="0">
              <a:latin typeface="Arial MT"/>
              <a:cs typeface="Arial MT"/>
            </a:endParaRPr>
          </a:p>
          <a:p>
            <a:pPr marL="119380" marR="426084" indent="-107314">
              <a:lnSpc>
                <a:spcPct val="100000"/>
              </a:lnSpc>
              <a:spcBef>
                <a:spcPts val="480"/>
              </a:spcBef>
              <a:buSzPct val="95833"/>
              <a:buChar char="•"/>
              <a:tabLst>
                <a:tab pos="120650" algn="l"/>
              </a:tabLst>
            </a:pPr>
            <a:r>
              <a:rPr sz="2400" spc="-5" dirty="0">
                <a:solidFill>
                  <a:srgbClr val="002060"/>
                </a:solidFill>
                <a:latin typeface="Arial MT"/>
                <a:cs typeface="Arial MT"/>
              </a:rPr>
              <a:t>Hay </a:t>
            </a:r>
            <a:r>
              <a:rPr sz="2400" dirty="0">
                <a:solidFill>
                  <a:srgbClr val="002060"/>
                </a:solidFill>
                <a:latin typeface="Arial MT"/>
                <a:cs typeface="Arial MT"/>
              </a:rPr>
              <a:t>cualidades </a:t>
            </a:r>
            <a:r>
              <a:rPr sz="2400" spc="-5" dirty="0">
                <a:solidFill>
                  <a:srgbClr val="002060"/>
                </a:solidFill>
                <a:latin typeface="Arial MT"/>
                <a:cs typeface="Arial MT"/>
              </a:rPr>
              <a:t>especificas de la personalidad que tienen </a:t>
            </a:r>
            <a:r>
              <a:rPr sz="2400" spc="-655" dirty="0">
                <a:solidFill>
                  <a:srgbClr val="002060"/>
                </a:solidFill>
                <a:latin typeface="Arial MT"/>
                <a:cs typeface="Arial MT"/>
              </a:rPr>
              <a:t> </a:t>
            </a:r>
            <a:r>
              <a:rPr sz="2400" spc="-5" dirty="0">
                <a:solidFill>
                  <a:srgbClr val="002060"/>
                </a:solidFill>
                <a:latin typeface="Arial MT"/>
                <a:cs typeface="Arial MT"/>
              </a:rPr>
              <a:t>una</a:t>
            </a:r>
            <a:r>
              <a:rPr sz="2400" spc="-10" dirty="0">
                <a:solidFill>
                  <a:srgbClr val="002060"/>
                </a:solidFill>
                <a:latin typeface="Arial MT"/>
                <a:cs typeface="Arial MT"/>
              </a:rPr>
              <a:t> </a:t>
            </a:r>
            <a:r>
              <a:rPr sz="2400" spc="-5" dirty="0">
                <a:solidFill>
                  <a:srgbClr val="002060"/>
                </a:solidFill>
                <a:latin typeface="Arial MT"/>
                <a:cs typeface="Arial MT"/>
              </a:rPr>
              <a:t>base biologica? </a:t>
            </a:r>
            <a:r>
              <a:rPr sz="2400" dirty="0">
                <a:solidFill>
                  <a:srgbClr val="002060"/>
                </a:solidFill>
                <a:latin typeface="Arial MT"/>
                <a:cs typeface="Arial MT"/>
              </a:rPr>
              <a:t>….</a:t>
            </a:r>
            <a:endParaRPr sz="2400" dirty="0">
              <a:latin typeface="Arial MT"/>
              <a:cs typeface="Arial MT"/>
            </a:endParaRPr>
          </a:p>
          <a:p>
            <a:pPr marL="119380" marR="5080" indent="-107314">
              <a:lnSpc>
                <a:spcPct val="100000"/>
              </a:lnSpc>
              <a:spcBef>
                <a:spcPts val="480"/>
              </a:spcBef>
              <a:buSzPct val="95833"/>
              <a:buChar char="•"/>
              <a:tabLst>
                <a:tab pos="120650" algn="l"/>
              </a:tabLst>
            </a:pPr>
            <a:r>
              <a:rPr sz="2400" spc="-5" dirty="0">
                <a:solidFill>
                  <a:srgbClr val="002060"/>
                </a:solidFill>
                <a:latin typeface="Arial MT"/>
                <a:cs typeface="Arial MT"/>
              </a:rPr>
              <a:t>Cualidades del </a:t>
            </a:r>
            <a:r>
              <a:rPr sz="2400" dirty="0">
                <a:solidFill>
                  <a:srgbClr val="002060"/>
                </a:solidFill>
                <a:latin typeface="Arial MT"/>
                <a:cs typeface="Arial MT"/>
              </a:rPr>
              <a:t>“temperamento”: </a:t>
            </a:r>
            <a:r>
              <a:rPr sz="2400" spc="-5" dirty="0">
                <a:solidFill>
                  <a:srgbClr val="002060"/>
                </a:solidFill>
                <a:latin typeface="Arial MT"/>
                <a:cs typeface="Arial MT"/>
              </a:rPr>
              <a:t>tendencias emocionales </a:t>
            </a:r>
            <a:r>
              <a:rPr sz="2400" dirty="0">
                <a:solidFill>
                  <a:srgbClr val="002060"/>
                </a:solidFill>
                <a:latin typeface="Arial MT"/>
                <a:cs typeface="Arial MT"/>
              </a:rPr>
              <a:t>y y </a:t>
            </a:r>
            <a:r>
              <a:rPr sz="2400" spc="-655" dirty="0">
                <a:solidFill>
                  <a:srgbClr val="002060"/>
                </a:solidFill>
                <a:latin typeface="Arial MT"/>
                <a:cs typeface="Arial MT"/>
              </a:rPr>
              <a:t> </a:t>
            </a:r>
            <a:r>
              <a:rPr sz="2400" dirty="0">
                <a:solidFill>
                  <a:srgbClr val="002060"/>
                </a:solidFill>
                <a:latin typeface="Arial MT"/>
                <a:cs typeface="Arial MT"/>
              </a:rPr>
              <a:t>conductuales </a:t>
            </a:r>
            <a:r>
              <a:rPr sz="2400" spc="-5" dirty="0">
                <a:solidFill>
                  <a:srgbClr val="002060"/>
                </a:solidFill>
                <a:latin typeface="Arial MT"/>
                <a:cs typeface="Arial MT"/>
              </a:rPr>
              <a:t>basadas en lo biologico; las </a:t>
            </a:r>
            <a:r>
              <a:rPr sz="2400" dirty="0">
                <a:solidFill>
                  <a:srgbClr val="002060"/>
                </a:solidFill>
                <a:latin typeface="Arial MT"/>
                <a:cs typeface="Arial MT"/>
              </a:rPr>
              <a:t>cuales son </a:t>
            </a:r>
            <a:r>
              <a:rPr sz="2400" spc="5" dirty="0">
                <a:solidFill>
                  <a:srgbClr val="002060"/>
                </a:solidFill>
                <a:latin typeface="Arial MT"/>
                <a:cs typeface="Arial MT"/>
              </a:rPr>
              <a:t> </a:t>
            </a:r>
            <a:r>
              <a:rPr sz="2400" spc="-5" dirty="0">
                <a:solidFill>
                  <a:srgbClr val="002060"/>
                </a:solidFill>
                <a:latin typeface="Arial MT"/>
                <a:cs typeface="Arial MT"/>
              </a:rPr>
              <a:t>evidentes</a:t>
            </a:r>
            <a:r>
              <a:rPr sz="2400" spc="-10" dirty="0">
                <a:solidFill>
                  <a:srgbClr val="002060"/>
                </a:solidFill>
                <a:latin typeface="Arial MT"/>
                <a:cs typeface="Arial MT"/>
              </a:rPr>
              <a:t> </a:t>
            </a:r>
            <a:r>
              <a:rPr sz="2400" spc="-5" dirty="0">
                <a:solidFill>
                  <a:srgbClr val="002060"/>
                </a:solidFill>
                <a:latin typeface="Arial MT"/>
                <a:cs typeface="Arial MT"/>
              </a:rPr>
              <a:t>en</a:t>
            </a:r>
            <a:r>
              <a:rPr sz="2400" spc="-10" dirty="0">
                <a:solidFill>
                  <a:srgbClr val="002060"/>
                </a:solidFill>
                <a:latin typeface="Arial MT"/>
                <a:cs typeface="Arial MT"/>
              </a:rPr>
              <a:t> </a:t>
            </a:r>
            <a:r>
              <a:rPr sz="2400" spc="-5" dirty="0">
                <a:solidFill>
                  <a:srgbClr val="002060"/>
                </a:solidFill>
                <a:latin typeface="Arial MT"/>
                <a:cs typeface="Arial MT"/>
              </a:rPr>
              <a:t>la infancia</a:t>
            </a:r>
            <a:r>
              <a:rPr sz="2400" spc="-10" dirty="0">
                <a:solidFill>
                  <a:srgbClr val="002060"/>
                </a:solidFill>
                <a:latin typeface="Arial MT"/>
                <a:cs typeface="Arial MT"/>
              </a:rPr>
              <a:t> </a:t>
            </a:r>
            <a:r>
              <a:rPr sz="2400" spc="-5" dirty="0">
                <a:solidFill>
                  <a:srgbClr val="002060"/>
                </a:solidFill>
                <a:latin typeface="Arial MT"/>
                <a:cs typeface="Arial MT"/>
              </a:rPr>
              <a:t>temprana</a:t>
            </a:r>
            <a:r>
              <a:rPr sz="2400" spc="-15" dirty="0">
                <a:solidFill>
                  <a:srgbClr val="002060"/>
                </a:solidFill>
                <a:latin typeface="Arial MT"/>
                <a:cs typeface="Arial MT"/>
              </a:rPr>
              <a:t> </a:t>
            </a:r>
            <a:r>
              <a:rPr sz="2400" dirty="0">
                <a:solidFill>
                  <a:srgbClr val="002060"/>
                </a:solidFill>
                <a:latin typeface="Arial MT"/>
                <a:cs typeface="Arial MT"/>
              </a:rPr>
              <a:t>(Strelau,</a:t>
            </a:r>
            <a:r>
              <a:rPr sz="2400" spc="-5" dirty="0">
                <a:solidFill>
                  <a:srgbClr val="002060"/>
                </a:solidFill>
                <a:latin typeface="Arial MT"/>
                <a:cs typeface="Arial MT"/>
              </a:rPr>
              <a:t> 1998).</a:t>
            </a:r>
            <a:endParaRPr sz="2400" dirty="0">
              <a:latin typeface="Arial MT"/>
              <a:cs typeface="Arial MT"/>
            </a:endParaRPr>
          </a:p>
          <a:p>
            <a:pPr marL="119380" marR="154305" indent="-107314">
              <a:lnSpc>
                <a:spcPct val="100000"/>
              </a:lnSpc>
              <a:spcBef>
                <a:spcPts val="480"/>
              </a:spcBef>
              <a:buSzPct val="95833"/>
              <a:buChar char="•"/>
              <a:tabLst>
                <a:tab pos="120650" algn="l"/>
              </a:tabLst>
            </a:pPr>
            <a:r>
              <a:rPr sz="2400" spc="-5" dirty="0">
                <a:solidFill>
                  <a:srgbClr val="002060"/>
                </a:solidFill>
                <a:latin typeface="Arial MT"/>
                <a:cs typeface="Arial MT"/>
              </a:rPr>
              <a:t>Como nuestro </a:t>
            </a:r>
            <a:r>
              <a:rPr sz="2400" dirty="0">
                <a:solidFill>
                  <a:srgbClr val="002060"/>
                </a:solidFill>
                <a:latin typeface="Arial MT"/>
                <a:cs typeface="Arial MT"/>
              </a:rPr>
              <a:t>sistema </a:t>
            </a:r>
            <a:r>
              <a:rPr sz="2400" spc="-5" dirty="0">
                <a:solidFill>
                  <a:srgbClr val="002060"/>
                </a:solidFill>
                <a:latin typeface="Arial MT"/>
                <a:cs typeface="Arial MT"/>
              </a:rPr>
              <a:t>nervioso interactua </a:t>
            </a:r>
            <a:r>
              <a:rPr sz="2400" dirty="0">
                <a:solidFill>
                  <a:srgbClr val="002060"/>
                </a:solidFill>
                <a:latin typeface="Arial MT"/>
                <a:cs typeface="Arial MT"/>
              </a:rPr>
              <a:t>con </a:t>
            </a:r>
            <a:r>
              <a:rPr sz="2400" spc="-5" dirty="0">
                <a:solidFill>
                  <a:srgbClr val="002060"/>
                </a:solidFill>
                <a:latin typeface="Arial MT"/>
                <a:cs typeface="Arial MT"/>
              </a:rPr>
              <a:t>el ambiente, </a:t>
            </a:r>
            <a:r>
              <a:rPr sz="2400" spc="-655" dirty="0">
                <a:solidFill>
                  <a:srgbClr val="002060"/>
                </a:solidFill>
                <a:latin typeface="Arial MT"/>
                <a:cs typeface="Arial MT"/>
              </a:rPr>
              <a:t> </a:t>
            </a:r>
            <a:r>
              <a:rPr sz="2400" dirty="0">
                <a:solidFill>
                  <a:srgbClr val="002060"/>
                </a:solidFill>
                <a:latin typeface="Arial MT"/>
                <a:cs typeface="Arial MT"/>
              </a:rPr>
              <a:t>mas </a:t>
            </a:r>
            <a:r>
              <a:rPr sz="2400" spc="-5" dirty="0">
                <a:solidFill>
                  <a:srgbClr val="002060"/>
                </a:solidFill>
                <a:latin typeface="Arial MT"/>
                <a:cs typeface="Arial MT"/>
              </a:rPr>
              <a:t>inhibido? </a:t>
            </a:r>
            <a:r>
              <a:rPr sz="2400" dirty="0">
                <a:solidFill>
                  <a:srgbClr val="002060"/>
                </a:solidFill>
                <a:latin typeface="Arial MT"/>
                <a:cs typeface="Arial MT"/>
              </a:rPr>
              <a:t>Mas </a:t>
            </a:r>
            <a:r>
              <a:rPr sz="2400" spc="-5" dirty="0">
                <a:solidFill>
                  <a:srgbClr val="002060"/>
                </a:solidFill>
                <a:latin typeface="Arial MT"/>
                <a:cs typeface="Arial MT"/>
              </a:rPr>
              <a:t>exploratorio? </a:t>
            </a:r>
            <a:r>
              <a:rPr sz="2400" dirty="0">
                <a:solidFill>
                  <a:srgbClr val="002060"/>
                </a:solidFill>
                <a:latin typeface="Arial MT"/>
                <a:cs typeface="Arial MT"/>
              </a:rPr>
              <a:t>Mas sensible </a:t>
            </a:r>
            <a:r>
              <a:rPr sz="2400" spc="-5" dirty="0">
                <a:solidFill>
                  <a:srgbClr val="002060"/>
                </a:solidFill>
                <a:latin typeface="Arial MT"/>
                <a:cs typeface="Arial MT"/>
              </a:rPr>
              <a:t>al peligro? </a:t>
            </a:r>
            <a:r>
              <a:rPr sz="2400" dirty="0">
                <a:solidFill>
                  <a:srgbClr val="002060"/>
                </a:solidFill>
                <a:latin typeface="Arial MT"/>
                <a:cs typeface="Arial MT"/>
              </a:rPr>
              <a:t> Menos</a:t>
            </a:r>
            <a:r>
              <a:rPr sz="2400" spc="-10" dirty="0">
                <a:solidFill>
                  <a:srgbClr val="002060"/>
                </a:solidFill>
                <a:latin typeface="Arial MT"/>
                <a:cs typeface="Arial MT"/>
              </a:rPr>
              <a:t> </a:t>
            </a:r>
            <a:r>
              <a:rPr sz="2400" dirty="0">
                <a:solidFill>
                  <a:srgbClr val="002060"/>
                </a:solidFill>
                <a:latin typeface="Arial MT"/>
                <a:cs typeface="Arial MT"/>
              </a:rPr>
              <a:t>sensible?</a:t>
            </a:r>
            <a:endParaRPr sz="2400" dirty="0">
              <a:latin typeface="Arial MT"/>
              <a:cs typeface="Arial M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2896" y="1244918"/>
            <a:ext cx="2223135" cy="635000"/>
          </a:xfrm>
          <a:prstGeom prst="rect">
            <a:avLst/>
          </a:prstGeom>
        </p:spPr>
        <p:txBody>
          <a:bodyPr vert="horz" wrap="square" lIns="0" tIns="12700" rIns="0" bIns="0" rtlCol="0">
            <a:spAutoFit/>
          </a:bodyPr>
          <a:lstStyle/>
          <a:p>
            <a:pPr marL="12700">
              <a:lnSpc>
                <a:spcPct val="100000"/>
              </a:lnSpc>
              <a:spcBef>
                <a:spcPts val="100"/>
              </a:spcBef>
            </a:pPr>
            <a:r>
              <a:rPr spc="-10" dirty="0"/>
              <a:t>TEMP</a:t>
            </a:r>
            <a:r>
              <a:rPr dirty="0"/>
              <a:t>S</a:t>
            </a:r>
            <a:r>
              <a:rPr spc="-229" dirty="0"/>
              <a:t> </a:t>
            </a:r>
            <a:r>
              <a:rPr dirty="0"/>
              <a:t>A</a:t>
            </a:r>
          </a:p>
        </p:txBody>
      </p:sp>
      <p:sp>
        <p:nvSpPr>
          <p:cNvPr id="3" name="object 3"/>
          <p:cNvSpPr txBox="1"/>
          <p:nvPr/>
        </p:nvSpPr>
        <p:spPr>
          <a:xfrm>
            <a:off x="361603" y="1860613"/>
            <a:ext cx="8260715" cy="3529171"/>
          </a:xfrm>
          <a:prstGeom prst="rect">
            <a:avLst/>
          </a:prstGeom>
        </p:spPr>
        <p:txBody>
          <a:bodyPr vert="horz" wrap="square" lIns="0" tIns="12700" rIns="0" bIns="0" rtlCol="0">
            <a:spAutoFit/>
          </a:bodyPr>
          <a:lstStyle/>
          <a:p>
            <a:pPr marL="147320" algn="ctr">
              <a:lnSpc>
                <a:spcPct val="100000"/>
              </a:lnSpc>
              <a:spcBef>
                <a:spcPts val="100"/>
              </a:spcBef>
            </a:pPr>
            <a:r>
              <a:rPr sz="2800" spc="-5" dirty="0">
                <a:solidFill>
                  <a:srgbClr val="990033"/>
                </a:solidFill>
                <a:latin typeface="Arial MT"/>
                <a:cs typeface="Arial MT"/>
              </a:rPr>
              <a:t>Conceptos</a:t>
            </a:r>
            <a:r>
              <a:rPr sz="2800" spc="-50" dirty="0">
                <a:solidFill>
                  <a:srgbClr val="990033"/>
                </a:solidFill>
                <a:latin typeface="Arial MT"/>
                <a:cs typeface="Arial MT"/>
              </a:rPr>
              <a:t> </a:t>
            </a:r>
            <a:r>
              <a:rPr sz="2800" spc="-5" dirty="0">
                <a:solidFill>
                  <a:srgbClr val="990033"/>
                </a:solidFill>
                <a:latin typeface="Arial MT"/>
                <a:cs typeface="Arial MT"/>
              </a:rPr>
              <a:t>generales</a:t>
            </a:r>
            <a:endParaRPr sz="2800" dirty="0">
              <a:latin typeface="Arial MT"/>
              <a:cs typeface="Arial MT"/>
            </a:endParaRPr>
          </a:p>
          <a:p>
            <a:pPr marL="119380" marR="414655" indent="-107314">
              <a:lnSpc>
                <a:spcPct val="100000"/>
              </a:lnSpc>
              <a:spcBef>
                <a:spcPts val="1714"/>
              </a:spcBef>
              <a:buSzPct val="95833"/>
              <a:buChar char="•"/>
              <a:tabLst>
                <a:tab pos="120650" algn="l"/>
              </a:tabLst>
            </a:pPr>
            <a:r>
              <a:rPr lang="es-AR" sz="2400" spc="-5" dirty="0">
                <a:latin typeface="Arial MT"/>
                <a:cs typeface="Arial MT"/>
              </a:rPr>
              <a:t>H</a:t>
            </a:r>
            <a:r>
              <a:rPr sz="2400" spc="-5" dirty="0">
                <a:solidFill>
                  <a:srgbClr val="002060"/>
                </a:solidFill>
                <a:latin typeface="Arial MT"/>
                <a:cs typeface="Arial MT"/>
              </a:rPr>
              <a:t>ay distintos </a:t>
            </a:r>
            <a:r>
              <a:rPr sz="2400" dirty="0">
                <a:solidFill>
                  <a:srgbClr val="002060"/>
                </a:solidFill>
                <a:latin typeface="Arial MT"/>
                <a:cs typeface="Arial MT"/>
              </a:rPr>
              <a:t>modelos </a:t>
            </a:r>
            <a:r>
              <a:rPr sz="2400" spc="-5" dirty="0">
                <a:solidFill>
                  <a:srgbClr val="002060"/>
                </a:solidFill>
                <a:latin typeface="Arial MT"/>
                <a:cs typeface="Arial MT"/>
              </a:rPr>
              <a:t>de estas </a:t>
            </a:r>
            <a:r>
              <a:rPr sz="2400" spc="-655" dirty="0">
                <a:solidFill>
                  <a:srgbClr val="002060"/>
                </a:solidFill>
                <a:latin typeface="Arial MT"/>
                <a:cs typeface="Arial MT"/>
              </a:rPr>
              <a:t> </a:t>
            </a:r>
            <a:r>
              <a:rPr sz="2400" dirty="0" err="1">
                <a:solidFill>
                  <a:srgbClr val="002060"/>
                </a:solidFill>
                <a:latin typeface="Arial MT"/>
                <a:cs typeface="Arial MT"/>
              </a:rPr>
              <a:t>cualidades</a:t>
            </a:r>
            <a:r>
              <a:rPr sz="2400" dirty="0">
                <a:solidFill>
                  <a:srgbClr val="002060"/>
                </a:solidFill>
                <a:latin typeface="Arial MT"/>
                <a:cs typeface="Arial MT"/>
              </a:rPr>
              <a:t> </a:t>
            </a:r>
            <a:r>
              <a:rPr sz="2400" spc="-5" dirty="0" err="1">
                <a:solidFill>
                  <a:srgbClr val="002060"/>
                </a:solidFill>
                <a:latin typeface="Arial MT"/>
                <a:cs typeface="Arial MT"/>
              </a:rPr>
              <a:t>temperamentales</a:t>
            </a:r>
            <a:endParaRPr lang="es-AR" sz="2400" spc="-5" dirty="0">
              <a:solidFill>
                <a:srgbClr val="002060"/>
              </a:solidFill>
              <a:latin typeface="Arial MT"/>
              <a:cs typeface="Arial MT"/>
            </a:endParaRPr>
          </a:p>
          <a:p>
            <a:pPr marL="119380" marR="414655" indent="-107314">
              <a:lnSpc>
                <a:spcPct val="100000"/>
              </a:lnSpc>
              <a:spcBef>
                <a:spcPts val="1714"/>
              </a:spcBef>
              <a:buSzPct val="95833"/>
              <a:buChar char="•"/>
              <a:tabLst>
                <a:tab pos="120650" algn="l"/>
              </a:tabLst>
            </a:pPr>
            <a:r>
              <a:rPr lang="es-AR" sz="2400" spc="-5" dirty="0">
                <a:latin typeface="Arial MT"/>
                <a:cs typeface="Arial MT"/>
              </a:rPr>
              <a:t>V</a:t>
            </a:r>
            <a:r>
              <a:rPr sz="2400" dirty="0" err="1">
                <a:solidFill>
                  <a:srgbClr val="002060"/>
                </a:solidFill>
                <a:latin typeface="Arial MT"/>
                <a:cs typeface="Arial MT"/>
              </a:rPr>
              <a:t>eremos</a:t>
            </a:r>
            <a:r>
              <a:rPr lang="es-AR" sz="2400" dirty="0">
                <a:latin typeface="Arial MT"/>
                <a:cs typeface="Arial MT"/>
              </a:rPr>
              <a:t> </a:t>
            </a:r>
            <a:r>
              <a:rPr sz="2400" spc="-5" dirty="0">
                <a:solidFill>
                  <a:srgbClr val="002060"/>
                </a:solidFill>
                <a:latin typeface="Arial MT"/>
                <a:cs typeface="Arial MT"/>
              </a:rPr>
              <a:t>las</a:t>
            </a:r>
            <a:r>
              <a:rPr sz="2400" spc="-10" dirty="0">
                <a:solidFill>
                  <a:srgbClr val="002060"/>
                </a:solidFill>
                <a:latin typeface="Arial MT"/>
                <a:cs typeface="Arial MT"/>
              </a:rPr>
              <a:t> </a:t>
            </a:r>
            <a:r>
              <a:rPr sz="2400" spc="-5" dirty="0">
                <a:solidFill>
                  <a:srgbClr val="002060"/>
                </a:solidFill>
                <a:latin typeface="Arial MT"/>
                <a:cs typeface="Arial MT"/>
              </a:rPr>
              <a:t>de</a:t>
            </a:r>
            <a:r>
              <a:rPr sz="2400" spc="-135" dirty="0">
                <a:solidFill>
                  <a:srgbClr val="002060"/>
                </a:solidFill>
                <a:latin typeface="Arial MT"/>
                <a:cs typeface="Arial MT"/>
              </a:rPr>
              <a:t> </a:t>
            </a:r>
            <a:r>
              <a:rPr sz="2400" spc="-5" dirty="0">
                <a:solidFill>
                  <a:srgbClr val="002060"/>
                </a:solidFill>
                <a:latin typeface="Arial MT"/>
                <a:cs typeface="Arial MT"/>
              </a:rPr>
              <a:t>Akiskal,</a:t>
            </a:r>
            <a:r>
              <a:rPr sz="2400" spc="-15" dirty="0">
                <a:solidFill>
                  <a:srgbClr val="002060"/>
                </a:solidFill>
                <a:latin typeface="Arial MT"/>
                <a:cs typeface="Arial MT"/>
              </a:rPr>
              <a:t> </a:t>
            </a:r>
            <a:r>
              <a:rPr sz="2400" spc="-5" dirty="0">
                <a:solidFill>
                  <a:srgbClr val="002060"/>
                </a:solidFill>
                <a:latin typeface="Arial MT"/>
                <a:cs typeface="Arial MT"/>
              </a:rPr>
              <a:t>autor del</a:t>
            </a:r>
            <a:r>
              <a:rPr sz="2400" spc="-55" dirty="0">
                <a:solidFill>
                  <a:srgbClr val="002060"/>
                </a:solidFill>
                <a:latin typeface="Arial MT"/>
                <a:cs typeface="Arial MT"/>
              </a:rPr>
              <a:t> </a:t>
            </a:r>
            <a:r>
              <a:rPr sz="2400" spc="-5" dirty="0">
                <a:solidFill>
                  <a:srgbClr val="002060"/>
                </a:solidFill>
                <a:latin typeface="Arial MT"/>
                <a:cs typeface="Arial MT"/>
              </a:rPr>
              <a:t>TEMPS-A</a:t>
            </a:r>
            <a:endParaRPr sz="2400" dirty="0">
              <a:latin typeface="Arial MT"/>
              <a:cs typeface="Arial MT"/>
            </a:endParaRPr>
          </a:p>
          <a:p>
            <a:pPr marL="119380" marR="5080" indent="-107314">
              <a:lnSpc>
                <a:spcPct val="100000"/>
              </a:lnSpc>
              <a:spcBef>
                <a:spcPts val="480"/>
              </a:spcBef>
              <a:buSzPct val="95833"/>
              <a:buChar char="•"/>
              <a:tabLst>
                <a:tab pos="120650" algn="l"/>
              </a:tabLst>
            </a:pPr>
            <a:r>
              <a:rPr sz="2400" spc="-5" dirty="0">
                <a:solidFill>
                  <a:srgbClr val="002060"/>
                </a:solidFill>
                <a:latin typeface="Arial MT"/>
                <a:cs typeface="Arial MT"/>
              </a:rPr>
              <a:t>Akiskal, en distintos escritos </a:t>
            </a:r>
            <a:r>
              <a:rPr sz="2400" dirty="0">
                <a:solidFill>
                  <a:srgbClr val="002060"/>
                </a:solidFill>
                <a:latin typeface="Arial MT"/>
                <a:cs typeface="Arial MT"/>
              </a:rPr>
              <a:t>y </a:t>
            </a:r>
            <a:r>
              <a:rPr sz="2400" spc="-5" dirty="0">
                <a:solidFill>
                  <a:srgbClr val="002060"/>
                </a:solidFill>
                <a:latin typeface="Arial MT"/>
                <a:cs typeface="Arial MT"/>
              </a:rPr>
              <a:t>estudios </a:t>
            </a:r>
            <a:r>
              <a:rPr sz="2400" dirty="0">
                <a:solidFill>
                  <a:srgbClr val="002060"/>
                </a:solidFill>
                <a:latin typeface="Arial MT"/>
                <a:cs typeface="Arial MT"/>
              </a:rPr>
              <a:t>cientificos, se </a:t>
            </a:r>
            <a:r>
              <a:rPr sz="2400" spc="-5" dirty="0">
                <a:solidFill>
                  <a:srgbClr val="002060"/>
                </a:solidFill>
                <a:latin typeface="Arial MT"/>
                <a:cs typeface="Arial MT"/>
              </a:rPr>
              <a:t>ha </a:t>
            </a:r>
            <a:r>
              <a:rPr sz="2400" dirty="0">
                <a:solidFill>
                  <a:srgbClr val="002060"/>
                </a:solidFill>
                <a:latin typeface="Arial MT"/>
                <a:cs typeface="Arial MT"/>
              </a:rPr>
              <a:t> </a:t>
            </a:r>
            <a:r>
              <a:rPr sz="2400" spc="-5" dirty="0">
                <a:solidFill>
                  <a:srgbClr val="002060"/>
                </a:solidFill>
                <a:latin typeface="Arial MT"/>
                <a:cs typeface="Arial MT"/>
              </a:rPr>
              <a:t>esforzado por entender la naturaleza de los trastornos </a:t>
            </a:r>
            <a:r>
              <a:rPr sz="2400" dirty="0">
                <a:solidFill>
                  <a:srgbClr val="002060"/>
                </a:solidFill>
                <a:latin typeface="Arial MT"/>
                <a:cs typeface="Arial MT"/>
              </a:rPr>
              <a:t> </a:t>
            </a:r>
            <a:r>
              <a:rPr sz="2400" spc="-5" dirty="0">
                <a:solidFill>
                  <a:srgbClr val="002060"/>
                </a:solidFill>
                <a:latin typeface="Arial MT"/>
                <a:cs typeface="Arial MT"/>
              </a:rPr>
              <a:t>afectivos</a:t>
            </a:r>
            <a:r>
              <a:rPr sz="2400" spc="-20" dirty="0">
                <a:solidFill>
                  <a:srgbClr val="002060"/>
                </a:solidFill>
                <a:latin typeface="Arial MT"/>
                <a:cs typeface="Arial MT"/>
              </a:rPr>
              <a:t> </a:t>
            </a:r>
            <a:r>
              <a:rPr sz="2400" dirty="0">
                <a:solidFill>
                  <a:srgbClr val="002060"/>
                </a:solidFill>
                <a:latin typeface="Arial MT"/>
                <a:cs typeface="Arial MT"/>
              </a:rPr>
              <a:t>(</a:t>
            </a:r>
            <a:r>
              <a:rPr sz="2400" dirty="0" err="1">
                <a:solidFill>
                  <a:srgbClr val="002060"/>
                </a:solidFill>
                <a:latin typeface="Arial MT"/>
                <a:cs typeface="Arial MT"/>
              </a:rPr>
              <a:t>depresi</a:t>
            </a:r>
            <a:r>
              <a:rPr lang="es-AR" sz="2400" dirty="0" err="1">
                <a:solidFill>
                  <a:srgbClr val="002060"/>
                </a:solidFill>
                <a:latin typeface="Arial MT"/>
                <a:cs typeface="Arial MT"/>
              </a:rPr>
              <a:t>ó</a:t>
            </a:r>
            <a:r>
              <a:rPr sz="2400" dirty="0">
                <a:solidFill>
                  <a:srgbClr val="002060"/>
                </a:solidFill>
                <a:latin typeface="Arial MT"/>
                <a:cs typeface="Arial MT"/>
              </a:rPr>
              <a:t>n,</a:t>
            </a:r>
            <a:r>
              <a:rPr sz="2400" spc="-20" dirty="0">
                <a:solidFill>
                  <a:srgbClr val="002060"/>
                </a:solidFill>
                <a:latin typeface="Arial MT"/>
                <a:cs typeface="Arial MT"/>
              </a:rPr>
              <a:t> </a:t>
            </a:r>
            <a:r>
              <a:rPr sz="2400" spc="-5" dirty="0" err="1">
                <a:solidFill>
                  <a:srgbClr val="002060"/>
                </a:solidFill>
                <a:latin typeface="Arial MT"/>
                <a:cs typeface="Arial MT"/>
              </a:rPr>
              <a:t>bipola</a:t>
            </a:r>
            <a:r>
              <a:rPr lang="es-AR" sz="2400" spc="-5" dirty="0">
                <a:solidFill>
                  <a:srgbClr val="002060"/>
                </a:solidFill>
                <a:latin typeface="Arial MT"/>
                <a:cs typeface="Arial MT"/>
              </a:rPr>
              <a:t>r</a:t>
            </a:r>
            <a:r>
              <a:rPr sz="2400" spc="-5" dirty="0" err="1">
                <a:solidFill>
                  <a:srgbClr val="002060"/>
                </a:solidFill>
                <a:latin typeface="Arial MT"/>
                <a:cs typeface="Arial MT"/>
              </a:rPr>
              <a:t>idad</a:t>
            </a:r>
            <a:r>
              <a:rPr sz="2400" spc="-5" dirty="0">
                <a:solidFill>
                  <a:srgbClr val="002060"/>
                </a:solidFill>
                <a:latin typeface="Arial MT"/>
                <a:cs typeface="Arial MT"/>
              </a:rPr>
              <a:t>,</a:t>
            </a:r>
            <a:r>
              <a:rPr sz="2400" spc="-20" dirty="0">
                <a:solidFill>
                  <a:srgbClr val="002060"/>
                </a:solidFill>
                <a:latin typeface="Arial MT"/>
                <a:cs typeface="Arial MT"/>
              </a:rPr>
              <a:t> </a:t>
            </a:r>
            <a:r>
              <a:rPr sz="2400" dirty="0" err="1">
                <a:solidFill>
                  <a:srgbClr val="002060"/>
                </a:solidFill>
                <a:latin typeface="Arial MT"/>
                <a:cs typeface="Arial MT"/>
              </a:rPr>
              <a:t>ciclot</a:t>
            </a:r>
            <a:r>
              <a:rPr lang="es-AR" sz="2400" dirty="0">
                <a:solidFill>
                  <a:srgbClr val="002060"/>
                </a:solidFill>
                <a:latin typeface="Arial MT"/>
                <a:cs typeface="Arial MT"/>
              </a:rPr>
              <a:t>í</a:t>
            </a:r>
            <a:r>
              <a:rPr sz="2400" dirty="0" err="1">
                <a:solidFill>
                  <a:srgbClr val="002060"/>
                </a:solidFill>
                <a:latin typeface="Arial MT"/>
                <a:cs typeface="Arial MT"/>
              </a:rPr>
              <a:t>mia</a:t>
            </a:r>
            <a:r>
              <a:rPr sz="2400" dirty="0">
                <a:solidFill>
                  <a:srgbClr val="002060"/>
                </a:solidFill>
                <a:latin typeface="Arial MT"/>
                <a:cs typeface="Arial MT"/>
              </a:rPr>
              <a:t>),</a:t>
            </a:r>
            <a:r>
              <a:rPr sz="2400" spc="-20" dirty="0">
                <a:solidFill>
                  <a:srgbClr val="002060"/>
                </a:solidFill>
                <a:latin typeface="Arial MT"/>
                <a:cs typeface="Arial MT"/>
              </a:rPr>
              <a:t> </a:t>
            </a:r>
            <a:r>
              <a:rPr sz="2400" dirty="0">
                <a:solidFill>
                  <a:srgbClr val="002060"/>
                </a:solidFill>
                <a:latin typeface="Arial MT"/>
                <a:cs typeface="Arial MT"/>
              </a:rPr>
              <a:t>y</a:t>
            </a:r>
            <a:r>
              <a:rPr sz="2400" spc="-20" dirty="0">
                <a:solidFill>
                  <a:srgbClr val="002060"/>
                </a:solidFill>
                <a:latin typeface="Arial MT"/>
                <a:cs typeface="Arial MT"/>
              </a:rPr>
              <a:t> </a:t>
            </a:r>
            <a:r>
              <a:rPr sz="2400" dirty="0">
                <a:solidFill>
                  <a:srgbClr val="002060"/>
                </a:solidFill>
                <a:latin typeface="Arial MT"/>
                <a:cs typeface="Arial MT"/>
              </a:rPr>
              <a:t>su</a:t>
            </a:r>
            <a:r>
              <a:rPr sz="2400" spc="-20" dirty="0">
                <a:solidFill>
                  <a:srgbClr val="002060"/>
                </a:solidFill>
                <a:latin typeface="Arial MT"/>
                <a:cs typeface="Arial MT"/>
              </a:rPr>
              <a:t> </a:t>
            </a:r>
            <a:r>
              <a:rPr sz="2400" dirty="0">
                <a:solidFill>
                  <a:srgbClr val="002060"/>
                </a:solidFill>
                <a:latin typeface="Arial MT"/>
                <a:cs typeface="Arial MT"/>
              </a:rPr>
              <a:t>vinculacion </a:t>
            </a:r>
            <a:r>
              <a:rPr sz="2400" spc="-650" dirty="0">
                <a:solidFill>
                  <a:srgbClr val="002060"/>
                </a:solidFill>
                <a:latin typeface="Arial MT"/>
                <a:cs typeface="Arial MT"/>
              </a:rPr>
              <a:t> </a:t>
            </a:r>
            <a:r>
              <a:rPr sz="2400" spc="-5" dirty="0">
                <a:solidFill>
                  <a:srgbClr val="002060"/>
                </a:solidFill>
                <a:latin typeface="Arial MT"/>
                <a:cs typeface="Arial MT"/>
              </a:rPr>
              <a:t>al</a:t>
            </a:r>
            <a:r>
              <a:rPr sz="2400" spc="-10" dirty="0">
                <a:solidFill>
                  <a:srgbClr val="002060"/>
                </a:solidFill>
                <a:latin typeface="Arial MT"/>
                <a:cs typeface="Arial MT"/>
              </a:rPr>
              <a:t> </a:t>
            </a:r>
            <a:r>
              <a:rPr sz="2400" spc="-5" dirty="0">
                <a:solidFill>
                  <a:srgbClr val="002060"/>
                </a:solidFill>
                <a:latin typeface="Arial MT"/>
                <a:cs typeface="Arial MT"/>
              </a:rPr>
              <a:t>temperamento.</a:t>
            </a:r>
            <a:endParaRPr sz="2400" dirty="0">
              <a:latin typeface="Arial MT"/>
              <a:cs typeface="Arial M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2896" y="1244918"/>
            <a:ext cx="2223135" cy="635000"/>
          </a:xfrm>
          <a:prstGeom prst="rect">
            <a:avLst/>
          </a:prstGeom>
        </p:spPr>
        <p:txBody>
          <a:bodyPr vert="horz" wrap="square" lIns="0" tIns="12700" rIns="0" bIns="0" rtlCol="0">
            <a:spAutoFit/>
          </a:bodyPr>
          <a:lstStyle/>
          <a:p>
            <a:pPr marL="12700">
              <a:lnSpc>
                <a:spcPct val="100000"/>
              </a:lnSpc>
              <a:spcBef>
                <a:spcPts val="100"/>
              </a:spcBef>
            </a:pPr>
            <a:r>
              <a:rPr spc="-10" dirty="0"/>
              <a:t>TEMP</a:t>
            </a:r>
            <a:r>
              <a:rPr dirty="0"/>
              <a:t>S</a:t>
            </a:r>
            <a:r>
              <a:rPr spc="-229" dirty="0"/>
              <a:t> </a:t>
            </a:r>
            <a:r>
              <a:rPr dirty="0"/>
              <a:t>A</a:t>
            </a:r>
          </a:p>
        </p:txBody>
      </p:sp>
      <p:sp>
        <p:nvSpPr>
          <p:cNvPr id="3" name="object 3"/>
          <p:cNvSpPr txBox="1"/>
          <p:nvPr/>
        </p:nvSpPr>
        <p:spPr>
          <a:xfrm>
            <a:off x="361603" y="1860613"/>
            <a:ext cx="8378825" cy="3526606"/>
          </a:xfrm>
          <a:prstGeom prst="rect">
            <a:avLst/>
          </a:prstGeom>
        </p:spPr>
        <p:txBody>
          <a:bodyPr vert="horz" wrap="square" lIns="0" tIns="12700" rIns="0" bIns="0" rtlCol="0">
            <a:spAutoFit/>
          </a:bodyPr>
          <a:lstStyle/>
          <a:p>
            <a:pPr marL="29845" algn="ctr">
              <a:lnSpc>
                <a:spcPct val="100000"/>
              </a:lnSpc>
              <a:spcBef>
                <a:spcPts val="100"/>
              </a:spcBef>
            </a:pPr>
            <a:r>
              <a:rPr sz="2800" spc="-5" dirty="0">
                <a:solidFill>
                  <a:srgbClr val="990033"/>
                </a:solidFill>
                <a:latin typeface="Arial MT"/>
                <a:cs typeface="Arial MT"/>
              </a:rPr>
              <a:t>Conceptos</a:t>
            </a:r>
            <a:r>
              <a:rPr sz="2800" spc="-50" dirty="0">
                <a:solidFill>
                  <a:srgbClr val="990033"/>
                </a:solidFill>
                <a:latin typeface="Arial MT"/>
                <a:cs typeface="Arial MT"/>
              </a:rPr>
              <a:t> </a:t>
            </a:r>
            <a:r>
              <a:rPr sz="2800" spc="-5" dirty="0">
                <a:solidFill>
                  <a:srgbClr val="990033"/>
                </a:solidFill>
                <a:latin typeface="Arial MT"/>
                <a:cs typeface="Arial MT"/>
              </a:rPr>
              <a:t>generales</a:t>
            </a:r>
            <a:endParaRPr sz="2800" dirty="0">
              <a:latin typeface="Arial MT"/>
              <a:cs typeface="Arial MT"/>
            </a:endParaRPr>
          </a:p>
          <a:p>
            <a:pPr marL="119380" marR="393700" indent="-107314">
              <a:lnSpc>
                <a:spcPct val="100000"/>
              </a:lnSpc>
              <a:spcBef>
                <a:spcPts val="480"/>
              </a:spcBef>
              <a:buSzPct val="95833"/>
              <a:buChar char="•"/>
              <a:tabLst>
                <a:tab pos="120650" algn="l"/>
              </a:tabLst>
            </a:pPr>
            <a:r>
              <a:rPr sz="2400" dirty="0">
                <a:solidFill>
                  <a:srgbClr val="002060"/>
                </a:solidFill>
                <a:latin typeface="Arial MT"/>
                <a:cs typeface="Arial MT"/>
              </a:rPr>
              <a:t>“Los </a:t>
            </a:r>
            <a:r>
              <a:rPr sz="2400" spc="-5" dirty="0">
                <a:solidFill>
                  <a:srgbClr val="002060"/>
                </a:solidFill>
                <a:latin typeface="Arial MT"/>
                <a:cs typeface="Arial MT"/>
              </a:rPr>
              <a:t>temperamentos afectivos </a:t>
            </a:r>
            <a:r>
              <a:rPr sz="2400" dirty="0">
                <a:solidFill>
                  <a:srgbClr val="002060"/>
                </a:solidFill>
                <a:latin typeface="Arial MT"/>
                <a:cs typeface="Arial MT"/>
              </a:rPr>
              <a:t>se </a:t>
            </a:r>
            <a:r>
              <a:rPr sz="2400" spc="-5" dirty="0">
                <a:solidFill>
                  <a:srgbClr val="002060"/>
                </a:solidFill>
                <a:latin typeface="Arial MT"/>
                <a:cs typeface="Arial MT"/>
              </a:rPr>
              <a:t>entienden </a:t>
            </a:r>
            <a:r>
              <a:rPr sz="2400" dirty="0">
                <a:solidFill>
                  <a:srgbClr val="002060"/>
                </a:solidFill>
                <a:latin typeface="Arial MT"/>
                <a:cs typeface="Arial MT"/>
              </a:rPr>
              <a:t>como rasgos </a:t>
            </a:r>
            <a:r>
              <a:rPr sz="2400" spc="5" dirty="0">
                <a:solidFill>
                  <a:srgbClr val="002060"/>
                </a:solidFill>
                <a:latin typeface="Arial MT"/>
                <a:cs typeface="Arial MT"/>
              </a:rPr>
              <a:t> </a:t>
            </a:r>
            <a:r>
              <a:rPr sz="2400" dirty="0">
                <a:solidFill>
                  <a:srgbClr val="002060"/>
                </a:solidFill>
                <a:latin typeface="Arial MT"/>
                <a:cs typeface="Arial MT"/>
              </a:rPr>
              <a:t>comportamentales, </a:t>
            </a:r>
            <a:r>
              <a:rPr sz="2400" spc="-5" dirty="0">
                <a:solidFill>
                  <a:srgbClr val="002060"/>
                </a:solidFill>
                <a:latin typeface="Arial MT"/>
                <a:cs typeface="Arial MT"/>
              </a:rPr>
              <a:t>estables, </a:t>
            </a:r>
            <a:r>
              <a:rPr sz="2400" dirty="0">
                <a:solidFill>
                  <a:srgbClr val="002060"/>
                </a:solidFill>
                <a:latin typeface="Arial MT"/>
                <a:cs typeface="Arial MT"/>
              </a:rPr>
              <a:t>a </a:t>
            </a:r>
            <a:r>
              <a:rPr sz="2400" spc="-5" dirty="0">
                <a:solidFill>
                  <a:srgbClr val="002060"/>
                </a:solidFill>
                <a:latin typeface="Arial MT"/>
                <a:cs typeface="Arial MT"/>
              </a:rPr>
              <a:t>lo largo del </a:t>
            </a:r>
            <a:r>
              <a:rPr sz="2400" dirty="0">
                <a:solidFill>
                  <a:srgbClr val="002060"/>
                </a:solidFill>
                <a:latin typeface="Arial MT"/>
                <a:cs typeface="Arial MT"/>
              </a:rPr>
              <a:t>curso vital, </a:t>
            </a:r>
            <a:r>
              <a:rPr sz="2400" spc="-5" dirty="0">
                <a:solidFill>
                  <a:srgbClr val="002060"/>
                </a:solidFill>
                <a:latin typeface="Arial MT"/>
                <a:cs typeface="Arial MT"/>
              </a:rPr>
              <a:t>que </a:t>
            </a:r>
            <a:r>
              <a:rPr sz="2400" spc="-655" dirty="0">
                <a:solidFill>
                  <a:srgbClr val="002060"/>
                </a:solidFill>
                <a:latin typeface="Arial MT"/>
                <a:cs typeface="Arial MT"/>
              </a:rPr>
              <a:t> </a:t>
            </a:r>
            <a:r>
              <a:rPr sz="2400" dirty="0">
                <a:solidFill>
                  <a:srgbClr val="002060"/>
                </a:solidFill>
                <a:latin typeface="Arial MT"/>
                <a:cs typeface="Arial MT"/>
              </a:rPr>
              <a:t>reflejan</a:t>
            </a:r>
            <a:r>
              <a:rPr sz="2400" spc="-15" dirty="0">
                <a:solidFill>
                  <a:srgbClr val="002060"/>
                </a:solidFill>
                <a:latin typeface="Arial MT"/>
                <a:cs typeface="Arial MT"/>
              </a:rPr>
              <a:t> </a:t>
            </a:r>
            <a:r>
              <a:rPr sz="2400" spc="-5" dirty="0">
                <a:solidFill>
                  <a:srgbClr val="002060"/>
                </a:solidFill>
                <a:latin typeface="Arial MT"/>
                <a:cs typeface="Arial MT"/>
              </a:rPr>
              <a:t>estilos</a:t>
            </a:r>
            <a:r>
              <a:rPr sz="2400" spc="-10" dirty="0">
                <a:solidFill>
                  <a:srgbClr val="002060"/>
                </a:solidFill>
                <a:latin typeface="Arial MT"/>
                <a:cs typeface="Arial MT"/>
              </a:rPr>
              <a:t> </a:t>
            </a:r>
            <a:r>
              <a:rPr sz="2400" spc="-5" dirty="0">
                <a:solidFill>
                  <a:srgbClr val="002060"/>
                </a:solidFill>
                <a:latin typeface="Arial MT"/>
                <a:cs typeface="Arial MT"/>
              </a:rPr>
              <a:t>de</a:t>
            </a:r>
            <a:r>
              <a:rPr sz="2400" spc="-15" dirty="0">
                <a:solidFill>
                  <a:srgbClr val="002060"/>
                </a:solidFill>
                <a:latin typeface="Arial MT"/>
                <a:cs typeface="Arial MT"/>
              </a:rPr>
              <a:t> </a:t>
            </a:r>
            <a:r>
              <a:rPr sz="2400" dirty="0">
                <a:solidFill>
                  <a:srgbClr val="002060"/>
                </a:solidFill>
                <a:latin typeface="Arial MT"/>
                <a:cs typeface="Arial MT"/>
              </a:rPr>
              <a:t>reactividad</a:t>
            </a:r>
            <a:r>
              <a:rPr sz="2400" spc="-10" dirty="0">
                <a:solidFill>
                  <a:srgbClr val="002060"/>
                </a:solidFill>
                <a:latin typeface="Arial MT"/>
                <a:cs typeface="Arial MT"/>
              </a:rPr>
              <a:t> </a:t>
            </a:r>
            <a:r>
              <a:rPr sz="2400" spc="-5" dirty="0">
                <a:solidFill>
                  <a:srgbClr val="002060"/>
                </a:solidFill>
                <a:latin typeface="Arial MT"/>
                <a:cs typeface="Arial MT"/>
              </a:rPr>
              <a:t>afectiva”</a:t>
            </a:r>
            <a:r>
              <a:rPr sz="2400" spc="-10" dirty="0">
                <a:solidFill>
                  <a:srgbClr val="002060"/>
                </a:solidFill>
                <a:latin typeface="Arial MT"/>
                <a:cs typeface="Arial MT"/>
              </a:rPr>
              <a:t> </a:t>
            </a:r>
            <a:r>
              <a:rPr sz="2400" dirty="0">
                <a:solidFill>
                  <a:srgbClr val="002060"/>
                </a:solidFill>
                <a:latin typeface="Arial MT"/>
                <a:cs typeface="Arial MT"/>
              </a:rPr>
              <a:t>(Akiskal,</a:t>
            </a:r>
            <a:r>
              <a:rPr sz="2400" spc="-15" dirty="0">
                <a:solidFill>
                  <a:srgbClr val="002060"/>
                </a:solidFill>
                <a:latin typeface="Arial MT"/>
                <a:cs typeface="Arial MT"/>
              </a:rPr>
              <a:t> </a:t>
            </a:r>
            <a:r>
              <a:rPr sz="2400" spc="-5" dirty="0">
                <a:solidFill>
                  <a:srgbClr val="002060"/>
                </a:solidFill>
                <a:latin typeface="Arial MT"/>
                <a:cs typeface="Arial MT"/>
              </a:rPr>
              <a:t>1996).</a:t>
            </a:r>
            <a:endParaRPr sz="2400" dirty="0">
              <a:latin typeface="Arial MT"/>
              <a:cs typeface="Arial MT"/>
            </a:endParaRPr>
          </a:p>
          <a:p>
            <a:pPr marL="119380" marR="5080" indent="-107314">
              <a:lnSpc>
                <a:spcPct val="100000"/>
              </a:lnSpc>
              <a:spcBef>
                <a:spcPts val="480"/>
              </a:spcBef>
              <a:buSzPct val="95833"/>
              <a:buChar char="•"/>
              <a:tabLst>
                <a:tab pos="120650" algn="l"/>
              </a:tabLst>
            </a:pPr>
            <a:r>
              <a:rPr sz="2400" dirty="0">
                <a:solidFill>
                  <a:srgbClr val="002060"/>
                </a:solidFill>
                <a:latin typeface="Arial MT"/>
                <a:cs typeface="Arial MT"/>
              </a:rPr>
              <a:t>“ </a:t>
            </a:r>
            <a:r>
              <a:rPr sz="2400" spc="-5" dirty="0">
                <a:solidFill>
                  <a:srgbClr val="002060"/>
                </a:solidFill>
                <a:latin typeface="Arial MT"/>
                <a:cs typeface="Arial MT"/>
              </a:rPr>
              <a:t>Los temperamentos afectivos </a:t>
            </a:r>
            <a:r>
              <a:rPr sz="2400" dirty="0">
                <a:solidFill>
                  <a:srgbClr val="002060"/>
                </a:solidFill>
                <a:latin typeface="Arial MT"/>
                <a:cs typeface="Arial MT"/>
              </a:rPr>
              <a:t>se </a:t>
            </a:r>
            <a:r>
              <a:rPr sz="2400" spc="-5" dirty="0">
                <a:solidFill>
                  <a:srgbClr val="002060"/>
                </a:solidFill>
                <a:latin typeface="Arial MT"/>
                <a:cs typeface="Arial MT"/>
              </a:rPr>
              <a:t>encuentran intimamente </a:t>
            </a:r>
            <a:r>
              <a:rPr sz="2400" dirty="0">
                <a:solidFill>
                  <a:srgbClr val="002060"/>
                </a:solidFill>
                <a:latin typeface="Arial MT"/>
                <a:cs typeface="Arial MT"/>
              </a:rPr>
              <a:t> vinculados a </a:t>
            </a:r>
            <a:r>
              <a:rPr sz="2400" spc="-5" dirty="0">
                <a:solidFill>
                  <a:srgbClr val="002060"/>
                </a:solidFill>
                <a:latin typeface="Arial MT"/>
                <a:cs typeface="Arial MT"/>
              </a:rPr>
              <a:t>los distintos procesos biologicos que </a:t>
            </a:r>
            <a:r>
              <a:rPr sz="2400" dirty="0">
                <a:solidFill>
                  <a:srgbClr val="002060"/>
                </a:solidFill>
                <a:latin typeface="Arial MT"/>
                <a:cs typeface="Arial MT"/>
              </a:rPr>
              <a:t>conforman </a:t>
            </a:r>
            <a:r>
              <a:rPr sz="2400" spc="-655" dirty="0">
                <a:solidFill>
                  <a:srgbClr val="002060"/>
                </a:solidFill>
                <a:latin typeface="Arial MT"/>
                <a:cs typeface="Arial MT"/>
              </a:rPr>
              <a:t> </a:t>
            </a:r>
            <a:r>
              <a:rPr sz="2400" dirty="0">
                <a:solidFill>
                  <a:srgbClr val="002060"/>
                </a:solidFill>
                <a:latin typeface="Arial MT"/>
                <a:cs typeface="Arial MT"/>
              </a:rPr>
              <a:t>a </a:t>
            </a:r>
            <a:r>
              <a:rPr sz="2400" spc="-5" dirty="0">
                <a:solidFill>
                  <a:srgbClr val="002060"/>
                </a:solidFill>
                <a:latin typeface="Arial MT"/>
                <a:cs typeface="Arial MT"/>
              </a:rPr>
              <a:t>la personalidad, </a:t>
            </a:r>
            <a:r>
              <a:rPr sz="2400" dirty="0">
                <a:solidFill>
                  <a:srgbClr val="002060"/>
                </a:solidFill>
                <a:latin typeface="Arial MT"/>
                <a:cs typeface="Arial MT"/>
              </a:rPr>
              <a:t>como </a:t>
            </a:r>
            <a:r>
              <a:rPr sz="2400" spc="-5" dirty="0">
                <a:solidFill>
                  <a:srgbClr val="002060"/>
                </a:solidFill>
                <a:latin typeface="Arial MT"/>
                <a:cs typeface="Arial MT"/>
              </a:rPr>
              <a:t>lo </a:t>
            </a:r>
            <a:r>
              <a:rPr sz="2400" dirty="0">
                <a:solidFill>
                  <a:srgbClr val="002060"/>
                </a:solidFill>
                <a:latin typeface="Arial MT"/>
                <a:cs typeface="Arial MT"/>
              </a:rPr>
              <a:t>son </a:t>
            </a:r>
            <a:r>
              <a:rPr sz="2400" spc="-5" dirty="0">
                <a:solidFill>
                  <a:srgbClr val="002060"/>
                </a:solidFill>
                <a:latin typeface="Arial MT"/>
                <a:cs typeface="Arial MT"/>
              </a:rPr>
              <a:t>los niveles de actividad, los </a:t>
            </a:r>
            <a:r>
              <a:rPr sz="2400" dirty="0">
                <a:solidFill>
                  <a:srgbClr val="002060"/>
                </a:solidFill>
                <a:latin typeface="Arial MT"/>
                <a:cs typeface="Arial MT"/>
              </a:rPr>
              <a:t> ritmos </a:t>
            </a:r>
            <a:r>
              <a:rPr sz="2400" spc="-5" dirty="0">
                <a:solidFill>
                  <a:srgbClr val="002060"/>
                </a:solidFill>
                <a:latin typeface="Arial MT"/>
                <a:cs typeface="Arial MT"/>
              </a:rPr>
              <a:t>del estado de animo </a:t>
            </a:r>
            <a:r>
              <a:rPr sz="2400" dirty="0">
                <a:solidFill>
                  <a:srgbClr val="002060"/>
                </a:solidFill>
                <a:latin typeface="Arial MT"/>
                <a:cs typeface="Arial MT"/>
              </a:rPr>
              <a:t>y </a:t>
            </a:r>
            <a:r>
              <a:rPr sz="2400" spc="-5" dirty="0">
                <a:solidFill>
                  <a:srgbClr val="002060"/>
                </a:solidFill>
                <a:latin typeface="Arial MT"/>
                <a:cs typeface="Arial MT"/>
              </a:rPr>
              <a:t>los patrones de funcionamiento </a:t>
            </a:r>
            <a:r>
              <a:rPr sz="2400" spc="-655" dirty="0">
                <a:solidFill>
                  <a:srgbClr val="002060"/>
                </a:solidFill>
                <a:latin typeface="Arial MT"/>
                <a:cs typeface="Arial MT"/>
              </a:rPr>
              <a:t> </a:t>
            </a:r>
            <a:r>
              <a:rPr sz="2400" dirty="0">
                <a:solidFill>
                  <a:srgbClr val="002060"/>
                </a:solidFill>
                <a:latin typeface="Arial MT"/>
                <a:cs typeface="Arial MT"/>
              </a:rPr>
              <a:t>(Romero</a:t>
            </a:r>
            <a:r>
              <a:rPr sz="2400" spc="-10" dirty="0">
                <a:solidFill>
                  <a:srgbClr val="002060"/>
                </a:solidFill>
                <a:latin typeface="Arial MT"/>
                <a:cs typeface="Arial MT"/>
              </a:rPr>
              <a:t> </a:t>
            </a:r>
            <a:r>
              <a:rPr sz="2400" spc="-5" dirty="0">
                <a:solidFill>
                  <a:srgbClr val="002060"/>
                </a:solidFill>
                <a:latin typeface="Arial MT"/>
                <a:cs typeface="Arial MT"/>
              </a:rPr>
              <a:t>et al., 2016;</a:t>
            </a:r>
            <a:r>
              <a:rPr sz="2400" spc="-10" dirty="0">
                <a:solidFill>
                  <a:srgbClr val="002060"/>
                </a:solidFill>
                <a:latin typeface="Arial MT"/>
                <a:cs typeface="Arial MT"/>
              </a:rPr>
              <a:t> </a:t>
            </a:r>
            <a:r>
              <a:rPr sz="2400" spc="-30" dirty="0">
                <a:solidFill>
                  <a:srgbClr val="002060"/>
                </a:solidFill>
                <a:latin typeface="Arial MT"/>
                <a:cs typeface="Arial MT"/>
              </a:rPr>
              <a:t>Vazquez,</a:t>
            </a:r>
            <a:r>
              <a:rPr sz="2400" spc="-5" dirty="0">
                <a:solidFill>
                  <a:srgbClr val="002060"/>
                </a:solidFill>
                <a:latin typeface="Arial MT"/>
                <a:cs typeface="Arial MT"/>
              </a:rPr>
              <a:t> 2014).</a:t>
            </a:r>
            <a:endParaRPr sz="2400" dirty="0">
              <a:latin typeface="Arial MT"/>
              <a:cs typeface="Arial M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2896" y="1244918"/>
            <a:ext cx="2223135" cy="635000"/>
          </a:xfrm>
          <a:prstGeom prst="rect">
            <a:avLst/>
          </a:prstGeom>
        </p:spPr>
        <p:txBody>
          <a:bodyPr vert="horz" wrap="square" lIns="0" tIns="12700" rIns="0" bIns="0" rtlCol="0">
            <a:spAutoFit/>
          </a:bodyPr>
          <a:lstStyle/>
          <a:p>
            <a:pPr marL="12700">
              <a:lnSpc>
                <a:spcPct val="100000"/>
              </a:lnSpc>
              <a:spcBef>
                <a:spcPts val="100"/>
              </a:spcBef>
            </a:pPr>
            <a:r>
              <a:rPr spc="-10" dirty="0"/>
              <a:t>TEMP</a:t>
            </a:r>
            <a:r>
              <a:rPr dirty="0"/>
              <a:t>S</a:t>
            </a:r>
            <a:r>
              <a:rPr spc="-229" dirty="0"/>
              <a:t> </a:t>
            </a:r>
            <a:r>
              <a:rPr dirty="0"/>
              <a:t>A</a:t>
            </a:r>
          </a:p>
        </p:txBody>
      </p:sp>
      <p:sp>
        <p:nvSpPr>
          <p:cNvPr id="3" name="object 3"/>
          <p:cNvSpPr txBox="1"/>
          <p:nvPr/>
        </p:nvSpPr>
        <p:spPr>
          <a:xfrm>
            <a:off x="361603" y="1860613"/>
            <a:ext cx="8233409" cy="4328160"/>
          </a:xfrm>
          <a:prstGeom prst="rect">
            <a:avLst/>
          </a:prstGeom>
        </p:spPr>
        <p:txBody>
          <a:bodyPr vert="horz" wrap="square" lIns="0" tIns="12700" rIns="0" bIns="0" rtlCol="0">
            <a:spAutoFit/>
          </a:bodyPr>
          <a:lstStyle/>
          <a:p>
            <a:pPr marL="172720" algn="ctr">
              <a:lnSpc>
                <a:spcPct val="100000"/>
              </a:lnSpc>
              <a:spcBef>
                <a:spcPts val="100"/>
              </a:spcBef>
            </a:pPr>
            <a:r>
              <a:rPr sz="2800" spc="-35" dirty="0">
                <a:solidFill>
                  <a:srgbClr val="990033"/>
                </a:solidFill>
                <a:latin typeface="Arial MT"/>
                <a:cs typeface="Arial MT"/>
              </a:rPr>
              <a:t>Temperamento</a:t>
            </a:r>
            <a:r>
              <a:rPr sz="2800" spc="-20" dirty="0">
                <a:solidFill>
                  <a:srgbClr val="990033"/>
                </a:solidFill>
                <a:latin typeface="Arial MT"/>
                <a:cs typeface="Arial MT"/>
              </a:rPr>
              <a:t> </a:t>
            </a:r>
            <a:r>
              <a:rPr sz="2800" dirty="0">
                <a:solidFill>
                  <a:srgbClr val="990033"/>
                </a:solidFill>
                <a:latin typeface="Arial MT"/>
                <a:cs typeface="Arial MT"/>
              </a:rPr>
              <a:t>y</a:t>
            </a:r>
            <a:r>
              <a:rPr sz="2800" spc="-175" dirty="0">
                <a:solidFill>
                  <a:srgbClr val="990033"/>
                </a:solidFill>
                <a:latin typeface="Arial MT"/>
                <a:cs typeface="Arial MT"/>
              </a:rPr>
              <a:t> </a:t>
            </a:r>
            <a:r>
              <a:rPr sz="2800" spc="-5" dirty="0">
                <a:solidFill>
                  <a:srgbClr val="990033"/>
                </a:solidFill>
                <a:latin typeface="Arial MT"/>
                <a:cs typeface="Arial MT"/>
              </a:rPr>
              <a:t>Akiskal</a:t>
            </a:r>
            <a:endParaRPr sz="2800" dirty="0">
              <a:latin typeface="Arial MT"/>
              <a:cs typeface="Arial MT"/>
            </a:endParaRPr>
          </a:p>
          <a:p>
            <a:pPr marL="119380" marR="1031875" indent="-107314">
              <a:lnSpc>
                <a:spcPct val="100000"/>
              </a:lnSpc>
              <a:spcBef>
                <a:spcPts val="1714"/>
              </a:spcBef>
              <a:buSzPct val="95833"/>
              <a:buChar char="•"/>
              <a:tabLst>
                <a:tab pos="120650" algn="l"/>
              </a:tabLst>
            </a:pPr>
            <a:r>
              <a:rPr sz="2400" spc="-5" dirty="0">
                <a:solidFill>
                  <a:srgbClr val="002060"/>
                </a:solidFill>
                <a:latin typeface="Arial MT"/>
                <a:cs typeface="Arial MT"/>
              </a:rPr>
              <a:t>El</a:t>
            </a:r>
            <a:r>
              <a:rPr sz="2400" spc="-25" dirty="0">
                <a:solidFill>
                  <a:srgbClr val="002060"/>
                </a:solidFill>
                <a:latin typeface="Arial MT"/>
                <a:cs typeface="Arial MT"/>
              </a:rPr>
              <a:t> </a:t>
            </a:r>
            <a:r>
              <a:rPr sz="2400" dirty="0">
                <a:solidFill>
                  <a:srgbClr val="002060"/>
                </a:solidFill>
                <a:latin typeface="Arial MT"/>
                <a:cs typeface="Arial MT"/>
              </a:rPr>
              <a:t>modelo</a:t>
            </a:r>
            <a:r>
              <a:rPr sz="2400" spc="-20" dirty="0">
                <a:solidFill>
                  <a:srgbClr val="002060"/>
                </a:solidFill>
                <a:latin typeface="Arial MT"/>
                <a:cs typeface="Arial MT"/>
              </a:rPr>
              <a:t> </a:t>
            </a:r>
            <a:r>
              <a:rPr sz="2400" spc="-5" dirty="0">
                <a:solidFill>
                  <a:srgbClr val="002060"/>
                </a:solidFill>
                <a:latin typeface="Arial MT"/>
                <a:cs typeface="Arial MT"/>
              </a:rPr>
              <a:t>de</a:t>
            </a:r>
            <a:r>
              <a:rPr sz="2400" spc="-145" dirty="0">
                <a:solidFill>
                  <a:srgbClr val="002060"/>
                </a:solidFill>
                <a:latin typeface="Arial MT"/>
                <a:cs typeface="Arial MT"/>
              </a:rPr>
              <a:t> </a:t>
            </a:r>
            <a:r>
              <a:rPr sz="2400" spc="-5" dirty="0">
                <a:solidFill>
                  <a:srgbClr val="002060"/>
                </a:solidFill>
                <a:latin typeface="Arial MT"/>
                <a:cs typeface="Arial MT"/>
              </a:rPr>
              <a:t>Akiskal</a:t>
            </a:r>
            <a:r>
              <a:rPr sz="2400" spc="-25" dirty="0">
                <a:solidFill>
                  <a:srgbClr val="002060"/>
                </a:solidFill>
                <a:latin typeface="Arial MT"/>
                <a:cs typeface="Arial MT"/>
              </a:rPr>
              <a:t> </a:t>
            </a:r>
            <a:r>
              <a:rPr sz="2400" spc="-5" dirty="0">
                <a:solidFill>
                  <a:srgbClr val="002060"/>
                </a:solidFill>
                <a:latin typeface="Arial MT"/>
                <a:cs typeface="Arial MT"/>
              </a:rPr>
              <a:t>incluye</a:t>
            </a:r>
            <a:r>
              <a:rPr sz="2400" spc="-20" dirty="0">
                <a:solidFill>
                  <a:srgbClr val="002060"/>
                </a:solidFill>
                <a:latin typeface="Arial MT"/>
                <a:cs typeface="Arial MT"/>
              </a:rPr>
              <a:t> </a:t>
            </a:r>
            <a:r>
              <a:rPr sz="2400" dirty="0">
                <a:solidFill>
                  <a:srgbClr val="002060"/>
                </a:solidFill>
                <a:latin typeface="Arial MT"/>
                <a:cs typeface="Arial MT"/>
              </a:rPr>
              <a:t>cuatro</a:t>
            </a:r>
            <a:r>
              <a:rPr sz="2400" spc="-15" dirty="0">
                <a:solidFill>
                  <a:srgbClr val="002060"/>
                </a:solidFill>
                <a:latin typeface="Arial MT"/>
                <a:cs typeface="Arial MT"/>
              </a:rPr>
              <a:t> </a:t>
            </a:r>
            <a:r>
              <a:rPr sz="2400" dirty="0">
                <a:solidFill>
                  <a:srgbClr val="002060"/>
                </a:solidFill>
                <a:latin typeface="Arial MT"/>
                <a:cs typeface="Arial MT"/>
              </a:rPr>
              <a:t>“temperamentos </a:t>
            </a:r>
            <a:r>
              <a:rPr sz="2400" spc="-655" dirty="0">
                <a:solidFill>
                  <a:srgbClr val="002060"/>
                </a:solidFill>
                <a:latin typeface="Arial MT"/>
                <a:cs typeface="Arial MT"/>
              </a:rPr>
              <a:t> </a:t>
            </a:r>
            <a:r>
              <a:rPr sz="2400" spc="-5" dirty="0">
                <a:solidFill>
                  <a:srgbClr val="002060"/>
                </a:solidFill>
                <a:latin typeface="Arial MT"/>
                <a:cs typeface="Arial MT"/>
              </a:rPr>
              <a:t>afectivos</a:t>
            </a:r>
            <a:r>
              <a:rPr sz="2400" spc="-10" dirty="0">
                <a:solidFill>
                  <a:srgbClr val="002060"/>
                </a:solidFill>
                <a:latin typeface="Arial MT"/>
                <a:cs typeface="Arial MT"/>
              </a:rPr>
              <a:t> </a:t>
            </a:r>
            <a:r>
              <a:rPr sz="2400" dirty="0">
                <a:solidFill>
                  <a:srgbClr val="002060"/>
                </a:solidFill>
                <a:latin typeface="Arial MT"/>
                <a:cs typeface="Arial MT"/>
              </a:rPr>
              <a:t>clasicos”:</a:t>
            </a:r>
            <a:endParaRPr sz="2400" dirty="0">
              <a:latin typeface="Arial MT"/>
              <a:cs typeface="Arial MT"/>
            </a:endParaRPr>
          </a:p>
          <a:p>
            <a:pPr marL="120014" indent="-107950">
              <a:lnSpc>
                <a:spcPct val="100000"/>
              </a:lnSpc>
              <a:spcBef>
                <a:spcPts val="480"/>
              </a:spcBef>
              <a:buSzPct val="95833"/>
              <a:buChar char="•"/>
              <a:tabLst>
                <a:tab pos="120650" algn="l"/>
              </a:tabLst>
            </a:pPr>
            <a:r>
              <a:rPr sz="2400" spc="-5" dirty="0">
                <a:solidFill>
                  <a:srgbClr val="002060"/>
                </a:solidFill>
                <a:latin typeface="Arial MT"/>
                <a:cs typeface="Arial MT"/>
              </a:rPr>
              <a:t>Depresivo</a:t>
            </a:r>
            <a:endParaRPr sz="2400" dirty="0">
              <a:latin typeface="Arial MT"/>
              <a:cs typeface="Arial MT"/>
            </a:endParaRPr>
          </a:p>
          <a:p>
            <a:pPr marL="120014" indent="-107950">
              <a:lnSpc>
                <a:spcPct val="100000"/>
              </a:lnSpc>
              <a:spcBef>
                <a:spcPts val="480"/>
              </a:spcBef>
              <a:buSzPct val="95833"/>
              <a:buChar char="•"/>
              <a:tabLst>
                <a:tab pos="120650" algn="l"/>
              </a:tabLst>
            </a:pPr>
            <a:r>
              <a:rPr sz="2400" spc="-5" dirty="0">
                <a:solidFill>
                  <a:srgbClr val="002060"/>
                </a:solidFill>
                <a:latin typeface="Arial MT"/>
                <a:cs typeface="Arial MT"/>
              </a:rPr>
              <a:t>Hipertimico</a:t>
            </a:r>
            <a:endParaRPr sz="2400" dirty="0">
              <a:latin typeface="Arial MT"/>
              <a:cs typeface="Arial MT"/>
            </a:endParaRPr>
          </a:p>
          <a:p>
            <a:pPr marL="120014" indent="-107950">
              <a:lnSpc>
                <a:spcPct val="100000"/>
              </a:lnSpc>
              <a:spcBef>
                <a:spcPts val="480"/>
              </a:spcBef>
              <a:buSzPct val="95833"/>
              <a:buChar char="•"/>
              <a:tabLst>
                <a:tab pos="120650" algn="l"/>
              </a:tabLst>
            </a:pPr>
            <a:r>
              <a:rPr sz="2400" spc="-5" dirty="0">
                <a:solidFill>
                  <a:srgbClr val="002060"/>
                </a:solidFill>
                <a:latin typeface="Arial MT"/>
                <a:cs typeface="Arial MT"/>
              </a:rPr>
              <a:t>Ciclotimico</a:t>
            </a:r>
            <a:endParaRPr sz="2400" dirty="0">
              <a:latin typeface="Arial MT"/>
              <a:cs typeface="Arial MT"/>
            </a:endParaRPr>
          </a:p>
          <a:p>
            <a:pPr marL="120014" indent="-107950">
              <a:lnSpc>
                <a:spcPct val="100000"/>
              </a:lnSpc>
              <a:spcBef>
                <a:spcPts val="480"/>
              </a:spcBef>
              <a:buSzPct val="95833"/>
              <a:buChar char="•"/>
              <a:tabLst>
                <a:tab pos="120650" algn="l"/>
              </a:tabLst>
            </a:pPr>
            <a:r>
              <a:rPr sz="2400" spc="-5" dirty="0">
                <a:solidFill>
                  <a:srgbClr val="002060"/>
                </a:solidFill>
                <a:latin typeface="Arial MT"/>
                <a:cs typeface="Arial MT"/>
              </a:rPr>
              <a:t>Irritable</a:t>
            </a:r>
            <a:endParaRPr sz="2400" dirty="0">
              <a:latin typeface="Arial MT"/>
              <a:cs typeface="Arial MT"/>
            </a:endParaRPr>
          </a:p>
          <a:p>
            <a:pPr marL="120014" indent="-107950">
              <a:lnSpc>
                <a:spcPct val="100000"/>
              </a:lnSpc>
              <a:spcBef>
                <a:spcPts val="480"/>
              </a:spcBef>
              <a:buSzPct val="95833"/>
              <a:buChar char="•"/>
              <a:tabLst>
                <a:tab pos="120650" algn="l"/>
              </a:tabLst>
            </a:pPr>
            <a:r>
              <a:rPr sz="2400" spc="-5" dirty="0" err="1">
                <a:solidFill>
                  <a:srgbClr val="002060"/>
                </a:solidFill>
                <a:latin typeface="Arial MT"/>
                <a:cs typeface="Arial MT"/>
              </a:rPr>
              <a:t>Ansioso</a:t>
            </a:r>
            <a:r>
              <a:rPr sz="2400" spc="-40" dirty="0">
                <a:solidFill>
                  <a:srgbClr val="002060"/>
                </a:solidFill>
                <a:latin typeface="Arial MT"/>
                <a:cs typeface="Arial MT"/>
              </a:rPr>
              <a:t> </a:t>
            </a:r>
            <a:r>
              <a:rPr sz="2400" dirty="0">
                <a:solidFill>
                  <a:srgbClr val="002060"/>
                </a:solidFill>
                <a:latin typeface="Arial MT"/>
                <a:cs typeface="Arial MT"/>
              </a:rPr>
              <a:t>(</a:t>
            </a:r>
            <a:r>
              <a:rPr lang="es-AR" sz="2400" dirty="0">
                <a:solidFill>
                  <a:srgbClr val="002060"/>
                </a:solidFill>
                <a:latin typeface="Arial MT"/>
                <a:cs typeface="Arial MT"/>
              </a:rPr>
              <a:t>se agrega después</a:t>
            </a:r>
            <a:r>
              <a:rPr sz="2400" spc="-5" dirty="0">
                <a:solidFill>
                  <a:srgbClr val="002060"/>
                </a:solidFill>
                <a:latin typeface="Arial MT"/>
                <a:cs typeface="Arial MT"/>
              </a:rPr>
              <a:t>)</a:t>
            </a:r>
            <a:endParaRPr sz="2400" dirty="0">
              <a:latin typeface="Arial MT"/>
              <a:cs typeface="Arial MT"/>
            </a:endParaRPr>
          </a:p>
          <a:p>
            <a:pPr marL="119380" marR="5080" indent="-107314">
              <a:lnSpc>
                <a:spcPct val="100000"/>
              </a:lnSpc>
              <a:spcBef>
                <a:spcPts val="480"/>
              </a:spcBef>
              <a:buSzPct val="95833"/>
              <a:buChar char="•"/>
              <a:tabLst>
                <a:tab pos="120650" algn="l"/>
              </a:tabLst>
            </a:pPr>
            <a:r>
              <a:rPr sz="2400" spc="-5" dirty="0">
                <a:solidFill>
                  <a:srgbClr val="002060"/>
                </a:solidFill>
                <a:latin typeface="Arial MT"/>
                <a:cs typeface="Arial MT"/>
              </a:rPr>
              <a:t>Estos</a:t>
            </a:r>
            <a:r>
              <a:rPr sz="2400" spc="-20" dirty="0">
                <a:solidFill>
                  <a:srgbClr val="002060"/>
                </a:solidFill>
                <a:latin typeface="Arial MT"/>
                <a:cs typeface="Arial MT"/>
              </a:rPr>
              <a:t> </a:t>
            </a:r>
            <a:r>
              <a:rPr sz="2400" dirty="0">
                <a:solidFill>
                  <a:srgbClr val="002060"/>
                </a:solidFill>
                <a:latin typeface="Arial MT"/>
                <a:cs typeface="Arial MT"/>
              </a:rPr>
              <a:t>5</a:t>
            </a:r>
            <a:r>
              <a:rPr sz="2400" spc="-15" dirty="0">
                <a:solidFill>
                  <a:srgbClr val="002060"/>
                </a:solidFill>
                <a:latin typeface="Arial MT"/>
                <a:cs typeface="Arial MT"/>
              </a:rPr>
              <a:t> </a:t>
            </a:r>
            <a:r>
              <a:rPr sz="2400" spc="-5" dirty="0">
                <a:solidFill>
                  <a:srgbClr val="002060"/>
                </a:solidFill>
                <a:latin typeface="Arial MT"/>
                <a:cs typeface="Arial MT"/>
              </a:rPr>
              <a:t>temperamentos</a:t>
            </a:r>
            <a:r>
              <a:rPr sz="2400" spc="-15" dirty="0">
                <a:solidFill>
                  <a:srgbClr val="002060"/>
                </a:solidFill>
                <a:latin typeface="Arial MT"/>
                <a:cs typeface="Arial MT"/>
              </a:rPr>
              <a:t> </a:t>
            </a:r>
            <a:r>
              <a:rPr sz="2400" spc="-5" dirty="0">
                <a:solidFill>
                  <a:srgbClr val="002060"/>
                </a:solidFill>
                <a:latin typeface="Arial MT"/>
                <a:cs typeface="Arial MT"/>
              </a:rPr>
              <a:t>afectivos,</a:t>
            </a:r>
            <a:r>
              <a:rPr sz="2400" spc="-15" dirty="0">
                <a:solidFill>
                  <a:srgbClr val="002060"/>
                </a:solidFill>
                <a:latin typeface="Arial MT"/>
                <a:cs typeface="Arial MT"/>
              </a:rPr>
              <a:t> </a:t>
            </a:r>
            <a:r>
              <a:rPr sz="2400" spc="-5" dirty="0">
                <a:solidFill>
                  <a:srgbClr val="002060"/>
                </a:solidFill>
                <a:latin typeface="Arial MT"/>
                <a:cs typeface="Arial MT"/>
              </a:rPr>
              <a:t>los</a:t>
            </a:r>
            <a:r>
              <a:rPr sz="2400" spc="-15" dirty="0">
                <a:solidFill>
                  <a:srgbClr val="002060"/>
                </a:solidFill>
                <a:latin typeface="Arial MT"/>
                <a:cs typeface="Arial MT"/>
              </a:rPr>
              <a:t> </a:t>
            </a:r>
            <a:r>
              <a:rPr sz="2400" dirty="0">
                <a:solidFill>
                  <a:srgbClr val="002060"/>
                </a:solidFill>
                <a:latin typeface="Arial MT"/>
                <a:cs typeface="Arial MT"/>
              </a:rPr>
              <a:t>va</a:t>
            </a:r>
            <a:r>
              <a:rPr sz="2400" spc="-10" dirty="0">
                <a:solidFill>
                  <a:srgbClr val="002060"/>
                </a:solidFill>
                <a:latin typeface="Arial MT"/>
                <a:cs typeface="Arial MT"/>
              </a:rPr>
              <a:t> </a:t>
            </a:r>
            <a:r>
              <a:rPr sz="2400" dirty="0">
                <a:solidFill>
                  <a:srgbClr val="002060"/>
                </a:solidFill>
                <a:latin typeface="Arial MT"/>
                <a:cs typeface="Arial MT"/>
              </a:rPr>
              <a:t>a</a:t>
            </a:r>
            <a:r>
              <a:rPr sz="2400" spc="-15" dirty="0">
                <a:solidFill>
                  <a:srgbClr val="002060"/>
                </a:solidFill>
                <a:latin typeface="Arial MT"/>
                <a:cs typeface="Arial MT"/>
              </a:rPr>
              <a:t> </a:t>
            </a:r>
            <a:r>
              <a:rPr sz="2400" spc="-5" dirty="0">
                <a:solidFill>
                  <a:srgbClr val="002060"/>
                </a:solidFill>
                <a:latin typeface="Arial MT"/>
                <a:cs typeface="Arial MT"/>
              </a:rPr>
              <a:t>querer</a:t>
            </a:r>
            <a:r>
              <a:rPr sz="2400" spc="-15" dirty="0">
                <a:solidFill>
                  <a:srgbClr val="002060"/>
                </a:solidFill>
                <a:latin typeface="Arial MT"/>
                <a:cs typeface="Arial MT"/>
              </a:rPr>
              <a:t> </a:t>
            </a:r>
            <a:r>
              <a:rPr sz="2400" dirty="0">
                <a:solidFill>
                  <a:srgbClr val="002060"/>
                </a:solidFill>
                <a:latin typeface="Arial MT"/>
                <a:cs typeface="Arial MT"/>
              </a:rPr>
              <a:t>medir</a:t>
            </a:r>
            <a:r>
              <a:rPr sz="2400" spc="-10" dirty="0">
                <a:solidFill>
                  <a:srgbClr val="002060"/>
                </a:solidFill>
                <a:latin typeface="Arial MT"/>
                <a:cs typeface="Arial MT"/>
              </a:rPr>
              <a:t> </a:t>
            </a:r>
            <a:r>
              <a:rPr sz="2400" dirty="0">
                <a:solidFill>
                  <a:srgbClr val="002060"/>
                </a:solidFill>
                <a:latin typeface="Arial MT"/>
                <a:cs typeface="Arial MT"/>
              </a:rPr>
              <a:t>con </a:t>
            </a:r>
            <a:r>
              <a:rPr sz="2400" spc="-655" dirty="0">
                <a:solidFill>
                  <a:srgbClr val="002060"/>
                </a:solidFill>
                <a:latin typeface="Arial MT"/>
                <a:cs typeface="Arial MT"/>
              </a:rPr>
              <a:t> </a:t>
            </a:r>
            <a:r>
              <a:rPr sz="2400" dirty="0">
                <a:solidFill>
                  <a:srgbClr val="002060"/>
                </a:solidFill>
                <a:latin typeface="Arial MT"/>
                <a:cs typeface="Arial MT"/>
              </a:rPr>
              <a:t>su</a:t>
            </a:r>
            <a:r>
              <a:rPr sz="2400" spc="-10" dirty="0">
                <a:solidFill>
                  <a:srgbClr val="002060"/>
                </a:solidFill>
                <a:latin typeface="Arial MT"/>
                <a:cs typeface="Arial MT"/>
              </a:rPr>
              <a:t> </a:t>
            </a:r>
            <a:r>
              <a:rPr sz="2400" dirty="0">
                <a:solidFill>
                  <a:srgbClr val="002060"/>
                </a:solidFill>
                <a:latin typeface="Arial MT"/>
                <a:cs typeface="Arial MT"/>
              </a:rPr>
              <a:t>cuestionario</a:t>
            </a:r>
            <a:r>
              <a:rPr sz="2400" spc="-10" dirty="0">
                <a:solidFill>
                  <a:srgbClr val="002060"/>
                </a:solidFill>
                <a:latin typeface="Arial MT"/>
                <a:cs typeface="Arial MT"/>
              </a:rPr>
              <a:t> </a:t>
            </a:r>
            <a:r>
              <a:rPr sz="2400" spc="-5" dirty="0" err="1">
                <a:solidFill>
                  <a:srgbClr val="002060"/>
                </a:solidFill>
                <a:latin typeface="Arial MT"/>
                <a:cs typeface="Arial MT"/>
              </a:rPr>
              <a:t>autoadministrable</a:t>
            </a:r>
            <a:r>
              <a:rPr lang="es-AR" sz="2400" spc="-5" dirty="0">
                <a:solidFill>
                  <a:srgbClr val="002060"/>
                </a:solidFill>
                <a:latin typeface="Arial MT"/>
                <a:cs typeface="Arial MT"/>
              </a:rPr>
              <a:t>.</a:t>
            </a:r>
            <a:endParaRPr sz="2400" dirty="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Repaso </a:t>
            </a:r>
            <a:br>
              <a:rPr lang="es-AR" dirty="0">
                <a:solidFill>
                  <a:srgbClr val="C00000"/>
                </a:solidFill>
              </a:rPr>
            </a:br>
            <a:r>
              <a:rPr lang="es-AR" dirty="0">
                <a:solidFill>
                  <a:srgbClr val="C00000"/>
                </a:solidFill>
              </a:rPr>
              <a:t>TEORÍA DE LOS CONSTRUCTOS PERSONALES (1955)</a:t>
            </a:r>
            <a:br>
              <a:rPr lang="es-AR" dirty="0">
                <a:solidFill>
                  <a:srgbClr val="C00000"/>
                </a:solidFill>
              </a:rPr>
            </a:br>
            <a:r>
              <a:rPr lang="es-AR" dirty="0">
                <a:solidFill>
                  <a:srgbClr val="C00000"/>
                </a:solidFill>
              </a:rPr>
              <a:t>George </a:t>
            </a:r>
            <a:r>
              <a:rPr lang="es-AR" dirty="0" err="1">
                <a:solidFill>
                  <a:srgbClr val="C00000"/>
                </a:solidFill>
              </a:rPr>
              <a:t>kelly</a:t>
            </a:r>
            <a:endParaRPr lang="es-AR" dirty="0">
              <a:solidFill>
                <a:srgbClr val="C00000"/>
              </a:solidFill>
            </a:endParaRPr>
          </a:p>
        </p:txBody>
      </p:sp>
      <p:sp>
        <p:nvSpPr>
          <p:cNvPr id="263" name="Subtítulo 2"/>
          <p:cNvSpPr txBox="1">
            <a:spLocks noGrp="1"/>
          </p:cNvSpPr>
          <p:nvPr>
            <p:ph type="subTitle" idx="1"/>
          </p:nvPr>
        </p:nvSpPr>
        <p:spPr>
          <a:xfrm>
            <a:off x="685799" y="2153992"/>
            <a:ext cx="8239198" cy="4704008"/>
          </a:xfrm>
          <a:prstGeom prst="rect">
            <a:avLst/>
          </a:prstGeom>
        </p:spPr>
        <p:txBody>
          <a:bodyPr>
            <a:normAutofit/>
          </a:bodyPr>
          <a:lstStyle/>
          <a:p>
            <a:pPr>
              <a:defRPr/>
            </a:pPr>
            <a:r>
              <a:rPr lang="es-AR" sz="1800" u="sng" dirty="0">
                <a:solidFill>
                  <a:schemeClr val="tx1"/>
                </a:solidFill>
              </a:rPr>
              <a:t>ENFOQUE DE KELLY</a:t>
            </a:r>
          </a:p>
          <a:p>
            <a:pPr>
              <a:defRPr/>
            </a:pPr>
            <a:endParaRPr lang="es-AR" sz="1800" u="sng" dirty="0">
              <a:solidFill>
                <a:schemeClr val="tx1"/>
              </a:solidFill>
            </a:endParaRPr>
          </a:p>
          <a:p>
            <a:pPr>
              <a:defRPr/>
            </a:pPr>
            <a:r>
              <a:rPr lang="es-AR" sz="1800" dirty="0"/>
              <a:t>• Realidad como construcción </a:t>
            </a:r>
          </a:p>
          <a:p>
            <a:pPr>
              <a:defRPr/>
            </a:pPr>
            <a:r>
              <a:rPr lang="es-AR" sz="1800" dirty="0">
                <a:solidFill>
                  <a:srgbClr val="002060"/>
                </a:solidFill>
              </a:rPr>
              <a:t>Significados y cogniciones </a:t>
            </a:r>
          </a:p>
          <a:p>
            <a:pPr>
              <a:defRPr/>
            </a:pPr>
            <a:endParaRPr lang="es-AR" sz="1800" dirty="0"/>
          </a:p>
          <a:p>
            <a:pPr>
              <a:defRPr/>
            </a:pPr>
            <a:r>
              <a:rPr lang="es-AR" sz="1800" dirty="0"/>
              <a:t>• Metáfora de la persona como científico </a:t>
            </a:r>
          </a:p>
          <a:p>
            <a:pPr>
              <a:defRPr/>
            </a:pPr>
            <a:r>
              <a:rPr lang="es-AR" sz="1800" dirty="0">
                <a:solidFill>
                  <a:srgbClr val="002060"/>
                </a:solidFill>
              </a:rPr>
              <a:t>Hipótesis, teorías, evidencias, predicciones </a:t>
            </a:r>
          </a:p>
          <a:p>
            <a:pPr>
              <a:defRPr/>
            </a:pPr>
            <a:endParaRPr lang="es-AR" sz="1800" dirty="0"/>
          </a:p>
          <a:p>
            <a:pPr>
              <a:defRPr/>
            </a:pPr>
            <a:r>
              <a:rPr lang="es-AR" sz="1800" dirty="0"/>
              <a:t>• Las personas piensan activamente acerca del mundo y de sus propios procesos de pensamiento </a:t>
            </a:r>
          </a:p>
          <a:p>
            <a:pPr>
              <a:defRPr/>
            </a:pPr>
            <a:r>
              <a:rPr lang="es-AR" sz="1800" dirty="0">
                <a:solidFill>
                  <a:srgbClr val="002060"/>
                </a:solidFill>
              </a:rPr>
              <a:t>Libres y determinados </a:t>
            </a:r>
          </a:p>
          <a:p>
            <a:pPr>
              <a:defRPr/>
            </a:pPr>
            <a:r>
              <a:rPr lang="es-AR" sz="1800" dirty="0">
                <a:solidFill>
                  <a:srgbClr val="002060"/>
                </a:solidFill>
              </a:rPr>
              <a:t>Alternativas</a:t>
            </a:r>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33152950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6144" y="819022"/>
            <a:ext cx="2132330" cy="695960"/>
          </a:xfrm>
          <a:prstGeom prst="rect">
            <a:avLst/>
          </a:prstGeom>
        </p:spPr>
        <p:txBody>
          <a:bodyPr vert="horz" wrap="square" lIns="0" tIns="12700" rIns="0" bIns="0" rtlCol="0">
            <a:spAutoFit/>
          </a:bodyPr>
          <a:lstStyle/>
          <a:p>
            <a:pPr marL="12700">
              <a:lnSpc>
                <a:spcPct val="100000"/>
              </a:lnSpc>
              <a:spcBef>
                <a:spcPts val="100"/>
              </a:spcBef>
            </a:pPr>
            <a:r>
              <a:rPr sz="4400" b="1" spc="-10" dirty="0">
                <a:solidFill>
                  <a:srgbClr val="953734"/>
                </a:solidFill>
                <a:latin typeface="Calibri"/>
                <a:cs typeface="Calibri"/>
              </a:rPr>
              <a:t>TEMPS-A</a:t>
            </a:r>
            <a:endParaRPr sz="4400">
              <a:latin typeface="Calibri"/>
              <a:cs typeface="Calibri"/>
            </a:endParaRPr>
          </a:p>
        </p:txBody>
      </p:sp>
      <p:graphicFrame>
        <p:nvGraphicFramePr>
          <p:cNvPr id="3" name="object 3"/>
          <p:cNvGraphicFramePr>
            <a:graphicFrameLocks noGrp="1"/>
          </p:cNvGraphicFramePr>
          <p:nvPr/>
        </p:nvGraphicFramePr>
        <p:xfrm>
          <a:off x="133350" y="1565275"/>
          <a:ext cx="8803640" cy="5305500"/>
        </p:xfrm>
        <a:graphic>
          <a:graphicData uri="http://schemas.openxmlformats.org/drawingml/2006/table">
            <a:tbl>
              <a:tblPr firstRow="1" bandRow="1">
                <a:tableStyleId>{2D5ABB26-0587-4C30-8999-92F81FD0307C}</a:tableStyleId>
              </a:tblPr>
              <a:tblGrid>
                <a:gridCol w="2541905">
                  <a:extLst>
                    <a:ext uri="{9D8B030D-6E8A-4147-A177-3AD203B41FA5}">
                      <a16:colId xmlns:a16="http://schemas.microsoft.com/office/drawing/2014/main" val="20000"/>
                    </a:ext>
                  </a:extLst>
                </a:gridCol>
                <a:gridCol w="6261735">
                  <a:extLst>
                    <a:ext uri="{9D8B030D-6E8A-4147-A177-3AD203B41FA5}">
                      <a16:colId xmlns:a16="http://schemas.microsoft.com/office/drawing/2014/main" val="20001"/>
                    </a:ext>
                  </a:extLst>
                </a:gridCol>
              </a:tblGrid>
              <a:tr h="457199">
                <a:tc>
                  <a:txBody>
                    <a:bodyPr/>
                    <a:lstStyle/>
                    <a:p>
                      <a:pPr algn="ctr">
                        <a:lnSpc>
                          <a:spcPct val="100000"/>
                        </a:lnSpc>
                        <a:spcBef>
                          <a:spcPts val="204"/>
                        </a:spcBef>
                      </a:pPr>
                      <a:r>
                        <a:rPr sz="2400" b="1" spc="-10" dirty="0">
                          <a:solidFill>
                            <a:srgbClr val="FFFFFF"/>
                          </a:solidFill>
                          <a:latin typeface="Calibri"/>
                          <a:cs typeface="Calibri"/>
                        </a:rPr>
                        <a:t>TEMPERAMENTO</a:t>
                      </a:r>
                      <a:endParaRPr sz="2400">
                        <a:latin typeface="Calibri"/>
                        <a:cs typeface="Calibri"/>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gn="ctr">
                        <a:lnSpc>
                          <a:spcPct val="100000"/>
                        </a:lnSpc>
                        <a:spcBef>
                          <a:spcPts val="204"/>
                        </a:spcBef>
                      </a:pPr>
                      <a:r>
                        <a:rPr sz="2400" b="1" spc="-10" dirty="0">
                          <a:solidFill>
                            <a:srgbClr val="FFFFFF"/>
                          </a:solidFill>
                          <a:latin typeface="Calibri"/>
                          <a:cs typeface="Calibri"/>
                        </a:rPr>
                        <a:t>CARACTERÍSTICAS</a:t>
                      </a:r>
                      <a:endParaRPr sz="2400">
                        <a:latin typeface="Calibri"/>
                        <a:cs typeface="Calibri"/>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640074">
                <a:tc>
                  <a:txBody>
                    <a:bodyPr/>
                    <a:lstStyle/>
                    <a:p>
                      <a:pPr algn="ctr">
                        <a:lnSpc>
                          <a:spcPct val="100000"/>
                        </a:lnSpc>
                        <a:spcBef>
                          <a:spcPts val="1240"/>
                        </a:spcBef>
                      </a:pPr>
                      <a:r>
                        <a:rPr sz="2000" b="1" spc="-5" dirty="0">
                          <a:latin typeface="Arial"/>
                          <a:cs typeface="Arial"/>
                        </a:rPr>
                        <a:t>DISTÍMICO</a:t>
                      </a:r>
                      <a:endParaRPr sz="2000">
                        <a:latin typeface="Arial"/>
                        <a:cs typeface="Arial"/>
                      </a:endParaRPr>
                    </a:p>
                  </a:txBody>
                  <a:tcPr marL="0" marR="0" marT="157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D7E7"/>
                    </a:solidFill>
                  </a:tcPr>
                </a:tc>
                <a:tc>
                  <a:txBody>
                    <a:bodyPr/>
                    <a:lstStyle/>
                    <a:p>
                      <a:pPr marL="85725" marR="173990">
                        <a:lnSpc>
                          <a:spcPct val="100000"/>
                        </a:lnSpc>
                        <a:spcBef>
                          <a:spcPts val="225"/>
                        </a:spcBef>
                      </a:pPr>
                      <a:r>
                        <a:rPr sz="1800" spc="-30" dirty="0">
                          <a:latin typeface="Arial MT"/>
                          <a:cs typeface="Arial MT"/>
                        </a:rPr>
                        <a:t>Tendencia </a:t>
                      </a:r>
                      <a:r>
                        <a:rPr sz="1800" dirty="0">
                          <a:latin typeface="Arial MT"/>
                          <a:cs typeface="Arial MT"/>
                        </a:rPr>
                        <a:t>a </a:t>
                      </a:r>
                      <a:r>
                        <a:rPr sz="1800" spc="-5" dirty="0">
                          <a:latin typeface="Arial MT"/>
                          <a:cs typeface="Arial MT"/>
                        </a:rPr>
                        <a:t>presentar indecisión, hipercrítica, </a:t>
                      </a:r>
                      <a:r>
                        <a:rPr sz="1800" dirty="0">
                          <a:latin typeface="Arial MT"/>
                          <a:cs typeface="Arial MT"/>
                        </a:rPr>
                        <a:t>sentimientos </a:t>
                      </a:r>
                      <a:r>
                        <a:rPr sz="1800" spc="-490" dirty="0">
                          <a:latin typeface="Arial MT"/>
                          <a:cs typeface="Arial MT"/>
                        </a:rPr>
                        <a:t> </a:t>
                      </a:r>
                      <a:r>
                        <a:rPr sz="1800" spc="-5" dirty="0">
                          <a:latin typeface="Arial MT"/>
                          <a:cs typeface="Arial MT"/>
                        </a:rPr>
                        <a:t>de</a:t>
                      </a:r>
                      <a:r>
                        <a:rPr sz="1800" spc="-10" dirty="0">
                          <a:latin typeface="Arial MT"/>
                          <a:cs typeface="Arial MT"/>
                        </a:rPr>
                        <a:t> </a:t>
                      </a:r>
                      <a:r>
                        <a:rPr sz="1800" dirty="0">
                          <a:latin typeface="Arial MT"/>
                          <a:cs typeface="Arial MT"/>
                        </a:rPr>
                        <a:t>culpa,</a:t>
                      </a:r>
                      <a:r>
                        <a:rPr sz="1800" spc="-5" dirty="0">
                          <a:latin typeface="Arial MT"/>
                          <a:cs typeface="Arial MT"/>
                        </a:rPr>
                        <a:t> pensamientos</a:t>
                      </a:r>
                      <a:r>
                        <a:rPr sz="1800" spc="-10" dirty="0">
                          <a:latin typeface="Arial MT"/>
                          <a:cs typeface="Arial MT"/>
                        </a:rPr>
                        <a:t> </a:t>
                      </a:r>
                      <a:r>
                        <a:rPr sz="1800" spc="-5" dirty="0">
                          <a:latin typeface="Arial MT"/>
                          <a:cs typeface="Arial MT"/>
                        </a:rPr>
                        <a:t>pesimistas.</a:t>
                      </a:r>
                      <a:endParaRPr sz="1800">
                        <a:latin typeface="Arial MT"/>
                        <a:cs typeface="Arial MT"/>
                      </a:endParaRPr>
                    </a:p>
                  </a:txBody>
                  <a:tcPr marL="0" marR="0" marT="285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D7E7"/>
                    </a:solidFill>
                  </a:tcPr>
                </a:tc>
                <a:extLst>
                  <a:ext uri="{0D108BD9-81ED-4DB2-BD59-A6C34878D82A}">
                    <a16:rowId xmlns:a16="http://schemas.microsoft.com/office/drawing/2014/main" val="10001"/>
                  </a:ext>
                </a:extLst>
              </a:tr>
              <a:tr h="1162149">
                <a:tc>
                  <a:txBody>
                    <a:bodyPr/>
                    <a:lstStyle/>
                    <a:p>
                      <a:pPr>
                        <a:lnSpc>
                          <a:spcPct val="100000"/>
                        </a:lnSpc>
                        <a:spcBef>
                          <a:spcPts val="15"/>
                        </a:spcBef>
                      </a:pPr>
                      <a:endParaRPr sz="2850">
                        <a:latin typeface="Times New Roman"/>
                        <a:cs typeface="Times New Roman"/>
                      </a:endParaRPr>
                    </a:p>
                    <a:p>
                      <a:pPr algn="ctr">
                        <a:lnSpc>
                          <a:spcPct val="100000"/>
                        </a:lnSpc>
                      </a:pPr>
                      <a:r>
                        <a:rPr sz="2000" b="1" spc="-5" dirty="0">
                          <a:latin typeface="Arial"/>
                          <a:cs typeface="Arial"/>
                        </a:rPr>
                        <a:t>CICLOTÍMICO</a:t>
                      </a:r>
                      <a:endParaRPr sz="2000">
                        <a:latin typeface="Arial"/>
                        <a:cs typeface="Arial"/>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CF4"/>
                    </a:solidFill>
                  </a:tcPr>
                </a:tc>
                <a:tc>
                  <a:txBody>
                    <a:bodyPr/>
                    <a:lstStyle/>
                    <a:p>
                      <a:pPr marL="85725" marR="381000">
                        <a:lnSpc>
                          <a:spcPct val="100000"/>
                        </a:lnSpc>
                        <a:spcBef>
                          <a:spcPts val="225"/>
                        </a:spcBef>
                      </a:pPr>
                      <a:r>
                        <a:rPr sz="1800" spc="-30" dirty="0">
                          <a:latin typeface="Arial MT"/>
                          <a:cs typeface="Arial MT"/>
                        </a:rPr>
                        <a:t>Tendencia </a:t>
                      </a:r>
                      <a:r>
                        <a:rPr sz="1800" dirty="0">
                          <a:latin typeface="Arial MT"/>
                          <a:cs typeface="Arial MT"/>
                        </a:rPr>
                        <a:t>a mostrar cambios </a:t>
                      </a:r>
                      <a:r>
                        <a:rPr sz="1800" spc="-5" dirty="0">
                          <a:latin typeface="Arial MT"/>
                          <a:cs typeface="Arial MT"/>
                        </a:rPr>
                        <a:t>en la forma en que </a:t>
                      </a:r>
                      <a:r>
                        <a:rPr sz="1800" dirty="0">
                          <a:latin typeface="Arial MT"/>
                          <a:cs typeface="Arial MT"/>
                        </a:rPr>
                        <a:t>se </a:t>
                      </a:r>
                      <a:r>
                        <a:rPr sz="1800" spc="5" dirty="0">
                          <a:latin typeface="Arial MT"/>
                          <a:cs typeface="Arial MT"/>
                        </a:rPr>
                        <a:t> </a:t>
                      </a:r>
                      <a:r>
                        <a:rPr sz="1800" spc="-5" dirty="0">
                          <a:latin typeface="Arial MT"/>
                          <a:cs typeface="Arial MT"/>
                        </a:rPr>
                        <a:t>autopercibe, </a:t>
                      </a:r>
                      <a:r>
                        <a:rPr sz="1800" dirty="0">
                          <a:latin typeface="Arial MT"/>
                          <a:cs typeface="Arial MT"/>
                        </a:rPr>
                        <a:t>se relaciona con </a:t>
                      </a:r>
                      <a:r>
                        <a:rPr sz="1800" spc="-5" dirty="0">
                          <a:latin typeface="Arial MT"/>
                          <a:cs typeface="Arial MT"/>
                        </a:rPr>
                        <a:t>otros, en el funcionamiento </a:t>
                      </a:r>
                      <a:r>
                        <a:rPr sz="1800" spc="-490" dirty="0">
                          <a:latin typeface="Arial MT"/>
                          <a:cs typeface="Arial MT"/>
                        </a:rPr>
                        <a:t> </a:t>
                      </a:r>
                      <a:r>
                        <a:rPr sz="1800" dirty="0">
                          <a:latin typeface="Arial MT"/>
                          <a:cs typeface="Arial MT"/>
                        </a:rPr>
                        <a:t>cotidiano,</a:t>
                      </a:r>
                      <a:r>
                        <a:rPr sz="1800" spc="-10" dirty="0">
                          <a:latin typeface="Arial MT"/>
                          <a:cs typeface="Arial MT"/>
                        </a:rPr>
                        <a:t> </a:t>
                      </a:r>
                      <a:r>
                        <a:rPr sz="1800" dirty="0">
                          <a:latin typeface="Arial MT"/>
                          <a:cs typeface="Arial MT"/>
                        </a:rPr>
                        <a:t>e</a:t>
                      </a:r>
                      <a:r>
                        <a:rPr sz="1800" spc="-5" dirty="0">
                          <a:latin typeface="Arial MT"/>
                          <a:cs typeface="Arial MT"/>
                        </a:rPr>
                        <a:t> incluso,</a:t>
                      </a:r>
                      <a:r>
                        <a:rPr sz="1800" spc="-10" dirty="0">
                          <a:latin typeface="Arial MT"/>
                          <a:cs typeface="Arial MT"/>
                        </a:rPr>
                        <a:t> </a:t>
                      </a:r>
                      <a:r>
                        <a:rPr sz="1800" spc="-5" dirty="0">
                          <a:latin typeface="Arial MT"/>
                          <a:cs typeface="Arial MT"/>
                        </a:rPr>
                        <a:t>en hábitos</a:t>
                      </a:r>
                      <a:r>
                        <a:rPr sz="1800" spc="-10" dirty="0">
                          <a:latin typeface="Arial MT"/>
                          <a:cs typeface="Arial MT"/>
                        </a:rPr>
                        <a:t> </a:t>
                      </a:r>
                      <a:r>
                        <a:rPr sz="1800" spc="-5" dirty="0">
                          <a:latin typeface="Arial MT"/>
                          <a:cs typeface="Arial MT"/>
                        </a:rPr>
                        <a:t>de </a:t>
                      </a:r>
                      <a:r>
                        <a:rPr sz="1800" dirty="0">
                          <a:latin typeface="Arial MT"/>
                          <a:cs typeface="Arial MT"/>
                        </a:rPr>
                        <a:t>sueño</a:t>
                      </a:r>
                      <a:endParaRPr sz="1800">
                        <a:latin typeface="Arial MT"/>
                        <a:cs typeface="Arial MT"/>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CF4"/>
                    </a:solidFill>
                  </a:tcPr>
                </a:tc>
                <a:extLst>
                  <a:ext uri="{0D108BD9-81ED-4DB2-BD59-A6C34878D82A}">
                    <a16:rowId xmlns:a16="http://schemas.microsoft.com/office/drawing/2014/main" val="10002"/>
                  </a:ext>
                </a:extLst>
              </a:tr>
              <a:tr h="914399">
                <a:tc>
                  <a:txBody>
                    <a:bodyPr/>
                    <a:lstStyle/>
                    <a:p>
                      <a:pPr>
                        <a:lnSpc>
                          <a:spcPct val="100000"/>
                        </a:lnSpc>
                        <a:spcBef>
                          <a:spcPts val="20"/>
                        </a:spcBef>
                      </a:pPr>
                      <a:endParaRPr sz="2000">
                        <a:latin typeface="Times New Roman"/>
                        <a:cs typeface="Times New Roman"/>
                      </a:endParaRPr>
                    </a:p>
                    <a:p>
                      <a:pPr algn="ctr">
                        <a:lnSpc>
                          <a:spcPct val="100000"/>
                        </a:lnSpc>
                      </a:pPr>
                      <a:r>
                        <a:rPr sz="2000" b="1" spc="-5" dirty="0">
                          <a:latin typeface="Arial"/>
                          <a:cs typeface="Arial"/>
                        </a:rPr>
                        <a:t>HIPERTÍMICO</a:t>
                      </a:r>
                      <a:endParaRPr sz="2000">
                        <a:latin typeface="Arial"/>
                        <a:cs typeface="Arial"/>
                      </a:endParaRPr>
                    </a:p>
                  </a:txBody>
                  <a:tcPr marL="0" marR="0" marT="25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7E7"/>
                    </a:solidFill>
                  </a:tcPr>
                </a:tc>
                <a:tc>
                  <a:txBody>
                    <a:bodyPr/>
                    <a:lstStyle/>
                    <a:p>
                      <a:pPr marL="85725" marR="186055">
                        <a:lnSpc>
                          <a:spcPct val="100000"/>
                        </a:lnSpc>
                        <a:spcBef>
                          <a:spcPts val="225"/>
                        </a:spcBef>
                      </a:pPr>
                      <a:r>
                        <a:rPr sz="1800" spc="-30" dirty="0">
                          <a:latin typeface="Arial MT"/>
                          <a:cs typeface="Arial MT"/>
                        </a:rPr>
                        <a:t>Tendencia </a:t>
                      </a:r>
                      <a:r>
                        <a:rPr sz="1800" dirty="0">
                          <a:latin typeface="Arial MT"/>
                          <a:cs typeface="Arial MT"/>
                        </a:rPr>
                        <a:t>a mostrar </a:t>
                      </a:r>
                      <a:r>
                        <a:rPr sz="1800" spc="-5" dirty="0">
                          <a:latin typeface="Arial MT"/>
                          <a:cs typeface="Arial MT"/>
                        </a:rPr>
                        <a:t>extroversión, </a:t>
                      </a:r>
                      <a:r>
                        <a:rPr sz="1800" dirty="0">
                          <a:latin typeface="Arial MT"/>
                          <a:cs typeface="Arial MT"/>
                        </a:rPr>
                        <a:t>a </a:t>
                      </a:r>
                      <a:r>
                        <a:rPr sz="1800" spc="-5" dirty="0">
                          <a:latin typeface="Arial MT"/>
                          <a:cs typeface="Arial MT"/>
                        </a:rPr>
                        <a:t>tener </a:t>
                      </a:r>
                      <a:r>
                        <a:rPr sz="1800" dirty="0">
                          <a:latin typeface="Arial MT"/>
                          <a:cs typeface="Arial MT"/>
                        </a:rPr>
                        <a:t>muchos </a:t>
                      </a:r>
                      <a:r>
                        <a:rPr sz="1800" spc="-5" dirty="0">
                          <a:latin typeface="Arial MT"/>
                          <a:cs typeface="Arial MT"/>
                        </a:rPr>
                        <a:t>planes, </a:t>
                      </a:r>
                      <a:r>
                        <a:rPr sz="1800" dirty="0">
                          <a:latin typeface="Arial MT"/>
                          <a:cs typeface="Arial MT"/>
                        </a:rPr>
                        <a:t> ser</a:t>
                      </a:r>
                      <a:r>
                        <a:rPr sz="1800" spc="5" dirty="0">
                          <a:latin typeface="Arial MT"/>
                          <a:cs typeface="Arial MT"/>
                        </a:rPr>
                        <a:t> </a:t>
                      </a:r>
                      <a:r>
                        <a:rPr sz="1800" dirty="0">
                          <a:latin typeface="Arial MT"/>
                          <a:cs typeface="Arial MT"/>
                        </a:rPr>
                        <a:t>sociable, </a:t>
                      </a:r>
                      <a:r>
                        <a:rPr sz="1800" spc="-5" dirty="0">
                          <a:latin typeface="Arial MT"/>
                          <a:cs typeface="Arial MT"/>
                        </a:rPr>
                        <a:t>divertido </a:t>
                      </a:r>
                      <a:r>
                        <a:rPr sz="1800" dirty="0">
                          <a:latin typeface="Arial MT"/>
                          <a:cs typeface="Arial MT"/>
                        </a:rPr>
                        <a:t>y </a:t>
                      </a:r>
                      <a:r>
                        <a:rPr sz="1800" spc="-5" dirty="0">
                          <a:latin typeface="Arial MT"/>
                          <a:cs typeface="Arial MT"/>
                        </a:rPr>
                        <a:t>jocoso, </a:t>
                      </a:r>
                      <a:r>
                        <a:rPr sz="1800" dirty="0">
                          <a:latin typeface="Arial MT"/>
                          <a:cs typeface="Arial MT"/>
                        </a:rPr>
                        <a:t>sentir </a:t>
                      </a:r>
                      <a:r>
                        <a:rPr sz="1800" spc="-5" dirty="0">
                          <a:latin typeface="Arial MT"/>
                          <a:cs typeface="Arial MT"/>
                        </a:rPr>
                        <a:t>gran </a:t>
                      </a:r>
                      <a:r>
                        <a:rPr sz="1800" dirty="0">
                          <a:latin typeface="Arial MT"/>
                          <a:cs typeface="Arial MT"/>
                        </a:rPr>
                        <a:t>confianza </a:t>
                      </a:r>
                      <a:r>
                        <a:rPr sz="1800" spc="-5" dirty="0">
                          <a:latin typeface="Arial MT"/>
                          <a:cs typeface="Arial MT"/>
                        </a:rPr>
                        <a:t>en </a:t>
                      </a:r>
                      <a:r>
                        <a:rPr sz="1800" dirty="0">
                          <a:latin typeface="Arial MT"/>
                          <a:cs typeface="Arial MT"/>
                        </a:rPr>
                        <a:t>sí </a:t>
                      </a:r>
                      <a:r>
                        <a:rPr sz="1800" spc="-490" dirty="0">
                          <a:latin typeface="Arial MT"/>
                          <a:cs typeface="Arial MT"/>
                        </a:rPr>
                        <a:t> </a:t>
                      </a:r>
                      <a:r>
                        <a:rPr sz="1800" dirty="0">
                          <a:latin typeface="Arial MT"/>
                          <a:cs typeface="Arial MT"/>
                        </a:rPr>
                        <a:t>mismo</a:t>
                      </a:r>
                      <a:endParaRPr sz="1800">
                        <a:latin typeface="Arial MT"/>
                        <a:cs typeface="Arial MT"/>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7E7"/>
                    </a:solidFill>
                  </a:tcPr>
                </a:tc>
                <a:extLst>
                  <a:ext uri="{0D108BD9-81ED-4DB2-BD59-A6C34878D82A}">
                    <a16:rowId xmlns:a16="http://schemas.microsoft.com/office/drawing/2014/main" val="10003"/>
                  </a:ext>
                </a:extLst>
              </a:tr>
              <a:tr h="1081649">
                <a:tc>
                  <a:txBody>
                    <a:bodyPr/>
                    <a:lstStyle/>
                    <a:p>
                      <a:pPr>
                        <a:lnSpc>
                          <a:spcPct val="100000"/>
                        </a:lnSpc>
                        <a:spcBef>
                          <a:spcPts val="45"/>
                        </a:spcBef>
                      </a:pPr>
                      <a:endParaRPr sz="2550">
                        <a:latin typeface="Times New Roman"/>
                        <a:cs typeface="Times New Roman"/>
                      </a:endParaRPr>
                    </a:p>
                    <a:p>
                      <a:pPr algn="ctr">
                        <a:lnSpc>
                          <a:spcPct val="100000"/>
                        </a:lnSpc>
                      </a:pPr>
                      <a:r>
                        <a:rPr sz="2000" b="1" spc="-25" dirty="0">
                          <a:latin typeface="Arial"/>
                          <a:cs typeface="Arial"/>
                        </a:rPr>
                        <a:t>IRRITABLE</a:t>
                      </a:r>
                      <a:endParaRPr sz="2000">
                        <a:latin typeface="Arial"/>
                        <a:cs typeface="Arial"/>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CF4"/>
                    </a:solidFill>
                  </a:tcPr>
                </a:tc>
                <a:tc>
                  <a:txBody>
                    <a:bodyPr/>
                    <a:lstStyle/>
                    <a:p>
                      <a:pPr marL="85725" marR="161290">
                        <a:lnSpc>
                          <a:spcPct val="100000"/>
                        </a:lnSpc>
                        <a:spcBef>
                          <a:spcPts val="225"/>
                        </a:spcBef>
                      </a:pPr>
                      <a:r>
                        <a:rPr sz="1800" spc="-30" dirty="0">
                          <a:latin typeface="Arial MT"/>
                          <a:cs typeface="Arial MT"/>
                        </a:rPr>
                        <a:t>Tendencia </a:t>
                      </a:r>
                      <a:r>
                        <a:rPr sz="1800" dirty="0">
                          <a:latin typeface="Arial MT"/>
                          <a:cs typeface="Arial MT"/>
                        </a:rPr>
                        <a:t>a </a:t>
                      </a:r>
                      <a:r>
                        <a:rPr sz="1800" spc="-5" dirty="0">
                          <a:latin typeface="Arial MT"/>
                          <a:cs typeface="Arial MT"/>
                        </a:rPr>
                        <a:t>presentar un ánimo </a:t>
                      </a:r>
                      <a:r>
                        <a:rPr sz="1800" dirty="0">
                          <a:latin typeface="Arial MT"/>
                          <a:cs typeface="Arial MT"/>
                        </a:rPr>
                        <a:t>colérico </a:t>
                      </a:r>
                      <a:r>
                        <a:rPr sz="1800" spc="-5" dirty="0">
                          <a:latin typeface="Arial MT"/>
                          <a:cs typeface="Arial MT"/>
                        </a:rPr>
                        <a:t>la </a:t>
                      </a:r>
                      <a:r>
                        <a:rPr sz="1800" dirty="0">
                          <a:latin typeface="Arial MT"/>
                          <a:cs typeface="Arial MT"/>
                        </a:rPr>
                        <a:t>mayor </a:t>
                      </a:r>
                      <a:r>
                        <a:rPr sz="1800" spc="-5" dirty="0">
                          <a:latin typeface="Arial MT"/>
                          <a:cs typeface="Arial MT"/>
                        </a:rPr>
                        <a:t>parte del </a:t>
                      </a:r>
                      <a:r>
                        <a:rPr sz="1800" spc="-490" dirty="0">
                          <a:latin typeface="Arial MT"/>
                          <a:cs typeface="Arial MT"/>
                        </a:rPr>
                        <a:t> </a:t>
                      </a:r>
                      <a:r>
                        <a:rPr sz="1800" spc="-5" dirty="0">
                          <a:latin typeface="Arial MT"/>
                          <a:cs typeface="Arial MT"/>
                        </a:rPr>
                        <a:t>tiempo, poco </a:t>
                      </a:r>
                      <a:r>
                        <a:rPr sz="1800" dirty="0">
                          <a:latin typeface="Arial MT"/>
                          <a:cs typeface="Arial MT"/>
                        </a:rPr>
                        <a:t>sentido </a:t>
                      </a:r>
                      <a:r>
                        <a:rPr sz="1800" spc="-5" dirty="0">
                          <a:latin typeface="Arial MT"/>
                          <a:cs typeface="Arial MT"/>
                        </a:rPr>
                        <a:t>del </a:t>
                      </a:r>
                      <a:r>
                        <a:rPr sz="1800" spc="-20" dirty="0">
                          <a:latin typeface="Arial MT"/>
                          <a:cs typeface="Arial MT"/>
                        </a:rPr>
                        <a:t>humor, </a:t>
                      </a:r>
                      <a:r>
                        <a:rPr sz="1800" dirty="0">
                          <a:latin typeface="Arial MT"/>
                          <a:cs typeface="Arial MT"/>
                        </a:rPr>
                        <a:t>con </a:t>
                      </a:r>
                      <a:r>
                        <a:rPr sz="1800" spc="-5" dirty="0">
                          <a:latin typeface="Arial MT"/>
                          <a:cs typeface="Arial MT"/>
                        </a:rPr>
                        <a:t>predisposición </a:t>
                      </a:r>
                      <a:r>
                        <a:rPr sz="1800" dirty="0">
                          <a:latin typeface="Arial MT"/>
                          <a:cs typeface="Arial MT"/>
                        </a:rPr>
                        <a:t>a </a:t>
                      </a:r>
                      <a:r>
                        <a:rPr sz="1800" spc="5" dirty="0">
                          <a:latin typeface="Arial MT"/>
                          <a:cs typeface="Arial MT"/>
                        </a:rPr>
                        <a:t> </a:t>
                      </a:r>
                      <a:r>
                        <a:rPr sz="1800" dirty="0">
                          <a:latin typeface="Arial MT"/>
                          <a:cs typeface="Arial MT"/>
                        </a:rPr>
                        <a:t>reacciones</a:t>
                      </a:r>
                      <a:r>
                        <a:rPr sz="1800" spc="-10" dirty="0">
                          <a:latin typeface="Arial MT"/>
                          <a:cs typeface="Arial MT"/>
                        </a:rPr>
                        <a:t> </a:t>
                      </a:r>
                      <a:r>
                        <a:rPr sz="1800" spc="-5" dirty="0">
                          <a:latin typeface="Arial MT"/>
                          <a:cs typeface="Arial MT"/>
                        </a:rPr>
                        <a:t>impulsivas</a:t>
                      </a:r>
                      <a:r>
                        <a:rPr sz="1800" spc="-10" dirty="0">
                          <a:latin typeface="Arial MT"/>
                          <a:cs typeface="Arial MT"/>
                        </a:rPr>
                        <a:t> </a:t>
                      </a:r>
                      <a:r>
                        <a:rPr sz="1800" dirty="0">
                          <a:latin typeface="Arial MT"/>
                          <a:cs typeface="Arial MT"/>
                        </a:rPr>
                        <a:t>y</a:t>
                      </a:r>
                      <a:r>
                        <a:rPr sz="1800" spc="-5" dirty="0">
                          <a:latin typeface="Arial MT"/>
                          <a:cs typeface="Arial MT"/>
                        </a:rPr>
                        <a:t> estados</a:t>
                      </a:r>
                      <a:r>
                        <a:rPr sz="1800" spc="-10" dirty="0">
                          <a:latin typeface="Arial MT"/>
                          <a:cs typeface="Arial MT"/>
                        </a:rPr>
                        <a:t> </a:t>
                      </a:r>
                      <a:r>
                        <a:rPr sz="1800" spc="-5" dirty="0">
                          <a:latin typeface="Arial MT"/>
                          <a:cs typeface="Arial MT"/>
                        </a:rPr>
                        <a:t>disfóricos.</a:t>
                      </a:r>
                      <a:endParaRPr sz="1800">
                        <a:latin typeface="Arial MT"/>
                        <a:cs typeface="Arial MT"/>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CF4"/>
                    </a:solidFill>
                  </a:tcPr>
                </a:tc>
                <a:extLst>
                  <a:ext uri="{0D108BD9-81ED-4DB2-BD59-A6C34878D82A}">
                    <a16:rowId xmlns:a16="http://schemas.microsoft.com/office/drawing/2014/main" val="10004"/>
                  </a:ext>
                </a:extLst>
              </a:tr>
              <a:tr h="1005824">
                <a:tc>
                  <a:txBody>
                    <a:bodyPr/>
                    <a:lstStyle/>
                    <a:p>
                      <a:pPr>
                        <a:lnSpc>
                          <a:spcPct val="100000"/>
                        </a:lnSpc>
                        <a:spcBef>
                          <a:spcPts val="35"/>
                        </a:spcBef>
                      </a:pPr>
                      <a:endParaRPr sz="2300">
                        <a:latin typeface="Times New Roman"/>
                        <a:cs typeface="Times New Roman"/>
                      </a:endParaRPr>
                    </a:p>
                    <a:p>
                      <a:pPr algn="ctr">
                        <a:lnSpc>
                          <a:spcPct val="100000"/>
                        </a:lnSpc>
                      </a:pPr>
                      <a:r>
                        <a:rPr sz="2000" b="1" spc="-5" dirty="0">
                          <a:latin typeface="Arial"/>
                          <a:cs typeface="Arial"/>
                        </a:rPr>
                        <a:t>ANSIOSO</a:t>
                      </a:r>
                      <a:endParaRPr sz="2000">
                        <a:latin typeface="Arial"/>
                        <a:cs typeface="Arial"/>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7E7"/>
                    </a:solidFill>
                  </a:tcPr>
                </a:tc>
                <a:tc>
                  <a:txBody>
                    <a:bodyPr/>
                    <a:lstStyle/>
                    <a:p>
                      <a:pPr marL="85725" marR="312420">
                        <a:lnSpc>
                          <a:spcPct val="100000"/>
                        </a:lnSpc>
                        <a:spcBef>
                          <a:spcPts val="220"/>
                        </a:spcBef>
                      </a:pPr>
                      <a:r>
                        <a:rPr sz="2000" spc="-25" dirty="0">
                          <a:latin typeface="Calibri"/>
                          <a:cs typeface="Calibri"/>
                        </a:rPr>
                        <a:t>Tendencia</a:t>
                      </a:r>
                      <a:r>
                        <a:rPr sz="2000" spc="-5" dirty="0">
                          <a:latin typeface="Calibri"/>
                          <a:cs typeface="Calibri"/>
                        </a:rPr>
                        <a:t> </a:t>
                      </a:r>
                      <a:r>
                        <a:rPr sz="2000" dirty="0">
                          <a:latin typeface="Calibri"/>
                          <a:cs typeface="Calibri"/>
                        </a:rPr>
                        <a:t>a</a:t>
                      </a:r>
                      <a:r>
                        <a:rPr sz="2000" spc="-5" dirty="0">
                          <a:latin typeface="Calibri"/>
                          <a:cs typeface="Calibri"/>
                        </a:rPr>
                        <a:t> </a:t>
                      </a:r>
                      <a:r>
                        <a:rPr sz="2000" spc="-15" dirty="0">
                          <a:latin typeface="Calibri"/>
                          <a:cs typeface="Calibri"/>
                        </a:rPr>
                        <a:t>presentar</a:t>
                      </a:r>
                      <a:r>
                        <a:rPr sz="2000" dirty="0">
                          <a:latin typeface="Calibri"/>
                          <a:cs typeface="Calibri"/>
                        </a:rPr>
                        <a:t> </a:t>
                      </a:r>
                      <a:r>
                        <a:rPr sz="2000" spc="-10" dirty="0">
                          <a:latin typeface="Calibri"/>
                          <a:cs typeface="Calibri"/>
                        </a:rPr>
                        <a:t>estados</a:t>
                      </a:r>
                      <a:r>
                        <a:rPr sz="2000" spc="-5" dirty="0">
                          <a:latin typeface="Calibri"/>
                          <a:cs typeface="Calibri"/>
                        </a:rPr>
                        <a:t> de </a:t>
                      </a:r>
                      <a:r>
                        <a:rPr sz="2000" spc="-10" dirty="0">
                          <a:latin typeface="Calibri"/>
                          <a:cs typeface="Calibri"/>
                        </a:rPr>
                        <a:t>preocupación,</a:t>
                      </a:r>
                      <a:r>
                        <a:rPr sz="2000" dirty="0">
                          <a:latin typeface="Calibri"/>
                          <a:cs typeface="Calibri"/>
                        </a:rPr>
                        <a:t> </a:t>
                      </a:r>
                      <a:r>
                        <a:rPr sz="2000" spc="-10" dirty="0">
                          <a:latin typeface="Calibri"/>
                          <a:cs typeface="Calibri"/>
                        </a:rPr>
                        <a:t>sentir </a:t>
                      </a:r>
                      <a:r>
                        <a:rPr sz="2000" spc="-5" dirty="0">
                          <a:latin typeface="Calibri"/>
                          <a:cs typeface="Calibri"/>
                        </a:rPr>
                        <a:t> </a:t>
                      </a:r>
                      <a:r>
                        <a:rPr sz="2000" spc="-10" dirty="0">
                          <a:latin typeface="Calibri"/>
                          <a:cs typeface="Calibri"/>
                        </a:rPr>
                        <a:t>miedo, inquietud,</a:t>
                      </a:r>
                      <a:r>
                        <a:rPr sz="2000" spc="-5" dirty="0">
                          <a:latin typeface="Calibri"/>
                          <a:cs typeface="Calibri"/>
                        </a:rPr>
                        <a:t> dificultades</a:t>
                      </a:r>
                      <a:r>
                        <a:rPr sz="2000" spc="-10" dirty="0">
                          <a:latin typeface="Calibri"/>
                          <a:cs typeface="Calibri"/>
                        </a:rPr>
                        <a:t> </a:t>
                      </a:r>
                      <a:r>
                        <a:rPr sz="2000" spc="-15" dirty="0">
                          <a:latin typeface="Calibri"/>
                          <a:cs typeface="Calibri"/>
                        </a:rPr>
                        <a:t>para</a:t>
                      </a:r>
                      <a:r>
                        <a:rPr sz="2000" spc="-5" dirty="0">
                          <a:latin typeface="Calibri"/>
                          <a:cs typeface="Calibri"/>
                        </a:rPr>
                        <a:t> permanecer </a:t>
                      </a:r>
                      <a:r>
                        <a:rPr sz="2000" spc="-15" dirty="0">
                          <a:latin typeface="Calibri"/>
                          <a:cs typeface="Calibri"/>
                        </a:rPr>
                        <a:t>relajado, </a:t>
                      </a:r>
                      <a:r>
                        <a:rPr sz="2000" spc="-440" dirty="0">
                          <a:latin typeface="Calibri"/>
                          <a:cs typeface="Calibri"/>
                        </a:rPr>
                        <a:t> </a:t>
                      </a:r>
                      <a:r>
                        <a:rPr sz="2000" spc="-5" dirty="0">
                          <a:latin typeface="Calibri"/>
                          <a:cs typeface="Calibri"/>
                        </a:rPr>
                        <a:t>sueño</a:t>
                      </a:r>
                      <a:r>
                        <a:rPr sz="2000" spc="-10" dirty="0">
                          <a:latin typeface="Calibri"/>
                          <a:cs typeface="Calibri"/>
                        </a:rPr>
                        <a:t> alterado</a:t>
                      </a:r>
                      <a:r>
                        <a:rPr sz="2000" spc="-5" dirty="0">
                          <a:latin typeface="Calibri"/>
                          <a:cs typeface="Calibri"/>
                        </a:rPr>
                        <a:t> en ocasiones.</a:t>
                      </a:r>
                      <a:endParaRPr sz="2000">
                        <a:latin typeface="Calibri"/>
                        <a:cs typeface="Calibri"/>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7E7"/>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2896" y="1244918"/>
            <a:ext cx="2223135" cy="635000"/>
          </a:xfrm>
          <a:prstGeom prst="rect">
            <a:avLst/>
          </a:prstGeom>
        </p:spPr>
        <p:txBody>
          <a:bodyPr vert="horz" wrap="square" lIns="0" tIns="12700" rIns="0" bIns="0" rtlCol="0">
            <a:spAutoFit/>
          </a:bodyPr>
          <a:lstStyle/>
          <a:p>
            <a:pPr marL="12700">
              <a:lnSpc>
                <a:spcPct val="100000"/>
              </a:lnSpc>
              <a:spcBef>
                <a:spcPts val="100"/>
              </a:spcBef>
            </a:pPr>
            <a:r>
              <a:rPr spc="-10" dirty="0"/>
              <a:t>TEMP</a:t>
            </a:r>
            <a:r>
              <a:rPr dirty="0"/>
              <a:t>S</a:t>
            </a:r>
            <a:r>
              <a:rPr spc="-229" dirty="0"/>
              <a:t> </a:t>
            </a:r>
            <a:r>
              <a:rPr dirty="0"/>
              <a:t>A</a:t>
            </a:r>
          </a:p>
        </p:txBody>
      </p:sp>
      <p:sp>
        <p:nvSpPr>
          <p:cNvPr id="3" name="object 3"/>
          <p:cNvSpPr txBox="1"/>
          <p:nvPr/>
        </p:nvSpPr>
        <p:spPr>
          <a:xfrm>
            <a:off x="361603" y="1860613"/>
            <a:ext cx="7591425" cy="3048000"/>
          </a:xfrm>
          <a:prstGeom prst="rect">
            <a:avLst/>
          </a:prstGeom>
        </p:spPr>
        <p:txBody>
          <a:bodyPr vert="horz" wrap="square" lIns="0" tIns="12700" rIns="0" bIns="0" rtlCol="0">
            <a:spAutoFit/>
          </a:bodyPr>
          <a:lstStyle/>
          <a:p>
            <a:pPr marL="2771775">
              <a:lnSpc>
                <a:spcPct val="100000"/>
              </a:lnSpc>
              <a:spcBef>
                <a:spcPts val="100"/>
              </a:spcBef>
            </a:pPr>
            <a:r>
              <a:rPr sz="2800" spc="-10" dirty="0">
                <a:solidFill>
                  <a:srgbClr val="990033"/>
                </a:solidFill>
                <a:latin typeface="Arial MT"/>
                <a:cs typeface="Arial MT"/>
              </a:rPr>
              <a:t>Estructura</a:t>
            </a:r>
            <a:r>
              <a:rPr sz="2800" spc="-40" dirty="0">
                <a:solidFill>
                  <a:srgbClr val="990033"/>
                </a:solidFill>
                <a:latin typeface="Arial MT"/>
                <a:cs typeface="Arial MT"/>
              </a:rPr>
              <a:t> </a:t>
            </a:r>
            <a:r>
              <a:rPr sz="2800" spc="-5" dirty="0">
                <a:solidFill>
                  <a:srgbClr val="990033"/>
                </a:solidFill>
                <a:latin typeface="Arial MT"/>
                <a:cs typeface="Arial MT"/>
              </a:rPr>
              <a:t>del</a:t>
            </a:r>
            <a:r>
              <a:rPr sz="2800" spc="-30" dirty="0">
                <a:solidFill>
                  <a:srgbClr val="990033"/>
                </a:solidFill>
                <a:latin typeface="Arial MT"/>
                <a:cs typeface="Arial MT"/>
              </a:rPr>
              <a:t> </a:t>
            </a:r>
            <a:r>
              <a:rPr sz="2800" spc="-5" dirty="0">
                <a:solidFill>
                  <a:srgbClr val="990033"/>
                </a:solidFill>
                <a:latin typeface="Arial MT"/>
                <a:cs typeface="Arial MT"/>
              </a:rPr>
              <a:t>test</a:t>
            </a:r>
            <a:endParaRPr sz="2800">
              <a:latin typeface="Arial MT"/>
              <a:cs typeface="Arial MT"/>
            </a:endParaRPr>
          </a:p>
          <a:p>
            <a:pPr marL="120014" indent="-107950">
              <a:lnSpc>
                <a:spcPct val="100000"/>
              </a:lnSpc>
              <a:spcBef>
                <a:spcPts val="1714"/>
              </a:spcBef>
              <a:buSzPct val="95833"/>
              <a:buChar char="•"/>
              <a:tabLst>
                <a:tab pos="120650" algn="l"/>
              </a:tabLst>
            </a:pPr>
            <a:r>
              <a:rPr sz="2400" spc="-5" dirty="0">
                <a:solidFill>
                  <a:srgbClr val="002060"/>
                </a:solidFill>
                <a:latin typeface="Arial MT"/>
                <a:cs typeface="Arial MT"/>
              </a:rPr>
              <a:t>La</a:t>
            </a:r>
            <a:r>
              <a:rPr sz="2400" spc="-25" dirty="0">
                <a:solidFill>
                  <a:srgbClr val="002060"/>
                </a:solidFill>
                <a:latin typeface="Arial MT"/>
                <a:cs typeface="Arial MT"/>
              </a:rPr>
              <a:t> </a:t>
            </a:r>
            <a:r>
              <a:rPr sz="2400" spc="-5" dirty="0">
                <a:solidFill>
                  <a:srgbClr val="002060"/>
                </a:solidFill>
                <a:latin typeface="Arial MT"/>
                <a:cs typeface="Arial MT"/>
              </a:rPr>
              <a:t>estructura</a:t>
            </a:r>
            <a:r>
              <a:rPr sz="2400" spc="-20" dirty="0">
                <a:solidFill>
                  <a:srgbClr val="002060"/>
                </a:solidFill>
                <a:latin typeface="Arial MT"/>
                <a:cs typeface="Arial MT"/>
              </a:rPr>
              <a:t> </a:t>
            </a:r>
            <a:r>
              <a:rPr sz="2400" spc="-5" dirty="0">
                <a:solidFill>
                  <a:srgbClr val="002060"/>
                </a:solidFill>
                <a:latin typeface="Arial MT"/>
                <a:cs typeface="Arial MT"/>
              </a:rPr>
              <a:t>es</a:t>
            </a:r>
            <a:r>
              <a:rPr sz="2400" spc="-20" dirty="0">
                <a:solidFill>
                  <a:srgbClr val="002060"/>
                </a:solidFill>
                <a:latin typeface="Arial MT"/>
                <a:cs typeface="Arial MT"/>
              </a:rPr>
              <a:t> </a:t>
            </a:r>
            <a:r>
              <a:rPr sz="2400" spc="-5" dirty="0">
                <a:solidFill>
                  <a:srgbClr val="002060"/>
                </a:solidFill>
                <a:latin typeface="Arial MT"/>
                <a:cs typeface="Arial MT"/>
              </a:rPr>
              <a:t>la</a:t>
            </a:r>
            <a:r>
              <a:rPr sz="2400" spc="-20" dirty="0">
                <a:solidFill>
                  <a:srgbClr val="002060"/>
                </a:solidFill>
                <a:latin typeface="Arial MT"/>
                <a:cs typeface="Arial MT"/>
              </a:rPr>
              <a:t> </a:t>
            </a:r>
            <a:r>
              <a:rPr sz="2400" dirty="0">
                <a:solidFill>
                  <a:srgbClr val="002060"/>
                </a:solidFill>
                <a:latin typeface="Arial MT"/>
                <a:cs typeface="Arial MT"/>
              </a:rPr>
              <a:t>siguiente…</a:t>
            </a:r>
            <a:endParaRPr sz="2400">
              <a:latin typeface="Arial MT"/>
              <a:cs typeface="Arial MT"/>
            </a:endParaRPr>
          </a:p>
          <a:p>
            <a:pPr marL="120014" indent="-107950">
              <a:lnSpc>
                <a:spcPct val="100000"/>
              </a:lnSpc>
              <a:spcBef>
                <a:spcPts val="480"/>
              </a:spcBef>
              <a:buSzPct val="95833"/>
              <a:buChar char="•"/>
              <a:tabLst>
                <a:tab pos="120650" algn="l"/>
              </a:tabLst>
            </a:pPr>
            <a:r>
              <a:rPr sz="2400" spc="-65" dirty="0">
                <a:solidFill>
                  <a:srgbClr val="002060"/>
                </a:solidFill>
                <a:latin typeface="Arial MT"/>
                <a:cs typeface="Arial MT"/>
              </a:rPr>
              <a:t>110</a:t>
            </a:r>
            <a:r>
              <a:rPr sz="2400" spc="-50" dirty="0">
                <a:solidFill>
                  <a:srgbClr val="002060"/>
                </a:solidFill>
                <a:latin typeface="Arial MT"/>
                <a:cs typeface="Arial MT"/>
              </a:rPr>
              <a:t> </a:t>
            </a:r>
            <a:r>
              <a:rPr sz="2400" spc="-5" dirty="0">
                <a:solidFill>
                  <a:srgbClr val="002060"/>
                </a:solidFill>
                <a:latin typeface="Arial MT"/>
                <a:cs typeface="Arial MT"/>
              </a:rPr>
              <a:t>items</a:t>
            </a:r>
            <a:endParaRPr sz="2400">
              <a:latin typeface="Arial MT"/>
              <a:cs typeface="Arial MT"/>
            </a:endParaRPr>
          </a:p>
          <a:p>
            <a:pPr marL="120014" indent="-107950">
              <a:lnSpc>
                <a:spcPct val="100000"/>
              </a:lnSpc>
              <a:spcBef>
                <a:spcPts val="480"/>
              </a:spcBef>
              <a:buSzPct val="95833"/>
              <a:buChar char="•"/>
              <a:tabLst>
                <a:tab pos="120650" algn="l"/>
              </a:tabLst>
            </a:pPr>
            <a:r>
              <a:rPr sz="2400" spc="-20" dirty="0">
                <a:solidFill>
                  <a:srgbClr val="002060"/>
                </a:solidFill>
                <a:latin typeface="Arial MT"/>
                <a:cs typeface="Arial MT"/>
              </a:rPr>
              <a:t>Verdadero</a:t>
            </a:r>
            <a:r>
              <a:rPr sz="2400" spc="-35" dirty="0">
                <a:solidFill>
                  <a:srgbClr val="002060"/>
                </a:solidFill>
                <a:latin typeface="Arial MT"/>
                <a:cs typeface="Arial MT"/>
              </a:rPr>
              <a:t> </a:t>
            </a:r>
            <a:r>
              <a:rPr sz="2400" dirty="0">
                <a:solidFill>
                  <a:srgbClr val="002060"/>
                </a:solidFill>
                <a:latin typeface="Arial MT"/>
                <a:cs typeface="Arial MT"/>
              </a:rPr>
              <a:t>o</a:t>
            </a:r>
            <a:r>
              <a:rPr sz="2400" spc="-35" dirty="0">
                <a:solidFill>
                  <a:srgbClr val="002060"/>
                </a:solidFill>
                <a:latin typeface="Arial MT"/>
                <a:cs typeface="Arial MT"/>
              </a:rPr>
              <a:t> </a:t>
            </a:r>
            <a:r>
              <a:rPr sz="2400" spc="-5" dirty="0">
                <a:solidFill>
                  <a:srgbClr val="002060"/>
                </a:solidFill>
                <a:latin typeface="Arial MT"/>
                <a:cs typeface="Arial MT"/>
              </a:rPr>
              <a:t>Falso</a:t>
            </a:r>
            <a:endParaRPr sz="2400">
              <a:latin typeface="Arial MT"/>
              <a:cs typeface="Arial MT"/>
            </a:endParaRPr>
          </a:p>
          <a:p>
            <a:pPr marL="119380" marR="5080" indent="-107314">
              <a:lnSpc>
                <a:spcPct val="100000"/>
              </a:lnSpc>
              <a:spcBef>
                <a:spcPts val="480"/>
              </a:spcBef>
              <a:buSzPct val="95833"/>
              <a:buChar char="•"/>
              <a:tabLst>
                <a:tab pos="120650" algn="l"/>
              </a:tabLst>
            </a:pPr>
            <a:r>
              <a:rPr sz="2400" spc="-5" dirty="0">
                <a:solidFill>
                  <a:srgbClr val="002060"/>
                </a:solidFill>
                <a:latin typeface="Arial MT"/>
                <a:cs typeface="Arial MT"/>
              </a:rPr>
              <a:t>Subescalas:</a:t>
            </a:r>
            <a:r>
              <a:rPr sz="2400" spc="-25" dirty="0">
                <a:solidFill>
                  <a:srgbClr val="002060"/>
                </a:solidFill>
                <a:latin typeface="Arial MT"/>
                <a:cs typeface="Arial MT"/>
              </a:rPr>
              <a:t> </a:t>
            </a:r>
            <a:r>
              <a:rPr sz="2400" spc="-5" dirty="0">
                <a:solidFill>
                  <a:srgbClr val="002060"/>
                </a:solidFill>
                <a:latin typeface="Arial MT"/>
                <a:cs typeface="Arial MT"/>
              </a:rPr>
              <a:t>distimico</a:t>
            </a:r>
            <a:r>
              <a:rPr sz="2400" spc="-20" dirty="0">
                <a:solidFill>
                  <a:srgbClr val="002060"/>
                </a:solidFill>
                <a:latin typeface="Arial MT"/>
                <a:cs typeface="Arial MT"/>
              </a:rPr>
              <a:t> </a:t>
            </a:r>
            <a:r>
              <a:rPr sz="2400" dirty="0">
                <a:solidFill>
                  <a:srgbClr val="002060"/>
                </a:solidFill>
                <a:latin typeface="Arial MT"/>
                <a:cs typeface="Arial MT"/>
              </a:rPr>
              <a:t>(21</a:t>
            </a:r>
            <a:r>
              <a:rPr sz="2400" spc="-20" dirty="0">
                <a:solidFill>
                  <a:srgbClr val="002060"/>
                </a:solidFill>
                <a:latin typeface="Arial MT"/>
                <a:cs typeface="Arial MT"/>
              </a:rPr>
              <a:t> </a:t>
            </a:r>
            <a:r>
              <a:rPr sz="2400" spc="-5" dirty="0">
                <a:solidFill>
                  <a:srgbClr val="002060"/>
                </a:solidFill>
                <a:latin typeface="Arial MT"/>
                <a:cs typeface="Arial MT"/>
              </a:rPr>
              <a:t>items),</a:t>
            </a:r>
            <a:r>
              <a:rPr sz="2400" spc="-20" dirty="0">
                <a:solidFill>
                  <a:srgbClr val="002060"/>
                </a:solidFill>
                <a:latin typeface="Arial MT"/>
                <a:cs typeface="Arial MT"/>
              </a:rPr>
              <a:t> </a:t>
            </a:r>
            <a:r>
              <a:rPr sz="2400" dirty="0">
                <a:solidFill>
                  <a:srgbClr val="002060"/>
                </a:solidFill>
                <a:latin typeface="Arial MT"/>
                <a:cs typeface="Arial MT"/>
              </a:rPr>
              <a:t>ciclotimico</a:t>
            </a:r>
            <a:r>
              <a:rPr sz="2400" spc="-15" dirty="0">
                <a:solidFill>
                  <a:srgbClr val="002060"/>
                </a:solidFill>
                <a:latin typeface="Arial MT"/>
                <a:cs typeface="Arial MT"/>
              </a:rPr>
              <a:t> </a:t>
            </a:r>
            <a:r>
              <a:rPr sz="2400" dirty="0">
                <a:solidFill>
                  <a:srgbClr val="002060"/>
                </a:solidFill>
                <a:latin typeface="Arial MT"/>
                <a:cs typeface="Arial MT"/>
              </a:rPr>
              <a:t>(21</a:t>
            </a:r>
            <a:r>
              <a:rPr sz="2400" spc="-20" dirty="0">
                <a:solidFill>
                  <a:srgbClr val="002060"/>
                </a:solidFill>
                <a:latin typeface="Arial MT"/>
                <a:cs typeface="Arial MT"/>
              </a:rPr>
              <a:t> </a:t>
            </a:r>
            <a:r>
              <a:rPr sz="2400" spc="-5" dirty="0">
                <a:solidFill>
                  <a:srgbClr val="002060"/>
                </a:solidFill>
                <a:latin typeface="Arial MT"/>
                <a:cs typeface="Arial MT"/>
              </a:rPr>
              <a:t>items), </a:t>
            </a:r>
            <a:r>
              <a:rPr sz="2400" spc="-650" dirty="0">
                <a:solidFill>
                  <a:srgbClr val="002060"/>
                </a:solidFill>
                <a:latin typeface="Arial MT"/>
                <a:cs typeface="Arial MT"/>
              </a:rPr>
              <a:t> </a:t>
            </a:r>
            <a:r>
              <a:rPr sz="2400" spc="-5" dirty="0">
                <a:solidFill>
                  <a:srgbClr val="002060"/>
                </a:solidFill>
                <a:latin typeface="Arial MT"/>
                <a:cs typeface="Arial MT"/>
              </a:rPr>
              <a:t>hipertimico </a:t>
            </a:r>
            <a:r>
              <a:rPr sz="2400" dirty="0">
                <a:solidFill>
                  <a:srgbClr val="002060"/>
                </a:solidFill>
                <a:latin typeface="Arial MT"/>
                <a:cs typeface="Arial MT"/>
              </a:rPr>
              <a:t>(21 </a:t>
            </a:r>
            <a:r>
              <a:rPr sz="2400" spc="-5" dirty="0">
                <a:solidFill>
                  <a:srgbClr val="002060"/>
                </a:solidFill>
                <a:latin typeface="Arial MT"/>
                <a:cs typeface="Arial MT"/>
              </a:rPr>
              <a:t>items), irritable </a:t>
            </a:r>
            <a:r>
              <a:rPr sz="2400" dirty="0">
                <a:solidFill>
                  <a:srgbClr val="002060"/>
                </a:solidFill>
                <a:latin typeface="Arial MT"/>
                <a:cs typeface="Arial MT"/>
              </a:rPr>
              <a:t>(21 </a:t>
            </a:r>
            <a:r>
              <a:rPr sz="2400" spc="-5" dirty="0">
                <a:solidFill>
                  <a:srgbClr val="002060"/>
                </a:solidFill>
                <a:latin typeface="Arial MT"/>
                <a:cs typeface="Arial MT"/>
              </a:rPr>
              <a:t>items), ansioso </a:t>
            </a:r>
            <a:r>
              <a:rPr sz="2400" dirty="0">
                <a:solidFill>
                  <a:srgbClr val="002060"/>
                </a:solidFill>
                <a:latin typeface="Arial MT"/>
                <a:cs typeface="Arial MT"/>
              </a:rPr>
              <a:t>(26 </a:t>
            </a:r>
            <a:r>
              <a:rPr sz="2400" spc="5" dirty="0">
                <a:solidFill>
                  <a:srgbClr val="002060"/>
                </a:solidFill>
                <a:latin typeface="Arial MT"/>
                <a:cs typeface="Arial MT"/>
              </a:rPr>
              <a:t> </a:t>
            </a:r>
            <a:r>
              <a:rPr sz="2400" spc="-5" dirty="0">
                <a:solidFill>
                  <a:srgbClr val="002060"/>
                </a:solidFill>
                <a:latin typeface="Arial MT"/>
                <a:cs typeface="Arial MT"/>
              </a:rPr>
              <a:t>items).</a:t>
            </a:r>
            <a:endParaRPr sz="2400">
              <a:latin typeface="Arial MT"/>
              <a:cs typeface="Arial M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6144" y="1190497"/>
            <a:ext cx="2132330" cy="695960"/>
          </a:xfrm>
          <a:prstGeom prst="rect">
            <a:avLst/>
          </a:prstGeom>
        </p:spPr>
        <p:txBody>
          <a:bodyPr vert="horz" wrap="square" lIns="0" tIns="12700" rIns="0" bIns="0" rtlCol="0">
            <a:spAutoFit/>
          </a:bodyPr>
          <a:lstStyle/>
          <a:p>
            <a:pPr marL="12700">
              <a:lnSpc>
                <a:spcPct val="100000"/>
              </a:lnSpc>
              <a:spcBef>
                <a:spcPts val="100"/>
              </a:spcBef>
            </a:pPr>
            <a:r>
              <a:rPr sz="4400" b="1" spc="-10" dirty="0">
                <a:solidFill>
                  <a:srgbClr val="953734"/>
                </a:solidFill>
                <a:latin typeface="Calibri"/>
                <a:cs typeface="Calibri"/>
              </a:rPr>
              <a:t>TEMPS-A</a:t>
            </a:r>
            <a:endParaRPr sz="4400">
              <a:latin typeface="Calibri"/>
              <a:cs typeface="Calibri"/>
            </a:endParaRPr>
          </a:p>
        </p:txBody>
      </p:sp>
      <p:sp>
        <p:nvSpPr>
          <p:cNvPr id="3" name="object 3"/>
          <p:cNvSpPr txBox="1"/>
          <p:nvPr/>
        </p:nvSpPr>
        <p:spPr>
          <a:xfrm>
            <a:off x="246707" y="2149983"/>
            <a:ext cx="8455660" cy="1122680"/>
          </a:xfrm>
          <a:prstGeom prst="rect">
            <a:avLst/>
          </a:prstGeom>
        </p:spPr>
        <p:txBody>
          <a:bodyPr vert="horz" wrap="square" lIns="0" tIns="12700" rIns="0" bIns="0" rtlCol="0">
            <a:spAutoFit/>
          </a:bodyPr>
          <a:lstStyle/>
          <a:p>
            <a:pPr marL="295910" marR="5080" indent="-283845" algn="just">
              <a:lnSpc>
                <a:spcPct val="100000"/>
              </a:lnSpc>
              <a:spcBef>
                <a:spcPts val="100"/>
              </a:spcBef>
            </a:pPr>
            <a:r>
              <a:rPr sz="2400" spc="25" dirty="0">
                <a:latin typeface="Segoe UI Symbol"/>
                <a:cs typeface="Segoe UI Symbol"/>
              </a:rPr>
              <a:t>✔</a:t>
            </a:r>
            <a:r>
              <a:rPr sz="2400" spc="25" dirty="0">
                <a:latin typeface="Arial MT"/>
                <a:cs typeface="Arial MT"/>
              </a:rPr>
              <a:t>ALGORITMO</a:t>
            </a:r>
            <a:r>
              <a:rPr sz="2400" spc="-20" dirty="0">
                <a:latin typeface="Arial MT"/>
                <a:cs typeface="Arial MT"/>
              </a:rPr>
              <a:t> </a:t>
            </a:r>
            <a:r>
              <a:rPr sz="2400" spc="-5" dirty="0">
                <a:latin typeface="Arial MT"/>
                <a:cs typeface="Arial MT"/>
              </a:rPr>
              <a:t>DE</a:t>
            </a:r>
            <a:r>
              <a:rPr sz="2400" spc="-15" dirty="0">
                <a:latin typeface="Arial MT"/>
                <a:cs typeface="Arial MT"/>
              </a:rPr>
              <a:t> </a:t>
            </a:r>
            <a:r>
              <a:rPr sz="2400" spc="-5" dirty="0">
                <a:latin typeface="Arial MT"/>
                <a:cs typeface="Arial MT"/>
              </a:rPr>
              <a:t>PUNTUACIÓN:</a:t>
            </a:r>
            <a:r>
              <a:rPr sz="2400" spc="-15" dirty="0">
                <a:latin typeface="Arial MT"/>
                <a:cs typeface="Arial MT"/>
              </a:rPr>
              <a:t> </a:t>
            </a:r>
            <a:r>
              <a:rPr sz="2400" spc="-5" dirty="0">
                <a:latin typeface="Arial MT"/>
                <a:cs typeface="Arial MT"/>
              </a:rPr>
              <a:t>El</a:t>
            </a:r>
            <a:r>
              <a:rPr sz="2400" spc="-20" dirty="0">
                <a:latin typeface="Arial MT"/>
                <a:cs typeface="Arial MT"/>
              </a:rPr>
              <a:t> </a:t>
            </a:r>
            <a:r>
              <a:rPr sz="2400" spc="-5" dirty="0">
                <a:latin typeface="Arial MT"/>
                <a:cs typeface="Arial MT"/>
              </a:rPr>
              <a:t>total</a:t>
            </a:r>
            <a:r>
              <a:rPr sz="2400" spc="-15" dirty="0">
                <a:latin typeface="Arial MT"/>
                <a:cs typeface="Arial MT"/>
              </a:rPr>
              <a:t> </a:t>
            </a:r>
            <a:r>
              <a:rPr sz="2400" spc="-5" dirty="0">
                <a:latin typeface="Arial MT"/>
                <a:cs typeface="Arial MT"/>
              </a:rPr>
              <a:t>de</a:t>
            </a:r>
            <a:r>
              <a:rPr sz="2400" spc="-15" dirty="0">
                <a:latin typeface="Arial MT"/>
                <a:cs typeface="Arial MT"/>
              </a:rPr>
              <a:t> </a:t>
            </a:r>
            <a:r>
              <a:rPr sz="2400" dirty="0">
                <a:latin typeface="Arial MT"/>
                <a:cs typeface="Arial MT"/>
              </a:rPr>
              <a:t>cada</a:t>
            </a:r>
            <a:r>
              <a:rPr sz="2400" spc="-10" dirty="0">
                <a:latin typeface="Arial MT"/>
                <a:cs typeface="Arial MT"/>
              </a:rPr>
              <a:t> </a:t>
            </a:r>
            <a:r>
              <a:rPr sz="2400" dirty="0">
                <a:latin typeface="Arial MT"/>
                <a:cs typeface="Arial MT"/>
              </a:rPr>
              <a:t>subescala </a:t>
            </a:r>
            <a:r>
              <a:rPr sz="2400" spc="-655" dirty="0">
                <a:latin typeface="Arial MT"/>
                <a:cs typeface="Arial MT"/>
              </a:rPr>
              <a:t> </a:t>
            </a:r>
            <a:r>
              <a:rPr sz="2400" spc="-5" dirty="0">
                <a:latin typeface="Arial MT"/>
                <a:cs typeface="Arial MT"/>
              </a:rPr>
              <a:t>es la </a:t>
            </a:r>
            <a:r>
              <a:rPr sz="2400" dirty="0">
                <a:latin typeface="Arial MT"/>
                <a:cs typeface="Arial MT"/>
              </a:rPr>
              <a:t>suma </a:t>
            </a:r>
            <a:r>
              <a:rPr sz="2400" spc="-5" dirty="0">
                <a:latin typeface="Arial MT"/>
                <a:cs typeface="Arial MT"/>
              </a:rPr>
              <a:t>de las </a:t>
            </a:r>
            <a:r>
              <a:rPr sz="2400" dirty="0">
                <a:latin typeface="Arial MT"/>
                <a:cs typeface="Arial MT"/>
              </a:rPr>
              <a:t>respuestas </a:t>
            </a:r>
            <a:r>
              <a:rPr sz="2400" spc="-20" dirty="0">
                <a:latin typeface="Arial MT"/>
                <a:cs typeface="Arial MT"/>
              </a:rPr>
              <a:t>Verdadera </a:t>
            </a:r>
            <a:r>
              <a:rPr sz="2400" dirty="0">
                <a:latin typeface="Arial MT"/>
                <a:cs typeface="Arial MT"/>
              </a:rPr>
              <a:t>(V) </a:t>
            </a:r>
            <a:r>
              <a:rPr sz="2400" spc="-5" dirty="0">
                <a:latin typeface="Arial MT"/>
                <a:cs typeface="Arial MT"/>
              </a:rPr>
              <a:t>que </a:t>
            </a:r>
            <a:r>
              <a:rPr sz="2400" dirty="0">
                <a:latin typeface="Arial MT"/>
                <a:cs typeface="Arial MT"/>
              </a:rPr>
              <a:t>contestó </a:t>
            </a:r>
            <a:r>
              <a:rPr sz="2400" spc="-5" dirty="0" err="1">
                <a:latin typeface="Arial MT"/>
                <a:cs typeface="Arial MT"/>
              </a:rPr>
              <a:t>el</a:t>
            </a:r>
            <a:r>
              <a:rPr sz="2400" spc="-5" dirty="0">
                <a:latin typeface="Arial MT"/>
                <a:cs typeface="Arial MT"/>
              </a:rPr>
              <a:t> </a:t>
            </a:r>
            <a:r>
              <a:rPr sz="2400" spc="-655" dirty="0">
                <a:latin typeface="Arial MT"/>
                <a:cs typeface="Arial MT"/>
              </a:rPr>
              <a:t> </a:t>
            </a:r>
            <a:r>
              <a:rPr sz="2400" dirty="0">
                <a:latin typeface="Arial MT"/>
                <a:cs typeface="Arial MT"/>
              </a:rPr>
              <a:t>sujeto</a:t>
            </a:r>
            <a:r>
              <a:rPr lang="es-AR" sz="2400" dirty="0">
                <a:latin typeface="Arial MT"/>
                <a:cs typeface="Arial MT"/>
              </a:rPr>
              <a:t> (ver prueba original)</a:t>
            </a:r>
            <a:r>
              <a:rPr sz="2400" dirty="0">
                <a:latin typeface="Arial MT"/>
                <a:cs typeface="Arial MT"/>
              </a:rPr>
              <a:t>:</a:t>
            </a:r>
          </a:p>
        </p:txBody>
      </p:sp>
      <p:graphicFrame>
        <p:nvGraphicFramePr>
          <p:cNvPr id="4" name="object 4"/>
          <p:cNvGraphicFramePr>
            <a:graphicFrameLocks noGrp="1"/>
          </p:cNvGraphicFramePr>
          <p:nvPr/>
        </p:nvGraphicFramePr>
        <p:xfrm>
          <a:off x="1533525" y="3532187"/>
          <a:ext cx="6096000" cy="2743194"/>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57199">
                <a:tc>
                  <a:txBody>
                    <a:bodyPr/>
                    <a:lstStyle/>
                    <a:p>
                      <a:pPr algn="ctr">
                        <a:lnSpc>
                          <a:spcPct val="100000"/>
                        </a:lnSpc>
                        <a:spcBef>
                          <a:spcPts val="204"/>
                        </a:spcBef>
                      </a:pPr>
                      <a:r>
                        <a:rPr sz="2400" b="1" spc="-10" dirty="0">
                          <a:solidFill>
                            <a:srgbClr val="FFFFFF"/>
                          </a:solidFill>
                          <a:latin typeface="Calibri"/>
                          <a:cs typeface="Calibri"/>
                        </a:rPr>
                        <a:t>TEMPERAMENTO</a:t>
                      </a:r>
                      <a:endParaRPr sz="2400">
                        <a:latin typeface="Calibri"/>
                        <a:cs typeface="Calibri"/>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gn="ctr">
                        <a:lnSpc>
                          <a:spcPct val="100000"/>
                        </a:lnSpc>
                        <a:spcBef>
                          <a:spcPts val="204"/>
                        </a:spcBef>
                      </a:pPr>
                      <a:r>
                        <a:rPr sz="2400" b="1" spc="-5" dirty="0">
                          <a:solidFill>
                            <a:srgbClr val="FFFFFF"/>
                          </a:solidFill>
                          <a:latin typeface="Calibri"/>
                          <a:cs typeface="Calibri"/>
                        </a:rPr>
                        <a:t>ÍTEMS</a:t>
                      </a:r>
                      <a:endParaRPr sz="2400">
                        <a:latin typeface="Calibri"/>
                        <a:cs typeface="Calibri"/>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457199">
                <a:tc>
                  <a:txBody>
                    <a:bodyPr/>
                    <a:lstStyle/>
                    <a:p>
                      <a:pPr algn="ctr">
                        <a:lnSpc>
                          <a:spcPct val="100000"/>
                        </a:lnSpc>
                        <a:spcBef>
                          <a:spcPts val="204"/>
                        </a:spcBef>
                      </a:pPr>
                      <a:r>
                        <a:rPr sz="2400" b="1" spc="-5" dirty="0">
                          <a:latin typeface="Arial"/>
                          <a:cs typeface="Arial"/>
                        </a:rPr>
                        <a:t>DISTÍMICO</a:t>
                      </a:r>
                      <a:endParaRPr sz="2400">
                        <a:latin typeface="Arial"/>
                        <a:cs typeface="Arial"/>
                      </a:endParaRPr>
                    </a:p>
                  </a:txBody>
                  <a:tcPr marL="0" marR="0" marT="2603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D7E7"/>
                    </a:solidFill>
                  </a:tcPr>
                </a:tc>
                <a:tc>
                  <a:txBody>
                    <a:bodyPr/>
                    <a:lstStyle/>
                    <a:p>
                      <a:pPr algn="ctr">
                        <a:lnSpc>
                          <a:spcPct val="100000"/>
                        </a:lnSpc>
                        <a:spcBef>
                          <a:spcPts val="204"/>
                        </a:spcBef>
                      </a:pPr>
                      <a:r>
                        <a:rPr sz="2400" spc="-5" dirty="0">
                          <a:latin typeface="Arial MT"/>
                          <a:cs typeface="Arial MT"/>
                        </a:rPr>
                        <a:t>1-21</a:t>
                      </a:r>
                      <a:endParaRPr sz="2400">
                        <a:latin typeface="Arial MT"/>
                        <a:cs typeface="Arial MT"/>
                      </a:endParaRPr>
                    </a:p>
                  </a:txBody>
                  <a:tcPr marL="0" marR="0" marT="2603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D7E7"/>
                    </a:solidFill>
                  </a:tcPr>
                </a:tc>
                <a:extLst>
                  <a:ext uri="{0D108BD9-81ED-4DB2-BD59-A6C34878D82A}">
                    <a16:rowId xmlns:a16="http://schemas.microsoft.com/office/drawing/2014/main" val="10001"/>
                  </a:ext>
                </a:extLst>
              </a:tr>
              <a:tr h="457199">
                <a:tc>
                  <a:txBody>
                    <a:bodyPr/>
                    <a:lstStyle/>
                    <a:p>
                      <a:pPr algn="ctr">
                        <a:lnSpc>
                          <a:spcPct val="100000"/>
                        </a:lnSpc>
                        <a:spcBef>
                          <a:spcPts val="204"/>
                        </a:spcBef>
                      </a:pPr>
                      <a:r>
                        <a:rPr sz="2400" b="1" spc="-5" dirty="0">
                          <a:latin typeface="Arial"/>
                          <a:cs typeface="Arial"/>
                        </a:rPr>
                        <a:t>CICLOTÍMICO</a:t>
                      </a:r>
                      <a:endParaRPr sz="2400">
                        <a:latin typeface="Arial"/>
                        <a:cs typeface="Arial"/>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CF4"/>
                    </a:solidFill>
                  </a:tcPr>
                </a:tc>
                <a:tc>
                  <a:txBody>
                    <a:bodyPr/>
                    <a:lstStyle/>
                    <a:p>
                      <a:pPr algn="ctr">
                        <a:lnSpc>
                          <a:spcPct val="100000"/>
                        </a:lnSpc>
                        <a:spcBef>
                          <a:spcPts val="204"/>
                        </a:spcBef>
                      </a:pPr>
                      <a:r>
                        <a:rPr sz="2400" spc="-5" dirty="0">
                          <a:latin typeface="Arial MT"/>
                          <a:cs typeface="Arial MT"/>
                        </a:rPr>
                        <a:t>22-42</a:t>
                      </a:r>
                      <a:endParaRPr sz="2400">
                        <a:latin typeface="Arial MT"/>
                        <a:cs typeface="Arial MT"/>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CF4"/>
                    </a:solidFill>
                  </a:tcPr>
                </a:tc>
                <a:extLst>
                  <a:ext uri="{0D108BD9-81ED-4DB2-BD59-A6C34878D82A}">
                    <a16:rowId xmlns:a16="http://schemas.microsoft.com/office/drawing/2014/main" val="10002"/>
                  </a:ext>
                </a:extLst>
              </a:tr>
              <a:tr h="457199">
                <a:tc>
                  <a:txBody>
                    <a:bodyPr/>
                    <a:lstStyle/>
                    <a:p>
                      <a:pPr algn="ctr">
                        <a:lnSpc>
                          <a:spcPct val="100000"/>
                        </a:lnSpc>
                        <a:spcBef>
                          <a:spcPts val="204"/>
                        </a:spcBef>
                      </a:pPr>
                      <a:r>
                        <a:rPr sz="2400" b="1" spc="-5" dirty="0">
                          <a:latin typeface="Arial"/>
                          <a:cs typeface="Arial"/>
                        </a:rPr>
                        <a:t>HIPERTÍMICO</a:t>
                      </a:r>
                      <a:endParaRPr sz="2400">
                        <a:latin typeface="Arial"/>
                        <a:cs typeface="Arial"/>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7E7"/>
                    </a:solidFill>
                  </a:tcPr>
                </a:tc>
                <a:tc>
                  <a:txBody>
                    <a:bodyPr/>
                    <a:lstStyle/>
                    <a:p>
                      <a:pPr algn="ctr">
                        <a:lnSpc>
                          <a:spcPct val="100000"/>
                        </a:lnSpc>
                        <a:spcBef>
                          <a:spcPts val="204"/>
                        </a:spcBef>
                      </a:pPr>
                      <a:r>
                        <a:rPr sz="2400" spc="-5" dirty="0">
                          <a:latin typeface="Arial MT"/>
                          <a:cs typeface="Arial MT"/>
                        </a:rPr>
                        <a:t>43-63</a:t>
                      </a:r>
                      <a:endParaRPr sz="2400">
                        <a:latin typeface="Arial MT"/>
                        <a:cs typeface="Arial MT"/>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7E7"/>
                    </a:solidFill>
                  </a:tcPr>
                </a:tc>
                <a:extLst>
                  <a:ext uri="{0D108BD9-81ED-4DB2-BD59-A6C34878D82A}">
                    <a16:rowId xmlns:a16="http://schemas.microsoft.com/office/drawing/2014/main" val="10003"/>
                  </a:ext>
                </a:extLst>
              </a:tr>
              <a:tr h="457199">
                <a:tc>
                  <a:txBody>
                    <a:bodyPr/>
                    <a:lstStyle/>
                    <a:p>
                      <a:pPr algn="ctr">
                        <a:lnSpc>
                          <a:spcPct val="100000"/>
                        </a:lnSpc>
                        <a:spcBef>
                          <a:spcPts val="204"/>
                        </a:spcBef>
                      </a:pPr>
                      <a:r>
                        <a:rPr sz="2400" b="1" spc="-25" dirty="0">
                          <a:latin typeface="Arial"/>
                          <a:cs typeface="Arial"/>
                        </a:rPr>
                        <a:t>IRRITABLE</a:t>
                      </a:r>
                      <a:endParaRPr sz="2400">
                        <a:latin typeface="Arial"/>
                        <a:cs typeface="Arial"/>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CF4"/>
                    </a:solidFill>
                  </a:tcPr>
                </a:tc>
                <a:tc>
                  <a:txBody>
                    <a:bodyPr/>
                    <a:lstStyle/>
                    <a:p>
                      <a:pPr algn="ctr">
                        <a:lnSpc>
                          <a:spcPct val="100000"/>
                        </a:lnSpc>
                        <a:spcBef>
                          <a:spcPts val="204"/>
                        </a:spcBef>
                      </a:pPr>
                      <a:r>
                        <a:rPr sz="2400" spc="-5" dirty="0">
                          <a:latin typeface="Arial MT"/>
                          <a:cs typeface="Arial MT"/>
                        </a:rPr>
                        <a:t>64-84</a:t>
                      </a:r>
                      <a:endParaRPr sz="2400">
                        <a:latin typeface="Arial MT"/>
                        <a:cs typeface="Arial MT"/>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CF4"/>
                    </a:solidFill>
                  </a:tcPr>
                </a:tc>
                <a:extLst>
                  <a:ext uri="{0D108BD9-81ED-4DB2-BD59-A6C34878D82A}">
                    <a16:rowId xmlns:a16="http://schemas.microsoft.com/office/drawing/2014/main" val="10004"/>
                  </a:ext>
                </a:extLst>
              </a:tr>
              <a:tr h="457199">
                <a:tc>
                  <a:txBody>
                    <a:bodyPr/>
                    <a:lstStyle/>
                    <a:p>
                      <a:pPr algn="ctr">
                        <a:lnSpc>
                          <a:spcPct val="100000"/>
                        </a:lnSpc>
                        <a:spcBef>
                          <a:spcPts val="204"/>
                        </a:spcBef>
                      </a:pPr>
                      <a:r>
                        <a:rPr sz="2400" b="1" spc="-5" dirty="0">
                          <a:latin typeface="Arial"/>
                          <a:cs typeface="Arial"/>
                        </a:rPr>
                        <a:t>ANSIOSO</a:t>
                      </a:r>
                      <a:endParaRPr sz="2400">
                        <a:latin typeface="Arial"/>
                        <a:cs typeface="Arial"/>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7E7"/>
                    </a:solidFill>
                  </a:tcPr>
                </a:tc>
                <a:tc>
                  <a:txBody>
                    <a:bodyPr/>
                    <a:lstStyle/>
                    <a:p>
                      <a:pPr algn="ctr">
                        <a:lnSpc>
                          <a:spcPct val="100000"/>
                        </a:lnSpc>
                        <a:spcBef>
                          <a:spcPts val="204"/>
                        </a:spcBef>
                      </a:pPr>
                      <a:r>
                        <a:rPr sz="2400" spc="-35" dirty="0">
                          <a:latin typeface="Arial MT"/>
                          <a:cs typeface="Arial MT"/>
                        </a:rPr>
                        <a:t>85-110</a:t>
                      </a:r>
                      <a:endParaRPr sz="2400">
                        <a:latin typeface="Arial MT"/>
                        <a:cs typeface="Arial MT"/>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7E7"/>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6144" y="1190497"/>
            <a:ext cx="2132330" cy="695960"/>
          </a:xfrm>
          <a:prstGeom prst="rect">
            <a:avLst/>
          </a:prstGeom>
        </p:spPr>
        <p:txBody>
          <a:bodyPr vert="horz" wrap="square" lIns="0" tIns="12700" rIns="0" bIns="0" rtlCol="0">
            <a:spAutoFit/>
          </a:bodyPr>
          <a:lstStyle/>
          <a:p>
            <a:pPr marL="12700">
              <a:lnSpc>
                <a:spcPct val="100000"/>
              </a:lnSpc>
              <a:spcBef>
                <a:spcPts val="100"/>
              </a:spcBef>
            </a:pPr>
            <a:r>
              <a:rPr sz="4400" b="1" spc="-10" dirty="0">
                <a:solidFill>
                  <a:srgbClr val="953734"/>
                </a:solidFill>
                <a:latin typeface="Calibri"/>
                <a:cs typeface="Calibri"/>
              </a:rPr>
              <a:t>TEMPS-A</a:t>
            </a:r>
            <a:endParaRPr sz="4400">
              <a:latin typeface="Calibri"/>
              <a:cs typeface="Calibri"/>
            </a:endParaRPr>
          </a:p>
        </p:txBody>
      </p:sp>
      <p:sp>
        <p:nvSpPr>
          <p:cNvPr id="3" name="object 3"/>
          <p:cNvSpPr txBox="1"/>
          <p:nvPr/>
        </p:nvSpPr>
        <p:spPr>
          <a:xfrm>
            <a:off x="246707" y="2149983"/>
            <a:ext cx="778764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Segoe UI Symbol"/>
                <a:cs typeface="Segoe UI Symbol"/>
              </a:rPr>
              <a:t>✔</a:t>
            </a:r>
            <a:r>
              <a:rPr sz="2400" dirty="0">
                <a:latin typeface="Arial MT"/>
                <a:cs typeface="Arial MT"/>
              </a:rPr>
              <a:t>INTERPRETACIÓN</a:t>
            </a:r>
            <a:r>
              <a:rPr sz="2400" spc="-10" dirty="0">
                <a:latin typeface="Arial MT"/>
                <a:cs typeface="Arial MT"/>
              </a:rPr>
              <a:t> </a:t>
            </a:r>
            <a:r>
              <a:rPr sz="2400" spc="-5" dirty="0">
                <a:latin typeface="Arial MT"/>
                <a:cs typeface="Arial MT"/>
              </a:rPr>
              <a:t>DE LOS</a:t>
            </a:r>
            <a:r>
              <a:rPr sz="2400" dirty="0">
                <a:latin typeface="Arial MT"/>
                <a:cs typeface="Arial MT"/>
              </a:rPr>
              <a:t> </a:t>
            </a:r>
            <a:r>
              <a:rPr sz="2400" spc="-30" dirty="0">
                <a:latin typeface="Arial MT"/>
                <a:cs typeface="Arial MT"/>
              </a:rPr>
              <a:t>PUNTAJES</a:t>
            </a:r>
            <a:r>
              <a:rPr sz="2400" spc="-10" dirty="0">
                <a:latin typeface="Arial MT"/>
                <a:cs typeface="Arial MT"/>
              </a:rPr>
              <a:t> </a:t>
            </a:r>
            <a:r>
              <a:rPr sz="2400" spc="-5" dirty="0">
                <a:latin typeface="Arial MT"/>
                <a:cs typeface="Arial MT"/>
              </a:rPr>
              <a:t>OBTENIDOS:</a:t>
            </a:r>
            <a:endParaRPr sz="2400">
              <a:latin typeface="Arial MT"/>
              <a:cs typeface="Arial MT"/>
            </a:endParaRPr>
          </a:p>
        </p:txBody>
      </p:sp>
      <p:graphicFrame>
        <p:nvGraphicFramePr>
          <p:cNvPr id="4" name="object 4"/>
          <p:cNvGraphicFramePr>
            <a:graphicFrameLocks noGrp="1"/>
          </p:cNvGraphicFramePr>
          <p:nvPr/>
        </p:nvGraphicFramePr>
        <p:xfrm>
          <a:off x="1533525" y="2913063"/>
          <a:ext cx="6096000" cy="2743194"/>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57199">
                <a:tc>
                  <a:txBody>
                    <a:bodyPr/>
                    <a:lstStyle/>
                    <a:p>
                      <a:pPr algn="ctr">
                        <a:lnSpc>
                          <a:spcPct val="100000"/>
                        </a:lnSpc>
                        <a:spcBef>
                          <a:spcPts val="204"/>
                        </a:spcBef>
                      </a:pPr>
                      <a:r>
                        <a:rPr sz="2400" b="1" spc="-10" dirty="0">
                          <a:solidFill>
                            <a:srgbClr val="FFFFFF"/>
                          </a:solidFill>
                          <a:latin typeface="Calibri"/>
                          <a:cs typeface="Calibri"/>
                        </a:rPr>
                        <a:t>TEMPERAMENTO</a:t>
                      </a:r>
                      <a:endParaRPr sz="2400">
                        <a:latin typeface="Calibri"/>
                        <a:cs typeface="Calibri"/>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gn="ctr">
                        <a:lnSpc>
                          <a:spcPct val="100000"/>
                        </a:lnSpc>
                        <a:spcBef>
                          <a:spcPts val="204"/>
                        </a:spcBef>
                      </a:pPr>
                      <a:r>
                        <a:rPr sz="2400" b="1" spc="-30" dirty="0">
                          <a:solidFill>
                            <a:srgbClr val="FFFFFF"/>
                          </a:solidFill>
                          <a:latin typeface="Calibri"/>
                          <a:cs typeface="Calibri"/>
                        </a:rPr>
                        <a:t>PUNTAJE</a:t>
                      </a:r>
                      <a:r>
                        <a:rPr sz="2400" b="1" spc="-25" dirty="0">
                          <a:solidFill>
                            <a:srgbClr val="FFFFFF"/>
                          </a:solidFill>
                          <a:latin typeface="Calibri"/>
                          <a:cs typeface="Calibri"/>
                        </a:rPr>
                        <a:t> </a:t>
                      </a:r>
                      <a:r>
                        <a:rPr sz="2400" b="1" spc="-5" dirty="0">
                          <a:solidFill>
                            <a:srgbClr val="FFFFFF"/>
                          </a:solidFill>
                          <a:latin typeface="Calibri"/>
                          <a:cs typeface="Calibri"/>
                        </a:rPr>
                        <a:t>DE</a:t>
                      </a:r>
                      <a:r>
                        <a:rPr sz="2400" b="1" spc="-20" dirty="0">
                          <a:solidFill>
                            <a:srgbClr val="FFFFFF"/>
                          </a:solidFill>
                          <a:latin typeface="Calibri"/>
                          <a:cs typeface="Calibri"/>
                        </a:rPr>
                        <a:t> </a:t>
                      </a:r>
                      <a:r>
                        <a:rPr sz="2400" b="1" spc="-15" dirty="0">
                          <a:solidFill>
                            <a:srgbClr val="FFFFFF"/>
                          </a:solidFill>
                          <a:latin typeface="Calibri"/>
                          <a:cs typeface="Calibri"/>
                        </a:rPr>
                        <a:t>CORTE</a:t>
                      </a:r>
                      <a:endParaRPr sz="2400">
                        <a:latin typeface="Calibri"/>
                        <a:cs typeface="Calibri"/>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457199">
                <a:tc>
                  <a:txBody>
                    <a:bodyPr/>
                    <a:lstStyle/>
                    <a:p>
                      <a:pPr algn="ctr">
                        <a:lnSpc>
                          <a:spcPct val="100000"/>
                        </a:lnSpc>
                        <a:spcBef>
                          <a:spcPts val="204"/>
                        </a:spcBef>
                      </a:pPr>
                      <a:r>
                        <a:rPr sz="2400" b="1" spc="-5" dirty="0">
                          <a:latin typeface="Arial"/>
                          <a:cs typeface="Arial"/>
                        </a:rPr>
                        <a:t>DISTÍMICO</a:t>
                      </a:r>
                      <a:endParaRPr sz="2400">
                        <a:latin typeface="Arial"/>
                        <a:cs typeface="Arial"/>
                      </a:endParaRPr>
                    </a:p>
                  </a:txBody>
                  <a:tcPr marL="0" marR="0" marT="2603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D7E7"/>
                    </a:solidFill>
                  </a:tcPr>
                </a:tc>
                <a:tc>
                  <a:txBody>
                    <a:bodyPr/>
                    <a:lstStyle/>
                    <a:p>
                      <a:pPr algn="ctr">
                        <a:lnSpc>
                          <a:spcPct val="100000"/>
                        </a:lnSpc>
                        <a:spcBef>
                          <a:spcPts val="204"/>
                        </a:spcBef>
                      </a:pPr>
                      <a:r>
                        <a:rPr sz="2400" dirty="0">
                          <a:latin typeface="Arial MT"/>
                          <a:cs typeface="Arial MT"/>
                        </a:rPr>
                        <a:t>+</a:t>
                      </a:r>
                      <a:r>
                        <a:rPr sz="2400" spc="-60" dirty="0">
                          <a:latin typeface="Arial MT"/>
                          <a:cs typeface="Arial MT"/>
                        </a:rPr>
                        <a:t> </a:t>
                      </a:r>
                      <a:r>
                        <a:rPr sz="2400" spc="-5" dirty="0">
                          <a:latin typeface="Arial MT"/>
                          <a:cs typeface="Arial MT"/>
                        </a:rPr>
                        <a:t>14</a:t>
                      </a:r>
                      <a:endParaRPr sz="2400">
                        <a:latin typeface="Arial MT"/>
                        <a:cs typeface="Arial MT"/>
                      </a:endParaRPr>
                    </a:p>
                  </a:txBody>
                  <a:tcPr marL="0" marR="0" marT="2603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D7E7"/>
                    </a:solidFill>
                  </a:tcPr>
                </a:tc>
                <a:extLst>
                  <a:ext uri="{0D108BD9-81ED-4DB2-BD59-A6C34878D82A}">
                    <a16:rowId xmlns:a16="http://schemas.microsoft.com/office/drawing/2014/main" val="10001"/>
                  </a:ext>
                </a:extLst>
              </a:tr>
              <a:tr h="457199">
                <a:tc>
                  <a:txBody>
                    <a:bodyPr/>
                    <a:lstStyle/>
                    <a:p>
                      <a:pPr algn="ctr">
                        <a:lnSpc>
                          <a:spcPct val="100000"/>
                        </a:lnSpc>
                        <a:spcBef>
                          <a:spcPts val="204"/>
                        </a:spcBef>
                      </a:pPr>
                      <a:r>
                        <a:rPr sz="2400" b="1" spc="-5" dirty="0">
                          <a:latin typeface="Arial"/>
                          <a:cs typeface="Arial"/>
                        </a:rPr>
                        <a:t>CICLOTÍMICO</a:t>
                      </a:r>
                      <a:endParaRPr sz="2400">
                        <a:latin typeface="Arial"/>
                        <a:cs typeface="Arial"/>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CF4"/>
                    </a:solidFill>
                  </a:tcPr>
                </a:tc>
                <a:tc>
                  <a:txBody>
                    <a:bodyPr/>
                    <a:lstStyle/>
                    <a:p>
                      <a:pPr algn="ctr">
                        <a:lnSpc>
                          <a:spcPct val="100000"/>
                        </a:lnSpc>
                        <a:spcBef>
                          <a:spcPts val="204"/>
                        </a:spcBef>
                      </a:pPr>
                      <a:r>
                        <a:rPr sz="2400" spc="-5" dirty="0">
                          <a:latin typeface="Arial MT"/>
                          <a:cs typeface="Arial MT"/>
                        </a:rPr>
                        <a:t>+15</a:t>
                      </a:r>
                      <a:endParaRPr sz="2400">
                        <a:latin typeface="Arial MT"/>
                        <a:cs typeface="Arial MT"/>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CF4"/>
                    </a:solidFill>
                  </a:tcPr>
                </a:tc>
                <a:extLst>
                  <a:ext uri="{0D108BD9-81ED-4DB2-BD59-A6C34878D82A}">
                    <a16:rowId xmlns:a16="http://schemas.microsoft.com/office/drawing/2014/main" val="10002"/>
                  </a:ext>
                </a:extLst>
              </a:tr>
              <a:tr h="457199">
                <a:tc>
                  <a:txBody>
                    <a:bodyPr/>
                    <a:lstStyle/>
                    <a:p>
                      <a:pPr algn="ctr">
                        <a:lnSpc>
                          <a:spcPct val="100000"/>
                        </a:lnSpc>
                        <a:spcBef>
                          <a:spcPts val="204"/>
                        </a:spcBef>
                      </a:pPr>
                      <a:r>
                        <a:rPr sz="2400" b="1" spc="-5" dirty="0">
                          <a:latin typeface="Arial"/>
                          <a:cs typeface="Arial"/>
                        </a:rPr>
                        <a:t>HIPERTÍMICO</a:t>
                      </a:r>
                      <a:endParaRPr sz="2400">
                        <a:latin typeface="Arial"/>
                        <a:cs typeface="Arial"/>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7E7"/>
                    </a:solidFill>
                  </a:tcPr>
                </a:tc>
                <a:tc>
                  <a:txBody>
                    <a:bodyPr/>
                    <a:lstStyle/>
                    <a:p>
                      <a:pPr algn="ctr">
                        <a:lnSpc>
                          <a:spcPct val="100000"/>
                        </a:lnSpc>
                        <a:spcBef>
                          <a:spcPts val="204"/>
                        </a:spcBef>
                      </a:pPr>
                      <a:r>
                        <a:rPr sz="2400" spc="-5" dirty="0">
                          <a:latin typeface="Arial MT"/>
                          <a:cs typeface="Arial MT"/>
                        </a:rPr>
                        <a:t>+19</a:t>
                      </a:r>
                      <a:endParaRPr sz="2400">
                        <a:latin typeface="Arial MT"/>
                        <a:cs typeface="Arial MT"/>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7E7"/>
                    </a:solidFill>
                  </a:tcPr>
                </a:tc>
                <a:extLst>
                  <a:ext uri="{0D108BD9-81ED-4DB2-BD59-A6C34878D82A}">
                    <a16:rowId xmlns:a16="http://schemas.microsoft.com/office/drawing/2014/main" val="10003"/>
                  </a:ext>
                </a:extLst>
              </a:tr>
              <a:tr h="457199">
                <a:tc>
                  <a:txBody>
                    <a:bodyPr/>
                    <a:lstStyle/>
                    <a:p>
                      <a:pPr algn="ctr">
                        <a:lnSpc>
                          <a:spcPct val="100000"/>
                        </a:lnSpc>
                        <a:spcBef>
                          <a:spcPts val="204"/>
                        </a:spcBef>
                      </a:pPr>
                      <a:r>
                        <a:rPr sz="2400" b="1" spc="-25" dirty="0">
                          <a:latin typeface="Arial"/>
                          <a:cs typeface="Arial"/>
                        </a:rPr>
                        <a:t>IRRITABLE</a:t>
                      </a:r>
                      <a:endParaRPr sz="2400">
                        <a:latin typeface="Arial"/>
                        <a:cs typeface="Arial"/>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CF4"/>
                    </a:solidFill>
                  </a:tcPr>
                </a:tc>
                <a:tc>
                  <a:txBody>
                    <a:bodyPr/>
                    <a:lstStyle/>
                    <a:p>
                      <a:pPr algn="ctr">
                        <a:lnSpc>
                          <a:spcPct val="100000"/>
                        </a:lnSpc>
                        <a:spcBef>
                          <a:spcPts val="204"/>
                        </a:spcBef>
                      </a:pPr>
                      <a:r>
                        <a:rPr sz="2400" spc="-5" dirty="0">
                          <a:latin typeface="Arial MT"/>
                          <a:cs typeface="Arial MT"/>
                        </a:rPr>
                        <a:t>+12</a:t>
                      </a:r>
                      <a:endParaRPr sz="2400">
                        <a:latin typeface="Arial MT"/>
                        <a:cs typeface="Arial MT"/>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CF4"/>
                    </a:solidFill>
                  </a:tcPr>
                </a:tc>
                <a:extLst>
                  <a:ext uri="{0D108BD9-81ED-4DB2-BD59-A6C34878D82A}">
                    <a16:rowId xmlns:a16="http://schemas.microsoft.com/office/drawing/2014/main" val="10004"/>
                  </a:ext>
                </a:extLst>
              </a:tr>
              <a:tr h="457199">
                <a:tc>
                  <a:txBody>
                    <a:bodyPr/>
                    <a:lstStyle/>
                    <a:p>
                      <a:pPr algn="ctr">
                        <a:lnSpc>
                          <a:spcPct val="100000"/>
                        </a:lnSpc>
                        <a:spcBef>
                          <a:spcPts val="204"/>
                        </a:spcBef>
                      </a:pPr>
                      <a:r>
                        <a:rPr sz="2400" b="1" spc="-5" dirty="0">
                          <a:latin typeface="Arial"/>
                          <a:cs typeface="Arial"/>
                        </a:rPr>
                        <a:t>ANSIOSO</a:t>
                      </a:r>
                      <a:endParaRPr sz="2400">
                        <a:latin typeface="Arial"/>
                        <a:cs typeface="Arial"/>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7E7"/>
                    </a:solidFill>
                  </a:tcPr>
                </a:tc>
                <a:tc>
                  <a:txBody>
                    <a:bodyPr/>
                    <a:lstStyle/>
                    <a:p>
                      <a:pPr algn="ctr">
                        <a:lnSpc>
                          <a:spcPct val="100000"/>
                        </a:lnSpc>
                        <a:spcBef>
                          <a:spcPts val="204"/>
                        </a:spcBef>
                      </a:pPr>
                      <a:r>
                        <a:rPr sz="2400" spc="-5" dirty="0">
                          <a:latin typeface="Arial MT"/>
                          <a:cs typeface="Arial MT"/>
                        </a:rPr>
                        <a:t>+18</a:t>
                      </a:r>
                      <a:endParaRPr sz="2400">
                        <a:latin typeface="Arial MT"/>
                        <a:cs typeface="Arial MT"/>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7E7"/>
                    </a:solidFill>
                  </a:tcPr>
                </a:tc>
                <a:extLst>
                  <a:ext uri="{0D108BD9-81ED-4DB2-BD59-A6C34878D82A}">
                    <a16:rowId xmlns:a16="http://schemas.microsoft.com/office/drawing/2014/main" val="10005"/>
                  </a:ext>
                </a:extLst>
              </a:tr>
            </a:tbl>
          </a:graphicData>
        </a:graphic>
      </p:graphicFrame>
      <p:sp>
        <p:nvSpPr>
          <p:cNvPr id="5" name="object 5"/>
          <p:cNvSpPr txBox="1"/>
          <p:nvPr/>
        </p:nvSpPr>
        <p:spPr>
          <a:xfrm>
            <a:off x="134938" y="6055551"/>
            <a:ext cx="8682355" cy="665480"/>
          </a:xfrm>
          <a:prstGeom prst="rect">
            <a:avLst/>
          </a:prstGeom>
        </p:spPr>
        <p:txBody>
          <a:bodyPr vert="horz" wrap="square" lIns="0" tIns="12700" rIns="0" bIns="0" rtlCol="0">
            <a:spAutoFit/>
          </a:bodyPr>
          <a:lstStyle/>
          <a:p>
            <a:pPr marL="12700" marR="5080">
              <a:lnSpc>
                <a:spcPct val="100000"/>
              </a:lnSpc>
              <a:spcBef>
                <a:spcPts val="100"/>
              </a:spcBef>
            </a:pPr>
            <a:r>
              <a:rPr sz="1400" spc="-5" dirty="0">
                <a:latin typeface="Verdana"/>
                <a:cs typeface="Verdana"/>
              </a:rPr>
              <a:t>Vázquez, G.H. et al. Validation of the TEMPS-A Buenos Aires: Spanish psychometric validation of </a:t>
            </a:r>
            <a:r>
              <a:rPr sz="1400" spc="-480" dirty="0">
                <a:latin typeface="Verdana"/>
                <a:cs typeface="Verdana"/>
              </a:rPr>
              <a:t> </a:t>
            </a:r>
            <a:r>
              <a:rPr sz="1400" spc="-5" dirty="0">
                <a:latin typeface="Verdana"/>
                <a:cs typeface="Verdana"/>
              </a:rPr>
              <a:t>affective temperaments in </a:t>
            </a:r>
            <a:r>
              <a:rPr sz="1400" dirty="0">
                <a:latin typeface="Verdana"/>
                <a:cs typeface="Verdana"/>
              </a:rPr>
              <a:t>a </a:t>
            </a:r>
            <a:r>
              <a:rPr sz="1400" spc="-5" dirty="0">
                <a:latin typeface="Verdana"/>
                <a:cs typeface="Verdana"/>
              </a:rPr>
              <a:t>population study of Argentina. J. Affect. Disord. (2007), </a:t>
            </a:r>
            <a:r>
              <a:rPr sz="1400" dirty="0">
                <a:latin typeface="Verdana"/>
                <a:cs typeface="Verdana"/>
              </a:rPr>
              <a:t> </a:t>
            </a:r>
            <a:r>
              <a:rPr sz="1400" spc="-5" dirty="0">
                <a:latin typeface="Verdana"/>
                <a:cs typeface="Verdana"/>
              </a:rPr>
              <a:t>doi:10.1016/j.jad.2006.11.028.</a:t>
            </a:r>
            <a:endParaRPr sz="1400">
              <a:latin typeface="Verdana"/>
              <a:cs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a:bodyPr>
          <a:lstStyle>
            <a:lvl1pPr>
              <a:defRPr sz="2800" spc="-100"/>
            </a:lvl1pPr>
          </a:lstStyle>
          <a:p>
            <a:pPr algn="ctr"/>
            <a:r>
              <a:rPr lang="es-AR" dirty="0">
                <a:solidFill>
                  <a:srgbClr val="C00000"/>
                </a:solidFill>
              </a:rPr>
              <a:t>recreo</a:t>
            </a:r>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pic>
        <p:nvPicPr>
          <p:cNvPr id="1026" name="Picture 2" descr="Homero durmiendo esa siestita | Homero durmiendo, Tipos de texto, Lectura">
            <a:extLst>
              <a:ext uri="{FF2B5EF4-FFF2-40B4-BE49-F238E27FC236}">
                <a16:creationId xmlns:a16="http://schemas.microsoft.com/office/drawing/2014/main" id="{1C921C22-7AF6-41EF-9775-A9928CBFB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099" y="1923623"/>
            <a:ext cx="52578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76638"/>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a:bodyPr>
          <a:lstStyle>
            <a:lvl1pPr>
              <a:defRPr sz="2800" spc="-100"/>
            </a:lvl1pPr>
          </a:lstStyle>
          <a:p>
            <a:pPr algn="ctr"/>
            <a:r>
              <a:rPr lang="es-AR" dirty="0">
                <a:solidFill>
                  <a:srgbClr val="C00000"/>
                </a:solidFill>
              </a:rPr>
              <a:t>MONOGRAFIA</a:t>
            </a:r>
          </a:p>
        </p:txBody>
      </p:sp>
      <p:sp>
        <p:nvSpPr>
          <p:cNvPr id="263" name="Subtítulo 2"/>
          <p:cNvSpPr txBox="1">
            <a:spLocks noGrp="1"/>
          </p:cNvSpPr>
          <p:nvPr>
            <p:ph type="subTitle" idx="1"/>
          </p:nvPr>
        </p:nvSpPr>
        <p:spPr>
          <a:xfrm>
            <a:off x="685799" y="2242342"/>
            <a:ext cx="8239198" cy="4704008"/>
          </a:xfrm>
          <a:prstGeom prst="rect">
            <a:avLst/>
          </a:prstGeom>
        </p:spPr>
        <p:txBody>
          <a:bodyPr>
            <a:normAutofit/>
          </a:bodyPr>
          <a:lstStyle/>
          <a:p>
            <a:pPr marL="0" indent="0">
              <a:buFont typeface="Arial" panose="020B0604020202020204" pitchFamily="34" charset="0"/>
              <a:buNone/>
            </a:pPr>
            <a:endParaRPr lang="es-AR" altLang="es-AR" sz="2000" dirty="0">
              <a:solidFill>
                <a:schemeClr val="tx1"/>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s-AR" altLang="es-AR" sz="2000" dirty="0">
              <a:solidFill>
                <a:schemeClr val="tx1"/>
              </a:solidFill>
              <a:latin typeface="Arial" panose="020B0604020202020204" pitchFamily="34" charset="0"/>
              <a:cs typeface="Arial" panose="020B0604020202020204" pitchFamily="34" charset="0"/>
            </a:endParaRPr>
          </a:p>
          <a:p>
            <a:pPr marL="0" indent="0" algn="ctr">
              <a:buFont typeface="Arial" panose="020B0604020202020204" pitchFamily="34" charset="0"/>
              <a:buNone/>
            </a:pPr>
            <a:r>
              <a:rPr lang="es-AR" altLang="es-AR" sz="1800" dirty="0">
                <a:solidFill>
                  <a:schemeClr val="tx1"/>
                </a:solidFill>
                <a:latin typeface="Arial" panose="020B0604020202020204" pitchFamily="34" charset="0"/>
                <a:cs typeface="Arial" panose="020B0604020202020204" pitchFamily="34" charset="0"/>
              </a:rPr>
              <a:t>TRABAJO SINCRÓnico</a:t>
            </a:r>
          </a:p>
          <a:p>
            <a:pPr>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pic>
        <p:nvPicPr>
          <p:cNvPr id="5" name="Picture 2">
            <a:extLst>
              <a:ext uri="{FF2B5EF4-FFF2-40B4-BE49-F238E27FC236}">
                <a16:creationId xmlns:a16="http://schemas.microsoft.com/office/drawing/2014/main" id="{A6632240-BA9A-485A-8C31-7FDA933B33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991027"/>
            <a:ext cx="1266825" cy="126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0010189"/>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pic>
        <p:nvPicPr>
          <p:cNvPr id="5" name="Picture 2" descr="Muñeco pensativo png » PNG Image">
            <a:extLst>
              <a:ext uri="{FF2B5EF4-FFF2-40B4-BE49-F238E27FC236}">
                <a16:creationId xmlns:a16="http://schemas.microsoft.com/office/drawing/2014/main" id="{ABBFEA94-4D09-4DD0-9324-00CDC39A71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591" y="2178965"/>
            <a:ext cx="2500069" cy="2500069"/>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920B6C3-6809-4B5E-A081-2B1DB3DE63B2}"/>
              </a:ext>
            </a:extLst>
          </p:cNvPr>
          <p:cNvSpPr txBox="1"/>
          <p:nvPr/>
        </p:nvSpPr>
        <p:spPr>
          <a:xfrm>
            <a:off x="466725" y="1781175"/>
            <a:ext cx="1990725"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AR" sz="1800" b="0" i="0" u="none" strike="noStrike" cap="none" spc="0" normalizeH="0" baseline="0" dirty="0">
                <a:ln>
                  <a:noFill/>
                </a:ln>
                <a:solidFill>
                  <a:srgbClr val="002060"/>
                </a:solidFill>
                <a:effectLst/>
                <a:uFillTx/>
                <a:latin typeface="+mn-lt"/>
                <a:ea typeface="+mn-ea"/>
                <a:cs typeface="+mn-cs"/>
                <a:sym typeface="Helvetica"/>
              </a:rPr>
              <a:t>¿Dudas?</a:t>
            </a:r>
          </a:p>
        </p:txBody>
      </p:sp>
      <p:sp>
        <p:nvSpPr>
          <p:cNvPr id="3" name="CuadroTexto 2">
            <a:extLst>
              <a:ext uri="{FF2B5EF4-FFF2-40B4-BE49-F238E27FC236}">
                <a16:creationId xmlns:a16="http://schemas.microsoft.com/office/drawing/2014/main" id="{7F80B713-8CF9-4A3A-9872-61BF6A07E9EF}"/>
              </a:ext>
            </a:extLst>
          </p:cNvPr>
          <p:cNvSpPr txBox="1"/>
          <p:nvPr/>
        </p:nvSpPr>
        <p:spPr>
          <a:xfrm>
            <a:off x="6524625" y="2457450"/>
            <a:ext cx="171450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AR" sz="1800" b="0" i="0" u="none" strike="noStrike" cap="none" spc="0" normalizeH="0" baseline="0" dirty="0">
                <a:ln>
                  <a:noFill/>
                </a:ln>
                <a:solidFill>
                  <a:srgbClr val="002060"/>
                </a:solidFill>
                <a:effectLst/>
                <a:uFillTx/>
                <a:latin typeface="+mn-lt"/>
                <a:ea typeface="+mn-ea"/>
                <a:cs typeface="+mn-cs"/>
                <a:sym typeface="Helvetica"/>
              </a:rPr>
              <a:t>¿Preguntas?</a:t>
            </a:r>
          </a:p>
        </p:txBody>
      </p:sp>
      <p:sp>
        <p:nvSpPr>
          <p:cNvPr id="6" name="CuadroTexto 5">
            <a:extLst>
              <a:ext uri="{FF2B5EF4-FFF2-40B4-BE49-F238E27FC236}">
                <a16:creationId xmlns:a16="http://schemas.microsoft.com/office/drawing/2014/main" id="{CDEEDB59-FB25-4C84-BFDA-7AF2A7D25B8E}"/>
              </a:ext>
            </a:extLst>
          </p:cNvPr>
          <p:cNvSpPr txBox="1"/>
          <p:nvPr/>
        </p:nvSpPr>
        <p:spPr>
          <a:xfrm>
            <a:off x="962025" y="4679034"/>
            <a:ext cx="1734326"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AR" sz="1800" b="0" i="0" u="none" strike="noStrike" cap="none" spc="0" normalizeH="0" baseline="0" dirty="0">
                <a:ln>
                  <a:noFill/>
                </a:ln>
                <a:solidFill>
                  <a:srgbClr val="002060"/>
                </a:solidFill>
                <a:effectLst/>
                <a:uFillTx/>
                <a:latin typeface="+mn-lt"/>
                <a:ea typeface="+mn-ea"/>
                <a:cs typeface="+mn-cs"/>
                <a:sym typeface="Helvetica"/>
              </a:rPr>
              <a:t>¿Consultas?</a:t>
            </a:r>
          </a:p>
        </p:txBody>
      </p:sp>
    </p:spTree>
    <p:extLst>
      <p:ext uri="{BB962C8B-B14F-4D97-AF65-F5344CB8AC3E}">
        <p14:creationId xmlns:p14="http://schemas.microsoft.com/office/powerpoint/2010/main" val="39946055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a:bodyPr>
          <a:lstStyle>
            <a:lvl1pPr>
              <a:defRPr sz="2800" spc="-100"/>
            </a:lvl1pPr>
          </a:lstStyle>
          <a:p>
            <a:pPr algn="ctr"/>
            <a:r>
              <a:rPr lang="es-AR" dirty="0">
                <a:solidFill>
                  <a:srgbClr val="C00000"/>
                </a:solidFill>
              </a:rPr>
              <a:t>Técnica de la rejilla</a:t>
            </a:r>
          </a:p>
        </p:txBody>
      </p:sp>
      <p:sp>
        <p:nvSpPr>
          <p:cNvPr id="263" name="Subtítulo 2"/>
          <p:cNvSpPr txBox="1">
            <a:spLocks noGrp="1"/>
          </p:cNvSpPr>
          <p:nvPr>
            <p:ph type="subTitle" idx="1"/>
          </p:nvPr>
        </p:nvSpPr>
        <p:spPr>
          <a:xfrm>
            <a:off x="685799" y="2013742"/>
            <a:ext cx="8239198" cy="4704008"/>
          </a:xfrm>
          <a:prstGeom prst="rect">
            <a:avLst/>
          </a:prstGeom>
        </p:spPr>
        <p:txBody>
          <a:bodyPr>
            <a:normAutofit/>
          </a:bodyPr>
          <a:lstStyle/>
          <a:p>
            <a:pPr>
              <a:buFont typeface="Wingdings" pitchFamily="2" charset="2"/>
              <a:buChar char="ü"/>
              <a:defRPr/>
            </a:pPr>
            <a:r>
              <a:rPr lang="es-AR" sz="1800" dirty="0">
                <a:solidFill>
                  <a:schemeClr val="tx1"/>
                </a:solidFill>
              </a:rPr>
              <a:t>Se basa en la Teoría de los Constructos Personales (TCP) de Kelly (1995), que supone que los seres humanos construimos unos significados con los que organizamos nuestro entorno físico y social.</a:t>
            </a:r>
          </a:p>
          <a:p>
            <a:pPr>
              <a:buFont typeface="Wingdings" pitchFamily="2" charset="2"/>
              <a:buChar char="ü"/>
              <a:defRPr/>
            </a:pPr>
            <a:endParaRPr lang="es-AR" sz="1800" dirty="0">
              <a:solidFill>
                <a:schemeClr val="tx1"/>
              </a:solidFill>
            </a:endParaRPr>
          </a:p>
          <a:p>
            <a:pPr>
              <a:buFont typeface="Wingdings" pitchFamily="2" charset="2"/>
              <a:buChar char="ü"/>
              <a:defRPr/>
            </a:pPr>
            <a:r>
              <a:rPr lang="es-AR" sz="1800" dirty="0">
                <a:solidFill>
                  <a:schemeClr val="tx1"/>
                </a:solidFill>
              </a:rPr>
              <a:t>El ser humano es considerado como un científico que elabora hipótesis sobre sí mismo, su entorno, los otros y el mundo, que, luego, pone a prueba en sus experiencias.</a:t>
            </a:r>
          </a:p>
          <a:p>
            <a:pP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31930556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a:bodyPr>
          <a:lstStyle>
            <a:lvl1pPr>
              <a:defRPr sz="2800" spc="-100"/>
            </a:lvl1pPr>
          </a:lstStyle>
          <a:p>
            <a:pPr algn="ctr"/>
            <a:r>
              <a:rPr lang="es-AR" dirty="0">
                <a:solidFill>
                  <a:srgbClr val="C00000"/>
                </a:solidFill>
              </a:rPr>
              <a:t>Técnica de la rejilla</a:t>
            </a:r>
          </a:p>
        </p:txBody>
      </p:sp>
      <p:sp>
        <p:nvSpPr>
          <p:cNvPr id="263" name="Subtítulo 2"/>
          <p:cNvSpPr txBox="1">
            <a:spLocks noGrp="1"/>
          </p:cNvSpPr>
          <p:nvPr>
            <p:ph type="subTitle" idx="1"/>
          </p:nvPr>
        </p:nvSpPr>
        <p:spPr>
          <a:xfrm>
            <a:off x="685799" y="2013742"/>
            <a:ext cx="8239198" cy="4704008"/>
          </a:xfrm>
          <a:prstGeom prst="rect">
            <a:avLst/>
          </a:prstGeom>
        </p:spPr>
        <p:txBody>
          <a:bodyPr>
            <a:normAutofit/>
          </a:bodyPr>
          <a:lstStyle/>
          <a:p>
            <a:pPr algn="ctr">
              <a:defRPr/>
            </a:pPr>
            <a:r>
              <a:rPr lang="es-AR" sz="1800" b="1" dirty="0">
                <a:solidFill>
                  <a:schemeClr val="tx1"/>
                </a:solidFill>
                <a:effectLst>
                  <a:outerShdw blurRad="38100" dist="38100" dir="2700000" algn="tl">
                    <a:srgbClr val="000000">
                      <a:alpha val="43137"/>
                    </a:srgbClr>
                  </a:outerShdw>
                </a:effectLst>
              </a:rPr>
              <a:t>Constructo personal</a:t>
            </a:r>
          </a:p>
          <a:p>
            <a:pPr>
              <a:buFont typeface="Wingdings" pitchFamily="2" charset="2"/>
              <a:buChar char="§"/>
              <a:defRPr/>
            </a:pPr>
            <a:r>
              <a:rPr lang="es-AR" sz="1800" dirty="0">
                <a:solidFill>
                  <a:schemeClr val="tx1"/>
                </a:solidFill>
              </a:rPr>
              <a:t>Dimensión de significado que conforma las hipótesis personales</a:t>
            </a:r>
          </a:p>
          <a:p>
            <a:pPr>
              <a:buFont typeface="Wingdings" pitchFamily="2" charset="2"/>
              <a:buChar char="§"/>
              <a:defRPr/>
            </a:pPr>
            <a:r>
              <a:rPr lang="es-AR" sz="1800" dirty="0">
                <a:solidFill>
                  <a:schemeClr val="tx1"/>
                </a:solidFill>
              </a:rPr>
              <a:t>Consiste en la captación de una diferencia o contraste en la experiencia humana </a:t>
            </a:r>
          </a:p>
          <a:p>
            <a:pPr>
              <a:buFont typeface="Wingdings" pitchFamily="2" charset="2"/>
              <a:buChar char="§"/>
              <a:defRPr/>
            </a:pPr>
            <a:r>
              <a:rPr lang="es-AR" sz="1800" dirty="0">
                <a:solidFill>
                  <a:schemeClr val="tx1"/>
                </a:solidFill>
              </a:rPr>
              <a:t>permite asimilar dos eventos (personas, cosas, hechos) y contrastarlos con un tercero (o más), que representa el otro polo del constructo</a:t>
            </a:r>
          </a:p>
          <a:p>
            <a:pPr>
              <a:buFont typeface="Wingdings" pitchFamily="2" charset="2"/>
              <a:buChar char="§"/>
              <a:defRPr/>
            </a:pPr>
            <a:r>
              <a:rPr lang="es-AR" sz="1800" dirty="0">
                <a:solidFill>
                  <a:schemeClr val="tx1"/>
                </a:solidFill>
              </a:rPr>
              <a:t>Abstracto </a:t>
            </a:r>
          </a:p>
          <a:p>
            <a:pPr>
              <a:buFont typeface="Wingdings" pitchFamily="2" charset="2"/>
              <a:buChar char="§"/>
              <a:defRPr/>
            </a:pPr>
            <a:r>
              <a:rPr lang="es-AR" sz="1800" dirty="0">
                <a:solidFill>
                  <a:schemeClr val="tx1"/>
                </a:solidFill>
              </a:rPr>
              <a:t>Bipolar</a:t>
            </a:r>
          </a:p>
          <a:p>
            <a:pPr>
              <a:buFont typeface="Wingdings" pitchFamily="2" charset="2"/>
              <a:buChar char="§"/>
              <a:defRPr/>
            </a:pPr>
            <a:r>
              <a:rPr lang="es-AR" sz="1800" dirty="0">
                <a:solidFill>
                  <a:schemeClr val="tx1"/>
                </a:solidFill>
              </a:rPr>
              <a:t>Dimensional</a:t>
            </a:r>
          </a:p>
          <a:p>
            <a:pPr>
              <a:buFont typeface="Wingdings" pitchFamily="2" charset="2"/>
              <a:buChar char="§"/>
              <a:defRPr/>
            </a:pPr>
            <a:r>
              <a:rPr lang="es-AR" sz="1800" dirty="0">
                <a:solidFill>
                  <a:schemeClr val="tx1"/>
                </a:solidFill>
              </a:rPr>
              <a:t>Organizados en red jerárquica</a:t>
            </a: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33865623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a:bodyPr>
          <a:lstStyle>
            <a:lvl1pPr>
              <a:defRPr sz="2800" spc="-100"/>
            </a:lvl1pPr>
          </a:lstStyle>
          <a:p>
            <a:pPr algn="ctr"/>
            <a:r>
              <a:rPr lang="es-AR" dirty="0">
                <a:solidFill>
                  <a:srgbClr val="C00000"/>
                </a:solidFill>
              </a:rPr>
              <a:t>Técnica de la rejilla</a:t>
            </a:r>
          </a:p>
        </p:txBody>
      </p:sp>
      <p:sp>
        <p:nvSpPr>
          <p:cNvPr id="263" name="Subtítulo 2"/>
          <p:cNvSpPr txBox="1">
            <a:spLocks noGrp="1"/>
          </p:cNvSpPr>
          <p:nvPr>
            <p:ph type="subTitle" idx="1"/>
          </p:nvPr>
        </p:nvSpPr>
        <p:spPr>
          <a:xfrm>
            <a:off x="685799" y="2013742"/>
            <a:ext cx="8239198" cy="4704008"/>
          </a:xfrm>
          <a:prstGeom prst="rect">
            <a:avLst/>
          </a:prstGeom>
        </p:spPr>
        <p:txBody>
          <a:bodyPr>
            <a:normAutofit/>
          </a:bodyPr>
          <a:lstStyle/>
          <a:p>
            <a:pPr>
              <a:buFont typeface="Wingdings" pitchFamily="2" charset="2"/>
              <a:buChar char="ü"/>
              <a:defRPr/>
            </a:pPr>
            <a:r>
              <a:rPr lang="es-AR" sz="1800" b="1" dirty="0">
                <a:solidFill>
                  <a:schemeClr val="tx1"/>
                </a:solidFill>
                <a:effectLst>
                  <a:outerShdw blurRad="38100" dist="38100" dir="2700000" algn="tl">
                    <a:srgbClr val="000000">
                      <a:alpha val="43137"/>
                    </a:srgbClr>
                  </a:outerShdw>
                </a:effectLst>
              </a:rPr>
              <a:t>Es un procedimiento </a:t>
            </a:r>
            <a:r>
              <a:rPr lang="es-AR" sz="1800" b="1" dirty="0" err="1">
                <a:solidFill>
                  <a:schemeClr val="tx1"/>
                </a:solidFill>
                <a:effectLst>
                  <a:outerShdw blurRad="38100" dist="38100" dir="2700000" algn="tl">
                    <a:srgbClr val="000000">
                      <a:alpha val="43137"/>
                    </a:srgbClr>
                  </a:outerShdw>
                </a:effectLst>
              </a:rPr>
              <a:t>semi-estructurado</a:t>
            </a:r>
            <a:r>
              <a:rPr lang="es-AR" sz="1800" b="1" dirty="0">
                <a:solidFill>
                  <a:schemeClr val="tx1"/>
                </a:solidFill>
                <a:effectLst>
                  <a:outerShdw blurRad="38100" dist="38100" dir="2700000" algn="tl">
                    <a:srgbClr val="000000">
                      <a:alpha val="43137"/>
                    </a:srgbClr>
                  </a:outerShdw>
                </a:effectLst>
              </a:rPr>
              <a:t> de evaluación de las estructuras y significado personal </a:t>
            </a:r>
            <a:r>
              <a:rPr lang="es-AR" sz="1800" dirty="0">
                <a:solidFill>
                  <a:schemeClr val="tx1"/>
                </a:solidFill>
              </a:rPr>
              <a:t>(Freixas y Cornejo, 1996).</a:t>
            </a:r>
          </a:p>
          <a:p>
            <a:pPr>
              <a:defRPr/>
            </a:pPr>
            <a:endParaRPr lang="es-AR" sz="1800" dirty="0">
              <a:solidFill>
                <a:schemeClr val="tx1"/>
              </a:solidFill>
            </a:endParaRPr>
          </a:p>
          <a:p>
            <a:pPr>
              <a:buFont typeface="Wingdings" pitchFamily="2" charset="2"/>
              <a:buChar char="ü"/>
              <a:defRPr/>
            </a:pPr>
            <a:r>
              <a:rPr lang="es-AR" sz="1800" dirty="0">
                <a:solidFill>
                  <a:schemeClr val="tx1"/>
                </a:solidFill>
              </a:rPr>
              <a:t>Forma de entrevista orientada a </a:t>
            </a:r>
            <a:r>
              <a:rPr lang="es-AR" sz="1800" b="1" dirty="0">
                <a:solidFill>
                  <a:schemeClr val="tx1"/>
                </a:solidFill>
                <a:effectLst>
                  <a:outerShdw blurRad="38100" dist="38100" dir="2700000" algn="tl">
                    <a:srgbClr val="000000">
                      <a:alpha val="43137"/>
                    </a:srgbClr>
                  </a:outerShdw>
                </a:effectLst>
              </a:rPr>
              <a:t>explicitar los constructos con los que la persona organiza su mundo.</a:t>
            </a:r>
          </a:p>
          <a:p>
            <a:pPr>
              <a:buFont typeface="Wingdings" pitchFamily="2" charset="2"/>
              <a:buChar char="ü"/>
              <a:defRPr/>
            </a:pPr>
            <a:endParaRPr lang="es-AR" sz="1800" dirty="0">
              <a:solidFill>
                <a:schemeClr val="tx1"/>
              </a:solidFill>
            </a:endParaRPr>
          </a:p>
          <a:p>
            <a:pPr>
              <a:buFont typeface="Wingdings" pitchFamily="2" charset="2"/>
              <a:buChar char="ü"/>
              <a:defRPr/>
            </a:pPr>
            <a:r>
              <a:rPr lang="es-AR" sz="1800" dirty="0">
                <a:solidFill>
                  <a:schemeClr val="tx1"/>
                </a:solidFill>
              </a:rPr>
              <a:t>Método (no estandarizado) para explorar </a:t>
            </a:r>
            <a:r>
              <a:rPr lang="es-AR" sz="1800" b="1" dirty="0">
                <a:solidFill>
                  <a:schemeClr val="tx1"/>
                </a:solidFill>
                <a:effectLst>
                  <a:outerShdw blurRad="38100" dist="38100" dir="2700000" algn="tl">
                    <a:srgbClr val="000000">
                      <a:alpha val="43137"/>
                    </a:srgbClr>
                  </a:outerShdw>
                </a:effectLst>
              </a:rPr>
              <a:t>redes de significado del paciente.</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17577400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a:bodyPr>
          <a:lstStyle>
            <a:lvl1pPr>
              <a:defRPr sz="2800" spc="-100"/>
            </a:lvl1pPr>
          </a:lstStyle>
          <a:p>
            <a:pPr algn="ctr"/>
            <a:r>
              <a:rPr lang="es-AR" dirty="0">
                <a:solidFill>
                  <a:srgbClr val="C00000"/>
                </a:solidFill>
              </a:rPr>
              <a:t>Técnica de la rejilla</a:t>
            </a:r>
          </a:p>
        </p:txBody>
      </p:sp>
      <p:sp>
        <p:nvSpPr>
          <p:cNvPr id="263" name="Subtítulo 2"/>
          <p:cNvSpPr txBox="1">
            <a:spLocks noGrp="1"/>
          </p:cNvSpPr>
          <p:nvPr>
            <p:ph type="subTitle" idx="1"/>
          </p:nvPr>
        </p:nvSpPr>
        <p:spPr>
          <a:xfrm>
            <a:off x="685799" y="2242342"/>
            <a:ext cx="8239198" cy="4704008"/>
          </a:xfrm>
          <a:prstGeom prst="rect">
            <a:avLst/>
          </a:prstGeom>
        </p:spPr>
        <p:txBody>
          <a:bodyPr>
            <a:normAutofit/>
          </a:bodyPr>
          <a:lstStyle/>
          <a:p>
            <a:pPr>
              <a:buFont typeface="Wingdings" pitchFamily="2" charset="2"/>
              <a:buChar char="ü"/>
              <a:defRPr/>
            </a:pPr>
            <a:r>
              <a:rPr lang="es-AR" sz="1800" b="1" dirty="0">
                <a:solidFill>
                  <a:schemeClr val="tx1"/>
                </a:solidFill>
                <a:effectLst>
                  <a:outerShdw blurRad="38100" dist="38100" dir="2700000" algn="tl">
                    <a:srgbClr val="000000">
                      <a:alpha val="43137"/>
                    </a:srgbClr>
                  </a:outerShdw>
                </a:effectLst>
              </a:rPr>
              <a:t>Objetivo: </a:t>
            </a:r>
            <a:r>
              <a:rPr lang="es-AR" sz="1800" dirty="0">
                <a:solidFill>
                  <a:schemeClr val="tx1"/>
                </a:solidFill>
              </a:rPr>
              <a:t>captar la forma en que la persona da sentido a su experiencia en sus propios términos.</a:t>
            </a:r>
          </a:p>
          <a:p>
            <a:pPr>
              <a:buFont typeface="Wingdings" pitchFamily="2" charset="2"/>
              <a:buChar char="ü"/>
              <a:defRPr/>
            </a:pPr>
            <a:endParaRPr lang="es-AR" sz="1800" dirty="0">
              <a:solidFill>
                <a:schemeClr val="tx1"/>
              </a:solidFill>
            </a:endParaRPr>
          </a:p>
          <a:p>
            <a:pPr>
              <a:buFont typeface="Wingdings" pitchFamily="2" charset="2"/>
              <a:buChar char="ü"/>
              <a:defRPr/>
            </a:pPr>
            <a:r>
              <a:rPr lang="es-AR" sz="1800" dirty="0">
                <a:solidFill>
                  <a:schemeClr val="tx1"/>
                </a:solidFill>
              </a:rPr>
              <a:t>Es una </a:t>
            </a:r>
            <a:r>
              <a:rPr lang="es-AR" sz="1800" b="1" i="1" dirty="0">
                <a:solidFill>
                  <a:schemeClr val="tx1"/>
                </a:solidFill>
                <a:effectLst>
                  <a:outerShdw blurRad="38100" dist="38100" dir="2700000" algn="tl">
                    <a:srgbClr val="000000">
                      <a:alpha val="43137"/>
                    </a:srgbClr>
                  </a:outerShdw>
                </a:effectLst>
              </a:rPr>
              <a:t>técnica idiosincrásica</a:t>
            </a:r>
            <a:r>
              <a:rPr lang="es-AR" sz="1800" i="1" dirty="0">
                <a:solidFill>
                  <a:schemeClr val="tx1"/>
                </a:solidFill>
                <a:effectLst>
                  <a:outerShdw blurRad="38100" dist="38100" dir="2700000" algn="tl">
                    <a:srgbClr val="000000">
                      <a:alpha val="43137"/>
                    </a:srgbClr>
                  </a:outerShdw>
                </a:effectLst>
              </a:rPr>
              <a:t>, </a:t>
            </a:r>
            <a:r>
              <a:rPr lang="es-AR" sz="1800" b="1" i="1" dirty="0">
                <a:solidFill>
                  <a:schemeClr val="tx1"/>
                </a:solidFill>
              </a:rPr>
              <a:t>«</a:t>
            </a:r>
            <a:r>
              <a:rPr lang="es-AR" sz="1800" b="1" dirty="0">
                <a:solidFill>
                  <a:schemeClr val="tx1"/>
                </a:solidFill>
              </a:rPr>
              <a:t>centrada en la persona»</a:t>
            </a:r>
            <a:r>
              <a:rPr lang="es-AR" sz="1800" dirty="0">
                <a:solidFill>
                  <a:schemeClr val="tx1"/>
                </a:solidFill>
              </a:rPr>
              <a:t>. A diferencia de las técnicas «centradas en el investigador», esta técnica parte de los constructos personales del entrevistado y no de constructos propios del entrevistador.</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22977541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a:bodyPr>
          <a:lstStyle>
            <a:lvl1pPr>
              <a:defRPr sz="2800" spc="-100"/>
            </a:lvl1pPr>
          </a:lstStyle>
          <a:p>
            <a:pPr algn="ctr"/>
            <a:r>
              <a:rPr lang="es-AR" dirty="0">
                <a:solidFill>
                  <a:srgbClr val="C00000"/>
                </a:solidFill>
              </a:rPr>
              <a:t>Técnica de la rejilla</a:t>
            </a:r>
          </a:p>
        </p:txBody>
      </p:sp>
      <p:sp>
        <p:nvSpPr>
          <p:cNvPr id="263" name="Subtítulo 2"/>
          <p:cNvSpPr txBox="1">
            <a:spLocks noGrp="1"/>
          </p:cNvSpPr>
          <p:nvPr>
            <p:ph type="subTitle" idx="1"/>
          </p:nvPr>
        </p:nvSpPr>
        <p:spPr>
          <a:xfrm>
            <a:off x="685799" y="2242342"/>
            <a:ext cx="8239198" cy="4704008"/>
          </a:xfrm>
          <a:prstGeom prst="rect">
            <a:avLst/>
          </a:prstGeom>
        </p:spPr>
        <p:txBody>
          <a:bodyPr>
            <a:normAutofit/>
          </a:bodyPr>
          <a:lstStyle/>
          <a:p>
            <a:pPr>
              <a:buFont typeface="Wingdings" pitchFamily="2" charset="2"/>
              <a:buChar char="ü"/>
              <a:defRPr/>
            </a:pPr>
            <a:r>
              <a:rPr lang="es-AR" sz="2000" b="1" dirty="0">
                <a:solidFill>
                  <a:schemeClr val="tx1"/>
                </a:solidFill>
                <a:effectLst>
                  <a:outerShdw blurRad="38100" dist="38100" dir="2700000" algn="tl">
                    <a:srgbClr val="000000">
                      <a:alpha val="43137"/>
                    </a:srgbClr>
                  </a:outerShdw>
                </a:effectLst>
              </a:rPr>
              <a:t>Ámbitos de aplicación: </a:t>
            </a:r>
            <a:r>
              <a:rPr lang="es-AR" sz="2000" dirty="0">
                <a:solidFill>
                  <a:schemeClr val="tx1"/>
                </a:solidFill>
              </a:rPr>
              <a:t>área clínica, educación, asesoramiento de empresas</a:t>
            </a:r>
          </a:p>
          <a:p>
            <a:pPr marL="0" indent="0">
              <a:buFont typeface="Arial"/>
              <a:buNone/>
              <a:defRPr/>
            </a:pPr>
            <a:endParaRPr lang="es-AR" sz="2000" dirty="0">
              <a:solidFill>
                <a:schemeClr val="tx1"/>
              </a:solidFill>
            </a:endParaRPr>
          </a:p>
          <a:p>
            <a:pPr>
              <a:buFont typeface="Wingdings" pitchFamily="2" charset="2"/>
              <a:buChar char="ü"/>
              <a:defRPr/>
            </a:pPr>
            <a:r>
              <a:rPr lang="es-AR" sz="2000" dirty="0">
                <a:solidFill>
                  <a:schemeClr val="tx1"/>
                </a:solidFill>
              </a:rPr>
              <a:t>Instrumento flexible que permite muchas posibilidades diferentes de aplicación</a:t>
            </a:r>
          </a:p>
          <a:p>
            <a:pPr>
              <a:buFont typeface="Wingdings" pitchFamily="2" charset="2"/>
              <a:buChar char="ü"/>
              <a:defRPr/>
            </a:pPr>
            <a:endParaRPr lang="es-AR" sz="2000" dirty="0">
              <a:solidFill>
                <a:schemeClr val="tx1"/>
              </a:solidFill>
            </a:endParaRPr>
          </a:p>
          <a:p>
            <a:pPr>
              <a:buFont typeface="Wingdings" pitchFamily="2" charset="2"/>
              <a:buChar char="ü"/>
              <a:defRPr/>
            </a:pPr>
            <a:r>
              <a:rPr lang="es-AR" sz="2000" dirty="0">
                <a:solidFill>
                  <a:schemeClr val="tx1"/>
                </a:solidFill>
              </a:rPr>
              <a:t>Se adapta a los objetivos de su administración y al ámbito de aplicación</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2248368"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lipe.aguirre@gmail.com</a:t>
            </a:r>
          </a:p>
        </p:txBody>
      </p:sp>
    </p:spTree>
    <p:extLst>
      <p:ext uri="{BB962C8B-B14F-4D97-AF65-F5344CB8AC3E}">
        <p14:creationId xmlns:p14="http://schemas.microsoft.com/office/powerpoint/2010/main" val="2229066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valoro">
  <a:themeElements>
    <a:clrScheme name="Favaloro">
      <a:dk1>
        <a:srgbClr val="002060"/>
      </a:dk1>
      <a:lt1>
        <a:srgbClr val="FFFFFF"/>
      </a:lt1>
      <a:dk2>
        <a:srgbClr val="A7A7A7"/>
      </a:dk2>
      <a:lt2>
        <a:srgbClr val="535353"/>
      </a:lt2>
      <a:accent1>
        <a:srgbClr val="7A7A7A"/>
      </a:accent1>
      <a:accent2>
        <a:srgbClr val="F5C201"/>
      </a:accent2>
      <a:accent3>
        <a:srgbClr val="526DB0"/>
      </a:accent3>
      <a:accent4>
        <a:srgbClr val="989AAC"/>
      </a:accent4>
      <a:accent5>
        <a:srgbClr val="DC5924"/>
      </a:accent5>
      <a:accent6>
        <a:srgbClr val="B4B392"/>
      </a:accent6>
      <a:hlink>
        <a:srgbClr val="0000FF"/>
      </a:hlink>
      <a:folHlink>
        <a:srgbClr val="FF00FF"/>
      </a:folHlink>
    </a:clrScheme>
    <a:fontScheme name="Favaloro">
      <a:majorFont>
        <a:latin typeface="Calibri"/>
        <a:ea typeface="Calibri"/>
        <a:cs typeface="Calibri"/>
      </a:majorFont>
      <a:minorFont>
        <a:latin typeface="Helvetica"/>
        <a:ea typeface="Helvetica"/>
        <a:cs typeface="Helvetica"/>
      </a:minorFont>
    </a:fontScheme>
    <a:fmtScheme name="Favalor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rotWithShape="0">
              <a:srgbClr val="000000">
                <a:alpha val="40000"/>
              </a:srgbClr>
            </a:outerShdw>
          </a:effectLst>
        </a:effectStyle>
        <a:effectStyle>
          <a:effectLst>
            <a:outerShdw blurRad="38100" dist="23000" rotWithShape="0">
              <a:srgbClr val="000000">
                <a:alpha val="40000"/>
              </a:srgbClr>
            </a:outerShdw>
          </a:effectLst>
        </a:effectStyle>
        <a:effectStyle>
          <a:effectLst>
            <a:outerShdw blurRad="38100" dist="23000" rotWithShape="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rotWithShape="0">
            <a:srgbClr val="000000">
              <a:alpha val="40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rotWithShape="0">
            <a:srgbClr val="000000">
              <a:alpha val="4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avaloro">
  <a:themeElements>
    <a:clrScheme name="Favaloro">
      <a:dk1>
        <a:srgbClr val="000000"/>
      </a:dk1>
      <a:lt1>
        <a:srgbClr val="FFFFFF"/>
      </a:lt1>
      <a:dk2>
        <a:srgbClr val="A7A7A7"/>
      </a:dk2>
      <a:lt2>
        <a:srgbClr val="535353"/>
      </a:lt2>
      <a:accent1>
        <a:srgbClr val="7A7A7A"/>
      </a:accent1>
      <a:accent2>
        <a:srgbClr val="F5C201"/>
      </a:accent2>
      <a:accent3>
        <a:srgbClr val="526DB0"/>
      </a:accent3>
      <a:accent4>
        <a:srgbClr val="989AAC"/>
      </a:accent4>
      <a:accent5>
        <a:srgbClr val="DC5924"/>
      </a:accent5>
      <a:accent6>
        <a:srgbClr val="B4B392"/>
      </a:accent6>
      <a:hlink>
        <a:srgbClr val="0000FF"/>
      </a:hlink>
      <a:folHlink>
        <a:srgbClr val="FF00FF"/>
      </a:folHlink>
    </a:clrScheme>
    <a:fontScheme name="Favaloro">
      <a:majorFont>
        <a:latin typeface="Calibri"/>
        <a:ea typeface="Calibri"/>
        <a:cs typeface="Calibri"/>
      </a:majorFont>
      <a:minorFont>
        <a:latin typeface="Helvetica"/>
        <a:ea typeface="Helvetica"/>
        <a:cs typeface="Helvetica"/>
      </a:minorFont>
    </a:fontScheme>
    <a:fmtScheme name="Favalor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rotWithShape="0">
              <a:srgbClr val="000000">
                <a:alpha val="40000"/>
              </a:srgbClr>
            </a:outerShdw>
          </a:effectLst>
        </a:effectStyle>
        <a:effectStyle>
          <a:effectLst>
            <a:outerShdw blurRad="38100" dist="23000" rotWithShape="0">
              <a:srgbClr val="000000">
                <a:alpha val="40000"/>
              </a:srgbClr>
            </a:outerShdw>
          </a:effectLst>
        </a:effectStyle>
        <a:effectStyle>
          <a:effectLst>
            <a:outerShdw blurRad="38100" dist="23000" rotWithShape="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rotWithShape="0">
            <a:srgbClr val="000000">
              <a:alpha val="40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rotWithShape="0">
            <a:srgbClr val="000000">
              <a:alpha val="4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1302</TotalTime>
  <Words>2547</Words>
  <Application>Microsoft Office PowerPoint</Application>
  <PresentationFormat>Presentación en pantalla (4:3)</PresentationFormat>
  <Paragraphs>313</Paragraphs>
  <Slides>46</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46</vt:i4>
      </vt:variant>
    </vt:vector>
  </HeadingPairs>
  <TitlesOfParts>
    <vt:vector size="56" baseType="lpstr">
      <vt:lpstr>Arial</vt:lpstr>
      <vt:lpstr>Arial MT</vt:lpstr>
      <vt:lpstr>ATRotisSansSerif-Bold</vt:lpstr>
      <vt:lpstr>Calibri</vt:lpstr>
      <vt:lpstr>Helvetica</vt:lpstr>
      <vt:lpstr>Segoe UI Symbol</vt:lpstr>
      <vt:lpstr>Times New Roman</vt:lpstr>
      <vt:lpstr>Verdana</vt:lpstr>
      <vt:lpstr>Wingdings</vt:lpstr>
      <vt:lpstr>Favaloro</vt:lpstr>
      <vt:lpstr>Psicología de la Personalidad Clase Práctica N°3 Técnica de la Rejilla </vt:lpstr>
      <vt:lpstr>Agenda de la clase </vt:lpstr>
      <vt:lpstr>Repaso  TEORÍA DE LOS CONSTRUCTOS PERSONALES (1955) George kelly</vt:lpstr>
      <vt:lpstr>Repaso  TEORÍA DE LOS CONSTRUCTOS PERSONALES (1955) George kelly</vt:lpstr>
      <vt:lpstr>Técnica de la rejilla</vt:lpstr>
      <vt:lpstr>Técnica de la rejilla</vt:lpstr>
      <vt:lpstr>Técnica de la rejilla</vt:lpstr>
      <vt:lpstr>Técnica de la rejilla</vt:lpstr>
      <vt:lpstr>Técnica de la rejilla</vt:lpstr>
      <vt:lpstr>Técnica de la rejilla</vt:lpstr>
      <vt:lpstr>Presentación de PowerPoint</vt:lpstr>
      <vt:lpstr>Técnica de la rejilla etapa de diseño</vt:lpstr>
      <vt:lpstr>Técnica de la rejilla Etapa de diseño</vt:lpstr>
      <vt:lpstr>Tecnica de la Rejilla Etapa de diseño</vt:lpstr>
      <vt:lpstr>Técnica de la rejilla Etapa de diseño</vt:lpstr>
      <vt:lpstr>Ejercicio Práctico</vt:lpstr>
      <vt:lpstr>Técnica de la rejilla Etapa de diseño</vt:lpstr>
      <vt:lpstr>Técnica de la rejilla Etapa de administración </vt:lpstr>
      <vt:lpstr>Técnica de la rejilla Etapa de administración </vt:lpstr>
      <vt:lpstr>Técnica de la rejilla Etapa de administración </vt:lpstr>
      <vt:lpstr>Técnica de la rejilla Etapa de administración </vt:lpstr>
      <vt:lpstr>Técnica de la rejilla Etapa de administración </vt:lpstr>
      <vt:lpstr>Técnica de la rejilla Etapa de administración </vt:lpstr>
      <vt:lpstr>Técnica de la rejilla Etapa de administración </vt:lpstr>
      <vt:lpstr>Técnica de la rejilla Etapa de administración </vt:lpstr>
      <vt:lpstr>Ejercicio Práctico</vt:lpstr>
      <vt:lpstr>Técnica de la rejilla interpretación </vt:lpstr>
      <vt:lpstr>Técnica de la rejilla interpretación </vt:lpstr>
      <vt:lpstr>Técnica de la rejilla interpretación </vt:lpstr>
      <vt:lpstr>Técnica de la rejilla interpretación </vt:lpstr>
      <vt:lpstr>Técnica de la rejilla interpretación </vt:lpstr>
      <vt:lpstr>Técnica de la rejilla interpretación </vt:lpstr>
      <vt:lpstr>A trabajar! Rejilla en vivo</vt:lpstr>
      <vt:lpstr>TEMPS A</vt:lpstr>
      <vt:lpstr>TEMPS A</vt:lpstr>
      <vt:lpstr>TEMPS A</vt:lpstr>
      <vt:lpstr>TEMPS A</vt:lpstr>
      <vt:lpstr>TEMPS A</vt:lpstr>
      <vt:lpstr>TEMPS A</vt:lpstr>
      <vt:lpstr>TEMPS-A</vt:lpstr>
      <vt:lpstr>TEMPS A</vt:lpstr>
      <vt:lpstr>TEMPS-A</vt:lpstr>
      <vt:lpstr>TEMPS-A</vt:lpstr>
      <vt:lpstr>recreo</vt:lpstr>
      <vt:lpstr>MONOGRAFIA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Técnicas y estrategias cognitivo-comportamentales eficaces en trastornos de ansiedad</dc:title>
  <dc:creator>Juan Manuel Sanchez</dc:creator>
  <cp:lastModifiedBy>Felipe Aguirre</cp:lastModifiedBy>
  <cp:revision>24</cp:revision>
  <dcterms:modified xsi:type="dcterms:W3CDTF">2023-04-17T19:56:06Z</dcterms:modified>
</cp:coreProperties>
</file>