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9003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9003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9003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9003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5246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9141" y="1244918"/>
            <a:ext cx="45116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99003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915" y="1645459"/>
            <a:ext cx="7529195" cy="3385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9003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931" y="3368739"/>
            <a:ext cx="679005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21205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000090"/>
                </a:solidFill>
                <a:latin typeface="Arial"/>
                <a:cs typeface="Arial"/>
              </a:rPr>
              <a:t>Clase </a:t>
            </a:r>
            <a:r>
              <a:rPr dirty="0" sz="2800" spc="-10" b="1">
                <a:solidFill>
                  <a:srgbClr val="000090"/>
                </a:solidFill>
                <a:latin typeface="Arial"/>
                <a:cs typeface="Arial"/>
              </a:rPr>
              <a:t>Practica </a:t>
            </a:r>
            <a:r>
              <a:rPr dirty="0" sz="2800" b="1">
                <a:solidFill>
                  <a:srgbClr val="000090"/>
                </a:solidFill>
                <a:latin typeface="Arial"/>
                <a:cs typeface="Arial"/>
              </a:rPr>
              <a:t>3 </a:t>
            </a:r>
            <a:r>
              <a:rPr dirty="0" sz="2800" spc="5" b="1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90"/>
                </a:solidFill>
                <a:latin typeface="Arial"/>
                <a:cs typeface="Arial"/>
              </a:rPr>
              <a:t>“Introduccion</a:t>
            </a:r>
            <a:r>
              <a:rPr dirty="0" sz="2800" spc="-15" b="1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dirty="0" sz="2800" spc="-15" b="1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0090"/>
                </a:solidFill>
                <a:latin typeface="Arial"/>
                <a:cs typeface="Arial"/>
              </a:rPr>
              <a:t>la</a:t>
            </a:r>
            <a:r>
              <a:rPr dirty="0" sz="2800" spc="-20" b="1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000090"/>
                </a:solidFill>
                <a:latin typeface="Arial"/>
                <a:cs typeface="Arial"/>
              </a:rPr>
              <a:t>Tecnica</a:t>
            </a:r>
            <a:r>
              <a:rPr dirty="0" sz="2800" spc="-15" b="1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0090"/>
                </a:solidFill>
                <a:latin typeface="Arial"/>
                <a:cs typeface="Arial"/>
              </a:rPr>
              <a:t>de</a:t>
            </a:r>
            <a:r>
              <a:rPr dirty="0" sz="2800" spc="-20" b="1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0090"/>
                </a:solidFill>
                <a:latin typeface="Arial"/>
                <a:cs typeface="Arial"/>
              </a:rPr>
              <a:t>la</a:t>
            </a:r>
            <a:r>
              <a:rPr dirty="0" sz="2800" spc="-20" b="1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0090"/>
                </a:solidFill>
                <a:latin typeface="Arial"/>
                <a:cs typeface="Arial"/>
              </a:rPr>
              <a:t>Rejilla</a:t>
            </a:r>
            <a:r>
              <a:rPr dirty="0" sz="2800" spc="-15" b="1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90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algn="ctr" marL="3810">
              <a:lnSpc>
                <a:spcPct val="100000"/>
              </a:lnSpc>
            </a:pPr>
            <a:r>
              <a:rPr dirty="0" sz="2800" spc="-5" b="1">
                <a:solidFill>
                  <a:srgbClr val="000090"/>
                </a:solidFill>
                <a:latin typeface="Arial"/>
                <a:cs typeface="Arial"/>
              </a:rPr>
              <a:t>TEMPS-A”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algn="ctr" marL="1747520" marR="1740535">
              <a:lnSpc>
                <a:spcPct val="100000"/>
              </a:lnSpc>
            </a:pPr>
            <a:r>
              <a:rPr dirty="0" sz="2800" spc="-5">
                <a:solidFill>
                  <a:srgbClr val="000090"/>
                </a:solidFill>
                <a:latin typeface="Arial MT"/>
                <a:cs typeface="Arial MT"/>
              </a:rPr>
              <a:t>Lic.</a:t>
            </a:r>
            <a:r>
              <a:rPr dirty="0" sz="2800" spc="-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00090"/>
                </a:solidFill>
                <a:latin typeface="Arial MT"/>
                <a:cs typeface="Arial MT"/>
              </a:rPr>
              <a:t>Ignacio</a:t>
            </a:r>
            <a:r>
              <a:rPr dirty="0" sz="2800" spc="-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00090"/>
                </a:solidFill>
                <a:latin typeface="Arial MT"/>
                <a:cs typeface="Arial MT"/>
              </a:rPr>
              <a:t>Enriquez </a:t>
            </a:r>
            <a:r>
              <a:rPr dirty="0" sz="2800" spc="-76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00090"/>
                </a:solidFill>
                <a:latin typeface="Arial MT"/>
                <a:cs typeface="Arial MT"/>
              </a:rPr>
              <a:t>2022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2751" y="2233168"/>
            <a:ext cx="73679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>
                <a:solidFill>
                  <a:srgbClr val="800000"/>
                </a:solidFill>
              </a:rPr>
              <a:t>Psicología</a:t>
            </a:r>
            <a:r>
              <a:rPr dirty="0" sz="4400" spc="-45">
                <a:solidFill>
                  <a:srgbClr val="800000"/>
                </a:solidFill>
              </a:rPr>
              <a:t> </a:t>
            </a:r>
            <a:r>
              <a:rPr dirty="0" sz="4400" spc="-5">
                <a:solidFill>
                  <a:srgbClr val="800000"/>
                </a:solidFill>
              </a:rPr>
              <a:t>de</a:t>
            </a:r>
            <a:r>
              <a:rPr dirty="0" sz="4400" spc="-30">
                <a:solidFill>
                  <a:srgbClr val="800000"/>
                </a:solidFill>
              </a:rPr>
              <a:t> </a:t>
            </a:r>
            <a:r>
              <a:rPr dirty="0" sz="4400" spc="-5">
                <a:solidFill>
                  <a:srgbClr val="800000"/>
                </a:solidFill>
              </a:rPr>
              <a:t>la</a:t>
            </a:r>
            <a:r>
              <a:rPr dirty="0" sz="4400" spc="-35">
                <a:solidFill>
                  <a:srgbClr val="800000"/>
                </a:solidFill>
              </a:rPr>
              <a:t> </a:t>
            </a:r>
            <a:r>
              <a:rPr dirty="0" sz="4400" spc="-5">
                <a:solidFill>
                  <a:srgbClr val="800000"/>
                </a:solidFill>
              </a:rPr>
              <a:t>Personalidad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141" y="1244918"/>
            <a:ext cx="4511675" cy="11271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25"/>
              <a:t> </a:t>
            </a:r>
            <a:r>
              <a:rPr dirty="0" spc="-5"/>
              <a:t>Rejilla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3200" spc="-10"/>
              <a:t>Etapa</a:t>
            </a:r>
            <a:r>
              <a:rPr dirty="0" sz="3200" spc="-40"/>
              <a:t> </a:t>
            </a:r>
            <a:r>
              <a:rPr dirty="0" sz="3200" spc="-5"/>
              <a:t>de</a:t>
            </a:r>
            <a:r>
              <a:rPr dirty="0" sz="3200" spc="-30"/>
              <a:t> </a:t>
            </a:r>
            <a:r>
              <a:rPr dirty="0" sz="3200" spc="-5"/>
              <a:t>diseño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52" y="1895475"/>
            <a:ext cx="6572250" cy="4962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646153"/>
            <a:ext cx="8308975" cy="484759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algn="ctr" marL="95885">
              <a:lnSpc>
                <a:spcPct val="100000"/>
              </a:lnSpc>
              <a:spcBef>
                <a:spcPts val="1770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Etapa</a:t>
            </a:r>
            <a:r>
              <a:rPr dirty="0" sz="3200" spc="-4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diseño</a:t>
            </a:r>
            <a:endParaRPr sz="3200">
              <a:latin typeface="Arial MT"/>
              <a:cs typeface="Arial MT"/>
            </a:endParaRPr>
          </a:p>
          <a:p>
            <a:pPr marL="119380" marR="413384" indent="-107314">
              <a:lnSpc>
                <a:spcPct val="100000"/>
              </a:lnSpc>
              <a:spcBef>
                <a:spcPts val="125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 importante tener en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cuenta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 informacion queremos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substraer,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para llenar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constructos.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Hay que estudiar bien esto primero, para que la duracion del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test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sea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coherente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practicable.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general,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puede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tardar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entre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45-60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minutos.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Minimo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elementos: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10.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Minimos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constructos: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8.</a:t>
            </a:r>
            <a:endParaRPr sz="2400">
              <a:latin typeface="Arial MT"/>
              <a:cs typeface="Arial MT"/>
            </a:endParaRPr>
          </a:p>
          <a:p>
            <a:pPr marL="119380" marR="15494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recomendable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 obtengamos un numero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superior a 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100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cuando se multiplica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 numero de elementos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 de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constructos..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646153"/>
            <a:ext cx="6781165" cy="125095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2025014">
              <a:lnSpc>
                <a:spcPct val="100000"/>
              </a:lnSpc>
              <a:spcBef>
                <a:spcPts val="1770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Etapa</a:t>
            </a:r>
            <a:r>
              <a:rPr dirty="0" sz="3200" spc="-4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administracion</a:t>
            </a:r>
            <a:endParaRPr sz="32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125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Elicitacion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elementos…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como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obtenemos?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4612" y="2928934"/>
            <a:ext cx="3238499" cy="37718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646153"/>
            <a:ext cx="8310880" cy="234823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algn="ctr" marL="93980">
              <a:lnSpc>
                <a:spcPct val="100000"/>
              </a:lnSpc>
              <a:spcBef>
                <a:spcPts val="1770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Etapa</a:t>
            </a:r>
            <a:r>
              <a:rPr dirty="0" sz="3200" spc="-4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administracion</a:t>
            </a:r>
            <a:endParaRPr sz="32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125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 un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caso clinico..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Por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medio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una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entrevista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exploratorio, podemos obtener tambien los elementos que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nos importa 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evaluar,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indagando personas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significativas,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para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mismo,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para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historia,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para el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problema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 trae.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646153"/>
            <a:ext cx="8362950" cy="399415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algn="ctr" marL="41910">
              <a:lnSpc>
                <a:spcPct val="100000"/>
              </a:lnSpc>
              <a:spcBef>
                <a:spcPts val="1770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Etapa</a:t>
            </a:r>
            <a:r>
              <a:rPr dirty="0" sz="3200" spc="-4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administracion</a:t>
            </a:r>
            <a:endParaRPr sz="32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125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Elicitacion</a:t>
            </a:r>
            <a:r>
              <a:rPr dirty="0" sz="2400" spc="-4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3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constructos….</a:t>
            </a:r>
            <a:endParaRPr sz="2400">
              <a:latin typeface="Arial MT"/>
              <a:cs typeface="Arial MT"/>
            </a:endParaRPr>
          </a:p>
          <a:p>
            <a:pPr marL="119380" marR="826135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Dos formas principales de obtenerlos: por triadas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por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diadas.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Consisten en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realizarle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unas preguntas en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relacion 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similitudes y/o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diferencias entre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series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elementos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(3 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2,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según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metodo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elegido). Las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caracteristicas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 aporta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son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usar.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caso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vamos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explicar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usar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“diadas”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646153"/>
            <a:ext cx="8327390" cy="405511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algn="ctr" marL="77470">
              <a:lnSpc>
                <a:spcPct val="100000"/>
              </a:lnSpc>
              <a:spcBef>
                <a:spcPts val="1770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Etapa</a:t>
            </a:r>
            <a:r>
              <a:rPr dirty="0" sz="3200" spc="-4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administracion</a:t>
            </a:r>
            <a:endParaRPr sz="32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125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Elicitacion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constructos….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Por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diadas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Creado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por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Epting,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Suchman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Nickenson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(1971)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metodo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mas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recomendable,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porque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hay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menos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errores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evaluadores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es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mas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facil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aplicar.</a:t>
            </a:r>
            <a:endParaRPr sz="2400">
              <a:latin typeface="Arial MT"/>
              <a:cs typeface="Arial MT"/>
            </a:endParaRPr>
          </a:p>
          <a:p>
            <a:pPr marL="119380" marR="201295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Cuidado! Si tenemos 10 elementos.. </a:t>
            </a:r>
            <a:r>
              <a:rPr dirty="0" sz="2400" spc="-45">
                <a:solidFill>
                  <a:srgbClr val="002060"/>
                </a:solidFill>
                <a:latin typeface="Arial MT"/>
                <a:cs typeface="Arial MT"/>
              </a:rPr>
              <a:t>Tenemos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 explorar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diadas 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cada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cambinacion???</a:t>
            </a:r>
            <a:endParaRPr sz="2400">
              <a:latin typeface="Arial MT"/>
              <a:cs typeface="Arial MT"/>
            </a:endParaRPr>
          </a:p>
          <a:p>
            <a:pPr marL="119380" marR="51435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No necesariamente.. En este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caso,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 la parte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clinica, se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eligen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aquellas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combinaciones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mayor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relevancia..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646153"/>
            <a:ext cx="6392545" cy="125095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2025014">
              <a:lnSpc>
                <a:spcPct val="100000"/>
              </a:lnSpc>
              <a:spcBef>
                <a:spcPts val="1770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Etapa</a:t>
            </a:r>
            <a:r>
              <a:rPr dirty="0" sz="3200" spc="-5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45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administracion</a:t>
            </a:r>
            <a:endParaRPr sz="32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125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Algunos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criterios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tener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cuenta: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10" y="3143248"/>
            <a:ext cx="4029074" cy="33813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646153"/>
            <a:ext cx="7989570" cy="454279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algn="ctr" marL="415290">
              <a:lnSpc>
                <a:spcPct val="100000"/>
              </a:lnSpc>
              <a:spcBef>
                <a:spcPts val="1770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Etapa</a:t>
            </a:r>
            <a:r>
              <a:rPr dirty="0" sz="3200" spc="-4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administracion</a:t>
            </a:r>
            <a:endParaRPr sz="32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125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Algunos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descartar,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criterios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Hunt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(1955):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1)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excesivamente permeables 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(hombre-mujer,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humano-animal)</a:t>
            </a:r>
            <a:endParaRPr sz="2400">
              <a:latin typeface="Arial MT"/>
              <a:cs typeface="Arial MT"/>
            </a:endParaRPr>
          </a:p>
          <a:p>
            <a:pPr marL="119380" marR="733425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2)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excesivamente impermeables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(delega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trabajo-carga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todo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 trabajo)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3)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situacionales.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(ubicaciones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fisicas)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4)</a:t>
            </a:r>
            <a:r>
              <a:rPr dirty="0" sz="2400" spc="-3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</a:t>
            </a:r>
            <a:r>
              <a:rPr dirty="0" sz="2400" spc="-3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superficiales.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5)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derivados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directamente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tirulo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o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rol.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6)</a:t>
            </a:r>
            <a:r>
              <a:rPr dirty="0" sz="2400" spc="-3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</a:t>
            </a:r>
            <a:r>
              <a:rPr dirty="0" sz="2400" spc="-3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vagos.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646153"/>
            <a:ext cx="8360409" cy="405511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algn="ctr" marL="44450">
              <a:lnSpc>
                <a:spcPct val="100000"/>
              </a:lnSpc>
              <a:spcBef>
                <a:spcPts val="1770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Etapa</a:t>
            </a:r>
            <a:r>
              <a:rPr dirty="0" sz="3200" spc="-4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administracion</a:t>
            </a:r>
            <a:endParaRPr sz="32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125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Ahora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bien..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Como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comenzamos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construir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constructos??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preguntas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hacemos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elementos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elegidos..!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“que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caracteristica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tienen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comun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elementos?”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“en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diferencia</a:t>
            </a:r>
            <a:r>
              <a:rPr dirty="0" sz="2400" spc="-14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dirty="0" sz="2400" spc="-15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B?”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Recuerden que deben elegir dos elementos para 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comparar, 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sean relevantes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para el 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evaluador..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Si estamos en el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ambito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clinico,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nos importa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 paciente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 ve con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otros,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ve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algunas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figuras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vida..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646153"/>
            <a:ext cx="8091805" cy="368935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algn="ctr" marL="313055">
              <a:lnSpc>
                <a:spcPct val="100000"/>
              </a:lnSpc>
              <a:spcBef>
                <a:spcPts val="1770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Etapa</a:t>
            </a:r>
            <a:r>
              <a:rPr dirty="0" sz="3200" spc="-4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administracion</a:t>
            </a:r>
            <a:endParaRPr sz="32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125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Sistema</a:t>
            </a:r>
            <a:r>
              <a:rPr dirty="0" sz="2400" spc="-4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3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puntuacion…</a:t>
            </a:r>
            <a:endParaRPr sz="2400">
              <a:latin typeface="Arial MT"/>
              <a:cs typeface="Arial MT"/>
            </a:endParaRPr>
          </a:p>
          <a:p>
            <a:pPr marL="119380" marR="654685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Si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tenemos los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 y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elementos.. Como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seguimos?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Elegir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una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forma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puntuacion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40">
                <a:solidFill>
                  <a:srgbClr val="002060"/>
                </a:solidFill>
                <a:latin typeface="Arial MT"/>
                <a:cs typeface="Arial MT"/>
              </a:rPr>
              <a:t>Vamos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explorar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metodo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“Likert”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 el procedimientos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mas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utilizado.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 cada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elemento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asigna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valor,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entre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cada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diada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opuestos.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4610" y="1244918"/>
            <a:ext cx="371475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9580" marR="5080" indent="-43751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Clase</a:t>
            </a:r>
            <a:r>
              <a:rPr dirty="0" spc="-50"/>
              <a:t> </a:t>
            </a:r>
            <a:r>
              <a:rPr dirty="0" spc="-10"/>
              <a:t>Practica</a:t>
            </a:r>
            <a:r>
              <a:rPr dirty="0" spc="-55"/>
              <a:t> </a:t>
            </a:r>
            <a:r>
              <a:rPr dirty="0"/>
              <a:t>3 </a:t>
            </a:r>
            <a:r>
              <a:rPr dirty="0" spc="-1095"/>
              <a:t> </a:t>
            </a:r>
            <a:r>
              <a:rPr dirty="0" spc="-5"/>
              <a:t>Cronograma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2505583"/>
            <a:ext cx="8193405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380" marR="5080" indent="-107314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Presentacion del </a:t>
            </a:r>
            <a:r>
              <a:rPr dirty="0" sz="2400" spc="-70">
                <a:solidFill>
                  <a:srgbClr val="002060"/>
                </a:solidFill>
                <a:latin typeface="Arial MT"/>
                <a:cs typeface="Arial MT"/>
              </a:rPr>
              <a:t>Test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la Rejilla: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modelo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teorico en el que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basa, ejes 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evaluacion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Presentacion</a:t>
            </a:r>
            <a:r>
              <a:rPr dirty="0" sz="2400" spc="-4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del</a:t>
            </a:r>
            <a:r>
              <a:rPr dirty="0" sz="2400" spc="-8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TEMPS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Consigna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monografia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final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Consultas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clase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Conclusion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646153"/>
            <a:ext cx="6392545" cy="466471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2025014">
              <a:lnSpc>
                <a:spcPct val="100000"/>
              </a:lnSpc>
              <a:spcBef>
                <a:spcPts val="1770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Etapa</a:t>
            </a:r>
            <a:r>
              <a:rPr dirty="0" sz="3200" spc="-5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45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administracion</a:t>
            </a:r>
            <a:endParaRPr sz="3200">
              <a:latin typeface="Arial MT"/>
              <a:cs typeface="Arial MT"/>
            </a:endParaRPr>
          </a:p>
          <a:p>
            <a:pPr marL="119380" marR="3437890" indent="-107314">
              <a:lnSpc>
                <a:spcPct val="100000"/>
              </a:lnSpc>
              <a:spcBef>
                <a:spcPts val="125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Escalas de pocos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intervalos</a:t>
            </a:r>
            <a:r>
              <a:rPr dirty="0" sz="2400" spc="-5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no</a:t>
            </a:r>
            <a:r>
              <a:rPr dirty="0" sz="2400" spc="-4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permite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mucha</a:t>
            </a:r>
            <a:r>
              <a:rPr dirty="0" sz="2400" spc="-5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flexibilidad…</a:t>
            </a:r>
            <a:endParaRPr sz="2400">
              <a:latin typeface="Arial MT"/>
              <a:cs typeface="Arial MT"/>
            </a:endParaRPr>
          </a:p>
          <a:p>
            <a:pPr marL="119380" marR="3082925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 general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usan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escalas</a:t>
            </a:r>
            <a:r>
              <a:rPr dirty="0" sz="2400" spc="-3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3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7</a:t>
            </a:r>
            <a:r>
              <a:rPr dirty="0" sz="2400" spc="-3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intervalos.</a:t>
            </a:r>
            <a:endParaRPr sz="2400">
              <a:latin typeface="Arial MT"/>
              <a:cs typeface="Arial MT"/>
            </a:endParaRPr>
          </a:p>
          <a:p>
            <a:pPr marL="119380" marR="277749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 la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cantidad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intervalos que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generalmente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usa,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 </a:t>
            </a:r>
            <a:r>
              <a:rPr dirty="0" sz="2400" spc="-65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programa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corrector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tiene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maximo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9..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438" y="2786058"/>
            <a:ext cx="4048125" cy="35718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48" y="1110303"/>
            <a:ext cx="7858179" cy="57476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6" y="1643050"/>
            <a:ext cx="8388924" cy="415766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1645459"/>
            <a:ext cx="7906384" cy="3568700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marL="455295">
              <a:lnSpc>
                <a:spcPct val="100000"/>
              </a:lnSpc>
              <a:spcBef>
                <a:spcPts val="1775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Interpretacion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25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resultados:</a:t>
            </a:r>
            <a:r>
              <a:rPr dirty="0" sz="3200" spc="-25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990033"/>
                </a:solidFill>
                <a:latin typeface="Arial MT"/>
                <a:cs typeface="Arial MT"/>
              </a:rPr>
              <a:t>cualitativa</a:t>
            </a:r>
            <a:endParaRPr sz="32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126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Autodefiniciones…</a:t>
            </a:r>
            <a:endParaRPr sz="2400">
              <a:latin typeface="Arial MT"/>
              <a:cs typeface="Arial MT"/>
            </a:endParaRPr>
          </a:p>
          <a:p>
            <a:pPr marL="309880" marR="50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Es importante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considerar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los extremos de los elementos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del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“yo”, y sus variantes. Y se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puede desde esos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 resultados,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narrar una descripcion de la persona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 su </a:t>
            </a:r>
            <a:r>
              <a:rPr dirty="0" sz="2400" spc="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valoracion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su misma.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Los elementos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 </a:t>
            </a:r>
            <a:r>
              <a:rPr dirty="0" sz="2400" spc="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puntuaciones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constructos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7.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Lo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mismo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“yo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antes”,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“yo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ideal”.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5425" rIns="0" bIns="0" rtlCol="0" vert="horz">
            <a:spAutoFit/>
          </a:bodyPr>
          <a:lstStyle/>
          <a:p>
            <a:pPr marL="455295">
              <a:lnSpc>
                <a:spcPct val="100000"/>
              </a:lnSpc>
              <a:spcBef>
                <a:spcPts val="1775"/>
              </a:spcBef>
            </a:pPr>
            <a:r>
              <a:rPr dirty="0" spc="-10"/>
              <a:t>Interpretacion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30"/>
              <a:t> </a:t>
            </a:r>
            <a:r>
              <a:rPr dirty="0" spc="-5"/>
              <a:t>resultados:</a:t>
            </a:r>
            <a:r>
              <a:rPr dirty="0" spc="-30"/>
              <a:t> </a:t>
            </a:r>
            <a:r>
              <a:rPr dirty="0"/>
              <a:t>cualitativa</a:t>
            </a:r>
          </a:p>
          <a:p>
            <a:pPr marL="309880" indent="-297815">
              <a:lnSpc>
                <a:spcPct val="100000"/>
              </a:lnSpc>
              <a:spcBef>
                <a:spcPts val="126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</a:rPr>
              <a:t>Constructos</a:t>
            </a:r>
            <a:r>
              <a:rPr dirty="0" sz="2400" spc="-50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discrepantes…</a:t>
            </a:r>
            <a:endParaRPr sz="2400"/>
          </a:p>
          <a:p>
            <a:pPr marL="309880" marR="70993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</a:rPr>
              <a:t>Constructos que </a:t>
            </a:r>
            <a:r>
              <a:rPr dirty="0" sz="2400">
                <a:solidFill>
                  <a:srgbClr val="000090"/>
                </a:solidFill>
              </a:rPr>
              <a:t>se </a:t>
            </a:r>
            <a:r>
              <a:rPr dirty="0" sz="2400" spc="-5">
                <a:solidFill>
                  <a:srgbClr val="000090"/>
                </a:solidFill>
              </a:rPr>
              <a:t>ubican en extremos, </a:t>
            </a:r>
            <a:r>
              <a:rPr dirty="0" sz="2400">
                <a:solidFill>
                  <a:srgbClr val="000090"/>
                </a:solidFill>
              </a:rPr>
              <a:t>con </a:t>
            </a:r>
            <a:r>
              <a:rPr dirty="0" sz="2400" spc="-5">
                <a:solidFill>
                  <a:srgbClr val="000090"/>
                </a:solidFill>
              </a:rPr>
              <a:t>los </a:t>
            </a:r>
            <a:r>
              <a:rPr dirty="0" sz="2400" spc="-655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elementos</a:t>
            </a:r>
            <a:r>
              <a:rPr dirty="0" sz="2400" spc="-10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del</a:t>
            </a:r>
            <a:r>
              <a:rPr dirty="0" sz="2400" spc="-10">
                <a:solidFill>
                  <a:srgbClr val="000090"/>
                </a:solidFill>
              </a:rPr>
              <a:t> </a:t>
            </a:r>
            <a:r>
              <a:rPr dirty="0" sz="2400">
                <a:solidFill>
                  <a:srgbClr val="000090"/>
                </a:solidFill>
              </a:rPr>
              <a:t>“yo</a:t>
            </a:r>
            <a:r>
              <a:rPr dirty="0" sz="2400" spc="-10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actual”,</a:t>
            </a:r>
            <a:r>
              <a:rPr dirty="0" sz="2400" spc="-10">
                <a:solidFill>
                  <a:srgbClr val="000090"/>
                </a:solidFill>
              </a:rPr>
              <a:t> </a:t>
            </a:r>
            <a:r>
              <a:rPr dirty="0" sz="2400">
                <a:solidFill>
                  <a:srgbClr val="000090"/>
                </a:solidFill>
              </a:rPr>
              <a:t>y</a:t>
            </a:r>
            <a:r>
              <a:rPr dirty="0" sz="2400" spc="-10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el </a:t>
            </a:r>
            <a:r>
              <a:rPr dirty="0" sz="2400">
                <a:solidFill>
                  <a:srgbClr val="000090"/>
                </a:solidFill>
              </a:rPr>
              <a:t>“yo</a:t>
            </a:r>
            <a:r>
              <a:rPr dirty="0" sz="2400" spc="-10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ideal”.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1645459"/>
            <a:ext cx="7585709" cy="2044700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marL="455295">
              <a:lnSpc>
                <a:spcPct val="100000"/>
              </a:lnSpc>
              <a:spcBef>
                <a:spcPts val="1775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Interpretacion</a:t>
            </a:r>
            <a:r>
              <a:rPr dirty="0" sz="3200" spc="-35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25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resultados:</a:t>
            </a:r>
            <a:r>
              <a:rPr dirty="0" sz="3200" spc="-25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990033"/>
                </a:solidFill>
                <a:latin typeface="Arial MT"/>
                <a:cs typeface="Arial MT"/>
              </a:rPr>
              <a:t>cualitativa</a:t>
            </a:r>
            <a:endParaRPr sz="32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126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Constructos</a:t>
            </a:r>
            <a:r>
              <a:rPr dirty="0" sz="2400" spc="-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congruentes…</a:t>
            </a:r>
            <a:endParaRPr sz="2400">
              <a:latin typeface="Arial MT"/>
              <a:cs typeface="Arial MT"/>
            </a:endParaRPr>
          </a:p>
          <a:p>
            <a:pPr marL="309880" marR="50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Constructos que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coinciden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entre el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“yo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actual”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“yo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ideal”.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1645459"/>
            <a:ext cx="7977505" cy="2776220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marL="455295">
              <a:lnSpc>
                <a:spcPct val="100000"/>
              </a:lnSpc>
              <a:spcBef>
                <a:spcPts val="1775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Interpretacion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25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resultados:</a:t>
            </a:r>
            <a:r>
              <a:rPr dirty="0" sz="3200" spc="-25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990033"/>
                </a:solidFill>
                <a:latin typeface="Arial MT"/>
                <a:cs typeface="Arial MT"/>
              </a:rPr>
              <a:t>cualitativa</a:t>
            </a:r>
            <a:endParaRPr sz="32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126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Dilemas</a:t>
            </a:r>
            <a:r>
              <a:rPr dirty="0" sz="2400" spc="-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implicitos…</a:t>
            </a:r>
            <a:endParaRPr sz="2400">
              <a:latin typeface="Arial MT"/>
              <a:cs typeface="Arial MT"/>
            </a:endParaRPr>
          </a:p>
          <a:p>
            <a:pPr marL="309880" marR="50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Es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cuando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cambio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que quisiera la persona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“chocan” </a:t>
            </a:r>
            <a:r>
              <a:rPr dirty="0" sz="2400" spc="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alguna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caracteristica central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 esa persona, que no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esta dispuesta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a 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renunciar,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o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no lo desea,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o seria muy </a:t>
            </a:r>
            <a:r>
              <a:rPr dirty="0" sz="2400" spc="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aversivo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hacerlo.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1645459"/>
            <a:ext cx="7941309" cy="2837180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algn="ctr" marL="30480">
              <a:lnSpc>
                <a:spcPct val="100000"/>
              </a:lnSpc>
              <a:spcBef>
                <a:spcPts val="1775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Interpretacion</a:t>
            </a:r>
            <a:r>
              <a:rPr dirty="0" sz="3200" spc="-4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990033"/>
                </a:solidFill>
                <a:latin typeface="Arial MT"/>
                <a:cs typeface="Arial MT"/>
              </a:rPr>
              <a:t>resultados</a:t>
            </a:r>
            <a:endParaRPr sz="32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126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Constructos</a:t>
            </a:r>
            <a:r>
              <a:rPr dirty="0" sz="2400" spc="-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dilematicos…</a:t>
            </a:r>
            <a:endParaRPr sz="2400">
              <a:latin typeface="Arial MT"/>
              <a:cs typeface="Arial MT"/>
            </a:endParaRPr>
          </a:p>
          <a:p>
            <a:pPr marL="309880" marR="50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Es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cuando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la persona esta ubicada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“en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medio”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 dos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polos de dos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constructos.. Y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no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se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decide. Ninguno de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los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dos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polos es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satisfactorio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 para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sujeto.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Necesitaria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“nuevas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construcciones”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para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avanzar.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1645459"/>
            <a:ext cx="7834630" cy="4787900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algn="ctr" marL="137160">
              <a:lnSpc>
                <a:spcPct val="100000"/>
              </a:lnSpc>
              <a:spcBef>
                <a:spcPts val="1775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Interpretacion</a:t>
            </a:r>
            <a:r>
              <a:rPr dirty="0" sz="3200" spc="-4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990033"/>
                </a:solidFill>
                <a:latin typeface="Arial MT"/>
                <a:cs typeface="Arial MT"/>
              </a:rPr>
              <a:t>resultados</a:t>
            </a:r>
            <a:endParaRPr sz="32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126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Construccion</a:t>
            </a:r>
            <a:r>
              <a:rPr dirty="0" sz="2400" spc="-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del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si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mismo…</a:t>
            </a:r>
            <a:endParaRPr sz="2400">
              <a:latin typeface="Arial MT"/>
              <a:cs typeface="Arial MT"/>
            </a:endParaRPr>
          </a:p>
          <a:p>
            <a:pPr marL="309880" marR="64262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Relacion entre el entrevistado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consigo mismo, y su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entorno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social.</a:t>
            </a:r>
            <a:endParaRPr sz="2400">
              <a:latin typeface="Arial MT"/>
              <a:cs typeface="Arial MT"/>
            </a:endParaRPr>
          </a:p>
          <a:p>
            <a:pPr marL="309880" marR="50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Autoestima…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yo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actual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vs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yo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ideal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(a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mayor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correlacion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mayor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percepcion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autoestima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elevada,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viceversa)</a:t>
            </a:r>
            <a:endParaRPr sz="2400">
              <a:latin typeface="Arial MT"/>
              <a:cs typeface="Arial MT"/>
            </a:endParaRPr>
          </a:p>
          <a:p>
            <a:pPr marL="309880" marR="23876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Aislamiento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social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autopercibido…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yo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actual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vs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otros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 (menor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correlacion,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mayor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nivel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conflicto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tension,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viceversa)</a:t>
            </a:r>
            <a:endParaRPr sz="2400">
              <a:latin typeface="Arial MT"/>
              <a:cs typeface="Arial MT"/>
            </a:endParaRPr>
          </a:p>
          <a:p>
            <a:pPr marL="309880" marR="353695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Adecuacion percibida en los otros…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yo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ideal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vs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otros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(mayor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correlacion,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otros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mas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adecuados,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viceversa)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5425" rIns="0" bIns="0" rtlCol="0" vert="horz">
            <a:spAutoFit/>
          </a:bodyPr>
          <a:lstStyle/>
          <a:p>
            <a:pPr marL="455295">
              <a:lnSpc>
                <a:spcPct val="100000"/>
              </a:lnSpc>
              <a:spcBef>
                <a:spcPts val="1775"/>
              </a:spcBef>
            </a:pPr>
            <a:r>
              <a:rPr dirty="0" spc="-10"/>
              <a:t>Interpretacion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30"/>
              <a:t> </a:t>
            </a:r>
            <a:r>
              <a:rPr dirty="0" spc="-5"/>
              <a:t>resultados:</a:t>
            </a:r>
            <a:r>
              <a:rPr dirty="0" spc="-30"/>
              <a:t> </a:t>
            </a:r>
            <a:r>
              <a:rPr dirty="0"/>
              <a:t>cualitativa</a:t>
            </a:r>
          </a:p>
          <a:p>
            <a:pPr marL="309880" indent="-297815">
              <a:lnSpc>
                <a:spcPct val="100000"/>
              </a:lnSpc>
              <a:spcBef>
                <a:spcPts val="126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</a:rPr>
              <a:t>Perfiles</a:t>
            </a:r>
            <a:r>
              <a:rPr dirty="0" sz="2400" spc="-35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del</a:t>
            </a:r>
            <a:r>
              <a:rPr dirty="0" sz="2400" spc="-25">
                <a:solidFill>
                  <a:srgbClr val="000090"/>
                </a:solidFill>
              </a:rPr>
              <a:t> </a:t>
            </a:r>
            <a:r>
              <a:rPr dirty="0" sz="2400">
                <a:solidFill>
                  <a:srgbClr val="000090"/>
                </a:solidFill>
              </a:rPr>
              <a:t>si</a:t>
            </a:r>
            <a:r>
              <a:rPr dirty="0" sz="2400" spc="-25">
                <a:solidFill>
                  <a:srgbClr val="000090"/>
                </a:solidFill>
              </a:rPr>
              <a:t> </a:t>
            </a:r>
            <a:r>
              <a:rPr dirty="0" sz="2400">
                <a:solidFill>
                  <a:srgbClr val="000090"/>
                </a:solidFill>
              </a:rPr>
              <a:t>mismo…</a:t>
            </a:r>
            <a:endParaRPr sz="2400"/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</a:rPr>
              <a:t>Perfil</a:t>
            </a:r>
            <a:r>
              <a:rPr dirty="0" sz="2400" spc="-40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de</a:t>
            </a:r>
            <a:r>
              <a:rPr dirty="0" sz="2400" spc="-35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positividad</a:t>
            </a:r>
            <a:endParaRPr sz="2400"/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</a:rPr>
              <a:t>Perfil</a:t>
            </a:r>
            <a:r>
              <a:rPr dirty="0" sz="2400" spc="-40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de</a:t>
            </a:r>
            <a:r>
              <a:rPr dirty="0" sz="2400" spc="-35">
                <a:solidFill>
                  <a:srgbClr val="000090"/>
                </a:solidFill>
              </a:rPr>
              <a:t> </a:t>
            </a:r>
            <a:r>
              <a:rPr dirty="0" sz="2400">
                <a:solidFill>
                  <a:srgbClr val="000090"/>
                </a:solidFill>
              </a:rPr>
              <a:t>superioridad</a:t>
            </a:r>
            <a:endParaRPr sz="2400"/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</a:rPr>
              <a:t>Perfil</a:t>
            </a:r>
            <a:r>
              <a:rPr dirty="0" sz="2400" spc="-55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de</a:t>
            </a:r>
            <a:r>
              <a:rPr dirty="0" sz="2400" spc="-50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negatividad</a:t>
            </a:r>
            <a:endParaRPr sz="2400"/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</a:rPr>
              <a:t>Perfil</a:t>
            </a:r>
            <a:r>
              <a:rPr dirty="0" sz="2400" spc="-55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de</a:t>
            </a:r>
            <a:r>
              <a:rPr dirty="0" sz="2400" spc="-50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aislamiento</a:t>
            </a:r>
            <a:endParaRPr sz="2400"/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</a:rPr>
              <a:t>Perfil</a:t>
            </a:r>
            <a:r>
              <a:rPr dirty="0" sz="2400" spc="-40">
                <a:solidFill>
                  <a:srgbClr val="000090"/>
                </a:solidFill>
              </a:rPr>
              <a:t> </a:t>
            </a:r>
            <a:r>
              <a:rPr dirty="0" sz="2400" spc="-5">
                <a:solidFill>
                  <a:srgbClr val="000090"/>
                </a:solidFill>
              </a:rPr>
              <a:t>de</a:t>
            </a:r>
            <a:r>
              <a:rPr dirty="0" sz="2400" spc="-35">
                <a:solidFill>
                  <a:srgbClr val="000090"/>
                </a:solidFill>
              </a:rPr>
              <a:t> </a:t>
            </a:r>
            <a:r>
              <a:rPr dirty="0" sz="2400">
                <a:solidFill>
                  <a:srgbClr val="000090"/>
                </a:solidFill>
              </a:rPr>
              <a:t>resentimiento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147" y="1244918"/>
            <a:ext cx="45116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2505583"/>
            <a:ext cx="8335645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380" marR="5080" indent="-107314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“La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técnica de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rejilla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 un instrumento de evaluación de las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dimensiones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estructura del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significado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personal que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 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deriva de la teoría de los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personales. </a:t>
            </a:r>
            <a:r>
              <a:rPr dirty="0" sz="2400" spc="-60">
                <a:solidFill>
                  <a:srgbClr val="002060"/>
                </a:solidFill>
                <a:latin typeface="Arial MT"/>
                <a:cs typeface="Arial MT"/>
              </a:rPr>
              <a:t>Tanto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 la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versión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original de G. A. Kelly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(1955) como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sus continuas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actualizaciones,</a:t>
            </a:r>
            <a:r>
              <a:rPr dirty="0" sz="2400" spc="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esta</a:t>
            </a:r>
            <a:r>
              <a:rPr dirty="0" sz="2400" spc="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técnica</a:t>
            </a:r>
            <a:r>
              <a:rPr dirty="0" sz="2400" spc="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pretende</a:t>
            </a:r>
            <a:r>
              <a:rPr dirty="0" sz="2400" spc="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captar</a:t>
            </a:r>
            <a:r>
              <a:rPr dirty="0" sz="2400" spc="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</a:t>
            </a:r>
            <a:r>
              <a:rPr dirty="0" sz="2400" spc="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forma</a:t>
            </a:r>
            <a:r>
              <a:rPr dirty="0" sz="2400" spc="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 una persona da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sentido a su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experiencia en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propios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términos.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No</a:t>
            </a:r>
            <a:r>
              <a:rPr dirty="0" sz="2400" spc="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</a:t>
            </a:r>
            <a:r>
              <a:rPr dirty="0" sz="2400" spc="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trata,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por</a:t>
            </a:r>
            <a:r>
              <a:rPr dirty="0" sz="2400" spc="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tanto,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</a:t>
            </a:r>
            <a:r>
              <a:rPr dirty="0" sz="2400" spc="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test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convencional, 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sino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una forma de entrevista estructurada orientada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 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explicitar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analizar los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 con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que la persona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organiza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mundo.”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896" y="1244918"/>
            <a:ext cx="22231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TEMP</a:t>
            </a:r>
            <a:r>
              <a:rPr dirty="0"/>
              <a:t>S</a:t>
            </a:r>
            <a:r>
              <a:rPr dirty="0" spc="-229"/>
              <a:t> 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860613"/>
            <a:ext cx="8377555" cy="286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9209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Introduccion</a:t>
            </a:r>
            <a:endParaRPr sz="28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1714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 TEMPS-A es un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cuestionario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autoadministrable,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 fin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poder evaluar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 medir ciertos “temperamentos”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sujeto 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evaluado,</a:t>
            </a:r>
            <a:r>
              <a:rPr dirty="0" sz="2400" spc="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</a:t>
            </a:r>
            <a:r>
              <a:rPr dirty="0" sz="2400" spc="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asi</a:t>
            </a:r>
            <a:r>
              <a:rPr dirty="0" sz="2400" spc="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tener</a:t>
            </a:r>
            <a:r>
              <a:rPr dirty="0" sz="2400" spc="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signos</a:t>
            </a:r>
            <a:r>
              <a:rPr dirty="0" sz="2400" spc="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</a:t>
            </a:r>
            <a:r>
              <a:rPr dirty="0" sz="2400" spc="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nos</a:t>
            </a:r>
            <a:r>
              <a:rPr dirty="0" sz="2400" spc="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permitan</a:t>
            </a:r>
            <a:r>
              <a:rPr dirty="0" sz="2400" spc="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discernir</a:t>
            </a:r>
            <a:r>
              <a:rPr dirty="0" sz="2400" spc="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 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esa persona presenta actualmente un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“temperamento” 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compatible con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una desviacion patologica,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predecir que tan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vulnerable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ciertos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trastornos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afectivos.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896" y="1244918"/>
            <a:ext cx="22231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TEMP</a:t>
            </a:r>
            <a:r>
              <a:rPr dirty="0"/>
              <a:t>S</a:t>
            </a:r>
            <a:r>
              <a:rPr dirty="0" spc="-229"/>
              <a:t> 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860613"/>
            <a:ext cx="8275955" cy="4206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3208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Conceptos</a:t>
            </a:r>
            <a:r>
              <a:rPr dirty="0" sz="2800" spc="-5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generales</a:t>
            </a:r>
            <a:endParaRPr sz="28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1714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Pero…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temperamento?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Repasemos definiciones de la bibliografía que habla de este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tema…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Cervone!</a:t>
            </a:r>
            <a:endParaRPr sz="2400">
              <a:latin typeface="Arial MT"/>
              <a:cs typeface="Arial MT"/>
            </a:endParaRPr>
          </a:p>
          <a:p>
            <a:pPr marL="119380" marR="106045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Respondiendo las preguntas del que,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como y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porque de las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personas…</a:t>
            </a:r>
            <a:endParaRPr sz="2400">
              <a:latin typeface="Arial MT"/>
              <a:cs typeface="Arial MT"/>
            </a:endParaRPr>
          </a:p>
          <a:p>
            <a:pPr marL="119380" marR="29591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Cuatro temas que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abordan: la estructura, el proceso, el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crecimiento y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desarrollo,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psicopatologia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 cambio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conducta…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896" y="1244918"/>
            <a:ext cx="22231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TEMP</a:t>
            </a:r>
            <a:r>
              <a:rPr dirty="0"/>
              <a:t>S</a:t>
            </a:r>
            <a:r>
              <a:rPr dirty="0" spc="-229"/>
              <a:t> 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922982"/>
            <a:ext cx="8360409" cy="408305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595245">
              <a:lnSpc>
                <a:spcPct val="100000"/>
              </a:lnSpc>
              <a:spcBef>
                <a:spcPts val="760"/>
              </a:spcBef>
            </a:pP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Conceptos</a:t>
            </a:r>
            <a:r>
              <a:rPr dirty="0" sz="2800" spc="-5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generales</a:t>
            </a:r>
            <a:endParaRPr sz="28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56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Quedemosnos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“crecimiento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desarrollo”…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 el estudio de las diferencias individuales… define que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habria una division de posibles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causas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esas diferencias…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innato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lo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adquirido</a:t>
            </a:r>
            <a:endParaRPr sz="2400">
              <a:latin typeface="Arial MT"/>
              <a:cs typeface="Arial MT"/>
            </a:endParaRPr>
          </a:p>
          <a:p>
            <a:pPr marL="119380" marR="15621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 comienzos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siglo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XX preponderaron los estudios de lo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adquirido,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 cerca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1970,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comenzo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mayor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atencion al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estudio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lo innato</a:t>
            </a:r>
            <a:endParaRPr sz="2400">
              <a:latin typeface="Arial MT"/>
              <a:cs typeface="Arial MT"/>
            </a:endParaRPr>
          </a:p>
          <a:p>
            <a:pPr marL="119380" marR="310515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45">
                <a:solidFill>
                  <a:srgbClr val="002060"/>
                </a:solidFill>
                <a:latin typeface="Arial MT"/>
                <a:cs typeface="Arial MT"/>
              </a:rPr>
              <a:t>Tercera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via…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 estudio de la interaccion de uno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del otro,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no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estan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separados,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son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cara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misma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moneda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896" y="1244918"/>
            <a:ext cx="22231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TEMP</a:t>
            </a:r>
            <a:r>
              <a:rPr dirty="0"/>
              <a:t>S</a:t>
            </a:r>
            <a:r>
              <a:rPr dirty="0" spc="-229"/>
              <a:t> 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860613"/>
            <a:ext cx="8306434" cy="493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16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Conceptos</a:t>
            </a:r>
            <a:r>
              <a:rPr dirty="0" sz="2800" spc="-5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generales</a:t>
            </a:r>
            <a:endParaRPr sz="28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1714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o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el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otro,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dos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forma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parte 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mismo</a:t>
            </a:r>
            <a:endParaRPr sz="2400">
              <a:latin typeface="Arial MT"/>
              <a:cs typeface="Arial MT"/>
            </a:endParaRPr>
          </a:p>
          <a:p>
            <a:pPr marL="119380" marR="70485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 este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caso, vamos a revisar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 innato… los determinantes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geneticos</a:t>
            </a:r>
            <a:endParaRPr sz="2400">
              <a:latin typeface="Arial MT"/>
              <a:cs typeface="Arial MT"/>
            </a:endParaRPr>
          </a:p>
          <a:p>
            <a:pPr marL="119380" marR="426084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Hay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cualidades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especificas de la personalidad que tienen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base biologica?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….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Cualidades del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“temperamento”: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tendencias emocionales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 y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conductuales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basadas en lo biologico; las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cuales son 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evidentes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 infancia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temprana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(Strelau,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1998).</a:t>
            </a:r>
            <a:endParaRPr sz="2400">
              <a:latin typeface="Arial MT"/>
              <a:cs typeface="Arial MT"/>
            </a:endParaRPr>
          </a:p>
          <a:p>
            <a:pPr marL="119380" marR="154305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Como nuestro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sistema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nervioso interactua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 ambiente,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mas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inhibido?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Mas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exploratorio?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Mas sensible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al peligro?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Menos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sensible?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896" y="1244918"/>
            <a:ext cx="22231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TEMP</a:t>
            </a:r>
            <a:r>
              <a:rPr dirty="0"/>
              <a:t>S</a:t>
            </a:r>
            <a:r>
              <a:rPr dirty="0" spc="-229"/>
              <a:t> 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860613"/>
            <a:ext cx="8260715" cy="3291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732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Conceptos</a:t>
            </a:r>
            <a:r>
              <a:rPr dirty="0" sz="2800" spc="-5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generales</a:t>
            </a:r>
            <a:endParaRPr sz="2800">
              <a:latin typeface="Arial MT"/>
              <a:cs typeface="Arial MT"/>
            </a:endParaRPr>
          </a:p>
          <a:p>
            <a:pPr marL="119380" marR="414655" indent="-107314">
              <a:lnSpc>
                <a:spcPct val="100000"/>
              </a:lnSpc>
              <a:spcBef>
                <a:spcPts val="1714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Algo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 remarcar…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 que hay distintos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modelos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estas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cualidades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temperamentales… en este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caso, veremos 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brevemente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3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Akiskal,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autor del</a:t>
            </a:r>
            <a:r>
              <a:rPr dirty="0" sz="2400" spc="-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TEMPS-A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Akiskal, en distintos escritos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estudios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cientificos, se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esforzado por entender la naturaleza de los trastornos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afectivos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(depresion,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bipolaidad,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ciclotimia),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vinculacion </a:t>
            </a:r>
            <a:r>
              <a:rPr dirty="0" sz="2400" spc="-65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al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temperamento.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896" y="1244918"/>
            <a:ext cx="22231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TEMP</a:t>
            </a:r>
            <a:r>
              <a:rPr dirty="0"/>
              <a:t>S</a:t>
            </a:r>
            <a:r>
              <a:rPr dirty="0" spc="-229"/>
              <a:t> 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860613"/>
            <a:ext cx="8378825" cy="4084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9845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Conceptos</a:t>
            </a:r>
            <a:r>
              <a:rPr dirty="0" sz="2800" spc="-5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generales</a:t>
            </a:r>
            <a:endParaRPr sz="28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1714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Algunas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definiciones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nuestro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amigo…</a:t>
            </a:r>
            <a:endParaRPr sz="2400">
              <a:latin typeface="Arial MT"/>
              <a:cs typeface="Arial MT"/>
            </a:endParaRPr>
          </a:p>
          <a:p>
            <a:pPr marL="119380" marR="39370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“Los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temperamentos afectivos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entienden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como rasgos 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comportamentales,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estables,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 largo del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curso vital,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reflejan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estilos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reactividad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afectiva”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(Akiskal,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1996).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temperamentos afectivos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encuentran intimamente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vinculados 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distintos procesos biologicos que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conforman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 personalidad,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son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niveles de actividad, los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ritmos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del estado de animo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patrones de funcionamiento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(Romero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et al., 2016;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Vazquez,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2014).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896" y="1244918"/>
            <a:ext cx="22231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TEMP</a:t>
            </a:r>
            <a:r>
              <a:rPr dirty="0"/>
              <a:t>S</a:t>
            </a:r>
            <a:r>
              <a:rPr dirty="0" spc="-229"/>
              <a:t> 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860613"/>
            <a:ext cx="8233409" cy="4328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2720">
              <a:lnSpc>
                <a:spcPct val="100000"/>
              </a:lnSpc>
              <a:spcBef>
                <a:spcPts val="100"/>
              </a:spcBef>
            </a:pPr>
            <a:r>
              <a:rPr dirty="0" sz="2800" spc="-35">
                <a:solidFill>
                  <a:srgbClr val="990033"/>
                </a:solidFill>
                <a:latin typeface="Arial MT"/>
                <a:cs typeface="Arial MT"/>
              </a:rPr>
              <a:t>Temperamento</a:t>
            </a:r>
            <a:r>
              <a:rPr dirty="0" sz="2800" spc="-2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990033"/>
                </a:solidFill>
                <a:latin typeface="Arial MT"/>
                <a:cs typeface="Arial MT"/>
              </a:rPr>
              <a:t>y</a:t>
            </a:r>
            <a:r>
              <a:rPr dirty="0" sz="2800" spc="-175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Akiskal</a:t>
            </a:r>
            <a:endParaRPr sz="2800">
              <a:latin typeface="Arial MT"/>
              <a:cs typeface="Arial MT"/>
            </a:endParaRPr>
          </a:p>
          <a:p>
            <a:pPr marL="119380" marR="1031875" indent="-107314">
              <a:lnSpc>
                <a:spcPct val="100000"/>
              </a:lnSpc>
              <a:spcBef>
                <a:spcPts val="1714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modelo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4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Akiskal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incluye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cuatro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“temperamentos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afectivos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clasicos”: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Depresivo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Hipertimico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Ciclotimico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Irritable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Ansioso</a:t>
            </a:r>
            <a:r>
              <a:rPr dirty="0" sz="2400" spc="-4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(bonus</a:t>
            </a:r>
            <a:r>
              <a:rPr dirty="0" sz="2400" spc="-3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track…)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Estos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5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temperamentos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afectivos,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va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querer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medir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cuestionario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autoadministrable….!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896" y="1244918"/>
            <a:ext cx="22231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TEMP</a:t>
            </a:r>
            <a:r>
              <a:rPr dirty="0"/>
              <a:t>S</a:t>
            </a:r>
            <a:r>
              <a:rPr dirty="0" spc="-229"/>
              <a:t> 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860613"/>
            <a:ext cx="7591425" cy="304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1775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solidFill>
                  <a:srgbClr val="990033"/>
                </a:solidFill>
                <a:latin typeface="Arial MT"/>
                <a:cs typeface="Arial MT"/>
              </a:rPr>
              <a:t>Estructura</a:t>
            </a:r>
            <a:r>
              <a:rPr dirty="0" sz="2800" spc="-4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del</a:t>
            </a:r>
            <a:r>
              <a:rPr dirty="0" sz="28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990033"/>
                </a:solidFill>
                <a:latin typeface="Arial MT"/>
                <a:cs typeface="Arial MT"/>
              </a:rPr>
              <a:t>test</a:t>
            </a:r>
            <a:endParaRPr sz="28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1714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estructura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siguiente…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65">
                <a:solidFill>
                  <a:srgbClr val="002060"/>
                </a:solidFill>
                <a:latin typeface="Arial MT"/>
                <a:cs typeface="Arial MT"/>
              </a:rPr>
              <a:t>110</a:t>
            </a:r>
            <a:r>
              <a:rPr dirty="0" sz="2400" spc="-5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items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Verdadero</a:t>
            </a:r>
            <a:r>
              <a:rPr dirty="0" sz="2400" spc="-3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o</a:t>
            </a:r>
            <a:r>
              <a:rPr dirty="0" sz="2400" spc="-3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Falso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Subescalas: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distimico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(21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items),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ciclotimico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(21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items), </a:t>
            </a:r>
            <a:r>
              <a:rPr dirty="0" sz="2400" spc="-65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hipertimico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(21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items), irritable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(21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items), ansioso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(26 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items).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144" y="1190497"/>
            <a:ext cx="21323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953734"/>
                </a:solidFill>
                <a:latin typeface="Calibri"/>
                <a:cs typeface="Calibri"/>
              </a:rPr>
              <a:t>TEMPS-A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707" y="2149983"/>
            <a:ext cx="84556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5910" marR="5080" indent="-283845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latin typeface="Segoe UI Symbol"/>
                <a:cs typeface="Segoe UI Symbol"/>
              </a:rPr>
              <a:t>✔</a:t>
            </a:r>
            <a:r>
              <a:rPr dirty="0" sz="2400" spc="25">
                <a:latin typeface="Arial MT"/>
                <a:cs typeface="Arial MT"/>
              </a:rPr>
              <a:t>ALGORITMO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PUNTUACIÓN: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total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cada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subescala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es la </a:t>
            </a:r>
            <a:r>
              <a:rPr dirty="0" sz="2400">
                <a:latin typeface="Arial MT"/>
                <a:cs typeface="Arial MT"/>
              </a:rPr>
              <a:t>suma </a:t>
            </a:r>
            <a:r>
              <a:rPr dirty="0" sz="2400" spc="-5">
                <a:latin typeface="Arial MT"/>
                <a:cs typeface="Arial MT"/>
              </a:rPr>
              <a:t>de las </a:t>
            </a:r>
            <a:r>
              <a:rPr dirty="0" sz="2400">
                <a:latin typeface="Arial MT"/>
                <a:cs typeface="Arial MT"/>
              </a:rPr>
              <a:t>respuestas </a:t>
            </a:r>
            <a:r>
              <a:rPr dirty="0" sz="2400" spc="-20">
                <a:latin typeface="Arial MT"/>
                <a:cs typeface="Arial MT"/>
              </a:rPr>
              <a:t>Verdadera </a:t>
            </a:r>
            <a:r>
              <a:rPr dirty="0" sz="2400">
                <a:latin typeface="Arial MT"/>
                <a:cs typeface="Arial MT"/>
              </a:rPr>
              <a:t>(V) </a:t>
            </a:r>
            <a:r>
              <a:rPr dirty="0" sz="2400" spc="-5">
                <a:latin typeface="Arial MT"/>
                <a:cs typeface="Arial MT"/>
              </a:rPr>
              <a:t>que </a:t>
            </a:r>
            <a:r>
              <a:rPr dirty="0" sz="2400">
                <a:latin typeface="Arial MT"/>
                <a:cs typeface="Arial MT"/>
              </a:rPr>
              <a:t>contestó </a:t>
            </a:r>
            <a:r>
              <a:rPr dirty="0" sz="2400" spc="-5">
                <a:latin typeface="Arial MT"/>
                <a:cs typeface="Arial MT"/>
              </a:rPr>
              <a:t>el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sujeto: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3525" y="3532187"/>
          <a:ext cx="6115050" cy="275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TEMPERAMENTO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ÍTEMS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DISTÍMICO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1-21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CICLOTÍMICO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22-42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HIPERTÍMICO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43-63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5" b="1">
                          <a:latin typeface="Arial"/>
                          <a:cs typeface="Arial"/>
                        </a:rPr>
                        <a:t>IRRITABLE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64-84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ANSIOSO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35">
                          <a:latin typeface="Arial MT"/>
                          <a:cs typeface="Arial MT"/>
                        </a:rPr>
                        <a:t>85-110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144" y="1190497"/>
            <a:ext cx="21323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953734"/>
                </a:solidFill>
                <a:latin typeface="Calibri"/>
                <a:cs typeface="Calibri"/>
              </a:rPr>
              <a:t>TEMPS-A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707" y="2149983"/>
            <a:ext cx="7787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egoe UI Symbol"/>
                <a:cs typeface="Segoe UI Symbol"/>
              </a:rPr>
              <a:t>✔</a:t>
            </a:r>
            <a:r>
              <a:rPr dirty="0" sz="2400">
                <a:latin typeface="Arial MT"/>
                <a:cs typeface="Arial MT"/>
              </a:rPr>
              <a:t>INTERPRETACIÓN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 LOS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0">
                <a:latin typeface="Arial MT"/>
                <a:cs typeface="Arial MT"/>
              </a:rPr>
              <a:t>PUNTAJES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OBTENIDOS: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3525" y="2913063"/>
          <a:ext cx="6115050" cy="275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TEMPERAMENTO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PUNTAJE</a:t>
                      </a:r>
                      <a:r>
                        <a:rPr dirty="0" sz="2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DISTÍMICO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+</a:t>
                      </a:r>
                      <a:r>
                        <a:rPr dirty="0" sz="2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14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CICLOTÍMICO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+15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HIPERTÍMICO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+19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5" b="1">
                          <a:latin typeface="Arial"/>
                          <a:cs typeface="Arial"/>
                        </a:rPr>
                        <a:t>IRRITABLE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+12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latin typeface="Arial"/>
                          <a:cs typeface="Arial"/>
                        </a:rPr>
                        <a:t>ANSIOSO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+18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4938" y="6055551"/>
            <a:ext cx="868235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Verdana"/>
                <a:cs typeface="Verdana"/>
              </a:rPr>
              <a:t>Vázquez, G.H. et al. Validation of the TEMPS-A Buenos Aires: Spanish psychometric validation of </a:t>
            </a:r>
            <a:r>
              <a:rPr dirty="0" sz="1400" spc="-48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affective temperaments in </a:t>
            </a:r>
            <a:r>
              <a:rPr dirty="0" sz="1400">
                <a:latin typeface="Verdana"/>
                <a:cs typeface="Verdana"/>
              </a:rPr>
              <a:t>a </a:t>
            </a:r>
            <a:r>
              <a:rPr dirty="0" sz="1400" spc="-5">
                <a:latin typeface="Verdana"/>
                <a:cs typeface="Verdana"/>
              </a:rPr>
              <a:t>population study of Argentina. J. Affect. Disord. (2007), </a:t>
            </a:r>
            <a:r>
              <a:rPr dirty="0" sz="140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doi:10.1016/j.jad.2006.11.028.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141" y="1244918"/>
            <a:ext cx="45116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2505583"/>
            <a:ext cx="8256905" cy="313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380" marR="5080" indent="-107314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 un instrumento de evaluacion de las dimensiones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estructura del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significado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personal que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deriva de la teoria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personales.</a:t>
            </a:r>
            <a:endParaRPr sz="2400">
              <a:latin typeface="Arial MT"/>
              <a:cs typeface="Arial MT"/>
            </a:endParaRPr>
          </a:p>
          <a:p>
            <a:pPr marL="119380" marR="244475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Pretende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captar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 forma en que una persona da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sentido a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experiencia en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sus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propios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terminos.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resultado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“estructura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implicita”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del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evaluado.</a:t>
            </a:r>
            <a:endParaRPr sz="2400">
              <a:latin typeface="Arial MT"/>
              <a:cs typeface="Arial MT"/>
            </a:endParaRPr>
          </a:p>
          <a:p>
            <a:pPr marL="119380" marR="5715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Intenta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revelar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aquellos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“guiones”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 dirigen nuestra forma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interpretar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mundo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interactuamos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144" y="819022"/>
            <a:ext cx="21323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953734"/>
                </a:solidFill>
                <a:latin typeface="Calibri"/>
                <a:cs typeface="Calibri"/>
              </a:rPr>
              <a:t>TEMPS-A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3350" y="1565275"/>
          <a:ext cx="8822690" cy="527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1905"/>
                <a:gridCol w="6261735"/>
              </a:tblGrid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TEMPERAMENTO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CARACTERÍSTICAS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640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DISTÍMICO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39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">
                          <a:latin typeface="Arial MT"/>
                          <a:cs typeface="Arial MT"/>
                        </a:rPr>
                        <a:t>Tendencia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presentar indecisión, hipercrítica,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sentimientos </a:t>
                      </a:r>
                      <a:r>
                        <a:rPr dirty="0" sz="1800" spc="-4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de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culpa,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 pensamientos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pesimistas.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  <a:tr h="1162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CICLOTÍMICO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810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">
                          <a:latin typeface="Arial MT"/>
                          <a:cs typeface="Arial MT"/>
                        </a:rPr>
                        <a:t>Tendencia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a mostrar cambios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en la forma en que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se </a:t>
                      </a:r>
                      <a:r>
                        <a:rPr dirty="0" sz="1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autopercibe,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se relaciona con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otros, en el funcionamiento </a:t>
                      </a:r>
                      <a:r>
                        <a:rPr dirty="0" sz="1800" spc="-4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cotidiano,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 incluso,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en hábitos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de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sueño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HIPERTÍMICO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860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">
                          <a:latin typeface="Arial MT"/>
                          <a:cs typeface="Arial MT"/>
                        </a:rPr>
                        <a:t>Tendencia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a mostrar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extroversión,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tener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muchos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planes,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 ser</a:t>
                      </a:r>
                      <a:r>
                        <a:rPr dirty="0" sz="1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sociable,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divertido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y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jocoso,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sentir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gran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confianza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en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sí </a:t>
                      </a:r>
                      <a:r>
                        <a:rPr dirty="0" sz="1800" spc="-4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mismo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  <a:tr h="1081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25" b="1">
                          <a:latin typeface="Arial"/>
                          <a:cs typeface="Arial"/>
                        </a:rPr>
                        <a:t>IRRITABLE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612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0">
                          <a:latin typeface="Arial MT"/>
                          <a:cs typeface="Arial MT"/>
                        </a:rPr>
                        <a:t>Tendencia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presentar un ánimo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colérico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la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mayor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parte del </a:t>
                      </a:r>
                      <a:r>
                        <a:rPr dirty="0" sz="1800" spc="-4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tiempo, poco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sentido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del 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humor,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con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predisposición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reacciones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impulsivas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y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 estados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disfóricos.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</a:tr>
              <a:tr h="1005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ANSIOSO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24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Tendencia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presentar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estados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de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preocupación,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sentir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miedo, inquietud,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dificultades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para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permanecer 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relajado, </a:t>
                      </a:r>
                      <a:r>
                        <a:rPr dirty="0" sz="2000" spc="-4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sueño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alterado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en ocasiones.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5" y="2506104"/>
            <a:ext cx="7947025" cy="1915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 marR="927735" indent="-297815">
              <a:lnSpc>
                <a:spcPct val="100000"/>
              </a:lnSpc>
              <a:spcBef>
                <a:spcPts val="10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Guia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formato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presentacion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monografia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sobre </a:t>
            </a:r>
            <a:r>
              <a:rPr dirty="0" sz="2400" spc="-6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aplicaciones de estudios de la personalidad en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diferentes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ramas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 la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psicologia.</a:t>
            </a:r>
            <a:endParaRPr sz="2400">
              <a:latin typeface="Arial MT"/>
              <a:cs typeface="Arial MT"/>
            </a:endParaRPr>
          </a:p>
          <a:p>
            <a:pPr marL="309880" marR="50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Tienen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que elegir un area de la psicologia! Un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campo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aplicación.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3123" y="1244918"/>
            <a:ext cx="25673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Monografia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702" y="2439047"/>
            <a:ext cx="6835775" cy="359156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25120" indent="-297815">
              <a:lnSpc>
                <a:spcPct val="100000"/>
              </a:lnSpc>
              <a:spcBef>
                <a:spcPts val="625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Ejemplos</a:t>
            </a:r>
            <a:r>
              <a:rPr dirty="0" sz="2400" spc="-4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ramas:</a:t>
            </a:r>
            <a:endParaRPr sz="2400">
              <a:latin typeface="Arial MT"/>
              <a:cs typeface="Arial MT"/>
            </a:endParaRPr>
          </a:p>
          <a:p>
            <a:pPr marL="325120" indent="-312420">
              <a:lnSpc>
                <a:spcPct val="100000"/>
              </a:lnSpc>
              <a:spcBef>
                <a:spcPts val="355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Psicologia</a:t>
            </a:r>
            <a:r>
              <a:rPr dirty="0" sz="1600" spc="-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90"/>
                </a:solidFill>
                <a:latin typeface="Arial MT"/>
                <a:cs typeface="Arial MT"/>
              </a:rPr>
              <a:t>clinica</a:t>
            </a:r>
            <a:endParaRPr sz="1600">
              <a:latin typeface="Arial MT"/>
              <a:cs typeface="Arial MT"/>
            </a:endParaRPr>
          </a:p>
          <a:p>
            <a:pPr marL="325120" indent="-312420">
              <a:lnSpc>
                <a:spcPct val="100000"/>
              </a:lnSpc>
              <a:spcBef>
                <a:spcPts val="320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Psicologia</a:t>
            </a:r>
            <a:r>
              <a:rPr dirty="0" sz="1600" spc="-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90"/>
                </a:solidFill>
                <a:latin typeface="Arial MT"/>
                <a:cs typeface="Arial MT"/>
              </a:rPr>
              <a:t>social</a:t>
            </a:r>
            <a:endParaRPr sz="1600">
              <a:latin typeface="Arial MT"/>
              <a:cs typeface="Arial MT"/>
            </a:endParaRPr>
          </a:p>
          <a:p>
            <a:pPr marL="325120" indent="-312420">
              <a:lnSpc>
                <a:spcPct val="100000"/>
              </a:lnSpc>
              <a:spcBef>
                <a:spcPts val="320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Psicologia</a:t>
            </a:r>
            <a:r>
              <a:rPr dirty="0" sz="1600" spc="-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90"/>
                </a:solidFill>
                <a:latin typeface="Arial MT"/>
                <a:cs typeface="Arial MT"/>
              </a:rPr>
              <a:t>cognitiva</a:t>
            </a:r>
            <a:endParaRPr sz="1600">
              <a:latin typeface="Arial MT"/>
              <a:cs typeface="Arial MT"/>
            </a:endParaRPr>
          </a:p>
          <a:p>
            <a:pPr marL="325120" indent="-312420">
              <a:lnSpc>
                <a:spcPct val="100000"/>
              </a:lnSpc>
              <a:spcBef>
                <a:spcPts val="320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Psicologia</a:t>
            </a:r>
            <a:r>
              <a:rPr dirty="0" sz="1600" spc="-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experimental</a:t>
            </a:r>
            <a:endParaRPr sz="1600">
              <a:latin typeface="Arial MT"/>
              <a:cs typeface="Arial MT"/>
            </a:endParaRPr>
          </a:p>
          <a:p>
            <a:pPr marL="325120" indent="-312420">
              <a:lnSpc>
                <a:spcPct val="100000"/>
              </a:lnSpc>
              <a:spcBef>
                <a:spcPts val="320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Psicologia</a:t>
            </a:r>
            <a:r>
              <a:rPr dirty="0" sz="1600" spc="-10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educacional</a:t>
            </a:r>
            <a:endParaRPr sz="1600">
              <a:latin typeface="Arial MT"/>
              <a:cs typeface="Arial MT"/>
            </a:endParaRPr>
          </a:p>
          <a:p>
            <a:pPr marL="325120" indent="-312420">
              <a:lnSpc>
                <a:spcPct val="100000"/>
              </a:lnSpc>
              <a:spcBef>
                <a:spcPts val="320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Psicologia</a:t>
            </a:r>
            <a:r>
              <a:rPr dirty="0" sz="1600" spc="-10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institucional</a:t>
            </a:r>
            <a:endParaRPr sz="1600">
              <a:latin typeface="Arial MT"/>
              <a:cs typeface="Arial MT"/>
            </a:endParaRPr>
          </a:p>
          <a:p>
            <a:pPr marL="325120" indent="-312420">
              <a:lnSpc>
                <a:spcPct val="100000"/>
              </a:lnSpc>
              <a:spcBef>
                <a:spcPts val="320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Psicologia</a:t>
            </a:r>
            <a:r>
              <a:rPr dirty="0" sz="1600" spc="-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laboral</a:t>
            </a:r>
            <a:endParaRPr sz="1600">
              <a:latin typeface="Arial MT"/>
              <a:cs typeface="Arial MT"/>
            </a:endParaRPr>
          </a:p>
          <a:p>
            <a:pPr marL="325120" indent="-312420">
              <a:lnSpc>
                <a:spcPct val="100000"/>
              </a:lnSpc>
              <a:spcBef>
                <a:spcPts val="320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Psicologia</a:t>
            </a:r>
            <a:r>
              <a:rPr dirty="0" sz="1600" spc="-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forense</a:t>
            </a:r>
            <a:endParaRPr sz="1600">
              <a:latin typeface="Arial MT"/>
              <a:cs typeface="Arial MT"/>
            </a:endParaRPr>
          </a:p>
          <a:p>
            <a:pPr marL="325120" indent="-312420">
              <a:lnSpc>
                <a:spcPct val="100000"/>
              </a:lnSpc>
              <a:spcBef>
                <a:spcPts val="320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Psicologia</a:t>
            </a:r>
            <a:r>
              <a:rPr dirty="0" sz="1600" spc="-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90"/>
                </a:solidFill>
                <a:latin typeface="Arial MT"/>
                <a:cs typeface="Arial MT"/>
              </a:rPr>
              <a:t>comunitaria</a:t>
            </a:r>
            <a:r>
              <a:rPr dirty="0" sz="1600" spc="-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16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preventiva</a:t>
            </a:r>
            <a:endParaRPr sz="1600">
              <a:latin typeface="Arial MT"/>
              <a:cs typeface="Arial MT"/>
            </a:endParaRPr>
          </a:p>
          <a:p>
            <a:pPr marL="325120" indent="-312420">
              <a:lnSpc>
                <a:spcPct val="100000"/>
              </a:lnSpc>
              <a:spcBef>
                <a:spcPts val="320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Docencia</a:t>
            </a:r>
            <a:endParaRPr sz="1600">
              <a:latin typeface="Arial MT"/>
              <a:cs typeface="Arial MT"/>
            </a:endParaRPr>
          </a:p>
          <a:p>
            <a:pPr marL="325120" indent="-312420">
              <a:lnSpc>
                <a:spcPct val="100000"/>
              </a:lnSpc>
              <a:spcBef>
                <a:spcPts val="320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Psicologia</a:t>
            </a:r>
            <a:r>
              <a:rPr dirty="0" sz="16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aplicada</a:t>
            </a:r>
            <a:r>
              <a:rPr dirty="0" sz="16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90"/>
                </a:solidFill>
                <a:latin typeface="Arial MT"/>
                <a:cs typeface="Arial MT"/>
              </a:rPr>
              <a:t>a</a:t>
            </a:r>
            <a:r>
              <a:rPr dirty="0" sz="16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la</a:t>
            </a:r>
            <a:r>
              <a:rPr dirty="0" sz="16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politica,</a:t>
            </a:r>
            <a:r>
              <a:rPr dirty="0" sz="16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economia</a:t>
            </a:r>
            <a:r>
              <a:rPr dirty="0" sz="16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publicidad,</a:t>
            </a:r>
            <a:r>
              <a:rPr dirty="0" sz="16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industria,</a:t>
            </a:r>
            <a:r>
              <a:rPr dirty="0" sz="16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90"/>
                </a:solidFill>
                <a:latin typeface="Arial MT"/>
                <a:cs typeface="Arial MT"/>
              </a:rPr>
              <a:t>derecho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3123" y="1244918"/>
            <a:ext cx="25673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Monografia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5" y="2506104"/>
            <a:ext cx="7842250" cy="343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 marR="24130" indent="-297815">
              <a:lnSpc>
                <a:spcPct val="100000"/>
              </a:lnSpc>
              <a:spcBef>
                <a:spcPts val="10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Tienen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que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realizar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una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revision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bibliografica del tema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elegido. En base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a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papers de investigacion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y/o reportes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teoricos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actuales.</a:t>
            </a:r>
            <a:endParaRPr sz="2400">
              <a:latin typeface="Arial MT"/>
              <a:cs typeface="Arial MT"/>
            </a:endParaRPr>
          </a:p>
          <a:p>
            <a:pPr marL="309880" marR="50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Ejemplos de titulos: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“La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amabilidad aumenta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la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edad”,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“Las causas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 las diferencias individuales, los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genes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o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la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experiencia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social?”,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“Complejidad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cognitiva, </a:t>
            </a:r>
            <a:r>
              <a:rPr dirty="0" sz="2400" spc="-6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liderazgo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crisis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internacional”,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“Salud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personalidad”</a:t>
            </a:r>
            <a:endParaRPr sz="2400">
              <a:latin typeface="Arial MT"/>
              <a:cs typeface="Arial MT"/>
            </a:endParaRPr>
          </a:p>
          <a:p>
            <a:pPr marL="309880" marR="959485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Recuerden que el titulo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 tema no deben estar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vinculados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a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la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personalidad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patologica…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3123" y="1244918"/>
            <a:ext cx="25673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Monografia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5" y="2445143"/>
            <a:ext cx="7858759" cy="29514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Presentacion!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Letra</a:t>
            </a:r>
            <a:r>
              <a:rPr dirty="0" sz="2400" spc="-1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Arial</a:t>
            </a:r>
            <a:r>
              <a:rPr dirty="0" sz="2400" spc="-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o</a:t>
            </a:r>
            <a:r>
              <a:rPr dirty="0" sz="2400" spc="-7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TNR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0">
                <a:solidFill>
                  <a:srgbClr val="000090"/>
                </a:solidFill>
                <a:latin typeface="Arial MT"/>
                <a:cs typeface="Arial MT"/>
              </a:rPr>
              <a:t>Tamaño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12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Interlineado</a:t>
            </a:r>
            <a:r>
              <a:rPr dirty="0" sz="2400" spc="-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sencillo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Hoj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a</a:t>
            </a:r>
            <a:r>
              <a:rPr dirty="0" sz="2400" spc="-1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A4</a:t>
            </a:r>
            <a:endParaRPr sz="2400">
              <a:latin typeface="Arial MT"/>
              <a:cs typeface="Arial MT"/>
            </a:endParaRPr>
          </a:p>
          <a:p>
            <a:pPr marL="309880" marR="50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Maximo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5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carillas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(excluyendo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referencias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bibliograficas </a:t>
            </a:r>
            <a:r>
              <a:rPr dirty="0" sz="2400" spc="-6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apendices).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3123" y="1244918"/>
            <a:ext cx="25673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Monografia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5" y="2445143"/>
            <a:ext cx="3790950" cy="25857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Formato</a:t>
            </a:r>
            <a:r>
              <a:rPr dirty="0" sz="2400" spc="-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4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presentacion!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Titulo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Autores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Institucion</a:t>
            </a:r>
            <a:r>
              <a:rPr dirty="0" sz="2400" spc="-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referencia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Email</a:t>
            </a:r>
            <a:r>
              <a:rPr dirty="0" sz="2400" spc="-4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contacto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Fecha</a:t>
            </a:r>
            <a:r>
              <a:rPr dirty="0" sz="2400" spc="-4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-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lugar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3123" y="1244918"/>
            <a:ext cx="25673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Monografia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5" y="2445143"/>
            <a:ext cx="6737984" cy="20980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Resumen!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Maximo</a:t>
            </a:r>
            <a:r>
              <a:rPr dirty="0" sz="2400" spc="-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150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palabras.</a:t>
            </a:r>
            <a:endParaRPr sz="2400">
              <a:latin typeface="Arial MT"/>
              <a:cs typeface="Arial MT"/>
            </a:endParaRPr>
          </a:p>
          <a:p>
            <a:pPr marL="309880" marR="50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Contenido esencial: objetivos, temas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rastreado,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resultados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conclusiones.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Palabras</a:t>
            </a:r>
            <a:r>
              <a:rPr dirty="0" sz="2400" spc="-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claves.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3123" y="1244918"/>
            <a:ext cx="25673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Monografia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5" y="2445143"/>
            <a:ext cx="7959725" cy="28295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Introduccion!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Antecedentes</a:t>
            </a:r>
            <a:endParaRPr sz="2400">
              <a:latin typeface="Arial MT"/>
              <a:cs typeface="Arial MT"/>
            </a:endParaRPr>
          </a:p>
          <a:p>
            <a:pPr marL="309880" marR="50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Planteo</a:t>
            </a:r>
            <a:r>
              <a:rPr dirty="0" sz="2400" spc="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del</a:t>
            </a:r>
            <a:r>
              <a:rPr dirty="0" sz="2400" spc="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tema</a:t>
            </a:r>
            <a:r>
              <a:rPr dirty="0" sz="2400" spc="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(pregunta</a:t>
            </a:r>
            <a:r>
              <a:rPr dirty="0" sz="2400" spc="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guia,</a:t>
            </a:r>
            <a:r>
              <a:rPr dirty="0" sz="2400" spc="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justificacion</a:t>
            </a:r>
            <a:r>
              <a:rPr dirty="0" sz="2400" spc="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del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estudio,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relevancia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del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mismo), contexto,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delimitacion de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la</a:t>
            </a:r>
            <a:r>
              <a:rPr dirty="0" sz="2400" spc="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tematica</a:t>
            </a:r>
            <a:r>
              <a:rPr dirty="0" sz="2400" spc="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definiciones</a:t>
            </a:r>
            <a:r>
              <a:rPr dirty="0" sz="2400" spc="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conceptuales</a:t>
            </a:r>
            <a:r>
              <a:rPr dirty="0" sz="2400" spc="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los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principales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terminos.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Utilidad</a:t>
            </a:r>
            <a:r>
              <a:rPr dirty="0" sz="2400" spc="-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-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limitaciones.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3123" y="1244918"/>
            <a:ext cx="25673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Monografia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5" y="2445143"/>
            <a:ext cx="4858385" cy="17322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Objetivos!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Objetivos</a:t>
            </a:r>
            <a:r>
              <a:rPr dirty="0" sz="2400" spc="-4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generales</a:t>
            </a:r>
            <a:r>
              <a:rPr dirty="0" sz="2400" spc="-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-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especificos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¿Cuál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es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proposito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del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equipo?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¿Cuáles</a:t>
            </a:r>
            <a:r>
              <a:rPr dirty="0" sz="2400" spc="-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son</a:t>
            </a:r>
            <a:r>
              <a:rPr dirty="0" sz="2400" spc="-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sus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metas?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3123" y="1244918"/>
            <a:ext cx="25673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Monografia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5" y="2445143"/>
            <a:ext cx="8008620" cy="29514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Breve</a:t>
            </a:r>
            <a:r>
              <a:rPr dirty="0" sz="2400" spc="-4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marco</a:t>
            </a:r>
            <a:r>
              <a:rPr dirty="0" sz="2400" spc="-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teorico!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Marco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referencia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o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revision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la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literatura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45">
                <a:solidFill>
                  <a:srgbClr val="000090"/>
                </a:solidFill>
                <a:latin typeface="Arial MT"/>
                <a:cs typeface="Arial MT"/>
              </a:rPr>
              <a:t>Teorias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que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se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manejaron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en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este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estudio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Estudios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anteriores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relacionados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problema</a:t>
            </a:r>
            <a:endParaRPr sz="2400">
              <a:latin typeface="Arial MT"/>
              <a:cs typeface="Arial MT"/>
            </a:endParaRPr>
          </a:p>
          <a:p>
            <a:pPr marL="309880" marR="789305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Sumario de temas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hallazgos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mas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importantes del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pasado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Como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se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espera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que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estudio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amplie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la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literatura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actual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3123" y="1244918"/>
            <a:ext cx="25673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Monografia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141" y="1244918"/>
            <a:ext cx="45116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2505583"/>
            <a:ext cx="8319770" cy="3561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380" marR="183515" indent="-107314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Nace de la </a:t>
            </a:r>
            <a:r>
              <a:rPr dirty="0" sz="2400" spc="-45">
                <a:solidFill>
                  <a:srgbClr val="002060"/>
                </a:solidFill>
                <a:latin typeface="Arial MT"/>
                <a:cs typeface="Arial MT"/>
              </a:rPr>
              <a:t>“Teoria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los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personales”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(TCP)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Kelly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(1955).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Considerado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“enfoque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cognitivo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constructivista”.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Para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002060"/>
                </a:solidFill>
                <a:latin typeface="Arial MT"/>
                <a:cs typeface="Arial MT"/>
              </a:rPr>
              <a:t>Kelly,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ser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humano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cientifico..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Hay hipotesis para explicar los fenomenos,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estos tiene una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contraparte,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justamente para evaluar las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matices y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predecir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conducta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de los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demas.</a:t>
            </a:r>
            <a:endParaRPr sz="2400">
              <a:latin typeface="Arial MT"/>
              <a:cs typeface="Arial MT"/>
            </a:endParaRPr>
          </a:p>
          <a:p>
            <a:pPr marL="119380" marR="35179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No hay un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solo constructo, son varios, y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hay una jerarquia </a:t>
            </a:r>
            <a:r>
              <a:rPr dirty="0" sz="2400" spc="-66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mismos.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5" y="2445143"/>
            <a:ext cx="7614284" cy="20980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Metodo!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Procedimiento</a:t>
            </a:r>
            <a:r>
              <a:rPr dirty="0" sz="2400" spc="-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revision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bibliografica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implementado.</a:t>
            </a:r>
            <a:endParaRPr sz="2400">
              <a:latin typeface="Arial MT"/>
              <a:cs typeface="Arial MT"/>
            </a:endParaRPr>
          </a:p>
          <a:p>
            <a:pPr marL="309880" marR="32004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Discusion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 conclusiones,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elaboracion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analisis del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material.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Conclusiones</a:t>
            </a:r>
            <a:r>
              <a:rPr dirty="0" sz="2400" spc="-5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derivadas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3123" y="1244918"/>
            <a:ext cx="25673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Monografia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749" y="1881050"/>
            <a:ext cx="7581265" cy="48412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Referencia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 bibliograficas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!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(A</a:t>
            </a:r>
            <a:r>
              <a:rPr dirty="0" sz="2400" spc="-180">
                <a:solidFill>
                  <a:srgbClr val="000090"/>
                </a:solidFill>
                <a:latin typeface="Arial MT"/>
                <a:cs typeface="Arial MT"/>
              </a:rPr>
              <a:t>P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A</a:t>
            </a:r>
            <a:r>
              <a:rPr dirty="0" sz="2400" spc="-14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2003)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Final</a:t>
            </a:r>
            <a:r>
              <a:rPr dirty="0" sz="2400" spc="-4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del</a:t>
            </a:r>
            <a:r>
              <a:rPr dirty="0" sz="2400" spc="-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reporte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Orden</a:t>
            </a:r>
            <a:r>
              <a:rPr dirty="0" sz="2400" spc="-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alfabetico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Mismo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autor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la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mas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antigua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la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mas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reciente</a:t>
            </a:r>
            <a:endParaRPr sz="2400">
              <a:latin typeface="Arial MT"/>
              <a:cs typeface="Arial MT"/>
            </a:endParaRPr>
          </a:p>
          <a:p>
            <a:pPr marL="309880" marR="64389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Libros, art.,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revistas, cap.,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libros, presentaciones,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recursos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electronicos</a:t>
            </a:r>
            <a:endParaRPr sz="2400">
              <a:latin typeface="Arial MT"/>
              <a:cs typeface="Arial MT"/>
            </a:endParaRPr>
          </a:p>
          <a:p>
            <a:pPr marL="309880" marR="645795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Citas en el texto,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según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numero de autores,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citas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directas.</a:t>
            </a:r>
            <a:endParaRPr sz="2400">
              <a:latin typeface="Arial MT"/>
              <a:cs typeface="Arial MT"/>
            </a:endParaRPr>
          </a:p>
          <a:p>
            <a:pPr marL="309880" marR="50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  <a:tab pos="2155190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Ejemplo: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Manual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 estilo de publicaciones de la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American Psychological Association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(2003). Mexico: </a:t>
            </a:r>
            <a:r>
              <a:rPr dirty="0" sz="2400" spc="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Editorial El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Manual Moderno.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Cogigo de bilbioteca: 81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276.6:159.9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.	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</a:t>
            </a:r>
            <a:r>
              <a:rPr dirty="0" sz="2400" spc="-180">
                <a:solidFill>
                  <a:srgbClr val="000090"/>
                </a:solidFill>
                <a:latin typeface="Arial MT"/>
                <a:cs typeface="Arial MT"/>
              </a:rPr>
              <a:t>P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A</a:t>
            </a:r>
            <a:r>
              <a:rPr dirty="0" sz="2400" spc="-14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MAN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 2A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3123" y="1244918"/>
            <a:ext cx="25673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Monografia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749" y="1881050"/>
            <a:ext cx="7559040" cy="33172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Separar</a:t>
            </a:r>
            <a:r>
              <a:rPr dirty="0" sz="2400" spc="-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grupos!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4</a:t>
            </a:r>
            <a:r>
              <a:rPr dirty="0" sz="2400" spc="-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grupos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4!</a:t>
            </a:r>
            <a:endParaRPr sz="2400">
              <a:latin typeface="Arial MT"/>
              <a:cs typeface="Arial MT"/>
            </a:endParaRPr>
          </a:p>
          <a:p>
            <a:pPr marL="309880" marR="50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Mandar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antes de practico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4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los titulos tentativos! Para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revisar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en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clase,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traer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dudas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clave!</a:t>
            </a:r>
            <a:endParaRPr sz="2400">
              <a:latin typeface="Arial MT"/>
              <a:cs typeface="Arial MT"/>
            </a:endParaRPr>
          </a:p>
          <a:p>
            <a:pPr marL="309880" marR="6400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En el practico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N 4 se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dara un espacio para hacer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seguimiento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(17/05/22)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Se</a:t>
            </a:r>
            <a:r>
              <a:rPr dirty="0" sz="2400" spc="-3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entrega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</a:t>
            </a:r>
            <a:r>
              <a:rPr dirty="0" sz="2400" spc="-2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07/06/21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Se</a:t>
            </a:r>
            <a:r>
              <a:rPr dirty="0" sz="2400" spc="-3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presenta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oralmente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</a:t>
            </a:r>
            <a:r>
              <a:rPr dirty="0" sz="2400" spc="-2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14/06/21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3123" y="1244918"/>
            <a:ext cx="25673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Monografia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749" y="1942010"/>
            <a:ext cx="7940675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 marR="5080" indent="-297815">
              <a:lnSpc>
                <a:spcPct val="100000"/>
              </a:lnSpc>
              <a:spcBef>
                <a:spcPts val="10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Administrar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000090"/>
                </a:solidFill>
                <a:latin typeface="Arial MT"/>
                <a:cs typeface="Arial MT"/>
              </a:rPr>
              <a:t>“Test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 de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la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rejilla”,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 en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formato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la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 rejilla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interpersonal, incluyendo el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“yo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actual”,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“yo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antes”,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“yo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ideal”,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a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 algun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sujeto</a:t>
            </a:r>
            <a:endParaRPr sz="2400">
              <a:latin typeface="Arial MT"/>
              <a:cs typeface="Arial MT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09245" algn="l"/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Reunir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10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elementos,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10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pares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constructos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polares</a:t>
            </a:r>
            <a:endParaRPr sz="2400">
              <a:latin typeface="Arial MT"/>
              <a:cs typeface="Arial MT"/>
            </a:endParaRPr>
          </a:p>
          <a:p>
            <a:pPr algn="just" marL="309880" marR="78359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Analisis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cualitativo: como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definiria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a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esta persona?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Desde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su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autoestima, percepcion de los otros, use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conceptos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la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“autodefinicion”.</a:t>
            </a:r>
            <a:endParaRPr sz="2400">
              <a:latin typeface="Arial MT"/>
              <a:cs typeface="Arial MT"/>
            </a:endParaRPr>
          </a:p>
          <a:p>
            <a:pPr algn="just" marL="309880" marR="918210" indent="-297815">
              <a:lnSpc>
                <a:spcPct val="100000"/>
              </a:lnSpc>
              <a:spcBef>
                <a:spcPts val="480"/>
              </a:spcBef>
              <a:buChar char="•"/>
              <a:tabLst>
                <a:tab pos="310515" algn="l"/>
              </a:tabLst>
            </a:pP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Que beneficios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perjuicios destacaria del test?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A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diferencia del NEOPIR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y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el </a:t>
            </a:r>
            <a:r>
              <a:rPr dirty="0" sz="2400">
                <a:solidFill>
                  <a:srgbClr val="000090"/>
                </a:solidFill>
                <a:latin typeface="Arial MT"/>
                <a:cs typeface="Arial MT"/>
              </a:rPr>
              <a:t>MIPS, centradas </a:t>
            </a:r>
            <a:r>
              <a:rPr dirty="0" sz="2400" spc="-5">
                <a:solidFill>
                  <a:srgbClr val="000090"/>
                </a:solidFill>
                <a:latin typeface="Arial MT"/>
                <a:cs typeface="Arial MT"/>
              </a:rPr>
              <a:t>en el </a:t>
            </a:r>
            <a:r>
              <a:rPr dirty="0" sz="2400" spc="-655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dirty="0" sz="2400" spc="-15">
                <a:solidFill>
                  <a:srgbClr val="000090"/>
                </a:solidFill>
                <a:latin typeface="Arial MT"/>
                <a:cs typeface="Arial MT"/>
              </a:rPr>
              <a:t>investigador.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3240" y="1244918"/>
            <a:ext cx="40049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Tarea</a:t>
            </a:r>
            <a:r>
              <a:rPr dirty="0" spc="-80"/>
              <a:t> </a:t>
            </a:r>
            <a:r>
              <a:rPr dirty="0" spc="-5"/>
              <a:t>asincronica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024" y="1244918"/>
            <a:ext cx="30746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4610" y="1244918"/>
            <a:ext cx="372300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Muchas</a:t>
            </a:r>
            <a:r>
              <a:rPr dirty="0" spc="-90"/>
              <a:t> </a:t>
            </a:r>
            <a:r>
              <a:rPr dirty="0" spc="-5"/>
              <a:t>gracias!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3174" y="2357430"/>
            <a:ext cx="3867155" cy="3867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141" y="1244918"/>
            <a:ext cx="45116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2505583"/>
            <a:ext cx="8223250" cy="3561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380" marR="38100" indent="-107314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“Constructos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Nucleares”: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definen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forma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mas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significativa </a:t>
            </a:r>
            <a:r>
              <a:rPr dirty="0" sz="2400" spc="-65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al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propio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sujeto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identidad.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Crean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significado.</a:t>
            </a:r>
            <a:endParaRPr sz="2400">
              <a:latin typeface="Arial MT"/>
              <a:cs typeface="Arial MT"/>
            </a:endParaRPr>
          </a:p>
          <a:p>
            <a:pPr marL="119380" marR="560705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“Constructos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perifericos”: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subordinados 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nucleares,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estan involucrados en el proceso de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construcciones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significados,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acciones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consiguientes.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Perspectiva</a:t>
            </a:r>
            <a:r>
              <a:rPr dirty="0" sz="2400" spc="-3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centrada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persona..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No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pretende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estudiar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personal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“tal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como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es”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Busca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conocer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procesos idiosincrasicos de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construccion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 persona.. Ok.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141" y="1244918"/>
            <a:ext cx="45116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2444623"/>
            <a:ext cx="8332470" cy="24638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5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Bajo</a:t>
            </a: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que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principios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construye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significados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esta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persona???</a:t>
            </a:r>
            <a:endParaRPr sz="2400">
              <a:latin typeface="Arial MT"/>
              <a:cs typeface="Arial MT"/>
            </a:endParaRPr>
          </a:p>
          <a:p>
            <a:pPr marL="119380" marR="10033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Contrario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a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otros tests.. Que busca identificar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rasgos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ese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modelo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personalidad en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 evaluada..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“Evaluacion</a:t>
            </a:r>
            <a:r>
              <a:rPr dirty="0" sz="2400" spc="-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constructuvista”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25">
                <a:solidFill>
                  <a:srgbClr val="002060"/>
                </a:solidFill>
                <a:latin typeface="Arial MT"/>
                <a:cs typeface="Arial MT"/>
              </a:rPr>
              <a:t>Tiene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multiples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uso, porque la informacion que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obtiene es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util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varias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esferas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mas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alla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la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clinica.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646153"/>
            <a:ext cx="7919084" cy="399415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algn="ctr" marL="486409">
              <a:lnSpc>
                <a:spcPct val="100000"/>
              </a:lnSpc>
              <a:spcBef>
                <a:spcPts val="1770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Etapa</a:t>
            </a:r>
            <a:r>
              <a:rPr dirty="0" sz="3200" spc="-4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diseño</a:t>
            </a:r>
            <a:endParaRPr sz="3200">
              <a:latin typeface="Arial MT"/>
              <a:cs typeface="Arial MT"/>
            </a:endParaRPr>
          </a:p>
          <a:p>
            <a:pPr marL="119380" marR="1327150" indent="-107314">
              <a:lnSpc>
                <a:spcPct val="100000"/>
              </a:lnSpc>
              <a:spcBef>
                <a:spcPts val="125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Diseño del test.. Cuales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son mis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objetivos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como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investigador??</a:t>
            </a:r>
            <a:endParaRPr sz="24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Eleccion</a:t>
            </a:r>
            <a:r>
              <a:rPr dirty="0" sz="2400" spc="-2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elementos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rejilla…</a:t>
            </a:r>
            <a:endParaRPr sz="2400">
              <a:latin typeface="Arial MT"/>
              <a:cs typeface="Arial MT"/>
            </a:endParaRPr>
          </a:p>
          <a:p>
            <a:pPr marL="119380" marR="98679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Una entrevista previa es importante para elegir los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elementos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la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rejilla..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constructos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 lo que nos importa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conocer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la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persona.. La forma en que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“construye” y “procesa”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 dos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polos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según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 elemento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la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rejilla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elegido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Tecnica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30"/>
              <a:t> </a:t>
            </a:r>
            <a:r>
              <a:rPr dirty="0" spc="-5"/>
              <a:t>Rejilla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03" y="1646153"/>
            <a:ext cx="8261350" cy="435991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algn="ctr" marL="144145">
              <a:lnSpc>
                <a:spcPct val="100000"/>
              </a:lnSpc>
              <a:spcBef>
                <a:spcPts val="1770"/>
              </a:spcBef>
            </a:pPr>
            <a:r>
              <a:rPr dirty="0" sz="3200" spc="-10">
                <a:solidFill>
                  <a:srgbClr val="990033"/>
                </a:solidFill>
                <a:latin typeface="Arial MT"/>
                <a:cs typeface="Arial MT"/>
              </a:rPr>
              <a:t>Etapa</a:t>
            </a:r>
            <a:r>
              <a:rPr dirty="0" sz="3200" spc="-4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de</a:t>
            </a:r>
            <a:r>
              <a:rPr dirty="0" sz="3200" spc="-3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990033"/>
                </a:solidFill>
                <a:latin typeface="Arial MT"/>
                <a:cs typeface="Arial MT"/>
              </a:rPr>
              <a:t>diseño</a:t>
            </a:r>
            <a:endParaRPr sz="3200">
              <a:latin typeface="Arial MT"/>
              <a:cs typeface="Arial MT"/>
            </a:endParaRPr>
          </a:p>
          <a:p>
            <a:pPr marL="119380" marR="447040" indent="-107314">
              <a:lnSpc>
                <a:spcPct val="100000"/>
              </a:lnSpc>
              <a:spcBef>
                <a:spcPts val="1255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En el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campo clinico, cual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 el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comun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denominador en el </a:t>
            </a:r>
            <a:r>
              <a:rPr dirty="0" sz="2400" spc="-66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diseño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un test</a:t>
            </a:r>
            <a:r>
              <a:rPr dirty="0" sz="2400" spc="-1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rejilla??</a:t>
            </a:r>
            <a:endParaRPr sz="2400">
              <a:latin typeface="Arial MT"/>
              <a:cs typeface="Arial MT"/>
            </a:endParaRPr>
          </a:p>
          <a:p>
            <a:pPr marL="119380" marR="5080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elementos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suelen ser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significativas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mundo </a:t>
            </a:r>
            <a:r>
              <a:rPr dirty="0" sz="2400" spc="-66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del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sujeto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o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su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problema.</a:t>
            </a:r>
            <a:endParaRPr sz="2400">
              <a:latin typeface="Arial MT"/>
              <a:cs typeface="Arial MT"/>
            </a:endParaRPr>
          </a:p>
          <a:p>
            <a:pPr marL="119380" marR="194945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Por ejemplo,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 problema es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personas de un equipo,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elementos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serian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los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miembros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ese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equipo..</a:t>
            </a:r>
            <a:endParaRPr sz="2400">
              <a:latin typeface="Arial MT"/>
              <a:cs typeface="Arial MT"/>
            </a:endParaRPr>
          </a:p>
          <a:p>
            <a:pPr marL="119380" marR="300355" indent="-107314">
              <a:lnSpc>
                <a:spcPct val="100000"/>
              </a:lnSpc>
              <a:spcBef>
                <a:spcPts val="480"/>
              </a:spcBef>
              <a:buSzPct val="95833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Se genero asi un diseño de elementos, llamado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“rejilla </a:t>
            </a:r>
            <a:r>
              <a:rPr dirty="0" sz="2400" spc="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interpersonal”, el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cual su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uso es frecuentemente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clinico: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la </a:t>
            </a:r>
            <a:r>
              <a:rPr dirty="0" sz="2400" spc="-65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construccion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del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si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mismo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2060"/>
                </a:solidFill>
                <a:latin typeface="Arial MT"/>
                <a:cs typeface="Arial MT"/>
              </a:rPr>
              <a:t>y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de los</a:t>
            </a:r>
            <a:r>
              <a:rPr dirty="0" sz="24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Arial MT"/>
                <a:cs typeface="Arial MT"/>
              </a:rPr>
              <a:t>otros.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Practica N 3 - 2022.pptx</dc:title>
  <dcterms:created xsi:type="dcterms:W3CDTF">2023-04-17T19:33:16Z</dcterms:created>
  <dcterms:modified xsi:type="dcterms:W3CDTF">2023-04-17T19:33:16Z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