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65" r:id="rId4"/>
    <p:sldId id="266" r:id="rId5"/>
    <p:sldId id="267" r:id="rId6"/>
    <p:sldId id="268" r:id="rId7"/>
    <p:sldId id="269" r:id="rId8"/>
    <p:sldId id="270" r:id="rId9"/>
    <p:sldId id="271" r:id="rId10"/>
    <p:sldId id="261" r:id="rId11"/>
    <p:sldId id="260" r:id="rId12"/>
    <p:sldId id="263"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139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990033"/>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400" b="0" i="0">
                <a:solidFill>
                  <a:srgbClr val="002060"/>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990033"/>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990033"/>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524624"/>
          </a:xfrm>
          <a:prstGeom prst="rect">
            <a:avLst/>
          </a:prstGeom>
        </p:spPr>
      </p:pic>
      <p:sp>
        <p:nvSpPr>
          <p:cNvPr id="2" name="Holder 2"/>
          <p:cNvSpPr>
            <a:spLocks noGrp="1"/>
          </p:cNvSpPr>
          <p:nvPr>
            <p:ph type="title"/>
          </p:nvPr>
        </p:nvSpPr>
        <p:spPr>
          <a:xfrm>
            <a:off x="2704610" y="1244918"/>
            <a:ext cx="3714750" cy="1244600"/>
          </a:xfrm>
          <a:prstGeom prst="rect">
            <a:avLst/>
          </a:prstGeom>
        </p:spPr>
        <p:txBody>
          <a:bodyPr wrap="square" lIns="0" tIns="0" rIns="0" bIns="0">
            <a:spAutoFit/>
          </a:bodyPr>
          <a:lstStyle>
            <a:lvl1pPr>
              <a:defRPr sz="4000" b="0" i="0">
                <a:solidFill>
                  <a:srgbClr val="990033"/>
                </a:solidFill>
                <a:latin typeface="Arial MT"/>
                <a:cs typeface="Arial MT"/>
              </a:defRPr>
            </a:lvl1pPr>
          </a:lstStyle>
          <a:p>
            <a:endParaRPr/>
          </a:p>
        </p:txBody>
      </p:sp>
      <p:sp>
        <p:nvSpPr>
          <p:cNvPr id="3" name="Holder 3"/>
          <p:cNvSpPr>
            <a:spLocks noGrp="1"/>
          </p:cNvSpPr>
          <p:nvPr>
            <p:ph type="body" idx="1"/>
          </p:nvPr>
        </p:nvSpPr>
        <p:spPr>
          <a:xfrm>
            <a:off x="514003" y="2444623"/>
            <a:ext cx="6482080" cy="1732279"/>
          </a:xfrm>
          <a:prstGeom prst="rect">
            <a:avLst/>
          </a:prstGeom>
        </p:spPr>
        <p:txBody>
          <a:bodyPr wrap="square" lIns="0" tIns="0" rIns="0" bIns="0">
            <a:spAutoFit/>
          </a:bodyPr>
          <a:lstStyle>
            <a:lvl1pPr>
              <a:defRPr sz="2400" b="0" i="0">
                <a:solidFill>
                  <a:srgbClr val="002060"/>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5/4/2023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32938" y="3368739"/>
            <a:ext cx="3870325" cy="2182649"/>
          </a:xfrm>
          <a:prstGeom prst="rect">
            <a:avLst/>
          </a:prstGeom>
        </p:spPr>
        <p:txBody>
          <a:bodyPr vert="horz" wrap="square" lIns="0" tIns="12700" rIns="0" bIns="0" rtlCol="0">
            <a:spAutoFit/>
          </a:bodyPr>
          <a:lstStyle/>
          <a:p>
            <a:pPr marL="1270" algn="ctr">
              <a:lnSpc>
                <a:spcPct val="100000"/>
              </a:lnSpc>
              <a:spcBef>
                <a:spcPts val="100"/>
              </a:spcBef>
            </a:pPr>
            <a:r>
              <a:rPr lang="en-US" sz="2800" spc="-5" dirty="0">
                <a:solidFill>
                  <a:srgbClr val="000090"/>
                </a:solidFill>
                <a:latin typeface="Arial MT"/>
                <a:cs typeface="Arial MT"/>
              </a:rPr>
              <a:t>Clase</a:t>
            </a:r>
            <a:r>
              <a:rPr lang="en-US" sz="2800" spc="-35" dirty="0">
                <a:solidFill>
                  <a:srgbClr val="000090"/>
                </a:solidFill>
                <a:latin typeface="Arial MT"/>
                <a:cs typeface="Arial MT"/>
              </a:rPr>
              <a:t> </a:t>
            </a:r>
            <a:r>
              <a:rPr lang="en-US" sz="2800" spc="-10" dirty="0" err="1">
                <a:solidFill>
                  <a:srgbClr val="000090"/>
                </a:solidFill>
                <a:latin typeface="Arial MT"/>
                <a:cs typeface="Arial MT"/>
              </a:rPr>
              <a:t>Práctica</a:t>
            </a:r>
            <a:r>
              <a:rPr lang="en-US" sz="2800" spc="-35" dirty="0">
                <a:solidFill>
                  <a:srgbClr val="000090"/>
                </a:solidFill>
                <a:latin typeface="Arial MT"/>
                <a:cs typeface="Arial MT"/>
              </a:rPr>
              <a:t> </a:t>
            </a:r>
            <a:r>
              <a:rPr lang="en-US" sz="2800" dirty="0">
                <a:solidFill>
                  <a:srgbClr val="000090"/>
                </a:solidFill>
                <a:latin typeface="Arial MT"/>
                <a:cs typeface="Arial MT"/>
              </a:rPr>
              <a:t>4</a:t>
            </a:r>
            <a:endParaRPr lang="en-US" sz="2800" dirty="0">
              <a:latin typeface="Arial MT"/>
              <a:cs typeface="Arial MT"/>
            </a:endParaRPr>
          </a:p>
          <a:p>
            <a:pPr algn="ctr">
              <a:lnSpc>
                <a:spcPct val="100000"/>
              </a:lnSpc>
            </a:pPr>
            <a:r>
              <a:rPr sz="2800" b="1" spc="-10" dirty="0" err="1">
                <a:solidFill>
                  <a:srgbClr val="000090"/>
                </a:solidFill>
                <a:latin typeface="Arial"/>
                <a:cs typeface="Arial"/>
              </a:rPr>
              <a:t>Experimento</a:t>
            </a:r>
            <a:r>
              <a:rPr sz="2800" b="1" spc="-80" dirty="0">
                <a:solidFill>
                  <a:srgbClr val="000090"/>
                </a:solidFill>
                <a:latin typeface="Arial"/>
                <a:cs typeface="Arial"/>
              </a:rPr>
              <a:t> </a:t>
            </a:r>
            <a:r>
              <a:rPr sz="2800" b="1" spc="-5" dirty="0">
                <a:solidFill>
                  <a:srgbClr val="000090"/>
                </a:solidFill>
                <a:latin typeface="Arial"/>
                <a:cs typeface="Arial"/>
              </a:rPr>
              <a:t>Rosenhal</a:t>
            </a:r>
            <a:endParaRPr sz="2800" dirty="0">
              <a:latin typeface="Arial"/>
              <a:cs typeface="Arial"/>
            </a:endParaRPr>
          </a:p>
          <a:p>
            <a:pPr>
              <a:lnSpc>
                <a:spcPct val="100000"/>
              </a:lnSpc>
              <a:spcBef>
                <a:spcPts val="25"/>
              </a:spcBef>
            </a:pPr>
            <a:endParaRPr lang="en-US" sz="2900" dirty="0">
              <a:latin typeface="Arial"/>
              <a:cs typeface="Arial"/>
            </a:endParaRPr>
          </a:p>
          <a:p>
            <a:pPr marL="288290" marR="280035" algn="ctr">
              <a:lnSpc>
                <a:spcPct val="100000"/>
              </a:lnSpc>
            </a:pPr>
            <a:r>
              <a:rPr sz="2800" spc="-5" dirty="0" err="1">
                <a:solidFill>
                  <a:srgbClr val="000090"/>
                </a:solidFill>
                <a:latin typeface="Arial MT"/>
                <a:cs typeface="Arial MT"/>
              </a:rPr>
              <a:t>Lic</a:t>
            </a:r>
            <a:r>
              <a:rPr sz="2800" spc="-5" dirty="0">
                <a:solidFill>
                  <a:srgbClr val="000090"/>
                </a:solidFill>
                <a:latin typeface="Arial MT"/>
                <a:cs typeface="Arial MT"/>
              </a:rPr>
              <a:t>.</a:t>
            </a:r>
            <a:r>
              <a:rPr sz="2800" spc="-50" dirty="0">
                <a:solidFill>
                  <a:srgbClr val="000090"/>
                </a:solidFill>
                <a:latin typeface="Arial MT"/>
                <a:cs typeface="Arial MT"/>
              </a:rPr>
              <a:t> </a:t>
            </a:r>
            <a:r>
              <a:rPr lang="es-AR" sz="2800" spc="-5" dirty="0">
                <a:solidFill>
                  <a:srgbClr val="000090"/>
                </a:solidFill>
                <a:latin typeface="Arial MT"/>
                <a:cs typeface="Arial MT"/>
              </a:rPr>
              <a:t>Felipe Aguirre</a:t>
            </a:r>
          </a:p>
          <a:p>
            <a:pPr marL="288290" marR="280035" algn="ctr">
              <a:lnSpc>
                <a:spcPct val="100000"/>
              </a:lnSpc>
            </a:pPr>
            <a:r>
              <a:rPr sz="2800" spc="-5" dirty="0">
                <a:solidFill>
                  <a:srgbClr val="000090"/>
                </a:solidFill>
                <a:latin typeface="Arial MT"/>
                <a:cs typeface="Arial MT"/>
              </a:rPr>
              <a:t>202</a:t>
            </a:r>
            <a:r>
              <a:rPr lang="es-AR" sz="2800" spc="-5" dirty="0">
                <a:solidFill>
                  <a:srgbClr val="000090"/>
                </a:solidFill>
                <a:latin typeface="Arial MT"/>
                <a:cs typeface="Arial MT"/>
              </a:rPr>
              <a:t>3</a:t>
            </a:r>
            <a:endParaRPr sz="2800" dirty="0">
              <a:latin typeface="Arial MT"/>
              <a:cs typeface="Arial MT"/>
            </a:endParaRPr>
          </a:p>
        </p:txBody>
      </p:sp>
      <p:sp>
        <p:nvSpPr>
          <p:cNvPr id="3" name="object 3"/>
          <p:cNvSpPr txBox="1">
            <a:spLocks noGrp="1"/>
          </p:cNvSpPr>
          <p:nvPr>
            <p:ph type="title"/>
          </p:nvPr>
        </p:nvSpPr>
        <p:spPr>
          <a:xfrm>
            <a:off x="932751" y="2233168"/>
            <a:ext cx="7367905" cy="695960"/>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800000"/>
                </a:solidFill>
              </a:rPr>
              <a:t>Psicología</a:t>
            </a:r>
            <a:r>
              <a:rPr sz="4400" spc="-45" dirty="0">
                <a:solidFill>
                  <a:srgbClr val="800000"/>
                </a:solidFill>
              </a:rPr>
              <a:t> </a:t>
            </a:r>
            <a:r>
              <a:rPr sz="4400" spc="-5" dirty="0">
                <a:solidFill>
                  <a:srgbClr val="800000"/>
                </a:solidFill>
              </a:rPr>
              <a:t>de</a:t>
            </a:r>
            <a:r>
              <a:rPr sz="4400" spc="-30" dirty="0">
                <a:solidFill>
                  <a:srgbClr val="800000"/>
                </a:solidFill>
              </a:rPr>
              <a:t> </a:t>
            </a:r>
            <a:r>
              <a:rPr sz="4400" spc="-5" dirty="0">
                <a:solidFill>
                  <a:srgbClr val="800000"/>
                </a:solidFill>
              </a:rPr>
              <a:t>la</a:t>
            </a:r>
            <a:r>
              <a:rPr sz="4400" spc="-35" dirty="0">
                <a:solidFill>
                  <a:srgbClr val="800000"/>
                </a:solidFill>
              </a:rPr>
              <a:t> </a:t>
            </a:r>
            <a:r>
              <a:rPr sz="4400" spc="-5" dirty="0">
                <a:solidFill>
                  <a:srgbClr val="800000"/>
                </a:solidFill>
              </a:rPr>
              <a:t>Personalidad</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6330" y="1375537"/>
            <a:ext cx="6911340" cy="635000"/>
          </a:xfrm>
          <a:prstGeom prst="rect">
            <a:avLst/>
          </a:prstGeom>
        </p:spPr>
        <p:txBody>
          <a:bodyPr vert="horz" wrap="square" lIns="0" tIns="12700" rIns="0" bIns="0" rtlCol="0">
            <a:spAutoFit/>
          </a:bodyPr>
          <a:lstStyle/>
          <a:p>
            <a:pPr marL="12700" algn="ctr">
              <a:lnSpc>
                <a:spcPct val="100000"/>
              </a:lnSpc>
              <a:spcBef>
                <a:spcPts val="100"/>
              </a:spcBef>
            </a:pPr>
            <a:r>
              <a:rPr lang="es-AR" spc="-95" dirty="0"/>
              <a:t>Actividad</a:t>
            </a:r>
            <a:endParaRPr dirty="0"/>
          </a:p>
        </p:txBody>
      </p:sp>
      <p:sp>
        <p:nvSpPr>
          <p:cNvPr id="3" name="object 3"/>
          <p:cNvSpPr txBox="1"/>
          <p:nvPr/>
        </p:nvSpPr>
        <p:spPr>
          <a:xfrm>
            <a:off x="590203" y="2505583"/>
            <a:ext cx="8147050" cy="3336811"/>
          </a:xfrm>
          <a:prstGeom prst="rect">
            <a:avLst/>
          </a:prstGeom>
        </p:spPr>
        <p:txBody>
          <a:bodyPr vert="horz" wrap="square" lIns="0" tIns="12700" rIns="0" bIns="0" rtlCol="0">
            <a:spAutoFit/>
          </a:bodyPr>
          <a:lstStyle/>
          <a:p>
            <a:pPr marL="347980" marR="714375" indent="-335915">
              <a:lnSpc>
                <a:spcPct val="100000"/>
              </a:lnSpc>
              <a:spcBef>
                <a:spcPts val="100"/>
              </a:spcBef>
              <a:buChar char="•"/>
              <a:tabLst>
                <a:tab pos="347345" algn="l"/>
                <a:tab pos="348615" algn="l"/>
              </a:tabLst>
            </a:pPr>
            <a:r>
              <a:rPr sz="2400" spc="-5" dirty="0">
                <a:solidFill>
                  <a:srgbClr val="002060"/>
                </a:solidFill>
                <a:latin typeface="Arial MT"/>
                <a:cs typeface="Arial MT"/>
              </a:rPr>
              <a:t>Leer el </a:t>
            </a:r>
            <a:r>
              <a:rPr sz="2400" spc="-5" dirty="0" err="1">
                <a:solidFill>
                  <a:srgbClr val="002060"/>
                </a:solidFill>
                <a:latin typeface="Arial MT"/>
                <a:cs typeface="Arial MT"/>
              </a:rPr>
              <a:t>experimento</a:t>
            </a:r>
            <a:r>
              <a:rPr sz="2400" spc="-5" dirty="0">
                <a:solidFill>
                  <a:srgbClr val="002060"/>
                </a:solidFill>
                <a:latin typeface="Arial MT"/>
                <a:cs typeface="Arial MT"/>
              </a:rPr>
              <a:t> </a:t>
            </a:r>
            <a:r>
              <a:rPr sz="2400" spc="-5" dirty="0" err="1">
                <a:solidFill>
                  <a:srgbClr val="002060"/>
                </a:solidFill>
                <a:latin typeface="Arial MT"/>
                <a:cs typeface="Arial MT"/>
              </a:rPr>
              <a:t>Rosenhall</a:t>
            </a:r>
            <a:r>
              <a:rPr lang="es-AR" sz="2400" spc="-5" dirty="0">
                <a:solidFill>
                  <a:srgbClr val="002060"/>
                </a:solidFill>
                <a:latin typeface="Arial MT"/>
                <a:cs typeface="Arial MT"/>
              </a:rPr>
              <a:t> hasta “La experiencia de la hospitalización psiquiátrica” (pag.112)</a:t>
            </a:r>
            <a:r>
              <a:rPr sz="2400" spc="-5" dirty="0">
                <a:solidFill>
                  <a:srgbClr val="002060"/>
                </a:solidFill>
                <a:latin typeface="Arial MT"/>
                <a:cs typeface="Arial MT"/>
              </a:rPr>
              <a:t>.</a:t>
            </a:r>
            <a:endParaRPr sz="2400" dirty="0">
              <a:latin typeface="Arial MT"/>
              <a:cs typeface="Arial MT"/>
            </a:endParaRPr>
          </a:p>
          <a:p>
            <a:pPr marL="347980" marR="5080" indent="-335915">
              <a:lnSpc>
                <a:spcPct val="100000"/>
              </a:lnSpc>
              <a:buChar char="•"/>
              <a:tabLst>
                <a:tab pos="347345" algn="l"/>
                <a:tab pos="348615" algn="l"/>
              </a:tabLst>
            </a:pPr>
            <a:r>
              <a:rPr sz="2400" spc="-5" dirty="0">
                <a:solidFill>
                  <a:srgbClr val="002060"/>
                </a:solidFill>
                <a:latin typeface="Arial MT"/>
                <a:cs typeface="Arial MT"/>
              </a:rPr>
              <a:t>Desde lo </a:t>
            </a:r>
            <a:r>
              <a:rPr sz="2400" dirty="0">
                <a:solidFill>
                  <a:srgbClr val="002060"/>
                </a:solidFill>
                <a:latin typeface="Arial MT"/>
                <a:cs typeface="Arial MT"/>
              </a:rPr>
              <a:t>visto </a:t>
            </a:r>
            <a:r>
              <a:rPr sz="2400" spc="-5" dirty="0">
                <a:solidFill>
                  <a:srgbClr val="002060"/>
                </a:solidFill>
                <a:latin typeface="Arial MT"/>
                <a:cs typeface="Arial MT"/>
              </a:rPr>
              <a:t>en </a:t>
            </a:r>
            <a:r>
              <a:rPr sz="2400" dirty="0">
                <a:solidFill>
                  <a:srgbClr val="002060"/>
                </a:solidFill>
                <a:latin typeface="Arial MT"/>
                <a:cs typeface="Arial MT"/>
              </a:rPr>
              <a:t>clase y </a:t>
            </a:r>
            <a:r>
              <a:rPr sz="2400" spc="-5" dirty="0">
                <a:solidFill>
                  <a:srgbClr val="002060"/>
                </a:solidFill>
                <a:latin typeface="Arial MT"/>
                <a:cs typeface="Arial MT"/>
              </a:rPr>
              <a:t>el texto, </a:t>
            </a:r>
            <a:r>
              <a:rPr lang="es-AR" sz="2400" spc="-5" dirty="0">
                <a:solidFill>
                  <a:srgbClr val="002060"/>
                </a:solidFill>
                <a:latin typeface="Arial MT"/>
                <a:cs typeface="Arial MT"/>
              </a:rPr>
              <a:t>¿</a:t>
            </a:r>
            <a:r>
              <a:rPr sz="2400" spc="-5" dirty="0">
                <a:solidFill>
                  <a:srgbClr val="002060"/>
                </a:solidFill>
                <a:latin typeface="Arial MT"/>
                <a:cs typeface="Arial MT"/>
              </a:rPr>
              <a:t>que </a:t>
            </a:r>
            <a:r>
              <a:rPr sz="2400" dirty="0">
                <a:solidFill>
                  <a:srgbClr val="002060"/>
                </a:solidFill>
                <a:latin typeface="Arial MT"/>
                <a:cs typeface="Arial MT"/>
              </a:rPr>
              <a:t>conclusion </a:t>
            </a:r>
            <a:r>
              <a:rPr sz="2400" spc="-5" dirty="0" err="1">
                <a:solidFill>
                  <a:srgbClr val="002060"/>
                </a:solidFill>
                <a:latin typeface="Arial MT"/>
                <a:cs typeface="Arial MT"/>
              </a:rPr>
              <a:t>destaca</a:t>
            </a:r>
            <a:r>
              <a:rPr sz="2400" spc="-5" dirty="0">
                <a:solidFill>
                  <a:srgbClr val="002060"/>
                </a:solidFill>
                <a:latin typeface="Arial MT"/>
                <a:cs typeface="Arial MT"/>
              </a:rPr>
              <a:t> </a:t>
            </a:r>
            <a:r>
              <a:rPr sz="2400" spc="-655" dirty="0">
                <a:solidFill>
                  <a:srgbClr val="002060"/>
                </a:solidFill>
                <a:latin typeface="Arial MT"/>
                <a:cs typeface="Arial MT"/>
              </a:rPr>
              <a:t> </a:t>
            </a:r>
            <a:r>
              <a:rPr sz="2400" dirty="0">
                <a:solidFill>
                  <a:srgbClr val="002060"/>
                </a:solidFill>
                <a:latin typeface="Arial MT"/>
                <a:cs typeface="Arial MT"/>
              </a:rPr>
              <a:t>m</a:t>
            </a:r>
            <a:r>
              <a:rPr lang="es-AR" sz="2400" dirty="0">
                <a:solidFill>
                  <a:srgbClr val="002060"/>
                </a:solidFill>
                <a:latin typeface="Arial MT"/>
                <a:cs typeface="Arial MT"/>
              </a:rPr>
              <a:t>á</a:t>
            </a:r>
            <a:r>
              <a:rPr sz="2400" dirty="0">
                <a:solidFill>
                  <a:srgbClr val="002060"/>
                </a:solidFill>
                <a:latin typeface="Arial MT"/>
                <a:cs typeface="Arial MT"/>
              </a:rPr>
              <a:t>s?</a:t>
            </a:r>
            <a:endParaRPr sz="2400" dirty="0">
              <a:latin typeface="Arial MT"/>
              <a:cs typeface="Arial MT"/>
            </a:endParaRPr>
          </a:p>
          <a:p>
            <a:pPr marL="347980" marR="159385" indent="-335915">
              <a:lnSpc>
                <a:spcPct val="100000"/>
              </a:lnSpc>
              <a:buChar char="•"/>
              <a:tabLst>
                <a:tab pos="347345" algn="l"/>
                <a:tab pos="348615" algn="l"/>
              </a:tabLst>
            </a:pPr>
            <a:r>
              <a:rPr sz="2400" spc="-5" dirty="0">
                <a:solidFill>
                  <a:srgbClr val="002060"/>
                </a:solidFill>
                <a:latin typeface="Arial MT"/>
                <a:cs typeface="Arial MT"/>
              </a:rPr>
              <a:t>Si pudiera actuar </a:t>
            </a:r>
            <a:r>
              <a:rPr sz="2400" dirty="0">
                <a:solidFill>
                  <a:srgbClr val="002060"/>
                </a:solidFill>
                <a:latin typeface="Arial MT"/>
                <a:cs typeface="Arial MT"/>
              </a:rPr>
              <a:t>sobre </a:t>
            </a:r>
            <a:r>
              <a:rPr sz="2400" spc="-5" dirty="0">
                <a:solidFill>
                  <a:srgbClr val="002060"/>
                </a:solidFill>
                <a:latin typeface="Arial MT"/>
                <a:cs typeface="Arial MT"/>
              </a:rPr>
              <a:t>la </a:t>
            </a:r>
            <a:r>
              <a:rPr sz="2400" spc="-5" dirty="0" err="1">
                <a:solidFill>
                  <a:srgbClr val="002060"/>
                </a:solidFill>
                <a:latin typeface="Arial MT"/>
                <a:cs typeface="Arial MT"/>
              </a:rPr>
              <a:t>instituci</a:t>
            </a:r>
            <a:r>
              <a:rPr lang="es-AR" sz="2400" spc="-5" dirty="0" err="1">
                <a:solidFill>
                  <a:srgbClr val="002060"/>
                </a:solidFill>
                <a:latin typeface="Arial MT"/>
                <a:cs typeface="Arial MT"/>
              </a:rPr>
              <a:t>ó</a:t>
            </a:r>
            <a:r>
              <a:rPr sz="2400" spc="-5" dirty="0">
                <a:solidFill>
                  <a:srgbClr val="002060"/>
                </a:solidFill>
                <a:latin typeface="Arial MT"/>
                <a:cs typeface="Arial MT"/>
              </a:rPr>
              <a:t>n que forma parte del </a:t>
            </a:r>
            <a:r>
              <a:rPr sz="2400" spc="-655" dirty="0">
                <a:solidFill>
                  <a:srgbClr val="002060"/>
                </a:solidFill>
                <a:latin typeface="Arial MT"/>
                <a:cs typeface="Arial MT"/>
              </a:rPr>
              <a:t> </a:t>
            </a:r>
            <a:r>
              <a:rPr sz="2400" spc="-5" dirty="0">
                <a:solidFill>
                  <a:srgbClr val="002060"/>
                </a:solidFill>
                <a:latin typeface="Arial MT"/>
                <a:cs typeface="Arial MT"/>
              </a:rPr>
              <a:t>experimento, </a:t>
            </a:r>
            <a:r>
              <a:rPr lang="es-AR" sz="2400" spc="-5" dirty="0">
                <a:solidFill>
                  <a:srgbClr val="002060"/>
                </a:solidFill>
                <a:latin typeface="Arial MT"/>
                <a:cs typeface="Arial MT"/>
              </a:rPr>
              <a:t>¿</a:t>
            </a:r>
            <a:r>
              <a:rPr sz="2400" spc="-5" dirty="0">
                <a:solidFill>
                  <a:srgbClr val="002060"/>
                </a:solidFill>
                <a:latin typeface="Arial MT"/>
                <a:cs typeface="Arial MT"/>
              </a:rPr>
              <a:t>donde </a:t>
            </a:r>
            <a:r>
              <a:rPr sz="2400" spc="-5" dirty="0" err="1">
                <a:solidFill>
                  <a:srgbClr val="002060"/>
                </a:solidFill>
                <a:latin typeface="Arial MT"/>
                <a:cs typeface="Arial MT"/>
              </a:rPr>
              <a:t>har</a:t>
            </a:r>
            <a:r>
              <a:rPr lang="es-AR" sz="2400" spc="-5" dirty="0">
                <a:solidFill>
                  <a:srgbClr val="002060"/>
                </a:solidFill>
                <a:latin typeface="Arial MT"/>
                <a:cs typeface="Arial MT"/>
              </a:rPr>
              <a:t>í</a:t>
            </a:r>
            <a:r>
              <a:rPr sz="2400" spc="-5" dirty="0">
                <a:solidFill>
                  <a:srgbClr val="002060"/>
                </a:solidFill>
                <a:latin typeface="Arial MT"/>
                <a:cs typeface="Arial MT"/>
              </a:rPr>
              <a:t>a </a:t>
            </a:r>
            <a:r>
              <a:rPr sz="2400" dirty="0">
                <a:solidFill>
                  <a:srgbClr val="002060"/>
                </a:solidFill>
                <a:latin typeface="Arial MT"/>
                <a:cs typeface="Arial MT"/>
              </a:rPr>
              <a:t>su </a:t>
            </a:r>
            <a:r>
              <a:rPr sz="2400" spc="-5" dirty="0">
                <a:solidFill>
                  <a:srgbClr val="002060"/>
                </a:solidFill>
                <a:latin typeface="Arial MT"/>
                <a:cs typeface="Arial MT"/>
              </a:rPr>
              <a:t>primer </a:t>
            </a:r>
            <a:r>
              <a:rPr sz="2400" spc="-5" dirty="0" err="1">
                <a:solidFill>
                  <a:srgbClr val="002060"/>
                </a:solidFill>
                <a:latin typeface="Arial MT"/>
                <a:cs typeface="Arial MT"/>
              </a:rPr>
              <a:t>intervenci</a:t>
            </a:r>
            <a:r>
              <a:rPr lang="es-AR" sz="2400" spc="-5" dirty="0" err="1">
                <a:solidFill>
                  <a:srgbClr val="002060"/>
                </a:solidFill>
                <a:latin typeface="Arial MT"/>
                <a:cs typeface="Arial MT"/>
              </a:rPr>
              <a:t>ó</a:t>
            </a:r>
            <a:r>
              <a:rPr sz="2400" spc="-5" dirty="0">
                <a:solidFill>
                  <a:srgbClr val="002060"/>
                </a:solidFill>
                <a:latin typeface="Arial MT"/>
                <a:cs typeface="Arial MT"/>
              </a:rPr>
              <a:t>n de </a:t>
            </a:r>
            <a:r>
              <a:rPr sz="2400" dirty="0">
                <a:solidFill>
                  <a:srgbClr val="002060"/>
                </a:solidFill>
                <a:latin typeface="Arial MT"/>
                <a:cs typeface="Arial MT"/>
              </a:rPr>
              <a:t> cambio </a:t>
            </a:r>
            <a:r>
              <a:rPr sz="2400" spc="-5" dirty="0">
                <a:solidFill>
                  <a:srgbClr val="002060"/>
                </a:solidFill>
                <a:latin typeface="Arial MT"/>
                <a:cs typeface="Arial MT"/>
              </a:rPr>
              <a:t>en el personal que lidia </a:t>
            </a:r>
            <a:r>
              <a:rPr sz="2400" dirty="0">
                <a:solidFill>
                  <a:srgbClr val="002060"/>
                </a:solidFill>
                <a:latin typeface="Arial MT"/>
                <a:cs typeface="Arial MT"/>
              </a:rPr>
              <a:t>con </a:t>
            </a:r>
            <a:r>
              <a:rPr sz="2400" spc="-5" dirty="0">
                <a:solidFill>
                  <a:srgbClr val="002060"/>
                </a:solidFill>
                <a:latin typeface="Arial MT"/>
                <a:cs typeface="Arial MT"/>
              </a:rPr>
              <a:t>estos </a:t>
            </a:r>
            <a:r>
              <a:rPr sz="2400" dirty="0">
                <a:solidFill>
                  <a:srgbClr val="002060"/>
                </a:solidFill>
                <a:latin typeface="Arial MT"/>
                <a:cs typeface="Arial MT"/>
              </a:rPr>
              <a:t> </a:t>
            </a:r>
            <a:r>
              <a:rPr sz="2400" spc="-5" dirty="0">
                <a:solidFill>
                  <a:srgbClr val="002060"/>
                </a:solidFill>
                <a:latin typeface="Arial MT"/>
                <a:cs typeface="Arial MT"/>
              </a:rPr>
              <a:t>padecimientos?</a:t>
            </a:r>
            <a:endParaRPr sz="2400" dirty="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2743200"/>
            <a:ext cx="4486910" cy="635000"/>
          </a:xfrm>
          <a:prstGeom prst="rect">
            <a:avLst/>
          </a:prstGeom>
        </p:spPr>
        <p:txBody>
          <a:bodyPr vert="horz" wrap="square" lIns="0" tIns="12700" rIns="0" bIns="0" rtlCol="0">
            <a:spAutoFit/>
          </a:bodyPr>
          <a:lstStyle/>
          <a:p>
            <a:pPr marL="12700" algn="ctr">
              <a:lnSpc>
                <a:spcPct val="100000"/>
              </a:lnSpc>
              <a:spcBef>
                <a:spcPts val="100"/>
              </a:spcBef>
            </a:pPr>
            <a:r>
              <a:rPr spc="-5" dirty="0" err="1"/>
              <a:t>Monograf</a:t>
            </a:r>
            <a:r>
              <a:rPr lang="es-AR" spc="-5" dirty="0"/>
              <a:t>í</a:t>
            </a:r>
            <a:r>
              <a:rPr spc="-5" dirty="0"/>
              <a:t>a</a:t>
            </a:r>
            <a:r>
              <a:rPr lang="es-AR" spc="-5" dirty="0"/>
              <a:t>s</a:t>
            </a:r>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0498" y="3111500"/>
            <a:ext cx="3723004" cy="635000"/>
          </a:xfrm>
          <a:prstGeom prst="rect">
            <a:avLst/>
          </a:prstGeom>
        </p:spPr>
        <p:txBody>
          <a:bodyPr vert="horz" wrap="square" lIns="0" tIns="12700" rIns="0" bIns="0" rtlCol="0">
            <a:spAutoFit/>
          </a:bodyPr>
          <a:lstStyle/>
          <a:p>
            <a:pPr marL="12700">
              <a:lnSpc>
                <a:spcPct val="100000"/>
              </a:lnSpc>
              <a:spcBef>
                <a:spcPts val="100"/>
              </a:spcBef>
            </a:pPr>
            <a:r>
              <a:rPr spc="-5" dirty="0"/>
              <a:t>Muchas</a:t>
            </a:r>
            <a:r>
              <a:rPr spc="-90" dirty="0"/>
              <a:t> </a:t>
            </a:r>
            <a:r>
              <a:rPr spc="-5" dirty="0"/>
              <a:t>gracias!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90600" y="2971800"/>
            <a:ext cx="7367905" cy="1367041"/>
          </a:xfrm>
          <a:prstGeom prst="rect">
            <a:avLst/>
          </a:prstGeom>
        </p:spPr>
        <p:txBody>
          <a:bodyPr vert="horz" wrap="square" lIns="0" tIns="12700" rIns="0" bIns="0" rtlCol="0">
            <a:spAutoFit/>
          </a:bodyPr>
          <a:lstStyle/>
          <a:p>
            <a:pPr marL="12700" algn="ctr">
              <a:lnSpc>
                <a:spcPct val="100000"/>
              </a:lnSpc>
              <a:spcBef>
                <a:spcPts val="100"/>
              </a:spcBef>
            </a:pPr>
            <a:r>
              <a:rPr lang="es-AR" sz="4400" spc="-10" dirty="0">
                <a:solidFill>
                  <a:srgbClr val="800000"/>
                </a:solidFill>
              </a:rPr>
              <a:t>Experimento de </a:t>
            </a:r>
            <a:r>
              <a:rPr lang="es-AR" sz="4400" spc="-10" dirty="0" err="1">
                <a:solidFill>
                  <a:srgbClr val="800000"/>
                </a:solidFill>
              </a:rPr>
              <a:t>Rosenhal</a:t>
            </a:r>
            <a:br>
              <a:rPr lang="es-AR" sz="4400" spc="-10" dirty="0">
                <a:solidFill>
                  <a:srgbClr val="800000"/>
                </a:solidFill>
              </a:rPr>
            </a:br>
            <a:r>
              <a:rPr lang="es-AR" sz="4400" spc="-10" dirty="0">
                <a:solidFill>
                  <a:srgbClr val="800000"/>
                </a:solidFill>
              </a:rPr>
              <a:t>1976</a:t>
            </a:r>
            <a:endParaRPr sz="4400" dirty="0"/>
          </a:p>
        </p:txBody>
      </p:sp>
    </p:spTree>
    <p:extLst>
      <p:ext uri="{BB962C8B-B14F-4D97-AF65-F5344CB8AC3E}">
        <p14:creationId xmlns:p14="http://schemas.microsoft.com/office/powerpoint/2010/main" val="134706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1295400"/>
            <a:ext cx="6911340" cy="635000"/>
          </a:xfrm>
          <a:prstGeom prst="rect">
            <a:avLst/>
          </a:prstGeom>
        </p:spPr>
        <p:txBody>
          <a:bodyPr vert="horz" wrap="square" lIns="0" tIns="12700" rIns="0" bIns="0" rtlCol="0">
            <a:spAutoFit/>
          </a:bodyPr>
          <a:lstStyle/>
          <a:p>
            <a:pPr marL="12700">
              <a:lnSpc>
                <a:spcPct val="100000"/>
              </a:lnSpc>
              <a:spcBef>
                <a:spcPts val="100"/>
              </a:spcBef>
            </a:pPr>
            <a:r>
              <a:rPr lang="es-AR" sz="4000" spc="-10" dirty="0">
                <a:solidFill>
                  <a:srgbClr val="800000"/>
                </a:solidFill>
              </a:rPr>
              <a:t>Experimento de </a:t>
            </a:r>
            <a:r>
              <a:rPr lang="es-AR" sz="4000" spc="-10" dirty="0" err="1">
                <a:solidFill>
                  <a:srgbClr val="800000"/>
                </a:solidFill>
              </a:rPr>
              <a:t>Rosenhal</a:t>
            </a:r>
            <a:endParaRPr dirty="0"/>
          </a:p>
        </p:txBody>
      </p:sp>
      <p:sp>
        <p:nvSpPr>
          <p:cNvPr id="3" name="object 3"/>
          <p:cNvSpPr txBox="1"/>
          <p:nvPr/>
        </p:nvSpPr>
        <p:spPr>
          <a:xfrm>
            <a:off x="590203" y="2505583"/>
            <a:ext cx="8147050" cy="2980303"/>
          </a:xfrm>
          <a:prstGeom prst="rect">
            <a:avLst/>
          </a:prstGeom>
        </p:spPr>
        <p:txBody>
          <a:bodyPr vert="horz" wrap="square" lIns="0" tIns="12700" rIns="0" bIns="0" rtlCol="0">
            <a:spAutoFit/>
          </a:bodyPr>
          <a:lstStyle/>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La “locura” puede ser muy cultural: una práctica aceptada en una puede ser catalogada de “locura” en otra.</a:t>
            </a:r>
          </a:p>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Según el DSM, los síntomas y signos de los trastornos psicóticos son características de quien los posee. Pero, y si en verdad el diagnostico tiene más que ver con quien hace tal juicio y/o con el contexto?</a:t>
            </a:r>
          </a:p>
        </p:txBody>
      </p:sp>
    </p:spTree>
    <p:extLst>
      <p:ext uri="{BB962C8B-B14F-4D97-AF65-F5344CB8AC3E}">
        <p14:creationId xmlns:p14="http://schemas.microsoft.com/office/powerpoint/2010/main" val="1683512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1295400"/>
            <a:ext cx="6911340" cy="635000"/>
          </a:xfrm>
          <a:prstGeom prst="rect">
            <a:avLst/>
          </a:prstGeom>
        </p:spPr>
        <p:txBody>
          <a:bodyPr vert="horz" wrap="square" lIns="0" tIns="12700" rIns="0" bIns="0" rtlCol="0">
            <a:spAutoFit/>
          </a:bodyPr>
          <a:lstStyle/>
          <a:p>
            <a:pPr marL="12700">
              <a:lnSpc>
                <a:spcPct val="100000"/>
              </a:lnSpc>
              <a:spcBef>
                <a:spcPts val="100"/>
              </a:spcBef>
            </a:pPr>
            <a:r>
              <a:rPr lang="es-AR" sz="4000" spc="-10" dirty="0">
                <a:solidFill>
                  <a:srgbClr val="800000"/>
                </a:solidFill>
              </a:rPr>
              <a:t>Experimento de </a:t>
            </a:r>
            <a:r>
              <a:rPr lang="es-AR" sz="4000" spc="-10" dirty="0" err="1">
                <a:solidFill>
                  <a:srgbClr val="800000"/>
                </a:solidFill>
              </a:rPr>
              <a:t>Rosenhal</a:t>
            </a:r>
            <a:endParaRPr dirty="0"/>
          </a:p>
        </p:txBody>
      </p:sp>
      <p:sp>
        <p:nvSpPr>
          <p:cNvPr id="3" name="object 3"/>
          <p:cNvSpPr txBox="1"/>
          <p:nvPr/>
        </p:nvSpPr>
        <p:spPr>
          <a:xfrm>
            <a:off x="609600" y="2438400"/>
            <a:ext cx="8147050" cy="4152419"/>
          </a:xfrm>
          <a:prstGeom prst="rect">
            <a:avLst/>
          </a:prstGeom>
        </p:spPr>
        <p:txBody>
          <a:bodyPr vert="horz" wrap="square" lIns="0" tIns="12700" rIns="0" bIns="0" rtlCol="0">
            <a:spAutoFit/>
          </a:bodyPr>
          <a:lstStyle/>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Idea: ingresar personas sanas en un hospital psiquiátrico. Si los trastornos psicóticos de verdad fuesen cualidades del observado, los sanos resaltarían inmediatamente</a:t>
            </a:r>
          </a:p>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8 sanos en 12 clínicas</a:t>
            </a:r>
          </a:p>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19 días en promedio</a:t>
            </a:r>
          </a:p>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Síntomas: alucinaciones auditivas</a:t>
            </a:r>
          </a:p>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Inmediatamente luego de ser admitidos, dejaron de fingir síntomas</a:t>
            </a:r>
          </a:p>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Su objetivo era ser dados de alta</a:t>
            </a:r>
          </a:p>
          <a:p>
            <a:pPr marL="347980" marR="714375" indent="-335915">
              <a:lnSpc>
                <a:spcPct val="100000"/>
              </a:lnSpc>
              <a:spcBef>
                <a:spcPts val="100"/>
              </a:spcBef>
              <a:buChar char="•"/>
              <a:tabLst>
                <a:tab pos="347345" algn="l"/>
                <a:tab pos="348615" algn="l"/>
              </a:tabLst>
            </a:pPr>
            <a:endParaRPr lang="es-ES" sz="2400" spc="-5" dirty="0">
              <a:solidFill>
                <a:srgbClr val="002060"/>
              </a:solidFill>
              <a:latin typeface="Arial MT"/>
              <a:cs typeface="Arial MT"/>
            </a:endParaRPr>
          </a:p>
        </p:txBody>
      </p:sp>
    </p:spTree>
    <p:extLst>
      <p:ext uri="{BB962C8B-B14F-4D97-AF65-F5344CB8AC3E}">
        <p14:creationId xmlns:p14="http://schemas.microsoft.com/office/powerpoint/2010/main" val="66241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1295400"/>
            <a:ext cx="6911340" cy="635000"/>
          </a:xfrm>
          <a:prstGeom prst="rect">
            <a:avLst/>
          </a:prstGeom>
        </p:spPr>
        <p:txBody>
          <a:bodyPr vert="horz" wrap="square" lIns="0" tIns="12700" rIns="0" bIns="0" rtlCol="0">
            <a:spAutoFit/>
          </a:bodyPr>
          <a:lstStyle/>
          <a:p>
            <a:pPr marL="12700" algn="ctr">
              <a:lnSpc>
                <a:spcPct val="100000"/>
              </a:lnSpc>
              <a:spcBef>
                <a:spcPts val="100"/>
              </a:spcBef>
            </a:pPr>
            <a:r>
              <a:rPr lang="es-AR" sz="4000" spc="-10" dirty="0">
                <a:solidFill>
                  <a:srgbClr val="800000"/>
                </a:solidFill>
              </a:rPr>
              <a:t>Resultados</a:t>
            </a:r>
            <a:endParaRPr lang="es-AR" dirty="0"/>
          </a:p>
        </p:txBody>
      </p:sp>
      <p:sp>
        <p:nvSpPr>
          <p:cNvPr id="3" name="object 3"/>
          <p:cNvSpPr txBox="1"/>
          <p:nvPr/>
        </p:nvSpPr>
        <p:spPr>
          <a:xfrm>
            <a:off x="685800" y="2362200"/>
            <a:ext cx="8147050" cy="2610971"/>
          </a:xfrm>
          <a:prstGeom prst="rect">
            <a:avLst/>
          </a:prstGeom>
        </p:spPr>
        <p:txBody>
          <a:bodyPr vert="horz" wrap="square" lIns="0" tIns="12700" rIns="0" bIns="0" rtlCol="0">
            <a:spAutoFit/>
          </a:bodyPr>
          <a:lstStyle/>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Un pseudopaciente fue diagnosticado con esquizofrenia</a:t>
            </a:r>
          </a:p>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Los otros, dados de alta como “esquizofrenia en remisión”. Esto es importante, ya que significa que nunca dejaron de estar enfermos a los ojos de los profesionales, incluso ante repetidas interacciones con el personal.</a:t>
            </a:r>
          </a:p>
        </p:txBody>
      </p:sp>
    </p:spTree>
    <p:extLst>
      <p:ext uri="{BB962C8B-B14F-4D97-AF65-F5344CB8AC3E}">
        <p14:creationId xmlns:p14="http://schemas.microsoft.com/office/powerpoint/2010/main" val="23324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1295400"/>
            <a:ext cx="6911340" cy="635000"/>
          </a:xfrm>
          <a:prstGeom prst="rect">
            <a:avLst/>
          </a:prstGeom>
        </p:spPr>
        <p:txBody>
          <a:bodyPr vert="horz" wrap="square" lIns="0" tIns="12700" rIns="0" bIns="0" rtlCol="0">
            <a:spAutoFit/>
          </a:bodyPr>
          <a:lstStyle/>
          <a:p>
            <a:pPr marL="12700" algn="ctr">
              <a:lnSpc>
                <a:spcPct val="100000"/>
              </a:lnSpc>
              <a:spcBef>
                <a:spcPts val="100"/>
              </a:spcBef>
            </a:pPr>
            <a:r>
              <a:rPr lang="es-AR" sz="4000" spc="-10" dirty="0">
                <a:solidFill>
                  <a:srgbClr val="800000"/>
                </a:solidFill>
              </a:rPr>
              <a:t>Resultados</a:t>
            </a:r>
            <a:endParaRPr lang="es-AR" dirty="0"/>
          </a:p>
        </p:txBody>
      </p:sp>
      <p:sp>
        <p:nvSpPr>
          <p:cNvPr id="3" name="object 3"/>
          <p:cNvSpPr txBox="1"/>
          <p:nvPr/>
        </p:nvSpPr>
        <p:spPr>
          <a:xfrm>
            <a:off x="685800" y="2514600"/>
            <a:ext cx="8147050" cy="2980303"/>
          </a:xfrm>
          <a:prstGeom prst="rect">
            <a:avLst/>
          </a:prstGeom>
        </p:spPr>
        <p:txBody>
          <a:bodyPr vert="horz" wrap="square" lIns="0" tIns="12700" rIns="0" bIns="0" rtlCol="0">
            <a:spAutoFit/>
          </a:bodyPr>
          <a:lstStyle/>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Muchos pacientes SÍ los reconocieron como sanos, y se lo comentaron al personal. </a:t>
            </a:r>
          </a:p>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¿Por que un profesional no lo notaria pero sí un paciente? El profesional esta mas inclinado a realizar un falso positivo que un falso negativo: es menos grave diagnosticar cuando no hay enfermedad, que no ofrecer el tratamiento cuando la hay. ¿Pero, en verdad es tanto más preferible?</a:t>
            </a:r>
          </a:p>
        </p:txBody>
      </p:sp>
    </p:spTree>
    <p:extLst>
      <p:ext uri="{BB962C8B-B14F-4D97-AF65-F5344CB8AC3E}">
        <p14:creationId xmlns:p14="http://schemas.microsoft.com/office/powerpoint/2010/main" val="190100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3655" y="1295400"/>
            <a:ext cx="6911340" cy="635000"/>
          </a:xfrm>
          <a:prstGeom prst="rect">
            <a:avLst/>
          </a:prstGeom>
        </p:spPr>
        <p:txBody>
          <a:bodyPr vert="horz" wrap="square" lIns="0" tIns="12700" rIns="0" bIns="0" rtlCol="0">
            <a:spAutoFit/>
          </a:bodyPr>
          <a:lstStyle/>
          <a:p>
            <a:pPr marL="12700" algn="ctr">
              <a:lnSpc>
                <a:spcPct val="100000"/>
              </a:lnSpc>
              <a:spcBef>
                <a:spcPts val="100"/>
              </a:spcBef>
            </a:pPr>
            <a:r>
              <a:rPr lang="es-AR" sz="4000" spc="-10" dirty="0">
                <a:solidFill>
                  <a:srgbClr val="800000"/>
                </a:solidFill>
              </a:rPr>
              <a:t>Sesgo de confirmación</a:t>
            </a:r>
            <a:endParaRPr lang="es-AR" dirty="0"/>
          </a:p>
        </p:txBody>
      </p:sp>
      <p:sp>
        <p:nvSpPr>
          <p:cNvPr id="3" name="object 3"/>
          <p:cNvSpPr txBox="1"/>
          <p:nvPr/>
        </p:nvSpPr>
        <p:spPr>
          <a:xfrm>
            <a:off x="685800" y="2209800"/>
            <a:ext cx="8147050" cy="4113947"/>
          </a:xfrm>
          <a:prstGeom prst="rect">
            <a:avLst/>
          </a:prstGeom>
        </p:spPr>
        <p:txBody>
          <a:bodyPr vert="horz" wrap="square" lIns="0" tIns="12700" rIns="0" bIns="0" rtlCol="0">
            <a:spAutoFit/>
          </a:bodyPr>
          <a:lstStyle/>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Todo de las biografías de los pseudopacientes era interpretado como causa de la psicosis. </a:t>
            </a:r>
          </a:p>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Un pseudopaciente paseaba por el hospital, y el profesional pregunta: “nervioso, señor X”, “no, aburrido”.</a:t>
            </a:r>
          </a:p>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Otro pseudopaciente se presentaba en la cafetería media hora antes de la comida. Según el psiquiatra, “signo de fijación oral”. Pero jamás pensó que “en un hospital hay poco que sea digno de ser esperado excepto por la comida”.</a:t>
            </a:r>
          </a:p>
          <a:p>
            <a:pPr marL="347980" marR="714375" indent="-335915">
              <a:lnSpc>
                <a:spcPct val="100000"/>
              </a:lnSpc>
              <a:spcBef>
                <a:spcPts val="100"/>
              </a:spcBef>
              <a:buChar char="•"/>
              <a:tabLst>
                <a:tab pos="347345" algn="l"/>
                <a:tab pos="348615" algn="l"/>
              </a:tabLst>
            </a:pPr>
            <a:endParaRPr lang="es-ES" sz="2400" spc="-5" dirty="0">
              <a:solidFill>
                <a:srgbClr val="002060"/>
              </a:solidFill>
              <a:latin typeface="Arial MT"/>
              <a:cs typeface="Arial MT"/>
            </a:endParaRPr>
          </a:p>
        </p:txBody>
      </p:sp>
    </p:spTree>
    <p:extLst>
      <p:ext uri="{BB962C8B-B14F-4D97-AF65-F5344CB8AC3E}">
        <p14:creationId xmlns:p14="http://schemas.microsoft.com/office/powerpoint/2010/main" val="261778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219200"/>
            <a:ext cx="6911340" cy="635000"/>
          </a:xfrm>
          <a:prstGeom prst="rect">
            <a:avLst/>
          </a:prstGeom>
        </p:spPr>
        <p:txBody>
          <a:bodyPr vert="horz" wrap="square" lIns="0" tIns="12700" rIns="0" bIns="0" rtlCol="0">
            <a:spAutoFit/>
          </a:bodyPr>
          <a:lstStyle/>
          <a:p>
            <a:pPr marL="12700" algn="ctr">
              <a:lnSpc>
                <a:spcPct val="100000"/>
              </a:lnSpc>
              <a:spcBef>
                <a:spcPts val="100"/>
              </a:spcBef>
            </a:pPr>
            <a:r>
              <a:rPr lang="es-AR" sz="4000" spc="-10" dirty="0">
                <a:solidFill>
                  <a:srgbClr val="800000"/>
                </a:solidFill>
              </a:rPr>
              <a:t>Sesgo de confirmación</a:t>
            </a:r>
            <a:endParaRPr lang="es-AR" dirty="0"/>
          </a:p>
        </p:txBody>
      </p:sp>
      <p:sp>
        <p:nvSpPr>
          <p:cNvPr id="3" name="object 3"/>
          <p:cNvSpPr txBox="1"/>
          <p:nvPr/>
        </p:nvSpPr>
        <p:spPr>
          <a:xfrm>
            <a:off x="685800" y="1981200"/>
            <a:ext cx="8147050" cy="4470455"/>
          </a:xfrm>
          <a:prstGeom prst="rect">
            <a:avLst/>
          </a:prstGeom>
        </p:spPr>
        <p:txBody>
          <a:bodyPr vert="horz" wrap="square" lIns="0" tIns="12700" rIns="0" bIns="0" rtlCol="0">
            <a:spAutoFit/>
          </a:bodyPr>
          <a:lstStyle/>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Otro ejemplo; los pseudopacientes anotaban constantemente las experiencias. Esto hizo pensar a muchos pacientes que seguro eran periodistas o evaluadores de calidad infiltrados. Sin embargo, el personal paso por alto estas preocupaciones. Jamás siquiera preguntaron qué escribían. </a:t>
            </a:r>
          </a:p>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Una enfermera anota “el paciente esta ocupado con su costumbre habitual de escribir”. </a:t>
            </a:r>
          </a:p>
          <a:p>
            <a:pPr marL="347980" marR="714375" indent="-335915">
              <a:lnSpc>
                <a:spcPct val="100000"/>
              </a:lnSpc>
              <a:spcBef>
                <a:spcPts val="100"/>
              </a:spcBef>
              <a:buChar char="•"/>
              <a:tabLst>
                <a:tab pos="347345" algn="l"/>
                <a:tab pos="348615" algn="l"/>
              </a:tabLst>
            </a:pPr>
            <a:r>
              <a:rPr lang="es-ES" sz="2400" spc="-5" dirty="0">
                <a:solidFill>
                  <a:srgbClr val="002060"/>
                </a:solidFill>
                <a:latin typeface="Arial MT"/>
                <a:cs typeface="Arial MT"/>
              </a:rPr>
              <a:t>“Si paciente esta en hospital, debe estar trastornado, y si esta trastornado, debe estar escribiendo patológica o compulsivamente como signo de su enfermedad”.</a:t>
            </a:r>
          </a:p>
        </p:txBody>
      </p:sp>
    </p:spTree>
    <p:extLst>
      <p:ext uri="{BB962C8B-B14F-4D97-AF65-F5344CB8AC3E}">
        <p14:creationId xmlns:p14="http://schemas.microsoft.com/office/powerpoint/2010/main" val="4112788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90600" y="2971800"/>
            <a:ext cx="7367905" cy="1367041"/>
          </a:xfrm>
          <a:prstGeom prst="rect">
            <a:avLst/>
          </a:prstGeom>
        </p:spPr>
        <p:txBody>
          <a:bodyPr vert="horz" wrap="square" lIns="0" tIns="12700" rIns="0" bIns="0" rtlCol="0">
            <a:spAutoFit/>
          </a:bodyPr>
          <a:lstStyle/>
          <a:p>
            <a:pPr marL="12700" algn="ctr">
              <a:lnSpc>
                <a:spcPct val="100000"/>
              </a:lnSpc>
              <a:spcBef>
                <a:spcPts val="100"/>
              </a:spcBef>
            </a:pPr>
            <a:r>
              <a:rPr lang="es-AR" sz="4400" spc="-10" dirty="0">
                <a:solidFill>
                  <a:srgbClr val="800000"/>
                </a:solidFill>
              </a:rPr>
              <a:t>Experimento de </a:t>
            </a:r>
            <a:r>
              <a:rPr lang="es-AR" sz="4400" spc="-10" dirty="0" err="1">
                <a:solidFill>
                  <a:srgbClr val="800000"/>
                </a:solidFill>
              </a:rPr>
              <a:t>Rosenhal</a:t>
            </a:r>
            <a:br>
              <a:rPr lang="es-AR" sz="4400" spc="-10" dirty="0">
                <a:solidFill>
                  <a:srgbClr val="800000"/>
                </a:solidFill>
              </a:rPr>
            </a:br>
            <a:r>
              <a:rPr lang="es-AR" sz="4400" spc="-10" dirty="0">
                <a:solidFill>
                  <a:srgbClr val="800000"/>
                </a:solidFill>
              </a:rPr>
              <a:t>video</a:t>
            </a:r>
            <a:endParaRPr sz="4400" dirty="0"/>
          </a:p>
        </p:txBody>
      </p:sp>
    </p:spTree>
    <p:extLst>
      <p:ext uri="{BB962C8B-B14F-4D97-AF65-F5344CB8AC3E}">
        <p14:creationId xmlns:p14="http://schemas.microsoft.com/office/powerpoint/2010/main" val="3887520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526</Words>
  <Application>Microsoft Office PowerPoint</Application>
  <PresentationFormat>Presentación en pantalla (4:3)</PresentationFormat>
  <Paragraphs>38</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Arial MT</vt:lpstr>
      <vt:lpstr>Calibri</vt:lpstr>
      <vt:lpstr>Office Theme</vt:lpstr>
      <vt:lpstr>Psicología de la Personalidad</vt:lpstr>
      <vt:lpstr>Experimento de Rosenhal 1976</vt:lpstr>
      <vt:lpstr>Experimento de Rosenhal</vt:lpstr>
      <vt:lpstr>Experimento de Rosenhal</vt:lpstr>
      <vt:lpstr>Resultados</vt:lpstr>
      <vt:lpstr>Resultados</vt:lpstr>
      <vt:lpstr>Sesgo de confirmación</vt:lpstr>
      <vt:lpstr>Sesgo de confirmación</vt:lpstr>
      <vt:lpstr>Experimento de Rosenhal video</vt:lpstr>
      <vt:lpstr>Actividad</vt:lpstr>
      <vt:lpstr>Monografías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Practica N 4 - 2022.pptx</dc:title>
  <cp:lastModifiedBy>Felipe Aguirre</cp:lastModifiedBy>
  <cp:revision>3</cp:revision>
  <dcterms:created xsi:type="dcterms:W3CDTF">2023-05-05T00:23:57Z</dcterms:created>
  <dcterms:modified xsi:type="dcterms:W3CDTF">2023-05-05T00:49:31Z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