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64" r:id="rId11"/>
    <p:sldId id="265" r:id="rId12"/>
    <p:sldId id="266" r:id="rId13"/>
    <p:sldId id="270" r:id="rId14"/>
    <p:sldId id="271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6:57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 73 24575,'-50'0'0,"47"0"0,32 0 0,46 3 0,101 19 0,-103-11 0,115 2 0,-185-13 0,27 0 0,0 0 0,0 2 0,53 10 0,14 0 0,-1 0 0,-62-5 0,50 1 0,4 2 0,-32-4 0,-1-3 0,81-4 0,49 2 0,-108 11 0,-54-7 0,-1-1 0,31 0 0,1766-3 0,-855-3 0,-946 1 0,-1-1 0,35-7 0,30-4 0,10 1 0,-67 7 0,51-2 0,-45 5 0,1-1 0,32-8 0,-21 3 0,-42 8 0,1 0 0,-1 0 0,1 0 0,-1 0 0,0-1 0,1 1 0,-1 0 0,0-1 0,1 1 0,-1-1 0,0 1 0,1-1 0,-1 1 0,0-1 0,0 0 0,0 0 0,1 0 0,-1 0 0,0 0 0,0 0 0,-1 0 0,1 0 0,0 0 0,0 0 0,0 0 0,-1-1 0,1 1 0,0 0 0,-1-1 0,1 1 0,-1-3 0,0 3 0,-1-1 0,1 0 0,-1 0 0,0 0 0,0 0 0,0 0 0,0 1 0,0-1 0,0 0 0,0 1 0,-1-1 0,1 1 0,0-1 0,-1 1 0,0 0 0,1-1 0,-1 1 0,0 0 0,1 0 0,-1 0 0,0 1 0,-2-2 0,-23-9 0,0 1 0,0 2 0,0 1 0,-57-8 0,20 9 0,-73 3 0,-516 3 0,628-1 0,0-1 0,-27-7 0,-44-3 0,-432 13 0,510 0 0,-1 1 0,-31 7 0,-32 3 0,-622-10 79,344-5-1523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6:57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 73 24575,'-50'0'0,"47"0"0,32 0 0,46 3 0,101 19 0,-103-11 0,115 2 0,-185-13 0,27 0 0,0 0 0,0 2 0,53 10 0,14 0 0,-1 0 0,-62-5 0,50 1 0,4 2 0,-32-4 0,-1-3 0,81-4 0,49 2 0,-108 11 0,-54-7 0,-1-1 0,31 0 0,1766-3 0,-855-3 0,-946 1 0,-1-1 0,35-7 0,30-4 0,10 1 0,-67 7 0,51-2 0,-45 5 0,1-1 0,32-8 0,-21 3 0,-42 8 0,1 0 0,-1 0 0,1 0 0,-1 0 0,0-1 0,1 1 0,-1 0 0,0-1 0,1 1 0,-1-1 0,0 1 0,1-1 0,-1 1 0,0-1 0,0 0 0,0 0 0,1 0 0,-1 0 0,0 0 0,0 0 0,-1 0 0,1 0 0,0 0 0,0 0 0,0 0 0,-1-1 0,1 1 0,0 0 0,-1-1 0,1 1 0,-1-3 0,0 3 0,-1-1 0,1 0 0,-1 0 0,0 0 0,0 0 0,0 0 0,0 1 0,0-1 0,0 0 0,0 1 0,-1-1 0,1 1 0,0-1 0,-1 1 0,0 0 0,1-1 0,-1 1 0,0 0 0,1 0 0,-1 0 0,0 1 0,-2-2 0,-23-9 0,0 1 0,0 2 0,0 1 0,-57-8 0,20 9 0,-73 3 0,-516 3 0,628-1 0,0-1 0,-27-7 0,-44-3 0,-432 13 0,510 0 0,-1 1 0,-31 7 0,-32 3 0,-622-10 79,344-5-1523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7:53.1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8:15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24575,'945'0'0,"-930"1"0,-1 1 0,1 0 0,19 6 0,33 4 0,18 0 0,-59-7 0,0-1 0,29 0 0,865-5 0,-891 2 0,52 10 0,21 1 0,10-12 0,-58-1 0,-1 2 0,97 14 0,-89-7 0,0-3 0,0-3 0,70-5 0,-9 0 0,11 1 0,144 5 0,-191 8 0,-49-5 0,58 1 0,1236-8 0,-1289-5 0,-41 6 0,-1 0 0,1 0 0,-1-1 0,1 1 0,-1 0 0,1 0 0,-1 0 0,1-1 0,-1 1 0,0 0 0,1-1 0,-1 1 0,1 0 0,-1-1 0,0 1 0,1 0 0,-1-1 0,0 1 0,1-1 0,-1 1 0,0-1 0,0 1 0,1-1 0,-1 1 0,0-2 0,0 1 0,-1 0 0,1 0 0,-1 0 0,1 0 0,-1 1 0,0-1 0,1 0 0,-1 0 0,0 0 0,0 0 0,1 1 0,-1-1 0,0 0 0,0 1 0,0-1 0,0 1 0,0-1 0,-2 0 0,-9-4 0,0 1 0,0 0 0,0 1 0,-1 0 0,1 1 0,-1 0 0,-22 1 0,-38-7 0,41 2 63,-43-1 0,-25-4-1554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8:16.0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8:17.0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6:57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 73 24575,'-50'0'0,"47"0"0,32 0 0,46 3 0,101 19 0,-103-11 0,115 2 0,-185-13 0,27 0 0,0 0 0,0 2 0,53 10 0,14 0 0,-1 0 0,-62-5 0,50 1 0,4 2 0,-32-4 0,-1-3 0,81-4 0,49 2 0,-108 11 0,-54-7 0,-1-1 0,31 0 0,1766-3 0,-855-3 0,-946 1 0,-1-1 0,35-7 0,30-4 0,10 1 0,-67 7 0,51-2 0,-45 5 0,1-1 0,32-8 0,-21 3 0,-42 8 0,1 0 0,-1 0 0,1 0 0,-1 0 0,0-1 0,1 1 0,-1 0 0,0-1 0,1 1 0,-1-1 0,0 1 0,1-1 0,-1 1 0,0-1 0,0 0 0,0 0 0,1 0 0,-1 0 0,0 0 0,0 0 0,-1 0 0,1 0 0,0 0 0,0 0 0,0 0 0,-1-1 0,1 1 0,0 0 0,-1-1 0,1 1 0,-1-3 0,0 3 0,-1-1 0,1 0 0,-1 0 0,0 0 0,0 0 0,0 0 0,0 1 0,0-1 0,0 0 0,0 1 0,-1-1 0,1 1 0,0-1 0,-1 1 0,0 0 0,1-1 0,-1 1 0,0 0 0,1 0 0,-1 0 0,0 1 0,-2-2 0,-23-9 0,0 1 0,0 2 0,0 1 0,-57-8 0,20 9 0,-73 3 0,-516 3 0,628-1 0,0-1 0,-27-7 0,-44-3 0,-432 13 0,510 0 0,-1 1 0,-31 7 0,-32 3 0,-622-10 79,344-5-1523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6:57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 73 24575,'-50'0'0,"47"0"0,32 0 0,46 3 0,101 19 0,-103-11 0,115 2 0,-185-13 0,27 0 0,0 0 0,0 2 0,53 10 0,14 0 0,-1 0 0,-62-5 0,50 1 0,4 2 0,-32-4 0,-1-3 0,81-4 0,49 2 0,-108 11 0,-54-7 0,-1-1 0,31 0 0,1766-3 0,-855-3 0,-946 1 0,-1-1 0,35-7 0,30-4 0,10 1 0,-67 7 0,51-2 0,-45 5 0,1-1 0,32-8 0,-21 3 0,-42 8 0,1 0 0,-1 0 0,1 0 0,-1 0 0,0-1 0,1 1 0,-1 0 0,0-1 0,1 1 0,-1-1 0,0 1 0,1-1 0,-1 1 0,0-1 0,0 0 0,0 0 0,1 0 0,-1 0 0,0 0 0,0 0 0,-1 0 0,1 0 0,0 0 0,0 0 0,0 0 0,-1-1 0,1 1 0,0 0 0,-1-1 0,1 1 0,-1-3 0,0 3 0,-1-1 0,1 0 0,-1 0 0,0 0 0,0 0 0,0 0 0,0 1 0,0-1 0,0 0 0,0 1 0,-1-1 0,1 1 0,0-1 0,-1 1 0,0 0 0,1-1 0,-1 1 0,0 0 0,1 0 0,-1 0 0,0 1 0,-2-2 0,-23-9 0,0 1 0,0 2 0,0 1 0,-57-8 0,20 9 0,-73 3 0,-516 3 0,628-1 0,0-1 0,-27-7 0,-44-3 0,-432 13 0,510 0 0,-1 1 0,-31 7 0,-32 3 0,-622-10 79,344-5-1523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6:57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 73 24575,'-50'0'0,"47"0"0,32 0 0,46 3 0,101 19 0,-103-11 0,115 2 0,-185-13 0,27 0 0,0 0 0,0 2 0,53 10 0,14 0 0,-1 0 0,-62-5 0,50 1 0,4 2 0,-32-4 0,-1-3 0,81-4 0,49 2 0,-108 11 0,-54-7 0,-1-1 0,31 0 0,1766-3 0,-855-3 0,-946 1 0,-1-1 0,35-7 0,30-4 0,10 1 0,-67 7 0,51-2 0,-45 5 0,1-1 0,32-8 0,-21 3 0,-42 8 0,1 0 0,-1 0 0,1 0 0,-1 0 0,0-1 0,1 1 0,-1 0 0,0-1 0,1 1 0,-1-1 0,0 1 0,1-1 0,-1 1 0,0-1 0,0 0 0,0 0 0,1 0 0,-1 0 0,0 0 0,0 0 0,-1 0 0,1 0 0,0 0 0,0 0 0,0 0 0,-1-1 0,1 1 0,0 0 0,-1-1 0,1 1 0,-1-3 0,0 3 0,-1-1 0,1 0 0,-1 0 0,0 0 0,0 0 0,0 0 0,0 1 0,0-1 0,0 0 0,0 1 0,-1-1 0,1 1 0,0-1 0,-1 1 0,0 0 0,1-1 0,-1 1 0,0 0 0,1 0 0,-1 0 0,0 1 0,-2-2 0,-23-9 0,0 1 0,0 2 0,0 1 0,-57-8 0,20 9 0,-73 3 0,-516 3 0,628-1 0,0-1 0,-27-7 0,-44-3 0,-432 13 0,510 0 0,-1 1 0,-31 7 0,-32 3 0,-622-10 79,344-5-1523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7:53.1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8:15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24575,'945'0'0,"-930"1"0,-1 1 0,1 0 0,19 6 0,33 4 0,18 0 0,-59-7 0,0-1 0,29 0 0,865-5 0,-891 2 0,52 10 0,21 1 0,10-12 0,-58-1 0,-1 2 0,97 14 0,-89-7 0,0-3 0,0-3 0,70-5 0,-9 0 0,11 1 0,144 5 0,-191 8 0,-49-5 0,58 1 0,1236-8 0,-1289-5 0,-41 6 0,-1 0 0,1 0 0,-1-1 0,1 1 0,-1 0 0,1 0 0,-1 0 0,1-1 0,-1 1 0,0 0 0,1-1 0,-1 1 0,1 0 0,-1-1 0,0 1 0,1 0 0,-1-1 0,0 1 0,1-1 0,-1 1 0,0-1 0,0 1 0,1-1 0,-1 1 0,0-2 0,0 1 0,-1 0 0,1 0 0,-1 0 0,1 0 0,-1 1 0,0-1 0,1 0 0,-1 0 0,0 0 0,0 0 0,1 1 0,-1-1 0,0 0 0,0 1 0,0-1 0,0 1 0,0-1 0,-2 0 0,-9-4 0,0 1 0,0 0 0,0 1 0,-1 0 0,1 1 0,-1 0 0,-22 1 0,-38-7 0,41 2 63,-43-1 0,-25-4-1554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6:57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 73 24575,'-50'0'0,"47"0"0,32 0 0,46 3 0,101 19 0,-103-11 0,115 2 0,-185-13 0,27 0 0,0 0 0,0 2 0,53 10 0,14 0 0,-1 0 0,-62-5 0,50 1 0,4 2 0,-32-4 0,-1-3 0,81-4 0,49 2 0,-108 11 0,-54-7 0,-1-1 0,31 0 0,1766-3 0,-855-3 0,-946 1 0,-1-1 0,35-7 0,30-4 0,10 1 0,-67 7 0,51-2 0,-45 5 0,1-1 0,32-8 0,-21 3 0,-42 8 0,1 0 0,-1 0 0,1 0 0,-1 0 0,0-1 0,1 1 0,-1 0 0,0-1 0,1 1 0,-1-1 0,0 1 0,1-1 0,-1 1 0,0-1 0,0 0 0,0 0 0,1 0 0,-1 0 0,0 0 0,0 0 0,-1 0 0,1 0 0,0 0 0,0 0 0,0 0 0,-1-1 0,1 1 0,0 0 0,-1-1 0,1 1 0,-1-3 0,0 3 0,-1-1 0,1 0 0,-1 0 0,0 0 0,0 0 0,0 0 0,0 1 0,0-1 0,0 0 0,0 1 0,-1-1 0,1 1 0,0-1 0,-1 1 0,0 0 0,1-1 0,-1 1 0,0 0 0,1 0 0,-1 0 0,0 1 0,-2-2 0,-23-9 0,0 1 0,0 2 0,0 1 0,-57-8 0,20 9 0,-73 3 0,-516 3 0,628-1 0,0-1 0,-27-7 0,-44-3 0,-432 13 0,510 0 0,-1 1 0,-31 7 0,-32 3 0,-622-10 79,344-5-1523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8:16.0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8:17.0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6:57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 73 24575,'-50'0'0,"47"0"0,32 0 0,46 3 0,101 19 0,-103-11 0,115 2 0,-185-13 0,27 0 0,0 0 0,0 2 0,53 10 0,14 0 0,-1 0 0,-62-5 0,50 1 0,4 2 0,-32-4 0,-1-3 0,81-4 0,49 2 0,-108 11 0,-54-7 0,-1-1 0,31 0 0,1766-3 0,-855-3 0,-946 1 0,-1-1 0,35-7 0,30-4 0,10 1 0,-67 7 0,51-2 0,-45 5 0,1-1 0,32-8 0,-21 3 0,-42 8 0,1 0 0,-1 0 0,1 0 0,-1 0 0,0-1 0,1 1 0,-1 0 0,0-1 0,1 1 0,-1-1 0,0 1 0,1-1 0,-1 1 0,0-1 0,0 0 0,0 0 0,1 0 0,-1 0 0,0 0 0,0 0 0,-1 0 0,1 0 0,0 0 0,0 0 0,0 0 0,-1-1 0,1 1 0,0 0 0,-1-1 0,1 1 0,-1-3 0,0 3 0,-1-1 0,1 0 0,-1 0 0,0 0 0,0 0 0,0 0 0,0 1 0,0-1 0,0 0 0,0 1 0,-1-1 0,1 1 0,0-1 0,-1 1 0,0 0 0,1-1 0,-1 1 0,0 0 0,1 0 0,-1 0 0,0 1 0,-2-2 0,-23-9 0,0 1 0,0 2 0,0 1 0,-57-8 0,20 9 0,-73 3 0,-516 3 0,628-1 0,0-1 0,-27-7 0,-44-3 0,-432 13 0,510 0 0,-1 1 0,-31 7 0,-32 3 0,-622-10 79,344-5-1523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7:53.1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8:15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24575,'945'0'0,"-930"1"0,-1 1 0,1 0 0,19 6 0,33 4 0,18 0 0,-59-7 0,0-1 0,29 0 0,865-5 0,-891 2 0,52 10 0,21 1 0,10-12 0,-58-1 0,-1 2 0,97 14 0,-89-7 0,0-3 0,0-3 0,70-5 0,-9 0 0,11 1 0,144 5 0,-191 8 0,-49-5 0,58 1 0,1236-8 0,-1289-5 0,-41 6 0,-1 0 0,1 0 0,-1-1 0,1 1 0,-1 0 0,1 0 0,-1 0 0,1-1 0,-1 1 0,0 0 0,1-1 0,-1 1 0,1 0 0,-1-1 0,0 1 0,1 0 0,-1-1 0,0 1 0,1-1 0,-1 1 0,0-1 0,0 1 0,1-1 0,-1 1 0,0-2 0,0 1 0,-1 0 0,1 0 0,-1 0 0,1 0 0,-1 1 0,0-1 0,1 0 0,-1 0 0,0 0 0,0 0 0,1 1 0,-1-1 0,0 0 0,0 1 0,0-1 0,0 1 0,0-1 0,-2 0 0,-9-4 0,0 1 0,0 0 0,0 1 0,-1 0 0,1 1 0,-1 0 0,-22 1 0,-38-7 0,41 2 63,-43-1 0,-25-4-1554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8:16.0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8:17.0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6:57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 73 24575,'-50'0'0,"47"0"0,32 0 0,46 3 0,101 19 0,-103-11 0,115 2 0,-185-13 0,27 0 0,0 0 0,0 2 0,53 10 0,14 0 0,-1 0 0,-62-5 0,50 1 0,4 2 0,-32-4 0,-1-3 0,81-4 0,49 2 0,-108 11 0,-54-7 0,-1-1 0,31 0 0,1766-3 0,-855-3 0,-946 1 0,-1-1 0,35-7 0,30-4 0,10 1 0,-67 7 0,51-2 0,-45 5 0,1-1 0,32-8 0,-21 3 0,-42 8 0,1 0 0,-1 0 0,1 0 0,-1 0 0,0-1 0,1 1 0,-1 0 0,0-1 0,1 1 0,-1-1 0,0 1 0,1-1 0,-1 1 0,0-1 0,0 0 0,0 0 0,1 0 0,-1 0 0,0 0 0,0 0 0,-1 0 0,1 0 0,0 0 0,0 0 0,0 0 0,-1-1 0,1 1 0,0 0 0,-1-1 0,1 1 0,-1-3 0,0 3 0,-1-1 0,1 0 0,-1 0 0,0 0 0,0 0 0,0 0 0,0 1 0,0-1 0,0 0 0,0 1 0,-1-1 0,1 1 0,0-1 0,-1 1 0,0 0 0,1-1 0,-1 1 0,0 0 0,1 0 0,-1 0 0,0 1 0,-2-2 0,-23-9 0,0 1 0,0 2 0,0 1 0,-57-8 0,20 9 0,-73 3 0,-516 3 0,628-1 0,0-1 0,-27-7 0,-44-3 0,-432 13 0,510 0 0,-1 1 0,-31 7 0,-32 3 0,-622-10 79,344-5-1523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15:06:57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 73 24575,'-50'0'0,"47"0"0,32 0 0,46 3 0,101 19 0,-103-11 0,115 2 0,-185-13 0,27 0 0,0 0 0,0 2 0,53 10 0,14 0 0,-1 0 0,-62-5 0,50 1 0,4 2 0,-32-4 0,-1-3 0,81-4 0,49 2 0,-108 11 0,-54-7 0,-1-1 0,31 0 0,1766-3 0,-855-3 0,-946 1 0,-1-1 0,35-7 0,30-4 0,10 1 0,-67 7 0,51-2 0,-45 5 0,1-1 0,32-8 0,-21 3 0,-42 8 0,1 0 0,-1 0 0,1 0 0,-1 0 0,0-1 0,1 1 0,-1 0 0,0-1 0,1 1 0,-1-1 0,0 1 0,1-1 0,-1 1 0,0-1 0,0 0 0,0 0 0,1 0 0,-1 0 0,0 0 0,0 0 0,-1 0 0,1 0 0,0 0 0,0 0 0,0 0 0,-1-1 0,1 1 0,0 0 0,-1-1 0,1 1 0,-1-3 0,0 3 0,-1-1 0,1 0 0,-1 0 0,0 0 0,0 0 0,0 0 0,0 1 0,0-1 0,0 0 0,0 1 0,-1-1 0,1 1 0,0-1 0,-1 1 0,0 0 0,1-1 0,-1 1 0,0 0 0,1 0 0,-1 0 0,0 1 0,-2-2 0,-23-9 0,0 1 0,0 2 0,0 1 0,-57-8 0,20 9 0,-73 3 0,-516 3 0,628-1 0,0-1 0,-27-7 0,-44-3 0,-432 13 0,510 0 0,-1 1 0,-31 7 0,-32 3 0,-622-10 79,344-5-1523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34EFD7-1B67-47E8-8296-5961268540E7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9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252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755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348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6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040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79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451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086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21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07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E34EFD7-1B67-47E8-8296-5961268540E7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22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ustomXml" Target="../ink/ink12.xm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customXml" Target="../ink/ink18.xml"/><Relationship Id="rId9" Type="http://schemas.openxmlformats.org/officeDocument/2006/relationships/customXml" Target="../ink/ink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customXml" Target="../ink/ink4.xml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CD8CC-13DE-B0DE-3F36-DE4667486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Clasificación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567448-1A8D-6A0C-8CE0-2C79DC621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8570" y="3869634"/>
            <a:ext cx="8767860" cy="1388165"/>
          </a:xfrm>
        </p:spPr>
        <p:txBody>
          <a:bodyPr/>
          <a:lstStyle/>
          <a:p>
            <a:r>
              <a:rPr lang="es-AR" dirty="0"/>
              <a:t>¿Provienen estas dos ideas del mismo desafío?</a:t>
            </a:r>
          </a:p>
          <a:p>
            <a:r>
              <a:rPr lang="es-AR" dirty="0"/>
              <a:t>Bert vs LSA vs LDA</a:t>
            </a:r>
          </a:p>
        </p:txBody>
      </p:sp>
    </p:spTree>
    <p:extLst>
      <p:ext uri="{BB962C8B-B14F-4D97-AF65-F5344CB8AC3E}">
        <p14:creationId xmlns:p14="http://schemas.microsoft.com/office/powerpoint/2010/main" val="386968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8" y="25254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b="1" dirty="0"/>
              <a:t>BERT</a:t>
            </a:r>
            <a:br>
              <a:rPr lang="es-AR" b="1" dirty="0"/>
            </a:br>
            <a:r>
              <a:rPr lang="es-AR" b="1" dirty="0"/>
              <a:t>12 vs 13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>
            <a:normAutofit/>
          </a:bodyPr>
          <a:lstStyle/>
          <a:p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7684D6-4E52-CAFA-0D66-EFDE240A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41" y="1608908"/>
            <a:ext cx="6573167" cy="48870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14:cNvPr>
              <p14:cNvContentPartPr/>
              <p14:nvPr/>
            </p14:nvContentPartPr>
            <p14:xfrm>
              <a:off x="5449629" y="5651623"/>
              <a:ext cx="1826280" cy="795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6629" y="5588623"/>
                <a:ext cx="1951920" cy="2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266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8" y="25254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b="1" dirty="0"/>
              <a:t>LSA</a:t>
            </a:r>
            <a:br>
              <a:rPr lang="es-AR" b="1" dirty="0"/>
            </a:br>
            <a:r>
              <a:rPr lang="es-AR" b="1" dirty="0"/>
              <a:t>12 vs 13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>
            <a:normAutofit/>
          </a:bodyPr>
          <a:lstStyle/>
          <a:p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14:cNvPr>
              <p14:cNvContentPartPr/>
              <p14:nvPr/>
            </p14:nvContentPartPr>
            <p14:xfrm>
              <a:off x="5449629" y="5651623"/>
              <a:ext cx="1826280" cy="795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6629" y="5588623"/>
                <a:ext cx="1951920" cy="2052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D3C606A0-0092-62B1-26FF-0647D4BF3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757" y="1650274"/>
            <a:ext cx="652553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5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8" y="25254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b="1" dirty="0"/>
              <a:t>LDA</a:t>
            </a:r>
            <a:br>
              <a:rPr lang="es-AR" b="1" dirty="0"/>
            </a:br>
            <a:r>
              <a:rPr lang="es-AR" b="1" dirty="0"/>
              <a:t>12 vs 13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>
            <a:normAutofit/>
          </a:bodyPr>
          <a:lstStyle/>
          <a:p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14:cNvPr>
              <p14:cNvContentPartPr/>
              <p14:nvPr/>
            </p14:nvContentPartPr>
            <p14:xfrm>
              <a:off x="5449629" y="5651623"/>
              <a:ext cx="1826280" cy="795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6629" y="5588623"/>
                <a:ext cx="19519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D2D05BC-5F7F-341E-4D92-5A2B43588712}"/>
                  </a:ext>
                </a:extLst>
              </p14:cNvPr>
              <p14:cNvContentPartPr/>
              <p14:nvPr/>
            </p14:nvContentPartPr>
            <p14:xfrm>
              <a:off x="6958029" y="3822463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D2D05BC-5F7F-341E-4D92-5A2B435887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5029" y="3759823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42FE3F83-1BC4-6627-8D0B-8810525A8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70" y="1680340"/>
            <a:ext cx="6506483" cy="4925112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5AF8E4F6-437D-4F8C-5A3C-AF20DFE0443E}"/>
              </a:ext>
            </a:extLst>
          </p:cNvPr>
          <p:cNvGrpSpPr/>
          <p:nvPr/>
        </p:nvGrpSpPr>
        <p:grpSpPr>
          <a:xfrm>
            <a:off x="5190069" y="5756023"/>
            <a:ext cx="1883520" cy="122040"/>
            <a:chOff x="5190069" y="5756023"/>
            <a:chExt cx="188352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198A8380-C89E-772B-D830-B6A50D023C6F}"/>
                    </a:ext>
                  </a:extLst>
                </p14:cNvPr>
                <p14:cNvContentPartPr/>
                <p14:nvPr/>
              </p14:nvContentPartPr>
              <p14:xfrm>
                <a:off x="5190069" y="5756023"/>
                <a:ext cx="1883520" cy="442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198A8380-C89E-772B-D830-B6A50D023C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27429" y="5693023"/>
                  <a:ext cx="2009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7DB55879-0C3C-5C2E-BCCB-5D52D89D8D35}"/>
                    </a:ext>
                  </a:extLst>
                </p14:cNvPr>
                <p14:cNvContentPartPr/>
                <p14:nvPr/>
              </p14:nvContentPartPr>
              <p14:xfrm>
                <a:off x="5817189" y="5834503"/>
                <a:ext cx="360" cy="3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7DB55879-0C3C-5C2E-BCCB-5D52D89D8D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54189" y="57715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D5E51A04-EAB1-D2AE-9FE2-641B347E59B6}"/>
                    </a:ext>
                  </a:extLst>
                </p14:cNvPr>
                <p14:cNvContentPartPr/>
                <p14:nvPr/>
              </p14:nvContentPartPr>
              <p14:xfrm>
                <a:off x="5817189" y="5877703"/>
                <a:ext cx="360" cy="36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D5E51A04-EAB1-D2AE-9FE2-641B347E59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54189" y="58150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394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8" y="25254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b="1" dirty="0"/>
              <a:t>BERT</a:t>
            </a:r>
            <a:br>
              <a:rPr lang="es-AR" b="1" dirty="0"/>
            </a:br>
            <a:r>
              <a:rPr lang="es-AR" b="1" dirty="0"/>
              <a:t>17 vs 18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>
            <a:normAutofit/>
          </a:bodyPr>
          <a:lstStyle/>
          <a:p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14:cNvPr>
              <p14:cNvContentPartPr/>
              <p14:nvPr/>
            </p14:nvContentPartPr>
            <p14:xfrm>
              <a:off x="5449629" y="5651623"/>
              <a:ext cx="1826280" cy="795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6629" y="5588623"/>
                <a:ext cx="1951920" cy="2052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0518CDF5-9D9E-D6BC-403E-8D8533BAB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861" y="1775603"/>
            <a:ext cx="6525536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9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8" y="25254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b="1" dirty="0"/>
              <a:t>LSA</a:t>
            </a:r>
            <a:br>
              <a:rPr lang="es-AR" b="1" dirty="0"/>
            </a:br>
            <a:r>
              <a:rPr lang="es-AR" b="1" dirty="0"/>
              <a:t>17 vs 18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>
            <a:normAutofit/>
          </a:bodyPr>
          <a:lstStyle/>
          <a:p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14:cNvPr>
              <p14:cNvContentPartPr/>
              <p14:nvPr/>
            </p14:nvContentPartPr>
            <p14:xfrm>
              <a:off x="5449629" y="5651623"/>
              <a:ext cx="1826280" cy="795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6629" y="5588623"/>
                <a:ext cx="1951920" cy="2052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CA8DADAE-4153-EA81-3D9C-B1C4DFFE0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211" y="1666602"/>
            <a:ext cx="6611273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6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8" y="25254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b="1" dirty="0"/>
              <a:t>LDA</a:t>
            </a:r>
            <a:br>
              <a:rPr lang="es-AR" b="1" dirty="0"/>
            </a:br>
            <a:r>
              <a:rPr lang="es-AR" b="1" dirty="0"/>
              <a:t>17 vs 18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>
            <a:normAutofit/>
          </a:bodyPr>
          <a:lstStyle/>
          <a:p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14:cNvPr>
              <p14:cNvContentPartPr/>
              <p14:nvPr/>
            </p14:nvContentPartPr>
            <p14:xfrm>
              <a:off x="5449629" y="5651623"/>
              <a:ext cx="1826280" cy="795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6629" y="5588623"/>
                <a:ext cx="19519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D2D05BC-5F7F-341E-4D92-5A2B43588712}"/>
                  </a:ext>
                </a:extLst>
              </p14:cNvPr>
              <p14:cNvContentPartPr/>
              <p14:nvPr/>
            </p14:nvContentPartPr>
            <p14:xfrm>
              <a:off x="6958029" y="3822463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D2D05BC-5F7F-341E-4D92-5A2B435887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5029" y="375982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5AF8E4F6-437D-4F8C-5A3C-AF20DFE0443E}"/>
              </a:ext>
            </a:extLst>
          </p:cNvPr>
          <p:cNvGrpSpPr/>
          <p:nvPr/>
        </p:nvGrpSpPr>
        <p:grpSpPr>
          <a:xfrm>
            <a:off x="5190069" y="5756023"/>
            <a:ext cx="1883520" cy="122040"/>
            <a:chOff x="5190069" y="5756023"/>
            <a:chExt cx="188352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198A8380-C89E-772B-D830-B6A50D023C6F}"/>
                    </a:ext>
                  </a:extLst>
                </p14:cNvPr>
                <p14:cNvContentPartPr/>
                <p14:nvPr/>
              </p14:nvContentPartPr>
              <p14:xfrm>
                <a:off x="5190069" y="5756023"/>
                <a:ext cx="1883520" cy="442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198A8380-C89E-772B-D830-B6A50D023C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27429" y="5693023"/>
                  <a:ext cx="2009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7DB55879-0C3C-5C2E-BCCB-5D52D89D8D35}"/>
                    </a:ext>
                  </a:extLst>
                </p14:cNvPr>
                <p14:cNvContentPartPr/>
                <p14:nvPr/>
              </p14:nvContentPartPr>
              <p14:xfrm>
                <a:off x="5817189" y="5834503"/>
                <a:ext cx="360" cy="3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7DB55879-0C3C-5C2E-BCCB-5D52D89D8D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54189" y="57715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D5E51A04-EAB1-D2AE-9FE2-641B347E59B6}"/>
                    </a:ext>
                  </a:extLst>
                </p14:cNvPr>
                <p14:cNvContentPartPr/>
                <p14:nvPr/>
              </p14:nvContentPartPr>
              <p14:xfrm>
                <a:off x="5817189" y="5877703"/>
                <a:ext cx="360" cy="36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D5E51A04-EAB1-D2AE-9FE2-641B347E59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54189" y="58150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128A8630-0C59-D955-3BD5-1B1061818B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6861" y="1756550"/>
            <a:ext cx="652553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3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53993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6000" b="1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2192382"/>
            <a:ext cx="9872871" cy="4038600"/>
          </a:xfrm>
        </p:spPr>
        <p:txBody>
          <a:bodyPr>
            <a:normAutofit/>
          </a:bodyPr>
          <a:lstStyle/>
          <a:p>
            <a:r>
              <a:rPr lang="es-AR" sz="2400" dirty="0"/>
              <a:t>BERT y LSA performan muy similar, mientras que LDA se queda atrás. </a:t>
            </a:r>
          </a:p>
          <a:p>
            <a:pPr marL="45720" indent="0">
              <a:buNone/>
            </a:pPr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AR" sz="2400" dirty="0"/>
              <a:t>BERT performa mejor que LSA en la mayoria de los desafíos, pero LSA performa mejor al diferenciar 12 vs 13 y 17 vs 18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AR" sz="2400" b="1" dirty="0">
                <a:solidFill>
                  <a:schemeClr val="accent1">
                    <a:lumMod val="75000"/>
                  </a:schemeClr>
                </a:solidFill>
              </a:rPr>
              <a:t>LSA es un modelo mas equilibrado.</a:t>
            </a:r>
          </a:p>
          <a:p>
            <a:pPr marL="45720" indent="0">
              <a:buNone/>
            </a:pPr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AR" sz="2400" dirty="0"/>
              <a:t>Con algoritmos mas sencillos (como Regresión Logística), BERT funciona mejor, lo que sugiere que </a:t>
            </a:r>
            <a:r>
              <a:rPr lang="es-AR" sz="2400" b="1" dirty="0">
                <a:solidFill>
                  <a:schemeClr val="accent1">
                    <a:lumMod val="75000"/>
                  </a:schemeClr>
                </a:solidFill>
              </a:rPr>
              <a:t>se necesitan modelos complejos (como XGBoost) para explotar los embeddings de LSA.</a:t>
            </a:r>
          </a:p>
          <a:p>
            <a:pPr marL="0" indent="0">
              <a:buNone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24011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53993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sz="6000" b="1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>
            <a:normAutofit/>
          </a:bodyPr>
          <a:lstStyle/>
          <a:p>
            <a:r>
              <a:rPr lang="es-AR" sz="2400" dirty="0"/>
              <a:t>Comparar modelos en su capacidad de identificar si dos </a:t>
            </a:r>
            <a:r>
              <a:rPr lang="es-AR" sz="2400" b="1" dirty="0">
                <a:solidFill>
                  <a:schemeClr val="accent1">
                    <a:lumMod val="75000"/>
                  </a:schemeClr>
                </a:solidFill>
              </a:rPr>
              <a:t>ideas provienen del mismo desafio</a:t>
            </a:r>
          </a:p>
          <a:p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AR" sz="2400" b="1" dirty="0">
                <a:solidFill>
                  <a:schemeClr val="accent1">
                    <a:lumMod val="75000"/>
                  </a:schemeClr>
                </a:solidFill>
              </a:rPr>
              <a:t>BERT vs LSA vs LDA</a:t>
            </a:r>
          </a:p>
          <a:p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LSA y LDA son </a:t>
            </a:r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modelos clásicos 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muy utilizados y pueden concebirse como baselines para comparar BERT</a:t>
            </a:r>
          </a:p>
          <a:p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76843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6000" b="1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Largo del documento:</a:t>
            </a:r>
            <a:r>
              <a:rPr lang="es-AR" sz="2800" dirty="0"/>
              <a:t> cantidad de palabras.</a:t>
            </a:r>
          </a:p>
          <a:p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Análisis de sentimiento:</a:t>
            </a:r>
          </a:p>
          <a:p>
            <a:pPr lvl="2"/>
            <a:r>
              <a:rPr lang="es-AR" sz="2600" dirty="0"/>
              <a:t>Positivo</a:t>
            </a:r>
          </a:p>
          <a:p>
            <a:pPr lvl="2"/>
            <a:r>
              <a:rPr lang="es-AR" sz="2600" dirty="0"/>
              <a:t>Negativo</a:t>
            </a:r>
          </a:p>
          <a:p>
            <a:pPr lvl="2"/>
            <a:r>
              <a:rPr lang="es-AR" sz="2600" dirty="0"/>
              <a:t>Neutro</a:t>
            </a:r>
          </a:p>
          <a:p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Embedding semántico</a:t>
            </a:r>
            <a:r>
              <a:rPr lang="es-A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AR" sz="2800" dirty="0"/>
              <a:t>(768 dimensiones para BERT, 300 para LSA y LDA).</a:t>
            </a:r>
          </a:p>
        </p:txBody>
      </p:sp>
    </p:spTree>
    <p:extLst>
      <p:ext uri="{BB962C8B-B14F-4D97-AF65-F5344CB8AC3E}">
        <p14:creationId xmlns:p14="http://schemas.microsoft.com/office/powerpoint/2010/main" val="170605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53993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b="1" dirty="0"/>
              <a:t>BERT: Mejores Training Accuracies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random forest: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bagging random forest: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Extra trees: 1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adaboost: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.98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Hyperp opt: .93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Catboost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.97</a:t>
            </a:r>
          </a:p>
          <a:p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30465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53993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b="1" dirty="0"/>
              <a:t>LSA: Mejores Training Accuracies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random forest: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bagging random forest: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bagging extra trees: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adaboost: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.98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Hyperp opt: .94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Catboost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.96</a:t>
            </a:r>
          </a:p>
          <a:p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5723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39" y="522514"/>
            <a:ext cx="9875520" cy="1356360"/>
          </a:xfrm>
        </p:spPr>
        <p:txBody>
          <a:bodyPr>
            <a:normAutofit/>
          </a:bodyPr>
          <a:lstStyle/>
          <a:p>
            <a:pPr algn="r"/>
            <a:r>
              <a:rPr lang="es-AR" b="1" dirty="0"/>
              <a:t>LDA: Mejores Training Accuracies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random forest: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bagging random forest: .98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bagging extra trees: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adaboost: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.9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Hyperp opt: .84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Extra trees: 1 </a:t>
            </a:r>
          </a:p>
          <a:p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61800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8" y="25254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b="1" dirty="0"/>
              <a:t>BERT</a:t>
            </a:r>
            <a:br>
              <a:rPr lang="es-AR" b="1" dirty="0"/>
            </a:br>
            <a:r>
              <a:rPr lang="es-AR" b="1" dirty="0"/>
              <a:t>XGBoost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>
            <a:normAutofit/>
          </a:bodyPr>
          <a:lstStyle/>
          <a:p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14:cNvPr>
              <p14:cNvContentPartPr/>
              <p14:nvPr/>
            </p14:nvContentPartPr>
            <p14:xfrm>
              <a:off x="5449629" y="5651623"/>
              <a:ext cx="1826280" cy="795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6629" y="5588623"/>
                <a:ext cx="1951920" cy="2052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5D01EF9D-9228-C692-A11D-AC41E7524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862" y="1608908"/>
            <a:ext cx="6731534" cy="49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8" y="25254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b="1" dirty="0"/>
              <a:t>LSA</a:t>
            </a:r>
            <a:br>
              <a:rPr lang="es-AR" b="1" dirty="0"/>
            </a:br>
            <a:r>
              <a:rPr lang="es-AR" b="1" dirty="0"/>
              <a:t>XGBoost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>
            <a:normAutofit/>
          </a:bodyPr>
          <a:lstStyle/>
          <a:p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14:cNvPr>
              <p14:cNvContentPartPr/>
              <p14:nvPr/>
            </p14:nvContentPartPr>
            <p14:xfrm>
              <a:off x="5449629" y="5651623"/>
              <a:ext cx="1826280" cy="795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6629" y="5588623"/>
                <a:ext cx="1951920" cy="2052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EF0C6688-7E31-32CC-9E49-F407A159F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278" y="1608908"/>
            <a:ext cx="6506483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9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8" y="25254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s-AR" b="1" dirty="0"/>
              <a:t>LDA</a:t>
            </a:r>
            <a:br>
              <a:rPr lang="es-AR" b="1" dirty="0"/>
            </a:br>
            <a:r>
              <a:rPr lang="es-AR" b="1" dirty="0"/>
              <a:t>XGBoost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>
            <a:normAutofit/>
          </a:bodyPr>
          <a:lstStyle/>
          <a:p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14:cNvPr>
              <p14:cNvContentPartPr/>
              <p14:nvPr/>
            </p14:nvContentPartPr>
            <p14:xfrm>
              <a:off x="5449629" y="5651623"/>
              <a:ext cx="1826280" cy="795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3E21059-D35C-94BB-C9C6-E8F8D4546E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6629" y="5588623"/>
                <a:ext cx="19519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D2D05BC-5F7F-341E-4D92-5A2B43588712}"/>
                  </a:ext>
                </a:extLst>
              </p14:cNvPr>
              <p14:cNvContentPartPr/>
              <p14:nvPr/>
            </p14:nvContentPartPr>
            <p14:xfrm>
              <a:off x="6958029" y="3822463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D2D05BC-5F7F-341E-4D92-5A2B435887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5029" y="375982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5AF8E4F6-437D-4F8C-5A3C-AF20DFE0443E}"/>
              </a:ext>
            </a:extLst>
          </p:cNvPr>
          <p:cNvGrpSpPr/>
          <p:nvPr/>
        </p:nvGrpSpPr>
        <p:grpSpPr>
          <a:xfrm>
            <a:off x="5190069" y="5756023"/>
            <a:ext cx="1883520" cy="122040"/>
            <a:chOff x="5190069" y="5756023"/>
            <a:chExt cx="188352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198A8380-C89E-772B-D830-B6A50D023C6F}"/>
                    </a:ext>
                  </a:extLst>
                </p14:cNvPr>
                <p14:cNvContentPartPr/>
                <p14:nvPr/>
              </p14:nvContentPartPr>
              <p14:xfrm>
                <a:off x="5190069" y="5756023"/>
                <a:ext cx="1883520" cy="442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198A8380-C89E-772B-D830-B6A50D023C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27429" y="5693023"/>
                  <a:ext cx="2009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7DB55879-0C3C-5C2E-BCCB-5D52D89D8D35}"/>
                    </a:ext>
                  </a:extLst>
                </p14:cNvPr>
                <p14:cNvContentPartPr/>
                <p14:nvPr/>
              </p14:nvContentPartPr>
              <p14:xfrm>
                <a:off x="5817189" y="5834503"/>
                <a:ext cx="360" cy="3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7DB55879-0C3C-5C2E-BCCB-5D52D89D8D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54189" y="57715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D5E51A04-EAB1-D2AE-9FE2-641B347E59B6}"/>
                    </a:ext>
                  </a:extLst>
                </p14:cNvPr>
                <p14:cNvContentPartPr/>
                <p14:nvPr/>
              </p14:nvContentPartPr>
              <p14:xfrm>
                <a:off x="5817189" y="5877703"/>
                <a:ext cx="360" cy="36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D5E51A04-EAB1-D2AE-9FE2-641B347E59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54189" y="58150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8F5088B2-0606-BCEE-8C82-F455A8C159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4237" y="1688580"/>
            <a:ext cx="6477904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3822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422</TotalTime>
  <Words>326</Words>
  <Application>Microsoft Office PowerPoint</Application>
  <PresentationFormat>Panorámica</PresentationFormat>
  <Paragraphs>55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Calibri</vt:lpstr>
      <vt:lpstr>Corbel</vt:lpstr>
      <vt:lpstr>Base</vt:lpstr>
      <vt:lpstr>Clasificación</vt:lpstr>
      <vt:lpstr>Objetivos</vt:lpstr>
      <vt:lpstr>Variables</vt:lpstr>
      <vt:lpstr>BERT: Mejores Training Accuracies</vt:lpstr>
      <vt:lpstr>LSA: Mejores Training Accuracies</vt:lpstr>
      <vt:lpstr>LDA: Mejores Training Accuracies</vt:lpstr>
      <vt:lpstr>BERT XGBoost</vt:lpstr>
      <vt:lpstr>LSA XGBoost</vt:lpstr>
      <vt:lpstr>LDA XGBoost</vt:lpstr>
      <vt:lpstr>BERT 12 vs 13</vt:lpstr>
      <vt:lpstr>LSA 12 vs 13</vt:lpstr>
      <vt:lpstr>LDA 12 vs 13</vt:lpstr>
      <vt:lpstr>BERT 17 vs 18</vt:lpstr>
      <vt:lpstr>LSA 17 vs 18</vt:lpstr>
      <vt:lpstr>LDA 17 vs 18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</dc:title>
  <dc:creator>Felipe Aguirre</dc:creator>
  <cp:lastModifiedBy>Felipe Aguirre</cp:lastModifiedBy>
  <cp:revision>24</cp:revision>
  <dcterms:created xsi:type="dcterms:W3CDTF">2023-02-23T12:39:33Z</dcterms:created>
  <dcterms:modified xsi:type="dcterms:W3CDTF">2023-03-16T12:37:10Z</dcterms:modified>
</cp:coreProperties>
</file>