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72" r:id="rId6"/>
    <p:sldId id="258" r:id="rId7"/>
    <p:sldId id="259" r:id="rId8"/>
    <p:sldId id="263" r:id="rId9"/>
    <p:sldId id="264" r:id="rId10"/>
    <p:sldId id="262" r:id="rId11"/>
    <p:sldId id="266" r:id="rId12"/>
    <p:sldId id="265" r:id="rId13"/>
    <p:sldId id="267" r:id="rId14"/>
    <p:sldId id="268" r:id="rId15"/>
    <p:sldId id="270"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5" autoAdjust="0"/>
    <p:restoredTop sz="94660"/>
  </p:normalViewPr>
  <p:slideViewPr>
    <p:cSldViewPr snapToGrid="0">
      <p:cViewPr varScale="1">
        <p:scale>
          <a:sx n="113" d="100"/>
          <a:sy n="113"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B02BCD0-FDF9-4CFB-BB34-6C18F08C7779}" type="datetimeFigureOut">
              <a:rPr lang="es-AR" smtClean="0"/>
              <a:t>23/2/2023</a:t>
            </a:fld>
            <a:endParaRPr lang="es-A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s-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62545EA-15B0-45B0-B284-61AC975C84B1}" type="slidenum">
              <a:rPr lang="es-AR" smtClean="0"/>
              <a:t>‹Nº›</a:t>
            </a:fld>
            <a:endParaRPr lang="es-AR"/>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6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02BCD0-FDF9-4CFB-BB34-6C18F08C7779}" type="datetimeFigureOut">
              <a:rPr lang="es-AR" smtClean="0"/>
              <a:t>23/2/2023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46856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02BCD0-FDF9-4CFB-BB34-6C18F08C7779}" type="datetimeFigureOut">
              <a:rPr lang="es-AR" smtClean="0"/>
              <a:t>23/2/2023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3760335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02BCD0-FDF9-4CFB-BB34-6C18F08C7779}" type="datetimeFigureOut">
              <a:rPr lang="es-AR" smtClean="0"/>
              <a:t>23/2/2023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147726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B02BCD0-FDF9-4CFB-BB34-6C18F08C7779}" type="datetimeFigureOut">
              <a:rPr lang="es-AR" smtClean="0"/>
              <a:t>23/2/2023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62545EA-15B0-45B0-B284-61AC975C84B1}" type="slidenum">
              <a:rPr lang="es-AR" smtClean="0"/>
              <a:t>‹Nº›</a:t>
            </a:fld>
            <a:endParaRPr lang="es-AR"/>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931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B02BCD0-FDF9-4CFB-BB34-6C18F08C7779}" type="datetimeFigureOut">
              <a:rPr lang="es-AR" smtClean="0"/>
              <a:t>23/2/2023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916246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B02BCD0-FDF9-4CFB-BB34-6C18F08C7779}" type="datetimeFigureOut">
              <a:rPr lang="es-AR" smtClean="0"/>
              <a:t>23/2/2023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391245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B02BCD0-FDF9-4CFB-BB34-6C18F08C7779}" type="datetimeFigureOut">
              <a:rPr lang="es-AR" smtClean="0"/>
              <a:t>23/2/2023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3885365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02BCD0-FDF9-4CFB-BB34-6C18F08C7779}" type="datetimeFigureOut">
              <a:rPr lang="es-AR" smtClean="0"/>
              <a:t>23/2/2023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428307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02BCD0-FDF9-4CFB-BB34-6C18F08C7779}" type="datetimeFigureOut">
              <a:rPr lang="es-AR" smtClean="0"/>
              <a:t>23/2/2023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329511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02BCD0-FDF9-4CFB-BB34-6C18F08C7779}" type="datetimeFigureOut">
              <a:rPr lang="es-AR" smtClean="0"/>
              <a:t>23/2/2023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2320926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B02BCD0-FDF9-4CFB-BB34-6C18F08C7779}" type="datetimeFigureOut">
              <a:rPr lang="es-AR" smtClean="0"/>
              <a:t>23/2/2023</a:t>
            </a:fld>
            <a:endParaRPr lang="es-AR"/>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s-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62545EA-15B0-45B0-B284-61AC975C84B1}" type="slidenum">
              <a:rPr lang="es-AR" smtClean="0"/>
              <a:t>‹Nº›</a:t>
            </a:fld>
            <a:endParaRPr lang="es-AR"/>
          </a:p>
        </p:txBody>
      </p:sp>
    </p:spTree>
    <p:extLst>
      <p:ext uri="{BB962C8B-B14F-4D97-AF65-F5344CB8AC3E}">
        <p14:creationId xmlns:p14="http://schemas.microsoft.com/office/powerpoint/2010/main" val="2338148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B3D44E-A3A8-72F0-DA98-97A954808908}"/>
              </a:ext>
            </a:extLst>
          </p:cNvPr>
          <p:cNvSpPr>
            <a:spLocks noGrp="1"/>
          </p:cNvSpPr>
          <p:nvPr>
            <p:ph type="ctrTitle"/>
          </p:nvPr>
        </p:nvSpPr>
        <p:spPr/>
        <p:txBody>
          <a:bodyPr/>
          <a:lstStyle/>
          <a:p>
            <a:r>
              <a:rPr lang="es-AR" b="1" dirty="0"/>
              <a:t>COMPRENDER </a:t>
            </a:r>
            <a:br>
              <a:rPr lang="es-AR" b="1" dirty="0"/>
            </a:br>
            <a:r>
              <a:rPr lang="es-AR" b="1" dirty="0"/>
              <a:t>IDEAS</a:t>
            </a:r>
          </a:p>
        </p:txBody>
      </p:sp>
      <p:sp>
        <p:nvSpPr>
          <p:cNvPr id="3" name="Subtítulo 2">
            <a:extLst>
              <a:ext uri="{FF2B5EF4-FFF2-40B4-BE49-F238E27FC236}">
                <a16:creationId xmlns:a16="http://schemas.microsoft.com/office/drawing/2014/main" id="{B99B31BA-A8AD-2E98-11D6-3080E43175FF}"/>
              </a:ext>
            </a:extLst>
          </p:cNvPr>
          <p:cNvSpPr>
            <a:spLocks noGrp="1"/>
          </p:cNvSpPr>
          <p:nvPr>
            <p:ph type="subTitle" idx="1"/>
          </p:nvPr>
        </p:nvSpPr>
        <p:spPr>
          <a:xfrm>
            <a:off x="1709530" y="3971234"/>
            <a:ext cx="8767860" cy="1388165"/>
          </a:xfrm>
        </p:spPr>
        <p:txBody>
          <a:bodyPr/>
          <a:lstStyle/>
          <a:p>
            <a:r>
              <a:rPr lang="es-AR" dirty="0">
                <a:latin typeface="Consolas" panose="020B0609020204030204" pitchFamily="49" charset="0"/>
              </a:rPr>
              <a:t>utilizando técnicas de Modelado de Tópicos</a:t>
            </a:r>
          </a:p>
        </p:txBody>
      </p:sp>
    </p:spTree>
    <p:extLst>
      <p:ext uri="{BB962C8B-B14F-4D97-AF65-F5344CB8AC3E}">
        <p14:creationId xmlns:p14="http://schemas.microsoft.com/office/powerpoint/2010/main" val="379305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a:xfrm>
            <a:off x="971709" y="304800"/>
            <a:ext cx="9875520" cy="1356360"/>
          </a:xfrm>
        </p:spPr>
        <p:txBody>
          <a:bodyPr/>
          <a:lstStyle/>
          <a:p>
            <a:pPr algn="ctr"/>
            <a:r>
              <a:rPr lang="es-AR" b="1" dirty="0"/>
              <a:t>Resultado</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a:xfrm>
            <a:off x="1058333" y="1919966"/>
            <a:ext cx="9872871" cy="4038600"/>
          </a:xfrm>
        </p:spPr>
        <p:txBody>
          <a:bodyPr/>
          <a:lstStyle/>
          <a:p>
            <a:r>
              <a:rPr lang="es-AR" dirty="0"/>
              <a:t>Para cada clúster de cada desafío, </a:t>
            </a:r>
            <a:r>
              <a:rPr lang="es-AR" dirty="0">
                <a:solidFill>
                  <a:schemeClr val="accent1">
                    <a:lumMod val="75000"/>
                  </a:schemeClr>
                </a:solidFill>
              </a:rPr>
              <a:t>devolver los </a:t>
            </a:r>
            <a:r>
              <a:rPr lang="es-AR" b="1" dirty="0">
                <a:solidFill>
                  <a:schemeClr val="accent1">
                    <a:lumMod val="75000"/>
                  </a:schemeClr>
                </a:solidFill>
              </a:rPr>
              <a:t>documentos ordenados de mayor a menor similitud coseno con su centroide.</a:t>
            </a:r>
          </a:p>
          <a:p>
            <a:r>
              <a:rPr lang="es-AR" dirty="0"/>
              <a:t>Así, los </a:t>
            </a:r>
            <a:r>
              <a:rPr lang="es-AR" b="1" dirty="0">
                <a:solidFill>
                  <a:schemeClr val="accent1">
                    <a:lumMod val="75000"/>
                  </a:schemeClr>
                </a:solidFill>
              </a:rPr>
              <a:t>documentos mas representativos</a:t>
            </a:r>
            <a:r>
              <a:rPr lang="es-AR" dirty="0"/>
              <a:t> del tópico se muestran primero.</a:t>
            </a:r>
          </a:p>
          <a:p>
            <a:endParaRPr lang="es-AR" dirty="0"/>
          </a:p>
          <a:p>
            <a:endParaRPr lang="es-AR" dirty="0"/>
          </a:p>
          <a:p>
            <a:endParaRPr lang="es-AR" dirty="0"/>
          </a:p>
        </p:txBody>
      </p:sp>
      <p:pic>
        <p:nvPicPr>
          <p:cNvPr id="5" name="Imagen 4">
            <a:extLst>
              <a:ext uri="{FF2B5EF4-FFF2-40B4-BE49-F238E27FC236}">
                <a16:creationId xmlns:a16="http://schemas.microsoft.com/office/drawing/2014/main" id="{A46476EC-A43C-BC0C-4AC7-2F028B354877}"/>
              </a:ext>
            </a:extLst>
          </p:cNvPr>
          <p:cNvPicPr>
            <a:picLocks noChangeAspect="1"/>
          </p:cNvPicPr>
          <p:nvPr/>
        </p:nvPicPr>
        <p:blipFill>
          <a:blip r:embed="rId2"/>
          <a:stretch>
            <a:fillRect/>
          </a:stretch>
        </p:blipFill>
        <p:spPr>
          <a:xfrm>
            <a:off x="1058333" y="3789626"/>
            <a:ext cx="9788896" cy="2084273"/>
          </a:xfrm>
          <a:prstGeom prst="rect">
            <a:avLst/>
          </a:prstGeom>
        </p:spPr>
      </p:pic>
    </p:spTree>
    <p:extLst>
      <p:ext uri="{BB962C8B-B14F-4D97-AF65-F5344CB8AC3E}">
        <p14:creationId xmlns:p14="http://schemas.microsoft.com/office/powerpoint/2010/main" val="644426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a:xfrm>
            <a:off x="431800" y="1176867"/>
            <a:ext cx="9872871" cy="4038600"/>
          </a:xfrm>
        </p:spPr>
        <p:txBody>
          <a:bodyPr/>
          <a:lstStyle/>
          <a:p>
            <a:r>
              <a:rPr lang="es-AR" sz="2400" dirty="0"/>
              <a:t>Método del codo para encontrar </a:t>
            </a:r>
          </a:p>
          <a:p>
            <a:pPr marL="0" indent="0">
              <a:buNone/>
            </a:pPr>
            <a:r>
              <a:rPr lang="es-AR" sz="2400" dirty="0"/>
              <a:t>    el </a:t>
            </a:r>
            <a:r>
              <a:rPr lang="es-AR" sz="2400" b="1" dirty="0">
                <a:solidFill>
                  <a:schemeClr val="accent1">
                    <a:lumMod val="75000"/>
                  </a:schemeClr>
                </a:solidFill>
              </a:rPr>
              <a:t>óptimo número de clusters</a:t>
            </a:r>
            <a:r>
              <a:rPr lang="es-AR" sz="2400" dirty="0"/>
              <a:t>.</a:t>
            </a:r>
          </a:p>
          <a:p>
            <a:endParaRPr lang="es-AR" sz="2400" dirty="0"/>
          </a:p>
          <a:p>
            <a:pPr marL="0" indent="0">
              <a:buNone/>
            </a:pPr>
            <a:endParaRPr lang="es-AR" sz="2400" dirty="0"/>
          </a:p>
          <a:p>
            <a:pPr marL="0" indent="0">
              <a:buNone/>
            </a:pPr>
            <a:endParaRPr lang="es-AR" dirty="0"/>
          </a:p>
          <a:p>
            <a:pPr marL="0" indent="0">
              <a:buNone/>
            </a:pPr>
            <a:endParaRPr lang="es-AR" dirty="0"/>
          </a:p>
          <a:p>
            <a:pPr marL="0" indent="0">
              <a:buNone/>
            </a:pPr>
            <a:endParaRPr lang="es-AR" dirty="0"/>
          </a:p>
          <a:p>
            <a:endParaRPr lang="es-AR" dirty="0"/>
          </a:p>
          <a:p>
            <a:endParaRPr lang="es-AR" dirty="0"/>
          </a:p>
        </p:txBody>
      </p:sp>
      <p:pic>
        <p:nvPicPr>
          <p:cNvPr id="5" name="Imagen 4">
            <a:extLst>
              <a:ext uri="{FF2B5EF4-FFF2-40B4-BE49-F238E27FC236}">
                <a16:creationId xmlns:a16="http://schemas.microsoft.com/office/drawing/2014/main" id="{21DE9CD4-75B9-332D-F276-ABA50AACCB3F}"/>
              </a:ext>
            </a:extLst>
          </p:cNvPr>
          <p:cNvPicPr>
            <a:picLocks noChangeAspect="1"/>
          </p:cNvPicPr>
          <p:nvPr/>
        </p:nvPicPr>
        <p:blipFill>
          <a:blip r:embed="rId2"/>
          <a:stretch>
            <a:fillRect/>
          </a:stretch>
        </p:blipFill>
        <p:spPr>
          <a:xfrm>
            <a:off x="5751343" y="1176867"/>
            <a:ext cx="4967458" cy="4576662"/>
          </a:xfrm>
          <a:prstGeom prst="rect">
            <a:avLst/>
          </a:prstGeom>
        </p:spPr>
      </p:pic>
    </p:spTree>
    <p:extLst>
      <p:ext uri="{BB962C8B-B14F-4D97-AF65-F5344CB8AC3E}">
        <p14:creationId xmlns:p14="http://schemas.microsoft.com/office/powerpoint/2010/main" val="2628053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a:xfrm>
            <a:off x="1039707" y="83820"/>
            <a:ext cx="9875520" cy="1356360"/>
          </a:xfrm>
        </p:spPr>
        <p:txBody>
          <a:bodyPr/>
          <a:lstStyle/>
          <a:p>
            <a:pPr algn="ctr"/>
            <a:r>
              <a:rPr lang="es-AR" b="1" dirty="0"/>
              <a:t>Frecuencia de palabras</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p:txBody>
          <a:bodyPr/>
          <a:lstStyle/>
          <a:p>
            <a:endParaRPr lang="es-AR" dirty="0"/>
          </a:p>
          <a:p>
            <a:endParaRPr lang="es-AR" dirty="0"/>
          </a:p>
          <a:p>
            <a:endParaRPr lang="es-AR" dirty="0"/>
          </a:p>
        </p:txBody>
      </p:sp>
      <p:pic>
        <p:nvPicPr>
          <p:cNvPr id="6" name="Imagen 5">
            <a:extLst>
              <a:ext uri="{FF2B5EF4-FFF2-40B4-BE49-F238E27FC236}">
                <a16:creationId xmlns:a16="http://schemas.microsoft.com/office/drawing/2014/main" id="{99114FA3-A9A1-37A2-5187-1A10B208B574}"/>
              </a:ext>
            </a:extLst>
          </p:cNvPr>
          <p:cNvPicPr>
            <a:picLocks noChangeAspect="1"/>
          </p:cNvPicPr>
          <p:nvPr/>
        </p:nvPicPr>
        <p:blipFill>
          <a:blip r:embed="rId2"/>
          <a:stretch>
            <a:fillRect/>
          </a:stretch>
        </p:blipFill>
        <p:spPr>
          <a:xfrm>
            <a:off x="6199720" y="2111606"/>
            <a:ext cx="5683348" cy="3931683"/>
          </a:xfrm>
          <a:prstGeom prst="rect">
            <a:avLst/>
          </a:prstGeom>
        </p:spPr>
      </p:pic>
      <p:pic>
        <p:nvPicPr>
          <p:cNvPr id="8" name="Imagen 7">
            <a:extLst>
              <a:ext uri="{FF2B5EF4-FFF2-40B4-BE49-F238E27FC236}">
                <a16:creationId xmlns:a16="http://schemas.microsoft.com/office/drawing/2014/main" id="{32F8A535-CB73-DB0C-9DBA-A0099679E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827" y="2111606"/>
            <a:ext cx="5961087" cy="3984394"/>
          </a:xfrm>
          <a:prstGeom prst="rect">
            <a:avLst/>
          </a:prstGeom>
        </p:spPr>
      </p:pic>
    </p:spTree>
    <p:extLst>
      <p:ext uri="{BB962C8B-B14F-4D97-AF65-F5344CB8AC3E}">
        <p14:creationId xmlns:p14="http://schemas.microsoft.com/office/powerpoint/2010/main" val="3633957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lstStyle/>
          <a:p>
            <a:pPr algn="ctr"/>
            <a:r>
              <a:rPr lang="es-AR" b="1" dirty="0"/>
              <a:t>Latent Semantic Analysis</a:t>
            </a:r>
          </a:p>
        </p:txBody>
      </p:sp>
      <p:sp>
        <p:nvSpPr>
          <p:cNvPr id="3" name="Marcador de contenido 2">
            <a:extLst>
              <a:ext uri="{FF2B5EF4-FFF2-40B4-BE49-F238E27FC236}">
                <a16:creationId xmlns:a16="http://schemas.microsoft.com/office/drawing/2014/main" id="{AFF12E86-45F5-B574-BF37-ABB75D630098}"/>
              </a:ext>
            </a:extLst>
          </p:cNvPr>
          <p:cNvSpPr>
            <a:spLocks noGrp="1"/>
          </p:cNvSpPr>
          <p:nvPr>
            <p:ph idx="1"/>
          </p:nvPr>
        </p:nvSpPr>
        <p:spPr/>
        <p:txBody>
          <a:bodyPr/>
          <a:lstStyle/>
          <a:p>
            <a:r>
              <a:rPr lang="es-ES" sz="2400" dirty="0">
                <a:latin typeface="Consolas" panose="020B0609020204030204" pitchFamily="49" charset="0"/>
              </a:rPr>
              <a:t>El </a:t>
            </a:r>
            <a:r>
              <a:rPr lang="es-ES" sz="2400" b="1" dirty="0">
                <a:solidFill>
                  <a:schemeClr val="accent1">
                    <a:lumMod val="75000"/>
                  </a:schemeClr>
                </a:solidFill>
                <a:latin typeface="Consolas" panose="020B0609020204030204" pitchFamily="49" charset="0"/>
              </a:rPr>
              <a:t>método más utilizado para</a:t>
            </a:r>
            <a:r>
              <a:rPr lang="es-ES" sz="2400" dirty="0">
                <a:latin typeface="Consolas" panose="020B0609020204030204" pitchFamily="49" charset="0"/>
              </a:rPr>
              <a:t> </a:t>
            </a:r>
            <a:r>
              <a:rPr lang="es-ES" sz="2400" b="1" dirty="0">
                <a:solidFill>
                  <a:schemeClr val="accent1">
                    <a:lumMod val="75000"/>
                  </a:schemeClr>
                </a:solidFill>
                <a:latin typeface="Consolas" panose="020B0609020204030204" pitchFamily="49" charset="0"/>
              </a:rPr>
              <a:t>Modelado de Tópicos</a:t>
            </a:r>
            <a:r>
              <a:rPr lang="es-ES" sz="2400" dirty="0">
                <a:latin typeface="Consolas" panose="020B0609020204030204" pitchFamily="49" charset="0"/>
              </a:rPr>
              <a:t>.</a:t>
            </a:r>
          </a:p>
          <a:p>
            <a:r>
              <a:rPr lang="es-AR" sz="2400" dirty="0">
                <a:effectLst/>
                <a:latin typeface="Consolas" panose="020B0609020204030204" pitchFamily="49" charset="0"/>
                <a:ea typeface="Calibri" panose="020F0502020204030204" pitchFamily="34" charset="0"/>
                <a:cs typeface="Times New Roman" panose="02020603050405020304" pitchFamily="18" charset="0"/>
              </a:rPr>
              <a:t>Genera una matriz con todas las palabras únicas en las filas, y todos los documentos en las columnas, llenando celdas con su coocurrencia. </a:t>
            </a:r>
          </a:p>
          <a:p>
            <a:r>
              <a:rPr lang="es-AR" sz="2400" dirty="0">
                <a:effectLst/>
                <a:latin typeface="Consolas" panose="020B0609020204030204" pitchFamily="49" charset="0"/>
                <a:ea typeface="Calibri" panose="020F0502020204030204" pitchFamily="34" charset="0"/>
                <a:cs typeface="Times New Roman" panose="02020603050405020304" pitchFamily="18" charset="0"/>
              </a:rPr>
              <a:t>Luego, utiliza Singular Value Decomposition para reducir la dimensionalidad de la matriz.</a:t>
            </a:r>
          </a:p>
          <a:p>
            <a:r>
              <a:rPr lang="es-AR" sz="2400" dirty="0">
                <a:latin typeface="Consolas" panose="020B0609020204030204" pitchFamily="49" charset="0"/>
                <a:ea typeface="Calibri" panose="020F0502020204030204" pitchFamily="34" charset="0"/>
                <a:cs typeface="Times New Roman" panose="02020603050405020304" pitchFamily="18" charset="0"/>
              </a:rPr>
              <a:t>Así,</a:t>
            </a:r>
            <a:r>
              <a:rPr lang="es-AR" sz="2400" dirty="0">
                <a:effectLst/>
                <a:latin typeface="Consolas" panose="020B0609020204030204" pitchFamily="49" charset="0"/>
                <a:ea typeface="Calibri" panose="020F0502020204030204" pitchFamily="34" charset="0"/>
                <a:cs typeface="Times New Roman" panose="02020603050405020304" pitchFamily="18" charset="0"/>
              </a:rPr>
              <a:t> crea </a:t>
            </a:r>
            <a:r>
              <a:rPr lang="es-AR" sz="2400" b="1" dirty="0">
                <a:solidFill>
                  <a:schemeClr val="accent1">
                    <a:lumMod val="75000"/>
                  </a:schemeClr>
                </a:solidFill>
                <a:effectLst/>
                <a:latin typeface="Consolas" panose="020B0609020204030204" pitchFamily="49" charset="0"/>
                <a:ea typeface="Calibri" panose="020F0502020204030204" pitchFamily="34" charset="0"/>
                <a:cs typeface="Times New Roman" panose="02020603050405020304" pitchFamily="18" charset="0"/>
              </a:rPr>
              <a:t>vectores</a:t>
            </a:r>
            <a:r>
              <a:rPr lang="es-AR" sz="2400" dirty="0">
                <a:effectLst/>
                <a:latin typeface="Consolas" panose="020B0609020204030204" pitchFamily="49" charset="0"/>
                <a:ea typeface="Calibri" panose="020F0502020204030204" pitchFamily="34" charset="0"/>
                <a:cs typeface="Times New Roman" panose="02020603050405020304" pitchFamily="18" charset="0"/>
              </a:rPr>
              <a:t> </a:t>
            </a:r>
            <a:r>
              <a:rPr lang="es-AR" sz="2400" b="1" dirty="0">
                <a:solidFill>
                  <a:schemeClr val="accent1">
                    <a:lumMod val="75000"/>
                  </a:schemeClr>
                </a:solidFill>
                <a:effectLst/>
                <a:latin typeface="Consolas" panose="020B0609020204030204" pitchFamily="49" charset="0"/>
                <a:ea typeface="Calibri" panose="020F0502020204030204" pitchFamily="34" charset="0"/>
                <a:cs typeface="Times New Roman" panose="02020603050405020304" pitchFamily="18" charset="0"/>
              </a:rPr>
              <a:t>para cada tópico</a:t>
            </a:r>
            <a:r>
              <a:rPr lang="es-AR" sz="2400" dirty="0">
                <a:effectLst/>
                <a:latin typeface="Consolas" panose="020B0609020204030204" pitchFamily="49" charset="0"/>
                <a:ea typeface="Calibri" panose="020F0502020204030204" pitchFamily="34" charset="0"/>
                <a:cs typeface="Times New Roman" panose="02020603050405020304" pitchFamily="18" charset="0"/>
              </a:rPr>
              <a:t>, para cada </a:t>
            </a:r>
            <a:r>
              <a:rPr lang="es-AR" sz="2400" b="1" dirty="0">
                <a:solidFill>
                  <a:schemeClr val="accent1">
                    <a:lumMod val="75000"/>
                  </a:schemeClr>
                </a:solidFill>
                <a:effectLst/>
                <a:latin typeface="Consolas" panose="020B0609020204030204" pitchFamily="49" charset="0"/>
                <a:ea typeface="Calibri" panose="020F0502020204030204" pitchFamily="34" charset="0"/>
                <a:cs typeface="Times New Roman" panose="02020603050405020304" pitchFamily="18" charset="0"/>
              </a:rPr>
              <a:t>documento</a:t>
            </a:r>
            <a:r>
              <a:rPr lang="es-AR" sz="2400" dirty="0">
                <a:effectLst/>
                <a:latin typeface="Consolas" panose="020B0609020204030204" pitchFamily="49" charset="0"/>
                <a:ea typeface="Calibri" panose="020F0502020204030204" pitchFamily="34" charset="0"/>
                <a:cs typeface="Times New Roman" panose="02020603050405020304" pitchFamily="18" charset="0"/>
              </a:rPr>
              <a:t> y para cada </a:t>
            </a:r>
            <a:r>
              <a:rPr lang="es-AR" sz="2400" b="1" dirty="0">
                <a:solidFill>
                  <a:schemeClr val="accent1">
                    <a:lumMod val="75000"/>
                  </a:schemeClr>
                </a:solidFill>
                <a:effectLst/>
                <a:latin typeface="Consolas" panose="020B0609020204030204" pitchFamily="49" charset="0"/>
                <a:ea typeface="Calibri" panose="020F0502020204030204" pitchFamily="34" charset="0"/>
                <a:cs typeface="Times New Roman" panose="02020603050405020304" pitchFamily="18" charset="0"/>
              </a:rPr>
              <a:t>palabra</a:t>
            </a:r>
            <a:r>
              <a:rPr lang="es-AR" sz="2400" dirty="0">
                <a:effectLst/>
                <a:latin typeface="Consolas" panose="020B0609020204030204" pitchFamily="49" charset="0"/>
                <a:ea typeface="Calibri" panose="020F0502020204030204" pitchFamily="34" charset="0"/>
                <a:cs typeface="Times New Roman" panose="02020603050405020304" pitchFamily="18" charset="0"/>
              </a:rPr>
              <a:t>.</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b="0" dirty="0">
              <a:solidFill>
                <a:srgbClr val="333333"/>
              </a:solidFill>
              <a:effectLst/>
              <a:latin typeface="Consolas" panose="020B0609020204030204" pitchFamily="49" charset="0"/>
            </a:endParaRPr>
          </a:p>
          <a:p>
            <a:pPr marL="0" indent="0">
              <a:buNone/>
            </a:pPr>
            <a:endParaRPr lang="es-AR" dirty="0"/>
          </a:p>
        </p:txBody>
      </p:sp>
    </p:spTree>
    <p:extLst>
      <p:ext uri="{BB962C8B-B14F-4D97-AF65-F5344CB8AC3E}">
        <p14:creationId xmlns:p14="http://schemas.microsoft.com/office/powerpoint/2010/main" val="3063331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p:txBody>
          <a:bodyPr/>
          <a:lstStyle/>
          <a:p>
            <a:pPr algn="ctr"/>
            <a:r>
              <a:rPr lang="es-AR" b="1" dirty="0"/>
              <a:t>LSA</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p:txBody>
          <a:bodyPr/>
          <a:lstStyle/>
          <a:p>
            <a:endParaRPr lang="es-AR" sz="2400" dirty="0"/>
          </a:p>
          <a:p>
            <a:pPr marL="0" indent="0">
              <a:buNone/>
            </a:pPr>
            <a:endParaRPr lang="es-AR" sz="2400" dirty="0"/>
          </a:p>
          <a:p>
            <a:pPr marL="0" indent="0">
              <a:buNone/>
            </a:pPr>
            <a:endParaRPr lang="es-AR" dirty="0"/>
          </a:p>
          <a:p>
            <a:pPr marL="0" indent="0">
              <a:buNone/>
            </a:pPr>
            <a:endParaRPr lang="es-AR" dirty="0"/>
          </a:p>
          <a:p>
            <a:pPr marL="0" indent="0">
              <a:buNone/>
            </a:pPr>
            <a:endParaRPr lang="es-AR" dirty="0"/>
          </a:p>
          <a:p>
            <a:endParaRPr lang="es-AR" dirty="0"/>
          </a:p>
          <a:p>
            <a:endParaRPr lang="es-AR" dirty="0"/>
          </a:p>
        </p:txBody>
      </p:sp>
      <p:pic>
        <p:nvPicPr>
          <p:cNvPr id="8" name="Imagen 7">
            <a:extLst>
              <a:ext uri="{FF2B5EF4-FFF2-40B4-BE49-F238E27FC236}">
                <a16:creationId xmlns:a16="http://schemas.microsoft.com/office/drawing/2014/main" id="{C5C80D74-97F1-CA69-BB3E-0FC6B40156BA}"/>
              </a:ext>
            </a:extLst>
          </p:cNvPr>
          <p:cNvPicPr>
            <a:picLocks noChangeAspect="1"/>
          </p:cNvPicPr>
          <p:nvPr/>
        </p:nvPicPr>
        <p:blipFill>
          <a:blip r:embed="rId2"/>
          <a:stretch>
            <a:fillRect/>
          </a:stretch>
        </p:blipFill>
        <p:spPr>
          <a:xfrm>
            <a:off x="654855" y="2100308"/>
            <a:ext cx="5550528" cy="3815987"/>
          </a:xfrm>
          <a:prstGeom prst="rect">
            <a:avLst/>
          </a:prstGeom>
        </p:spPr>
      </p:pic>
      <p:pic>
        <p:nvPicPr>
          <p:cNvPr id="10" name="Imagen 9">
            <a:extLst>
              <a:ext uri="{FF2B5EF4-FFF2-40B4-BE49-F238E27FC236}">
                <a16:creationId xmlns:a16="http://schemas.microsoft.com/office/drawing/2014/main" id="{BC36F229-7245-9C3D-505F-135E382B7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345" y="2100308"/>
            <a:ext cx="5623560" cy="3815987"/>
          </a:xfrm>
          <a:prstGeom prst="rect">
            <a:avLst/>
          </a:prstGeom>
        </p:spPr>
      </p:pic>
    </p:spTree>
    <p:extLst>
      <p:ext uri="{BB962C8B-B14F-4D97-AF65-F5344CB8AC3E}">
        <p14:creationId xmlns:p14="http://schemas.microsoft.com/office/powerpoint/2010/main" val="2242940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a:xfrm>
            <a:off x="905933" y="390525"/>
            <a:ext cx="9875520" cy="1356360"/>
          </a:xfrm>
        </p:spPr>
        <p:txBody>
          <a:bodyPr/>
          <a:lstStyle/>
          <a:p>
            <a:pPr algn="ctr"/>
            <a:r>
              <a:rPr lang="es-AR" b="1" dirty="0"/>
              <a:t>LSA</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a:xfrm>
            <a:off x="533400" y="1965960"/>
            <a:ext cx="9872871" cy="4038600"/>
          </a:xfrm>
        </p:spPr>
        <p:txBody>
          <a:bodyPr/>
          <a:lstStyle/>
          <a:p>
            <a:r>
              <a:rPr lang="es-AR" sz="2400" dirty="0"/>
              <a:t>Método del codo para encontrar </a:t>
            </a:r>
          </a:p>
          <a:p>
            <a:pPr marL="0" indent="0">
              <a:buNone/>
            </a:pPr>
            <a:r>
              <a:rPr lang="es-AR" sz="2400" dirty="0"/>
              <a:t>    el </a:t>
            </a:r>
            <a:r>
              <a:rPr lang="es-AR" sz="2400" b="1" dirty="0">
                <a:solidFill>
                  <a:schemeClr val="accent1">
                    <a:lumMod val="75000"/>
                  </a:schemeClr>
                </a:solidFill>
              </a:rPr>
              <a:t>óptimo número de clusters</a:t>
            </a:r>
            <a:r>
              <a:rPr lang="es-AR" sz="2400" dirty="0"/>
              <a:t>.</a:t>
            </a:r>
          </a:p>
          <a:p>
            <a:endParaRPr lang="es-AR" sz="2400" dirty="0"/>
          </a:p>
          <a:p>
            <a:pPr marL="0" indent="0">
              <a:buNone/>
            </a:pPr>
            <a:endParaRPr lang="es-AR" sz="2400" dirty="0"/>
          </a:p>
          <a:p>
            <a:pPr marL="0" indent="0">
              <a:buNone/>
            </a:pPr>
            <a:endParaRPr lang="es-AR" dirty="0"/>
          </a:p>
          <a:p>
            <a:pPr marL="0" indent="0">
              <a:buNone/>
            </a:pPr>
            <a:endParaRPr lang="es-AR" dirty="0"/>
          </a:p>
          <a:p>
            <a:pPr marL="0" indent="0">
              <a:buNone/>
            </a:pPr>
            <a:endParaRPr lang="es-AR" dirty="0"/>
          </a:p>
          <a:p>
            <a:endParaRPr lang="es-AR" dirty="0"/>
          </a:p>
          <a:p>
            <a:endParaRPr lang="es-AR" dirty="0"/>
          </a:p>
        </p:txBody>
      </p:sp>
      <p:pic>
        <p:nvPicPr>
          <p:cNvPr id="6" name="Imagen 5">
            <a:extLst>
              <a:ext uri="{FF2B5EF4-FFF2-40B4-BE49-F238E27FC236}">
                <a16:creationId xmlns:a16="http://schemas.microsoft.com/office/drawing/2014/main" id="{7FA2F323-FA21-5011-835B-0931DF464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562" y="1598193"/>
            <a:ext cx="5710238" cy="4774133"/>
          </a:xfrm>
          <a:prstGeom prst="rect">
            <a:avLst/>
          </a:prstGeom>
        </p:spPr>
      </p:pic>
    </p:spTree>
    <p:extLst>
      <p:ext uri="{BB962C8B-B14F-4D97-AF65-F5344CB8AC3E}">
        <p14:creationId xmlns:p14="http://schemas.microsoft.com/office/powerpoint/2010/main" val="3996405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a:xfrm>
            <a:off x="762000" y="61756"/>
            <a:ext cx="10515600" cy="1325563"/>
          </a:xfrm>
        </p:spPr>
        <p:txBody>
          <a:bodyPr/>
          <a:lstStyle/>
          <a:p>
            <a:pPr algn="ctr"/>
            <a:r>
              <a:rPr lang="es-AR" b="1" dirty="0"/>
              <a:t>LSA</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p:txBody>
          <a:bodyPr/>
          <a:lstStyle/>
          <a:p>
            <a:pPr marL="0" indent="0">
              <a:buNone/>
            </a:pPr>
            <a:endParaRPr lang="es-AR" sz="2400" dirty="0"/>
          </a:p>
          <a:p>
            <a:pPr marL="0" indent="0">
              <a:buNone/>
            </a:pPr>
            <a:endParaRPr lang="es-AR" sz="2400" dirty="0"/>
          </a:p>
          <a:p>
            <a:pPr marL="0" indent="0">
              <a:buNone/>
            </a:pPr>
            <a:endParaRPr lang="es-AR" dirty="0"/>
          </a:p>
          <a:p>
            <a:pPr marL="0" indent="0">
              <a:buNone/>
            </a:pPr>
            <a:endParaRPr lang="es-AR" dirty="0"/>
          </a:p>
          <a:p>
            <a:pPr marL="0" indent="0">
              <a:buNone/>
            </a:pPr>
            <a:endParaRPr lang="es-AR" dirty="0"/>
          </a:p>
          <a:p>
            <a:endParaRPr lang="es-AR" dirty="0"/>
          </a:p>
          <a:p>
            <a:endParaRPr lang="es-AR" dirty="0"/>
          </a:p>
        </p:txBody>
      </p:sp>
      <p:pic>
        <p:nvPicPr>
          <p:cNvPr id="8" name="Imagen 7">
            <a:extLst>
              <a:ext uri="{FF2B5EF4-FFF2-40B4-BE49-F238E27FC236}">
                <a16:creationId xmlns:a16="http://schemas.microsoft.com/office/drawing/2014/main" id="{5A1CE0E9-5231-0E65-0AEB-6058EC9149CA}"/>
              </a:ext>
            </a:extLst>
          </p:cNvPr>
          <p:cNvPicPr>
            <a:picLocks noChangeAspect="1"/>
          </p:cNvPicPr>
          <p:nvPr/>
        </p:nvPicPr>
        <p:blipFill>
          <a:blip r:embed="rId2"/>
          <a:stretch>
            <a:fillRect/>
          </a:stretch>
        </p:blipFill>
        <p:spPr>
          <a:xfrm>
            <a:off x="2522286" y="1320644"/>
            <a:ext cx="6995027" cy="5227949"/>
          </a:xfrm>
          <a:prstGeom prst="rect">
            <a:avLst/>
          </a:prstGeom>
        </p:spPr>
      </p:pic>
    </p:spTree>
    <p:extLst>
      <p:ext uri="{BB962C8B-B14F-4D97-AF65-F5344CB8AC3E}">
        <p14:creationId xmlns:p14="http://schemas.microsoft.com/office/powerpoint/2010/main" val="3854437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038498" y="83820"/>
            <a:ext cx="9875520" cy="1356360"/>
          </a:xfrm>
        </p:spPr>
        <p:txBody>
          <a:bodyPr>
            <a:normAutofit/>
          </a:bodyPr>
          <a:lstStyle/>
          <a:p>
            <a:pPr algn="ctr"/>
            <a:r>
              <a:rPr lang="es-AR" sz="4800" b="1" dirty="0"/>
              <a:t>Conclusión</a:t>
            </a:r>
          </a:p>
        </p:txBody>
      </p:sp>
      <p:sp>
        <p:nvSpPr>
          <p:cNvPr id="3" name="Marcador de contenido 2">
            <a:extLst>
              <a:ext uri="{FF2B5EF4-FFF2-40B4-BE49-F238E27FC236}">
                <a16:creationId xmlns:a16="http://schemas.microsoft.com/office/drawing/2014/main" id="{AFF12E86-45F5-B574-BF37-ABB75D630098}"/>
              </a:ext>
            </a:extLst>
          </p:cNvPr>
          <p:cNvSpPr>
            <a:spLocks noGrp="1"/>
          </p:cNvSpPr>
          <p:nvPr>
            <p:ph idx="1"/>
          </p:nvPr>
        </p:nvSpPr>
        <p:spPr>
          <a:xfrm>
            <a:off x="1038498" y="1440180"/>
            <a:ext cx="10265228" cy="4438106"/>
          </a:xfrm>
        </p:spPr>
        <p:txBody>
          <a:bodyPr/>
          <a:lstStyle/>
          <a:p>
            <a:r>
              <a:rPr lang="es-AR" sz="2400" dirty="0">
                <a:latin typeface="Consolas" panose="020B0609020204030204" pitchFamily="49" charset="0"/>
              </a:rPr>
              <a:t>Es posible comprender los </a:t>
            </a:r>
            <a:r>
              <a:rPr lang="es-AR" sz="2400" b="1" dirty="0">
                <a:solidFill>
                  <a:schemeClr val="accent1">
                    <a:lumMod val="75000"/>
                  </a:schemeClr>
                </a:solidFill>
                <a:latin typeface="Consolas" panose="020B0609020204030204" pitchFamily="49" charset="0"/>
              </a:rPr>
              <a:t>tópicos subyacentes</a:t>
            </a:r>
            <a:r>
              <a:rPr lang="es-AR" sz="2400" dirty="0">
                <a:latin typeface="Consolas" panose="020B0609020204030204" pitchFamily="49" charset="0"/>
              </a:rPr>
              <a:t> </a:t>
            </a:r>
            <a:r>
              <a:rPr lang="es-AR" sz="2400" b="1" dirty="0">
                <a:solidFill>
                  <a:schemeClr val="accent1">
                    <a:lumMod val="75000"/>
                  </a:schemeClr>
                </a:solidFill>
                <a:latin typeface="Consolas" panose="020B0609020204030204" pitchFamily="49" charset="0"/>
              </a:rPr>
              <a:t>y las ideas más importantes </a:t>
            </a:r>
            <a:r>
              <a:rPr lang="es-AR" sz="2400" dirty="0">
                <a:latin typeface="Consolas" panose="020B0609020204030204" pitchFamily="49" charset="0"/>
              </a:rPr>
              <a:t>dentro de un corpus de ideas.</a:t>
            </a:r>
          </a:p>
          <a:p>
            <a:pPr marL="45720" indent="0">
              <a:buNone/>
            </a:pPr>
            <a:endParaRPr lang="es-AR" sz="2400" dirty="0">
              <a:latin typeface="Consolas" panose="020B0609020204030204" pitchFamily="49" charset="0"/>
              <a:ea typeface="Calibri" panose="020F0502020204030204" pitchFamily="34" charset="0"/>
              <a:cs typeface="Times New Roman" panose="02020603050405020304" pitchFamily="18" charset="0"/>
            </a:endParaRPr>
          </a:p>
          <a:p>
            <a:r>
              <a:rPr lang="es-AR" sz="2800" b="1" u="sng" dirty="0">
                <a:latin typeface="Consolas" panose="020B0609020204030204" pitchFamily="49" charset="0"/>
                <a:ea typeface="Calibri" panose="020F0502020204030204" pitchFamily="34" charset="0"/>
                <a:cs typeface="Times New Roman" panose="02020603050405020304" pitchFamily="18" charset="0"/>
              </a:rPr>
              <a:t>Herramientas</a:t>
            </a:r>
            <a:r>
              <a:rPr lang="es-AR" sz="2800" dirty="0">
                <a:latin typeface="Consolas" panose="020B0609020204030204" pitchFamily="49" charset="0"/>
                <a:ea typeface="Calibri" panose="020F0502020204030204" pitchFamily="34" charset="0"/>
                <a:cs typeface="Times New Roman" panose="02020603050405020304" pitchFamily="18" charset="0"/>
              </a:rPr>
              <a:t>:</a:t>
            </a:r>
          </a:p>
          <a:p>
            <a:pPr lvl="1"/>
            <a:r>
              <a:rPr lang="es-AR" sz="2400" dirty="0">
                <a:latin typeface="Consolas" panose="020B0609020204030204" pitchFamily="49" charset="0"/>
                <a:ea typeface="Calibri" panose="020F0502020204030204" pitchFamily="34" charset="0"/>
                <a:cs typeface="Times New Roman" panose="02020603050405020304" pitchFamily="18" charset="0"/>
              </a:rPr>
              <a:t>Encontrar </a:t>
            </a:r>
            <a:r>
              <a:rPr lang="es-AR" sz="2400" b="1" dirty="0">
                <a:solidFill>
                  <a:schemeClr val="accent1">
                    <a:lumMod val="75000"/>
                  </a:schemeClr>
                </a:solidFill>
                <a:latin typeface="Consolas" panose="020B0609020204030204" pitchFamily="49" charset="0"/>
                <a:ea typeface="Calibri" panose="020F0502020204030204" pitchFamily="34" charset="0"/>
                <a:cs typeface="Times New Roman" panose="02020603050405020304" pitchFamily="18" charset="0"/>
              </a:rPr>
              <a:t>clústers</a:t>
            </a:r>
            <a:r>
              <a:rPr lang="es-AR" sz="2400" dirty="0">
                <a:latin typeface="Consolas" panose="020B0609020204030204" pitchFamily="49" charset="0"/>
                <a:ea typeface="Calibri" panose="020F0502020204030204" pitchFamily="34" charset="0"/>
                <a:cs typeface="Times New Roman" panose="02020603050405020304" pitchFamily="18" charset="0"/>
              </a:rPr>
              <a:t> de las ideas</a:t>
            </a:r>
          </a:p>
          <a:p>
            <a:pPr lvl="1"/>
            <a:r>
              <a:rPr lang="es-AR" sz="2400" dirty="0">
                <a:latin typeface="Consolas" panose="020B0609020204030204" pitchFamily="49" charset="0"/>
                <a:ea typeface="Calibri" panose="020F0502020204030204" pitchFamily="34" charset="0"/>
                <a:cs typeface="Times New Roman" panose="02020603050405020304" pitchFamily="18" charset="0"/>
              </a:rPr>
              <a:t>Encontrar las </a:t>
            </a:r>
            <a:r>
              <a:rPr lang="es-AR" sz="2400" b="1" dirty="0">
                <a:solidFill>
                  <a:schemeClr val="accent1">
                    <a:lumMod val="75000"/>
                  </a:schemeClr>
                </a:solidFill>
                <a:latin typeface="Consolas" panose="020B0609020204030204" pitchFamily="49" charset="0"/>
                <a:ea typeface="Calibri" panose="020F0502020204030204" pitchFamily="34" charset="0"/>
                <a:cs typeface="Times New Roman" panose="02020603050405020304" pitchFamily="18" charset="0"/>
              </a:rPr>
              <a:t>ideas más representativas</a:t>
            </a:r>
            <a:r>
              <a:rPr lang="es-AR" sz="2400" dirty="0">
                <a:latin typeface="Consolas" panose="020B0609020204030204" pitchFamily="49" charset="0"/>
                <a:ea typeface="Calibri" panose="020F0502020204030204" pitchFamily="34" charset="0"/>
                <a:cs typeface="Times New Roman" panose="02020603050405020304" pitchFamily="18" charset="0"/>
              </a:rPr>
              <a:t> del clúster</a:t>
            </a:r>
          </a:p>
          <a:p>
            <a:pPr lvl="1"/>
            <a:r>
              <a:rPr lang="es-AR" sz="2400" dirty="0">
                <a:latin typeface="Consolas" panose="020B0609020204030204" pitchFamily="49" charset="0"/>
                <a:ea typeface="Calibri" panose="020F0502020204030204" pitchFamily="34" charset="0"/>
                <a:cs typeface="Times New Roman" panose="02020603050405020304" pitchFamily="18" charset="0"/>
              </a:rPr>
              <a:t>Ploteo de las </a:t>
            </a:r>
            <a:r>
              <a:rPr lang="es-AR" sz="2400" b="1" dirty="0">
                <a:solidFill>
                  <a:schemeClr val="accent1">
                    <a:lumMod val="75000"/>
                  </a:schemeClr>
                </a:solidFill>
                <a:latin typeface="Consolas" panose="020B0609020204030204" pitchFamily="49" charset="0"/>
                <a:ea typeface="Calibri" panose="020F0502020204030204" pitchFamily="34" charset="0"/>
                <a:cs typeface="Times New Roman" panose="02020603050405020304" pitchFamily="18" charset="0"/>
              </a:rPr>
              <a:t>palabras mas frecuentes</a:t>
            </a:r>
            <a:r>
              <a:rPr lang="es-AR" sz="2400" dirty="0">
                <a:latin typeface="Consolas" panose="020B0609020204030204" pitchFamily="49" charset="0"/>
                <a:ea typeface="Calibri" panose="020F0502020204030204" pitchFamily="34" charset="0"/>
                <a:cs typeface="Times New Roman" panose="02020603050405020304" pitchFamily="18" charset="0"/>
              </a:rPr>
              <a:t> en cada clúster</a:t>
            </a:r>
          </a:p>
          <a:p>
            <a:pPr lvl="1"/>
            <a:r>
              <a:rPr lang="es-AR" sz="2400" dirty="0">
                <a:effectLst/>
                <a:latin typeface="Consolas" panose="020B0609020204030204" pitchFamily="49" charset="0"/>
                <a:ea typeface="Calibri" panose="020F0502020204030204" pitchFamily="34" charset="0"/>
                <a:cs typeface="Times New Roman" panose="02020603050405020304" pitchFamily="18" charset="0"/>
              </a:rPr>
              <a:t>LSA + ploteo de la </a:t>
            </a:r>
            <a:r>
              <a:rPr lang="es-AR" sz="2400" b="1" dirty="0">
                <a:solidFill>
                  <a:schemeClr val="accent1">
                    <a:lumMod val="75000"/>
                  </a:schemeClr>
                </a:solidFill>
                <a:effectLst/>
                <a:latin typeface="Consolas" panose="020B0609020204030204" pitchFamily="49" charset="0"/>
                <a:ea typeface="Calibri" panose="020F0502020204030204" pitchFamily="34" charset="0"/>
                <a:cs typeface="Times New Roman" panose="02020603050405020304" pitchFamily="18" charset="0"/>
              </a:rPr>
              <a:t>importancia de cada palabra</a:t>
            </a:r>
          </a:p>
          <a:p>
            <a:endParaRPr lang="es-AR" sz="2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b="0" dirty="0">
              <a:solidFill>
                <a:srgbClr val="333333"/>
              </a:solidFill>
              <a:effectLst/>
              <a:latin typeface="Consolas" panose="020B0609020204030204" pitchFamily="49" charset="0"/>
            </a:endParaRPr>
          </a:p>
          <a:p>
            <a:pPr marL="0" indent="0">
              <a:buNone/>
            </a:pPr>
            <a:endParaRPr lang="es-AR" dirty="0"/>
          </a:p>
        </p:txBody>
      </p:sp>
    </p:spTree>
    <p:extLst>
      <p:ext uri="{BB962C8B-B14F-4D97-AF65-F5344CB8AC3E}">
        <p14:creationId xmlns:p14="http://schemas.microsoft.com/office/powerpoint/2010/main" val="118658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Objetivos</a:t>
            </a:r>
          </a:p>
        </p:txBody>
      </p:sp>
      <p:sp>
        <p:nvSpPr>
          <p:cNvPr id="3" name="Marcador de contenido 2">
            <a:extLst>
              <a:ext uri="{FF2B5EF4-FFF2-40B4-BE49-F238E27FC236}">
                <a16:creationId xmlns:a16="http://schemas.microsoft.com/office/drawing/2014/main" id="{AFF12E86-45F5-B574-BF37-ABB75D630098}"/>
              </a:ext>
            </a:extLst>
          </p:cNvPr>
          <p:cNvSpPr>
            <a:spLocks noGrp="1"/>
          </p:cNvSpPr>
          <p:nvPr>
            <p:ph idx="1"/>
          </p:nvPr>
        </p:nvSpPr>
        <p:spPr>
          <a:xfrm>
            <a:off x="1143000" y="2209800"/>
            <a:ext cx="9872871" cy="4038600"/>
          </a:xfrm>
        </p:spPr>
        <p:txBody>
          <a:bodyPr/>
          <a:lstStyle/>
          <a:p>
            <a:r>
              <a:rPr lang="es-ES" sz="2400" b="0" dirty="0">
                <a:solidFill>
                  <a:srgbClr val="777777"/>
                </a:solidFill>
                <a:effectLst/>
                <a:latin typeface="Consolas" panose="020B0609020204030204" pitchFamily="49" charset="0"/>
              </a:rPr>
              <a:t>Identificar las temáticas subyacentes al conjunto de opiniones.</a:t>
            </a:r>
          </a:p>
          <a:p>
            <a:pPr marL="45720" indent="0">
              <a:buNone/>
            </a:pPr>
            <a:endParaRPr lang="es-ES" sz="2400" b="0" dirty="0">
              <a:solidFill>
                <a:srgbClr val="333333"/>
              </a:solidFill>
              <a:effectLst/>
              <a:latin typeface="Consolas" panose="020B0609020204030204" pitchFamily="49" charset="0"/>
            </a:endParaRPr>
          </a:p>
          <a:p>
            <a:r>
              <a:rPr lang="es-ES" sz="2400" b="0" dirty="0">
                <a:solidFill>
                  <a:srgbClr val="777777"/>
                </a:solidFill>
                <a:effectLst/>
                <a:latin typeface="Consolas" panose="020B0609020204030204" pitchFamily="49" charset="0"/>
              </a:rPr>
              <a:t>Facilitar la comprensión de las ideas y conceptos más sobresalientes en la Cognición Colectiva de los usuarios.</a:t>
            </a:r>
          </a:p>
          <a:p>
            <a:pPr marL="45720" indent="0">
              <a:buNone/>
            </a:pPr>
            <a:endParaRPr lang="es-ES" sz="2400" b="0" dirty="0">
              <a:solidFill>
                <a:srgbClr val="333333"/>
              </a:solidFill>
              <a:effectLst/>
              <a:latin typeface="Consolas" panose="020B0609020204030204" pitchFamily="49" charset="0"/>
            </a:endParaRPr>
          </a:p>
          <a:p>
            <a:r>
              <a:rPr lang="es-ES" sz="2400" b="0" dirty="0">
                <a:solidFill>
                  <a:srgbClr val="777777"/>
                </a:solidFill>
                <a:effectLst/>
                <a:latin typeface="Consolas" panose="020B0609020204030204" pitchFamily="49" charset="0"/>
              </a:rPr>
              <a:t>Automatizar este proceso. </a:t>
            </a:r>
            <a:endParaRPr lang="es-ES" sz="2400" b="0" dirty="0">
              <a:solidFill>
                <a:srgbClr val="333333"/>
              </a:solidFill>
              <a:effectLst/>
              <a:latin typeface="Consolas" panose="020B0609020204030204" pitchFamily="49" charset="0"/>
            </a:endParaRPr>
          </a:p>
          <a:p>
            <a:pPr marL="0" indent="0">
              <a:buNone/>
            </a:pPr>
            <a:endParaRPr lang="es-AR" dirty="0"/>
          </a:p>
        </p:txBody>
      </p:sp>
    </p:spTree>
    <p:extLst>
      <p:ext uri="{BB962C8B-B14F-4D97-AF65-F5344CB8AC3E}">
        <p14:creationId xmlns:p14="http://schemas.microsoft.com/office/powerpoint/2010/main" val="68018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FF12E86-45F5-B574-BF37-ABB75D630098}"/>
              </a:ext>
            </a:extLst>
          </p:cNvPr>
          <p:cNvSpPr>
            <a:spLocks noGrp="1"/>
          </p:cNvSpPr>
          <p:nvPr>
            <p:ph idx="1"/>
          </p:nvPr>
        </p:nvSpPr>
        <p:spPr>
          <a:xfrm>
            <a:off x="838200" y="501385"/>
            <a:ext cx="10515600" cy="5855230"/>
          </a:xfrm>
        </p:spPr>
        <p:txBody>
          <a:bodyPr>
            <a:normAutofit fontScale="70000" lnSpcReduction="20000"/>
          </a:bodyPr>
          <a:lstStyle/>
          <a:p>
            <a:pPr marL="0" indent="0">
              <a:buNone/>
            </a:pPr>
            <a:r>
              <a:rPr lang="es-ES" sz="2500" b="1" dirty="0">
                <a:solidFill>
                  <a:schemeClr val="tx1"/>
                </a:solidFill>
                <a:latin typeface="Consolas" panose="020B0609020204030204" pitchFamily="49" charset="0"/>
              </a:rPr>
              <a:t>Desafío 12:</a:t>
            </a:r>
          </a:p>
          <a:p>
            <a:r>
              <a:rPr lang="es-ES" sz="2500" b="0" i="0" u="none" strike="noStrike" dirty="0">
                <a:solidFill>
                  <a:schemeClr val="tx1">
                    <a:lumMod val="50000"/>
                    <a:lumOff val="50000"/>
                  </a:schemeClr>
                </a:solidFill>
                <a:effectLst/>
                <a:latin typeface="Consolas" panose="020B0609020204030204" pitchFamily="49" charset="0"/>
              </a:rPr>
              <a:t>Si tuvieras que definirte ideológicamente en términos político-  económicos,  ¿cómo lo harías y por qué?</a:t>
            </a:r>
          </a:p>
          <a:p>
            <a:pPr marL="0" indent="0">
              <a:buNone/>
            </a:pPr>
            <a:endParaRPr lang="es-ES" sz="2500" dirty="0">
              <a:solidFill>
                <a:srgbClr val="000000"/>
              </a:solidFill>
              <a:latin typeface="Consolas" panose="020B0609020204030204" pitchFamily="49" charset="0"/>
            </a:endParaRPr>
          </a:p>
          <a:p>
            <a:pPr marL="0" indent="0">
              <a:buNone/>
            </a:pPr>
            <a:r>
              <a:rPr lang="es-ES" sz="2500" b="1" dirty="0">
                <a:solidFill>
                  <a:schemeClr val="tx1"/>
                </a:solidFill>
                <a:latin typeface="Consolas" panose="020B0609020204030204" pitchFamily="49" charset="0"/>
              </a:rPr>
              <a:t>Desafío 13:</a:t>
            </a:r>
          </a:p>
          <a:p>
            <a:r>
              <a:rPr lang="es-ES" sz="2500" b="0" i="0" u="none" strike="noStrike" dirty="0">
                <a:solidFill>
                  <a:schemeClr val="tx1">
                    <a:lumMod val="50000"/>
                    <a:lumOff val="50000"/>
                  </a:schemeClr>
                </a:solidFill>
                <a:effectLst/>
                <a:latin typeface="Consolas" panose="020B0609020204030204" pitchFamily="49" charset="0"/>
              </a:rPr>
              <a:t>¿Te sentís más identificado con partidos de izquierda o  partidos de derecha? ¿Podrías contar los motivos?</a:t>
            </a:r>
          </a:p>
          <a:p>
            <a:endParaRPr lang="es-ES" sz="2500" dirty="0">
              <a:solidFill>
                <a:srgbClr val="000000"/>
              </a:solidFill>
              <a:latin typeface="Consolas" panose="020B0609020204030204" pitchFamily="49" charset="0"/>
            </a:endParaRPr>
          </a:p>
          <a:p>
            <a:pPr marL="0" indent="0">
              <a:buNone/>
            </a:pPr>
            <a:r>
              <a:rPr lang="es-ES" sz="2500" b="1" dirty="0">
                <a:solidFill>
                  <a:schemeClr val="tx1"/>
                </a:solidFill>
                <a:latin typeface="Consolas" panose="020B0609020204030204" pitchFamily="49" charset="0"/>
              </a:rPr>
              <a:t>Desafío 14:</a:t>
            </a:r>
          </a:p>
          <a:p>
            <a:r>
              <a:rPr lang="es-ES" sz="2500" b="0" i="0" u="none" strike="noStrike" dirty="0">
                <a:solidFill>
                  <a:schemeClr val="tx1">
                    <a:lumMod val="50000"/>
                    <a:lumOff val="50000"/>
                  </a:schemeClr>
                </a:solidFill>
                <a:effectLst/>
                <a:latin typeface="Consolas" panose="020B0609020204030204" pitchFamily="49" charset="0"/>
              </a:rPr>
              <a:t>Si tuvieras que elegir alguna personalidad argentina que te  genere una gran admiración o te resulte un referente en  algún aspecto relevante, ¿a quién elegirías y por qué?</a:t>
            </a:r>
          </a:p>
          <a:p>
            <a:pPr marL="0" indent="0">
              <a:buNone/>
            </a:pPr>
            <a:endParaRPr lang="es-ES" sz="2500" dirty="0">
              <a:solidFill>
                <a:srgbClr val="000000"/>
              </a:solidFill>
              <a:latin typeface="Consolas" panose="020B0609020204030204" pitchFamily="49" charset="0"/>
            </a:endParaRPr>
          </a:p>
          <a:p>
            <a:pPr marL="0" indent="0">
              <a:buNone/>
            </a:pPr>
            <a:r>
              <a:rPr lang="es-ES" sz="2500" b="1" dirty="0">
                <a:solidFill>
                  <a:schemeClr val="tx1"/>
                </a:solidFill>
                <a:latin typeface="Consolas" panose="020B0609020204030204" pitchFamily="49" charset="0"/>
              </a:rPr>
              <a:t>Desafío 15:</a:t>
            </a:r>
          </a:p>
          <a:p>
            <a:r>
              <a:rPr lang="es-ES" sz="2500" b="0" i="0" u="none" strike="noStrike" dirty="0">
                <a:solidFill>
                  <a:schemeClr val="tx1">
                    <a:lumMod val="50000"/>
                    <a:lumOff val="50000"/>
                  </a:schemeClr>
                </a:solidFill>
                <a:effectLst/>
                <a:latin typeface="Consolas" panose="020B0609020204030204" pitchFamily="49" charset="0"/>
              </a:rPr>
              <a:t>¿Que pensás de la siguiente afirmación respecto a los planes sociales?</a:t>
            </a:r>
          </a:p>
          <a:p>
            <a:pPr marL="45720" indent="0">
              <a:buNone/>
            </a:pPr>
            <a:r>
              <a:rPr lang="es-ES" sz="2500" b="0" i="0" u="none" strike="noStrike" dirty="0">
                <a:solidFill>
                  <a:schemeClr val="tx1">
                    <a:lumMod val="50000"/>
                    <a:lumOff val="50000"/>
                  </a:schemeClr>
                </a:solidFill>
                <a:effectLst/>
                <a:latin typeface="Consolas" panose="020B0609020204030204" pitchFamily="49" charset="0"/>
              </a:rPr>
              <a:t> </a:t>
            </a:r>
            <a:r>
              <a:rPr lang="es-ES" sz="2500" dirty="0">
                <a:solidFill>
                  <a:schemeClr val="tx1">
                    <a:lumMod val="50000"/>
                    <a:lumOff val="50000"/>
                  </a:schemeClr>
                </a:solidFill>
                <a:latin typeface="Consolas" panose="020B0609020204030204" pitchFamily="49" charset="0"/>
              </a:rPr>
              <a:t>“</a:t>
            </a:r>
            <a:r>
              <a:rPr lang="es-ES" sz="2500" b="0" i="0" u="none" strike="noStrike" dirty="0">
                <a:solidFill>
                  <a:schemeClr val="tx1">
                    <a:lumMod val="50000"/>
                    <a:lumOff val="50000"/>
                  </a:schemeClr>
                </a:solidFill>
                <a:effectLst/>
                <a:latin typeface="Consolas" panose="020B0609020204030204" pitchFamily="49" charset="0"/>
              </a:rPr>
              <a:t>Creo que el estado tiene que ayudar a la gente pobre  para que tenga plata en el bolsillo y puedan al menos comprar  comida y medicamentos. Por supuesto que la gente quiere  trabajar, pero es muy difícil conseguir trabajo por cómo está la  economía.”</a:t>
            </a:r>
          </a:p>
          <a:p>
            <a:pPr marL="45720" indent="0">
              <a:buNone/>
            </a:pPr>
            <a:endParaRPr lang="es-ES" sz="2400" dirty="0">
              <a:solidFill>
                <a:srgbClr val="000000"/>
              </a:solidFill>
              <a:latin typeface="Arial" panose="020B0604020202020204" pitchFamily="34" charset="0"/>
            </a:endParaRPr>
          </a:p>
          <a:p>
            <a:endParaRPr lang="es-ES" sz="2000" dirty="0">
              <a:solidFill>
                <a:srgbClr val="777777"/>
              </a:solidFill>
              <a:latin typeface="Consolas" panose="020B0609020204030204" pitchFamily="49" charset="0"/>
            </a:endParaRPr>
          </a:p>
          <a:p>
            <a:pPr marL="0" indent="0">
              <a:buNone/>
            </a:pPr>
            <a:endParaRPr lang="es-AR" dirty="0"/>
          </a:p>
        </p:txBody>
      </p:sp>
    </p:spTree>
    <p:extLst>
      <p:ext uri="{BB962C8B-B14F-4D97-AF65-F5344CB8AC3E}">
        <p14:creationId xmlns:p14="http://schemas.microsoft.com/office/powerpoint/2010/main" val="319803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FF12E86-45F5-B574-BF37-ABB75D630098}"/>
              </a:ext>
            </a:extLst>
          </p:cNvPr>
          <p:cNvSpPr>
            <a:spLocks noGrp="1"/>
          </p:cNvSpPr>
          <p:nvPr>
            <p:ph idx="1"/>
          </p:nvPr>
        </p:nvSpPr>
        <p:spPr>
          <a:xfrm>
            <a:off x="838200" y="321733"/>
            <a:ext cx="10515600" cy="5855230"/>
          </a:xfrm>
        </p:spPr>
        <p:txBody>
          <a:bodyPr>
            <a:normAutofit/>
          </a:bodyPr>
          <a:lstStyle/>
          <a:p>
            <a:pPr marL="0" indent="0">
              <a:buNone/>
            </a:pPr>
            <a:endParaRPr lang="es-ES" sz="2000" dirty="0">
              <a:solidFill>
                <a:srgbClr val="000000"/>
              </a:solidFill>
              <a:latin typeface="Arial" panose="020B0604020202020204" pitchFamily="34" charset="0"/>
            </a:endParaRPr>
          </a:p>
          <a:p>
            <a:pPr marL="0" indent="0">
              <a:buNone/>
            </a:pPr>
            <a:r>
              <a:rPr lang="es-ES" sz="2000" b="1" dirty="0">
                <a:solidFill>
                  <a:schemeClr val="tx1"/>
                </a:solidFill>
                <a:latin typeface="Consolas" panose="020B0609020204030204" pitchFamily="49" charset="0"/>
              </a:rPr>
              <a:t>Desafío 16:</a:t>
            </a:r>
          </a:p>
          <a:p>
            <a:r>
              <a:rPr lang="es-ES" sz="2000" b="0" i="0" u="none" strike="noStrike" dirty="0">
                <a:solidFill>
                  <a:schemeClr val="tx1">
                    <a:lumMod val="50000"/>
                    <a:lumOff val="50000"/>
                  </a:schemeClr>
                </a:solidFill>
                <a:effectLst/>
                <a:latin typeface="Consolas" panose="020B0609020204030204" pitchFamily="49" charset="0"/>
              </a:rPr>
              <a:t>¿Que pensás de la siguiente afirmación respecto a los subsidios  al transporte? "Me parece que las empresas de colectivos ya  están ganando más que suficiente, solamente hay que  controlarlas más de cerca para que no te estafen. Aunque  también entiendo que si las empresas no ganan  dinero simplemente no van a poder seguir funcionando.“</a:t>
            </a:r>
          </a:p>
          <a:p>
            <a:pPr marL="45720" indent="0">
              <a:buNone/>
            </a:pPr>
            <a:endParaRPr lang="es-ES" sz="2000" dirty="0">
              <a:solidFill>
                <a:schemeClr val="tx1">
                  <a:lumMod val="50000"/>
                  <a:lumOff val="50000"/>
                </a:schemeClr>
              </a:solidFill>
              <a:latin typeface="Consolas" panose="020B0609020204030204" pitchFamily="49" charset="0"/>
            </a:endParaRPr>
          </a:p>
          <a:p>
            <a:pPr marL="0" indent="0">
              <a:buNone/>
            </a:pPr>
            <a:r>
              <a:rPr lang="es-ES" sz="2000" b="1" dirty="0">
                <a:solidFill>
                  <a:schemeClr val="tx1"/>
                </a:solidFill>
                <a:latin typeface="Consolas" panose="020B0609020204030204" pitchFamily="49" charset="0"/>
              </a:rPr>
              <a:t>Desafío 17:</a:t>
            </a:r>
          </a:p>
          <a:p>
            <a:r>
              <a:rPr lang="es-ES" sz="2000" b="0" i="0" u="none" strike="noStrike" dirty="0">
                <a:solidFill>
                  <a:schemeClr val="tx1">
                    <a:lumMod val="50000"/>
                    <a:lumOff val="50000"/>
                  </a:schemeClr>
                </a:solidFill>
                <a:effectLst/>
                <a:latin typeface="Consolas" panose="020B0609020204030204" pitchFamily="49" charset="0"/>
              </a:rPr>
              <a:t>Estaría buenísimo que en 2023 la experiencia UdeSA tuviera...</a:t>
            </a:r>
          </a:p>
          <a:p>
            <a:pPr marL="45720" indent="0">
              <a:buNone/>
            </a:pPr>
            <a:endParaRPr lang="es-ES" sz="2000" dirty="0">
              <a:solidFill>
                <a:schemeClr val="tx1">
                  <a:lumMod val="50000"/>
                  <a:lumOff val="50000"/>
                </a:schemeClr>
              </a:solidFill>
              <a:latin typeface="Consolas" panose="020B0609020204030204" pitchFamily="49" charset="0"/>
            </a:endParaRPr>
          </a:p>
          <a:p>
            <a:pPr marL="0" indent="0">
              <a:buNone/>
            </a:pPr>
            <a:r>
              <a:rPr lang="es-ES" sz="2000" b="1" dirty="0">
                <a:solidFill>
                  <a:schemeClr val="tx1"/>
                </a:solidFill>
                <a:latin typeface="Consolas" panose="020B0609020204030204" pitchFamily="49" charset="0"/>
              </a:rPr>
              <a:t>Desafío 18:</a:t>
            </a:r>
          </a:p>
          <a:p>
            <a:r>
              <a:rPr lang="es-ES" sz="2000" b="0" i="0" u="none" strike="noStrike" dirty="0">
                <a:solidFill>
                  <a:schemeClr val="tx1">
                    <a:lumMod val="50000"/>
                    <a:lumOff val="50000"/>
                  </a:schemeClr>
                </a:solidFill>
                <a:effectLst/>
                <a:latin typeface="Consolas" panose="020B0609020204030204" pitchFamily="49" charset="0"/>
              </a:rPr>
              <a:t>Lo que menos me gusta de mi experiencia UdeSA es...</a:t>
            </a:r>
            <a:endParaRPr lang="es-ES" sz="2000" b="0" i="0" u="sng" strike="noStrike" dirty="0">
              <a:solidFill>
                <a:schemeClr val="tx1">
                  <a:lumMod val="50000"/>
                  <a:lumOff val="50000"/>
                </a:schemeClr>
              </a:solidFill>
              <a:effectLst/>
              <a:latin typeface="Consolas" panose="020B0609020204030204" pitchFamily="49" charset="0"/>
            </a:endParaRPr>
          </a:p>
          <a:p>
            <a:pPr marL="45720" indent="0">
              <a:buNone/>
            </a:pPr>
            <a:endParaRPr lang="es-ES" sz="2000" dirty="0">
              <a:solidFill>
                <a:srgbClr val="000000"/>
              </a:solidFill>
              <a:latin typeface="Arial" panose="020B0604020202020204" pitchFamily="34" charset="0"/>
            </a:endParaRPr>
          </a:p>
          <a:p>
            <a:endParaRPr lang="es-ES" sz="2400" dirty="0">
              <a:solidFill>
                <a:srgbClr val="000000"/>
              </a:solidFill>
              <a:latin typeface="Arial" panose="020B0604020202020204" pitchFamily="34" charset="0"/>
            </a:endParaRPr>
          </a:p>
          <a:p>
            <a:endParaRPr lang="es-ES" sz="2000" dirty="0">
              <a:solidFill>
                <a:srgbClr val="777777"/>
              </a:solidFill>
              <a:latin typeface="Consolas" panose="020B0609020204030204" pitchFamily="49" charset="0"/>
            </a:endParaRPr>
          </a:p>
          <a:p>
            <a:pPr marL="0" indent="0">
              <a:buNone/>
            </a:pPr>
            <a:endParaRPr lang="es-AR" dirty="0"/>
          </a:p>
        </p:txBody>
      </p:sp>
    </p:spTree>
    <p:extLst>
      <p:ext uri="{BB962C8B-B14F-4D97-AF65-F5344CB8AC3E}">
        <p14:creationId xmlns:p14="http://schemas.microsoft.com/office/powerpoint/2010/main" val="2130854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lstStyle/>
          <a:p>
            <a:pPr algn="ctr"/>
            <a:r>
              <a:rPr lang="es-AR" b="1" dirty="0"/>
              <a:t>Documentos por desafío</a:t>
            </a:r>
          </a:p>
        </p:txBody>
      </p:sp>
      <p:pic>
        <p:nvPicPr>
          <p:cNvPr id="7" name="Marcador de contenido 6">
            <a:extLst>
              <a:ext uri="{FF2B5EF4-FFF2-40B4-BE49-F238E27FC236}">
                <a16:creationId xmlns:a16="http://schemas.microsoft.com/office/drawing/2014/main" id="{538750F7-9D56-9F5F-5C81-40E260689C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3060" y="1845733"/>
            <a:ext cx="5754605" cy="4344950"/>
          </a:xfrm>
        </p:spPr>
      </p:pic>
    </p:spTree>
    <p:extLst>
      <p:ext uri="{BB962C8B-B14F-4D97-AF65-F5344CB8AC3E}">
        <p14:creationId xmlns:p14="http://schemas.microsoft.com/office/powerpoint/2010/main" val="2904043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024467" y="347133"/>
            <a:ext cx="9875520" cy="1356360"/>
          </a:xfrm>
        </p:spPr>
        <p:txBody>
          <a:bodyPr/>
          <a:lstStyle/>
          <a:p>
            <a:pPr algn="ctr"/>
            <a:r>
              <a:rPr lang="es-AR" b="1" dirty="0"/>
              <a:t>Emociones</a:t>
            </a:r>
          </a:p>
        </p:txBody>
      </p:sp>
      <p:pic>
        <p:nvPicPr>
          <p:cNvPr id="5" name="Marcador de contenido 4">
            <a:extLst>
              <a:ext uri="{FF2B5EF4-FFF2-40B4-BE49-F238E27FC236}">
                <a16:creationId xmlns:a16="http://schemas.microsoft.com/office/drawing/2014/main" id="{9549D5FA-FD11-0487-BC02-D2CBF253C188}"/>
              </a:ext>
            </a:extLst>
          </p:cNvPr>
          <p:cNvPicPr>
            <a:picLocks noGrp="1" noChangeAspect="1"/>
          </p:cNvPicPr>
          <p:nvPr>
            <p:ph idx="1"/>
          </p:nvPr>
        </p:nvPicPr>
        <p:blipFill>
          <a:blip r:embed="rId2"/>
          <a:stretch>
            <a:fillRect/>
          </a:stretch>
        </p:blipFill>
        <p:spPr>
          <a:xfrm>
            <a:off x="2673871" y="1470025"/>
            <a:ext cx="6385463" cy="4880788"/>
          </a:xfrm>
        </p:spPr>
      </p:pic>
    </p:spTree>
    <p:extLst>
      <p:ext uri="{BB962C8B-B14F-4D97-AF65-F5344CB8AC3E}">
        <p14:creationId xmlns:p14="http://schemas.microsoft.com/office/powerpoint/2010/main" val="12262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a:xfrm>
            <a:off x="1143000" y="474133"/>
            <a:ext cx="9875520" cy="1356360"/>
          </a:xfrm>
        </p:spPr>
        <p:txBody>
          <a:bodyPr/>
          <a:lstStyle/>
          <a:p>
            <a:pPr algn="ctr"/>
            <a:r>
              <a:rPr lang="es-AR" b="1" dirty="0"/>
              <a:t>Vectorizar cada documento</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a:xfrm>
            <a:off x="1110767" y="1938867"/>
            <a:ext cx="9872871" cy="4038600"/>
          </a:xfrm>
        </p:spPr>
        <p:txBody>
          <a:bodyPr/>
          <a:lstStyle/>
          <a:p>
            <a:r>
              <a:rPr lang="es-AR" dirty="0"/>
              <a:t>Capturar la </a:t>
            </a:r>
            <a:r>
              <a:rPr lang="es-AR" b="1" dirty="0">
                <a:solidFill>
                  <a:schemeClr val="accent1">
                    <a:lumMod val="75000"/>
                  </a:schemeClr>
                </a:solidFill>
              </a:rPr>
              <a:t>información semántica del texto</a:t>
            </a:r>
            <a:r>
              <a:rPr lang="es-AR" dirty="0"/>
              <a:t> </a:t>
            </a:r>
            <a:r>
              <a:rPr lang="es-AR" b="1" dirty="0">
                <a:solidFill>
                  <a:schemeClr val="accent1">
                    <a:lumMod val="75000"/>
                  </a:schemeClr>
                </a:solidFill>
              </a:rPr>
              <a:t>en un vector </a:t>
            </a:r>
            <a:r>
              <a:rPr lang="es-AR" dirty="0"/>
              <a:t>de 768 dimensiones con SentenceTransformer.</a:t>
            </a:r>
          </a:p>
          <a:p>
            <a:pPr marL="0" indent="0">
              <a:buNone/>
            </a:pPr>
            <a:endParaRPr lang="es-AR" dirty="0"/>
          </a:p>
          <a:p>
            <a:pPr marL="0" indent="0">
              <a:buNone/>
            </a:pPr>
            <a:endParaRPr lang="es-AR" dirty="0"/>
          </a:p>
          <a:p>
            <a:pPr marL="0" indent="0">
              <a:buNone/>
            </a:pPr>
            <a:endParaRPr lang="es-AR" dirty="0"/>
          </a:p>
          <a:p>
            <a:endParaRPr lang="es-AR" dirty="0"/>
          </a:p>
          <a:p>
            <a:endParaRPr lang="es-AR" dirty="0"/>
          </a:p>
        </p:txBody>
      </p:sp>
      <p:pic>
        <p:nvPicPr>
          <p:cNvPr id="11" name="Imagen 10">
            <a:extLst>
              <a:ext uri="{FF2B5EF4-FFF2-40B4-BE49-F238E27FC236}">
                <a16:creationId xmlns:a16="http://schemas.microsoft.com/office/drawing/2014/main" id="{51966E10-360A-F832-BCFE-0595FB67C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221567"/>
            <a:ext cx="9206196" cy="2755900"/>
          </a:xfrm>
          <a:prstGeom prst="rect">
            <a:avLst/>
          </a:prstGeom>
        </p:spPr>
      </p:pic>
    </p:spTree>
    <p:extLst>
      <p:ext uri="{BB962C8B-B14F-4D97-AF65-F5344CB8AC3E}">
        <p14:creationId xmlns:p14="http://schemas.microsoft.com/office/powerpoint/2010/main" val="377949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a:xfrm>
            <a:off x="1158240" y="253595"/>
            <a:ext cx="9875520" cy="1356360"/>
          </a:xfrm>
        </p:spPr>
        <p:txBody>
          <a:bodyPr/>
          <a:lstStyle/>
          <a:p>
            <a:pPr algn="ctr"/>
            <a:r>
              <a:rPr lang="es-AR" b="1" dirty="0"/>
              <a:t>Clústeres de tópicos por desafio</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a:xfrm>
            <a:off x="567267" y="1568910"/>
            <a:ext cx="9872871" cy="4038600"/>
          </a:xfrm>
        </p:spPr>
        <p:txBody>
          <a:bodyPr/>
          <a:lstStyle/>
          <a:p>
            <a:r>
              <a:rPr lang="es-AR" sz="2400" dirty="0"/>
              <a:t>Utilizar KMeans para encontrar </a:t>
            </a:r>
            <a:r>
              <a:rPr lang="es-AR" sz="2400" b="1" dirty="0">
                <a:solidFill>
                  <a:schemeClr val="accent1">
                    <a:lumMod val="75000"/>
                  </a:schemeClr>
                </a:solidFill>
              </a:rPr>
              <a:t>clusters de los documentos vectorizados</a:t>
            </a:r>
            <a:r>
              <a:rPr lang="es-AR" sz="2400" dirty="0"/>
              <a:t>. </a:t>
            </a:r>
          </a:p>
          <a:p>
            <a:r>
              <a:rPr lang="es-AR" sz="2400" dirty="0"/>
              <a:t>El número de clústeres</a:t>
            </a:r>
          </a:p>
          <a:p>
            <a:pPr marL="0" indent="0">
              <a:buNone/>
            </a:pPr>
            <a:r>
              <a:rPr lang="es-AR" sz="2400" dirty="0"/>
              <a:t>    es un hiperparámetro.</a:t>
            </a:r>
          </a:p>
          <a:p>
            <a:pPr marL="0" indent="0">
              <a:buNone/>
            </a:pPr>
            <a:endParaRPr lang="es-AR" dirty="0"/>
          </a:p>
          <a:p>
            <a:pPr marL="0" indent="0">
              <a:buNone/>
            </a:pPr>
            <a:endParaRPr lang="es-AR" dirty="0"/>
          </a:p>
          <a:p>
            <a:pPr marL="0" indent="0">
              <a:buNone/>
            </a:pPr>
            <a:endParaRPr lang="es-AR" dirty="0"/>
          </a:p>
          <a:p>
            <a:endParaRPr lang="es-AR" dirty="0"/>
          </a:p>
          <a:p>
            <a:endParaRPr lang="es-AR" dirty="0"/>
          </a:p>
        </p:txBody>
      </p:sp>
      <p:pic>
        <p:nvPicPr>
          <p:cNvPr id="7" name="Imagen 6">
            <a:extLst>
              <a:ext uri="{FF2B5EF4-FFF2-40B4-BE49-F238E27FC236}">
                <a16:creationId xmlns:a16="http://schemas.microsoft.com/office/drawing/2014/main" id="{38D79060-6CA4-6CC7-B4F9-E58F67C44D28}"/>
              </a:ext>
            </a:extLst>
          </p:cNvPr>
          <p:cNvPicPr>
            <a:picLocks noChangeAspect="1"/>
          </p:cNvPicPr>
          <p:nvPr/>
        </p:nvPicPr>
        <p:blipFill>
          <a:blip r:embed="rId2"/>
          <a:stretch>
            <a:fillRect/>
          </a:stretch>
        </p:blipFill>
        <p:spPr>
          <a:xfrm>
            <a:off x="4074822" y="2153654"/>
            <a:ext cx="7617645" cy="4258558"/>
          </a:xfrm>
          <a:prstGeom prst="rect">
            <a:avLst/>
          </a:prstGeom>
        </p:spPr>
      </p:pic>
    </p:spTree>
    <p:extLst>
      <p:ext uri="{BB962C8B-B14F-4D97-AF65-F5344CB8AC3E}">
        <p14:creationId xmlns:p14="http://schemas.microsoft.com/office/powerpoint/2010/main" val="1948881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a:xfrm>
            <a:off x="1158240" y="295964"/>
            <a:ext cx="9875520" cy="1356360"/>
          </a:xfrm>
        </p:spPr>
        <p:txBody>
          <a:bodyPr/>
          <a:lstStyle/>
          <a:p>
            <a:pPr algn="ctr"/>
            <a:r>
              <a:rPr lang="es-AR" b="1" dirty="0"/>
              <a:t>Documento más importante</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a:xfrm>
            <a:off x="575734" y="1820334"/>
            <a:ext cx="9872871" cy="4038600"/>
          </a:xfrm>
        </p:spPr>
        <p:txBody>
          <a:bodyPr/>
          <a:lstStyle/>
          <a:p>
            <a:r>
              <a:rPr lang="es-AR" sz="2400" dirty="0"/>
              <a:t>Evaluar la </a:t>
            </a:r>
            <a:r>
              <a:rPr lang="es-AR" sz="2400" b="1" dirty="0">
                <a:solidFill>
                  <a:schemeClr val="accent1">
                    <a:lumMod val="75000"/>
                  </a:schemeClr>
                </a:solidFill>
              </a:rPr>
              <a:t>similitud coseno </a:t>
            </a:r>
            <a:r>
              <a:rPr lang="es-AR" sz="2400" dirty="0"/>
              <a:t>de cada documento </a:t>
            </a:r>
          </a:p>
          <a:p>
            <a:pPr marL="0" indent="0">
              <a:buNone/>
            </a:pPr>
            <a:r>
              <a:rPr lang="es-AR" sz="2400" dirty="0"/>
              <a:t>   con el centroide de su clúster.</a:t>
            </a:r>
            <a:endParaRPr lang="es-AR" dirty="0"/>
          </a:p>
          <a:p>
            <a:pPr marL="0" indent="0">
              <a:buNone/>
            </a:pPr>
            <a:endParaRPr lang="es-AR" dirty="0"/>
          </a:p>
          <a:p>
            <a:pPr marL="0" indent="0">
              <a:buNone/>
            </a:pPr>
            <a:endParaRPr lang="es-AR" dirty="0"/>
          </a:p>
          <a:p>
            <a:endParaRPr lang="es-AR" dirty="0"/>
          </a:p>
          <a:p>
            <a:endParaRPr lang="es-AR" dirty="0"/>
          </a:p>
        </p:txBody>
      </p:sp>
      <p:pic>
        <p:nvPicPr>
          <p:cNvPr id="10" name="Imagen 9">
            <a:extLst>
              <a:ext uri="{FF2B5EF4-FFF2-40B4-BE49-F238E27FC236}">
                <a16:creationId xmlns:a16="http://schemas.microsoft.com/office/drawing/2014/main" id="{C9574E22-5862-1788-FF4D-C062AEA73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5088" y="2173288"/>
            <a:ext cx="5124450" cy="3952875"/>
          </a:xfrm>
          <a:prstGeom prst="rect">
            <a:avLst/>
          </a:prstGeom>
        </p:spPr>
      </p:pic>
    </p:spTree>
    <p:extLst>
      <p:ext uri="{BB962C8B-B14F-4D97-AF65-F5344CB8AC3E}">
        <p14:creationId xmlns:p14="http://schemas.microsoft.com/office/powerpoint/2010/main" val="278117606"/>
      </p:ext>
    </p:extLst>
  </p:cSld>
  <p:clrMapOvr>
    <a:masterClrMapping/>
  </p:clrMapOvr>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TM03457444[[fn=Base]]</Template>
  <TotalTime>353</TotalTime>
  <Words>521</Words>
  <Application>Microsoft Office PowerPoint</Application>
  <PresentationFormat>Panorámica</PresentationFormat>
  <Paragraphs>100</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Consolas</vt:lpstr>
      <vt:lpstr>Corbel</vt:lpstr>
      <vt:lpstr>Base</vt:lpstr>
      <vt:lpstr>COMPRENDER  IDEAS</vt:lpstr>
      <vt:lpstr>Objetivos</vt:lpstr>
      <vt:lpstr>Presentación de PowerPoint</vt:lpstr>
      <vt:lpstr>Presentación de PowerPoint</vt:lpstr>
      <vt:lpstr>Documentos por desafío</vt:lpstr>
      <vt:lpstr>Emociones</vt:lpstr>
      <vt:lpstr>Vectorizar cada documento</vt:lpstr>
      <vt:lpstr>Clústeres de tópicos por desafio</vt:lpstr>
      <vt:lpstr>Documento más importante</vt:lpstr>
      <vt:lpstr>Resultado</vt:lpstr>
      <vt:lpstr>Presentación de PowerPoint</vt:lpstr>
      <vt:lpstr>Frecuencia de palabras</vt:lpstr>
      <vt:lpstr>Latent Semantic Analysis</vt:lpstr>
      <vt:lpstr>LSA</vt:lpstr>
      <vt:lpstr>LSA</vt:lpstr>
      <vt:lpstr>LSA</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Entendiendo opiniones</dc:title>
  <dc:creator>Felipe Aguirre</dc:creator>
  <cp:lastModifiedBy>Felipe Aguirre</cp:lastModifiedBy>
  <cp:revision>22</cp:revision>
  <dcterms:created xsi:type="dcterms:W3CDTF">2023-02-22T14:13:09Z</dcterms:created>
  <dcterms:modified xsi:type="dcterms:W3CDTF">2023-02-23T17:25:06Z</dcterms:modified>
</cp:coreProperties>
</file>