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jpeg"/>
  <Override PartName="/ppt/media/image8.jpg" ContentType="image/jpeg"/>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3" r:id="rId8"/>
    <p:sldId id="266" r:id="rId9"/>
    <p:sldId id="264" r:id="rId10"/>
    <p:sldId id="262" r:id="rId11"/>
    <p:sldId id="265" r:id="rId12"/>
    <p:sldId id="267"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5" autoAdjust="0"/>
    <p:restoredTop sz="94660"/>
  </p:normalViewPr>
  <p:slideViewPr>
    <p:cSldViewPr snapToGrid="0">
      <p:cViewPr>
        <p:scale>
          <a:sx n="100" d="100"/>
          <a:sy n="100" d="100"/>
        </p:scale>
        <p:origin x="81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E174B-39D4-DC38-1CF2-1B1F3544F0E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C6BE12DF-F2DE-5FCA-0F8A-66338D021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EB707F7E-A85A-08B3-E6A9-97EE4A5861F7}"/>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5" name="Marcador de pie de página 4">
            <a:extLst>
              <a:ext uri="{FF2B5EF4-FFF2-40B4-BE49-F238E27FC236}">
                <a16:creationId xmlns:a16="http://schemas.microsoft.com/office/drawing/2014/main" id="{7B7E19F1-A5A1-471A-3EDC-861A781A5D3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14E1E0C-6BC9-9083-0CD4-6D6648E6D0F0}"/>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407363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6777B-9F18-FB06-03B9-437BCD62B92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B49D936-042B-A33D-41AE-743A440793A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7FD35B2-02E5-C091-4A86-9BAD11D66D25}"/>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5" name="Marcador de pie de página 4">
            <a:extLst>
              <a:ext uri="{FF2B5EF4-FFF2-40B4-BE49-F238E27FC236}">
                <a16:creationId xmlns:a16="http://schemas.microsoft.com/office/drawing/2014/main" id="{910D4DC8-0531-63A4-223F-1FD6144CE93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30F8214-FC0F-71DB-3ECD-0D8C8CD3BC1C}"/>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144021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55D51DC-21E8-40DF-99F4-AF1F6A1DB0D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B97DD57-3253-577D-C772-45866544664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30231CE-01B4-D3D0-C8FB-C6F9E4CF1B06}"/>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5" name="Marcador de pie de página 4">
            <a:extLst>
              <a:ext uri="{FF2B5EF4-FFF2-40B4-BE49-F238E27FC236}">
                <a16:creationId xmlns:a16="http://schemas.microsoft.com/office/drawing/2014/main" id="{8609475C-2DA5-6D0F-D643-CD45C02D6CB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F83CC5F-F758-A188-9B11-EFBD8EBEC94E}"/>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51481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DFBFE-877A-59F7-1363-3D539870D04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F056D98-B262-DD9E-5E92-CDA984DBB7D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BC3E12B-530C-EED2-2B47-10C66B511AE9}"/>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5" name="Marcador de pie de página 4">
            <a:extLst>
              <a:ext uri="{FF2B5EF4-FFF2-40B4-BE49-F238E27FC236}">
                <a16:creationId xmlns:a16="http://schemas.microsoft.com/office/drawing/2014/main" id="{FA365EEA-DC03-B8CB-8890-1F690648B89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6A2ADEC-6CBF-4AFE-7826-C807911A6A8E}"/>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4280752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AB5F9-FFBD-CE93-1394-B4F0D543E82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9319696-E3CA-5924-F4AF-FBAE48735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D746755-D8CD-4E2A-6E4E-DA16AB7094EE}"/>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5" name="Marcador de pie de página 4">
            <a:extLst>
              <a:ext uri="{FF2B5EF4-FFF2-40B4-BE49-F238E27FC236}">
                <a16:creationId xmlns:a16="http://schemas.microsoft.com/office/drawing/2014/main" id="{9C2CB34A-0507-810F-8AC5-A4AC09FFFD7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F62C07D-B786-0FD4-0701-CCBA4DFA68D6}"/>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16241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13108-C719-247B-D0CE-B3E0873C37A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E0DCE27-9EB5-91CA-3F9A-4D2579B3C45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702CA921-0F8D-BCD9-48FD-AE5CF898BBD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ECC2B13-072E-35A7-069E-CF72A31E6806}"/>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6" name="Marcador de pie de página 5">
            <a:extLst>
              <a:ext uri="{FF2B5EF4-FFF2-40B4-BE49-F238E27FC236}">
                <a16:creationId xmlns:a16="http://schemas.microsoft.com/office/drawing/2014/main" id="{D4F9CE62-6385-FF32-159E-F071CABF2D4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08898BD-5907-A6A8-0CC1-6295D3C93735}"/>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190369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CCBD9-4D2C-105D-AD60-FC9467F99B2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E71FE8A-EC38-9D40-ACD0-5252A2463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CC291CC-680A-FE57-9FD6-5F876CB1EFF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39B59FAF-73FB-8445-C366-B08C03172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04313C7-F6A9-0B19-8A94-FB5CE087619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A0BF8C4-0680-80FF-F64F-7C17519EA36A}"/>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8" name="Marcador de pie de página 7">
            <a:extLst>
              <a:ext uri="{FF2B5EF4-FFF2-40B4-BE49-F238E27FC236}">
                <a16:creationId xmlns:a16="http://schemas.microsoft.com/office/drawing/2014/main" id="{809C8A03-F070-42AF-CD09-C54CB9D852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90CCB9F9-5E4F-AEE9-5B19-FE41FE782729}"/>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71654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E037E-B4AD-0A66-1D27-32947097E1F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AF713D0A-1AD1-365B-35F4-28F1AB30A785}"/>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4" name="Marcador de pie de página 3">
            <a:extLst>
              <a:ext uri="{FF2B5EF4-FFF2-40B4-BE49-F238E27FC236}">
                <a16:creationId xmlns:a16="http://schemas.microsoft.com/office/drawing/2014/main" id="{A744BAA5-473C-4F91-909A-E026D911462A}"/>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CC7FF3CC-0AB2-A1B0-73B3-35475F069472}"/>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36200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91D6F79-E73E-9EB9-B4F6-20B0057D063B}"/>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3" name="Marcador de pie de página 2">
            <a:extLst>
              <a:ext uri="{FF2B5EF4-FFF2-40B4-BE49-F238E27FC236}">
                <a16:creationId xmlns:a16="http://schemas.microsoft.com/office/drawing/2014/main" id="{C14AB9C2-2DD6-C393-A28A-19F4D4A6E1FA}"/>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8D3DD35-2CD2-770B-B574-749D388678D5}"/>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133257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655BC-A926-561D-2C30-309DE3D95D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0C19E8B-E312-D176-5587-46420B75C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1E37E04-2130-A579-32D6-70D5C7F46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5C242D-FEC8-C54A-BA79-26B1ED7B084F}"/>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6" name="Marcador de pie de página 5">
            <a:extLst>
              <a:ext uri="{FF2B5EF4-FFF2-40B4-BE49-F238E27FC236}">
                <a16:creationId xmlns:a16="http://schemas.microsoft.com/office/drawing/2014/main" id="{00F4FD45-8786-798C-8222-3A666EDFD9A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B32EDF-E2CC-FC68-F6FA-E4F29890A56F}"/>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53764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964E2-D3AA-FE8B-CEB5-1BAB903B47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4458DE3-16BC-B777-4B16-11CD91C1D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FDEA35C-4CF0-AEBD-6EA3-27131867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F1D047-BE36-264F-5FA4-9317954AC150}"/>
              </a:ext>
            </a:extLst>
          </p:cNvPr>
          <p:cNvSpPr>
            <a:spLocks noGrp="1"/>
          </p:cNvSpPr>
          <p:nvPr>
            <p:ph type="dt" sz="half" idx="10"/>
          </p:nvPr>
        </p:nvSpPr>
        <p:spPr/>
        <p:txBody>
          <a:bodyPr/>
          <a:lstStyle/>
          <a:p>
            <a:fld id="{AB02BCD0-FDF9-4CFB-BB34-6C18F08C7779}" type="datetimeFigureOut">
              <a:rPr lang="es-AR" smtClean="0"/>
              <a:t>22/2/2023</a:t>
            </a:fld>
            <a:endParaRPr lang="es-AR"/>
          </a:p>
        </p:txBody>
      </p:sp>
      <p:sp>
        <p:nvSpPr>
          <p:cNvPr id="6" name="Marcador de pie de página 5">
            <a:extLst>
              <a:ext uri="{FF2B5EF4-FFF2-40B4-BE49-F238E27FC236}">
                <a16:creationId xmlns:a16="http://schemas.microsoft.com/office/drawing/2014/main" id="{03171D69-0B87-90F9-065E-B5458FD8F64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A1A162C-4CA6-622D-8903-861ADEA787F0}"/>
              </a:ext>
            </a:extLst>
          </p:cNvPr>
          <p:cNvSpPr>
            <a:spLocks noGrp="1"/>
          </p:cNvSpPr>
          <p:nvPr>
            <p:ph type="sldNum" sz="quarter" idx="12"/>
          </p:nvPr>
        </p:nvSpPr>
        <p:spPr/>
        <p:txBody>
          <a:bodyPr/>
          <a:lstStyle/>
          <a:p>
            <a:fld id="{862545EA-15B0-45B0-B284-61AC975C84B1}" type="slidenum">
              <a:rPr lang="es-AR" smtClean="0"/>
              <a:t>‹Nº›</a:t>
            </a:fld>
            <a:endParaRPr lang="es-AR"/>
          </a:p>
        </p:txBody>
      </p:sp>
    </p:spTree>
    <p:extLst>
      <p:ext uri="{BB962C8B-B14F-4D97-AF65-F5344CB8AC3E}">
        <p14:creationId xmlns:p14="http://schemas.microsoft.com/office/powerpoint/2010/main" val="428223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BA21A3-F157-1EE7-EFD9-2B4E946E6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2BC4000-F360-349F-81BD-4F4962F63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52BFF8A-5A71-A7C5-A146-DB5A6005C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2BCD0-FDF9-4CFB-BB34-6C18F08C7779}" type="datetimeFigureOut">
              <a:rPr lang="es-AR" smtClean="0"/>
              <a:t>22/2/2023</a:t>
            </a:fld>
            <a:endParaRPr lang="es-AR"/>
          </a:p>
        </p:txBody>
      </p:sp>
      <p:sp>
        <p:nvSpPr>
          <p:cNvPr id="5" name="Marcador de pie de página 4">
            <a:extLst>
              <a:ext uri="{FF2B5EF4-FFF2-40B4-BE49-F238E27FC236}">
                <a16:creationId xmlns:a16="http://schemas.microsoft.com/office/drawing/2014/main" id="{DF2FD576-888D-9AA0-8865-7CC5955CF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F975A30-96FA-06B4-595E-53D209641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545EA-15B0-45B0-B284-61AC975C84B1}" type="slidenum">
              <a:rPr lang="es-AR" smtClean="0"/>
              <a:t>‹Nº›</a:t>
            </a:fld>
            <a:endParaRPr lang="es-AR"/>
          </a:p>
        </p:txBody>
      </p:sp>
    </p:spTree>
    <p:extLst>
      <p:ext uri="{BB962C8B-B14F-4D97-AF65-F5344CB8AC3E}">
        <p14:creationId xmlns:p14="http://schemas.microsoft.com/office/powerpoint/2010/main" val="387466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3D44E-A3A8-72F0-DA98-97A954808908}"/>
              </a:ext>
            </a:extLst>
          </p:cNvPr>
          <p:cNvSpPr>
            <a:spLocks noGrp="1"/>
          </p:cNvSpPr>
          <p:nvPr>
            <p:ph type="ctrTitle"/>
          </p:nvPr>
        </p:nvSpPr>
        <p:spPr/>
        <p:txBody>
          <a:bodyPr/>
          <a:lstStyle/>
          <a:p>
            <a:r>
              <a:rPr lang="es-AR" dirty="0"/>
              <a:t>Entendiendo opiniones</a:t>
            </a:r>
          </a:p>
        </p:txBody>
      </p:sp>
      <p:sp>
        <p:nvSpPr>
          <p:cNvPr id="3" name="Subtítulo 2">
            <a:extLst>
              <a:ext uri="{FF2B5EF4-FFF2-40B4-BE49-F238E27FC236}">
                <a16:creationId xmlns:a16="http://schemas.microsoft.com/office/drawing/2014/main" id="{B99B31BA-A8AD-2E98-11D6-3080E43175FF}"/>
              </a:ext>
            </a:extLst>
          </p:cNvPr>
          <p:cNvSpPr>
            <a:spLocks noGrp="1"/>
          </p:cNvSpPr>
          <p:nvPr>
            <p:ph type="subTitle" idx="1"/>
          </p:nvPr>
        </p:nvSpPr>
        <p:spPr/>
        <p:txBody>
          <a:bodyPr/>
          <a:lstStyle/>
          <a:p>
            <a:r>
              <a:rPr lang="es-AR" dirty="0"/>
              <a:t>utilizando técnicas de Modelado de Tópicos y de Resumen</a:t>
            </a:r>
          </a:p>
        </p:txBody>
      </p:sp>
    </p:spTree>
    <p:extLst>
      <p:ext uri="{BB962C8B-B14F-4D97-AF65-F5344CB8AC3E}">
        <p14:creationId xmlns:p14="http://schemas.microsoft.com/office/powerpoint/2010/main" val="379305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Encontrar clusters de tópicos en cada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r>
              <a:rPr lang="es-AR" dirty="0"/>
              <a:t>Para cada cluster, devolver los documentos ordenados de mayor a menor similitud coseno con su centroide.</a:t>
            </a:r>
          </a:p>
          <a:p>
            <a:r>
              <a:rPr lang="es-AR" dirty="0"/>
              <a:t>Así, los documentos mas representativos del tópico se muestran primero.</a:t>
            </a:r>
          </a:p>
          <a:p>
            <a:endParaRPr lang="es-AR" dirty="0"/>
          </a:p>
          <a:p>
            <a:endParaRPr lang="es-AR" dirty="0"/>
          </a:p>
          <a:p>
            <a:endParaRPr lang="es-AR" dirty="0"/>
          </a:p>
        </p:txBody>
      </p:sp>
      <p:pic>
        <p:nvPicPr>
          <p:cNvPr id="5" name="Imagen 4">
            <a:extLst>
              <a:ext uri="{FF2B5EF4-FFF2-40B4-BE49-F238E27FC236}">
                <a16:creationId xmlns:a16="http://schemas.microsoft.com/office/drawing/2014/main" id="{A46476EC-A43C-BC0C-4AC7-2F028B354877}"/>
              </a:ext>
            </a:extLst>
          </p:cNvPr>
          <p:cNvPicPr>
            <a:picLocks noChangeAspect="1"/>
          </p:cNvPicPr>
          <p:nvPr/>
        </p:nvPicPr>
        <p:blipFill>
          <a:blip r:embed="rId2"/>
          <a:stretch>
            <a:fillRect/>
          </a:stretch>
        </p:blipFill>
        <p:spPr>
          <a:xfrm>
            <a:off x="1058333" y="3874293"/>
            <a:ext cx="9788896" cy="2084273"/>
          </a:xfrm>
          <a:prstGeom prst="rect">
            <a:avLst/>
          </a:prstGeom>
        </p:spPr>
      </p:pic>
    </p:spTree>
    <p:extLst>
      <p:ext uri="{BB962C8B-B14F-4D97-AF65-F5344CB8AC3E}">
        <p14:creationId xmlns:p14="http://schemas.microsoft.com/office/powerpoint/2010/main" val="64442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Encontrar clusters de tópicos en cada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endParaRPr lang="es-AR" dirty="0"/>
          </a:p>
          <a:p>
            <a:endParaRPr lang="es-AR" dirty="0"/>
          </a:p>
          <a:p>
            <a:endParaRPr lang="es-AR" dirty="0"/>
          </a:p>
        </p:txBody>
      </p:sp>
      <p:pic>
        <p:nvPicPr>
          <p:cNvPr id="6" name="Imagen 5">
            <a:extLst>
              <a:ext uri="{FF2B5EF4-FFF2-40B4-BE49-F238E27FC236}">
                <a16:creationId xmlns:a16="http://schemas.microsoft.com/office/drawing/2014/main" id="{99114FA3-A9A1-37A2-5187-1A10B208B574}"/>
              </a:ext>
            </a:extLst>
          </p:cNvPr>
          <p:cNvPicPr>
            <a:picLocks noChangeAspect="1"/>
          </p:cNvPicPr>
          <p:nvPr/>
        </p:nvPicPr>
        <p:blipFill>
          <a:blip r:embed="rId2"/>
          <a:stretch>
            <a:fillRect/>
          </a:stretch>
        </p:blipFill>
        <p:spPr>
          <a:xfrm>
            <a:off x="5977467" y="2518158"/>
            <a:ext cx="5607153" cy="3878972"/>
          </a:xfrm>
          <a:prstGeom prst="rect">
            <a:avLst/>
          </a:prstGeom>
        </p:spPr>
      </p:pic>
      <p:pic>
        <p:nvPicPr>
          <p:cNvPr id="8" name="Imagen 7">
            <a:extLst>
              <a:ext uri="{FF2B5EF4-FFF2-40B4-BE49-F238E27FC236}">
                <a16:creationId xmlns:a16="http://schemas.microsoft.com/office/drawing/2014/main" id="{32F8A535-CB73-DB0C-9DBA-A0099679E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0" y="2565081"/>
            <a:ext cx="5719333" cy="3822805"/>
          </a:xfrm>
          <a:prstGeom prst="rect">
            <a:avLst/>
          </a:prstGeom>
        </p:spPr>
      </p:pic>
    </p:spTree>
    <p:extLst>
      <p:ext uri="{BB962C8B-B14F-4D97-AF65-F5344CB8AC3E}">
        <p14:creationId xmlns:p14="http://schemas.microsoft.com/office/powerpoint/2010/main" val="363395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lstStyle/>
          <a:p>
            <a:pPr algn="ctr"/>
            <a:r>
              <a:rPr lang="es-AR" dirty="0" err="1"/>
              <a:t>Latent</a:t>
            </a:r>
            <a:r>
              <a:rPr lang="es-AR" dirty="0"/>
              <a:t> </a:t>
            </a:r>
            <a:r>
              <a:rPr lang="es-AR" dirty="0" err="1"/>
              <a:t>Semantic</a:t>
            </a:r>
            <a:r>
              <a:rPr lang="es-AR" dirty="0"/>
              <a:t> </a:t>
            </a:r>
            <a:r>
              <a:rPr lang="es-AR" dirty="0" err="1"/>
              <a:t>Analysis</a:t>
            </a:r>
            <a:endParaRPr lang="es-AR" dirty="0"/>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p:txBody>
          <a:bodyPr/>
          <a:lstStyle/>
          <a:p>
            <a:r>
              <a:rPr lang="es-ES" dirty="0">
                <a:solidFill>
                  <a:srgbClr val="777777"/>
                </a:solidFill>
                <a:latin typeface="Consolas" panose="020B0609020204030204" pitchFamily="49" charset="0"/>
              </a:rPr>
              <a:t>El método más utilizado para Modelado de Tópicos.</a:t>
            </a:r>
          </a:p>
          <a:p>
            <a:r>
              <a:rPr lang="es-AR" sz="1800" dirty="0">
                <a:effectLst/>
                <a:latin typeface="Calibri" panose="020F0502020204030204" pitchFamily="34" charset="0"/>
                <a:ea typeface="Calibri" panose="020F0502020204030204" pitchFamily="34" charset="0"/>
                <a:cs typeface="Times New Roman" panose="02020603050405020304" pitchFamily="18" charset="0"/>
              </a:rPr>
              <a:t>Genera una matriz con todas las palabras únicas en las filas, y todos los documentos en las columnas (llenando las celdas con la cantidad de veces que la palabra se encuentra en el documento). </a:t>
            </a:r>
          </a:p>
          <a:p>
            <a:r>
              <a:rPr lang="es-AR" sz="1800" dirty="0">
                <a:effectLst/>
                <a:latin typeface="Calibri" panose="020F0502020204030204" pitchFamily="34" charset="0"/>
                <a:ea typeface="Calibri" panose="020F0502020204030204" pitchFamily="34" charset="0"/>
                <a:cs typeface="Times New Roman" panose="02020603050405020304" pitchFamily="18" charset="0"/>
              </a:rPr>
              <a:t>Luego, utiliza el algoritmo llamado Singular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Value</a:t>
            </a: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Decomposition</a:t>
            </a:r>
            <a:r>
              <a:rPr lang="es-AR" sz="1800" dirty="0">
                <a:effectLst/>
                <a:latin typeface="Calibri" panose="020F0502020204030204" pitchFamily="34" charset="0"/>
                <a:ea typeface="Calibri" panose="020F0502020204030204" pitchFamily="34" charset="0"/>
                <a:cs typeface="Times New Roman" panose="02020603050405020304" pitchFamily="18" charset="0"/>
              </a:rPr>
              <a:t> para reducir la dimensionalidad de la matriz.</a:t>
            </a:r>
          </a:p>
          <a:p>
            <a:r>
              <a:rPr lang="es-AR" sz="1800" dirty="0">
                <a:latin typeface="Calibri" panose="020F0502020204030204" pitchFamily="34" charset="0"/>
                <a:ea typeface="Calibri" panose="020F0502020204030204" pitchFamily="34" charset="0"/>
                <a:cs typeface="Times New Roman" panose="02020603050405020304" pitchFamily="18" charset="0"/>
              </a:rPr>
              <a:t>Así,</a:t>
            </a:r>
            <a:r>
              <a:rPr lang="es-AR" sz="1800" dirty="0">
                <a:effectLst/>
                <a:latin typeface="Calibri" panose="020F0502020204030204" pitchFamily="34" charset="0"/>
                <a:ea typeface="Calibri" panose="020F0502020204030204" pitchFamily="34" charset="0"/>
                <a:cs typeface="Times New Roman" panose="02020603050405020304" pitchFamily="18" charset="0"/>
              </a:rPr>
              <a:t> crea vectores para cada tópico, para cada documento y para cada palabra.</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306333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8" name="Imagen 7">
            <a:extLst>
              <a:ext uri="{FF2B5EF4-FFF2-40B4-BE49-F238E27FC236}">
                <a16:creationId xmlns:a16="http://schemas.microsoft.com/office/drawing/2014/main" id="{C5C80D74-97F1-CA69-BB3E-0FC6B40156BA}"/>
              </a:ext>
            </a:extLst>
          </p:cNvPr>
          <p:cNvPicPr>
            <a:picLocks noChangeAspect="1"/>
          </p:cNvPicPr>
          <p:nvPr/>
        </p:nvPicPr>
        <p:blipFill>
          <a:blip r:embed="rId2"/>
          <a:stretch>
            <a:fillRect/>
          </a:stretch>
        </p:blipFill>
        <p:spPr>
          <a:xfrm>
            <a:off x="654855" y="2100308"/>
            <a:ext cx="5550528" cy="3815987"/>
          </a:xfrm>
          <a:prstGeom prst="rect">
            <a:avLst/>
          </a:prstGeom>
        </p:spPr>
      </p:pic>
      <p:pic>
        <p:nvPicPr>
          <p:cNvPr id="10" name="Imagen 9">
            <a:extLst>
              <a:ext uri="{FF2B5EF4-FFF2-40B4-BE49-F238E27FC236}">
                <a16:creationId xmlns:a16="http://schemas.microsoft.com/office/drawing/2014/main" id="{BC36F229-7245-9C3D-505F-135E382B7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345" y="2100308"/>
            <a:ext cx="5623560" cy="3815987"/>
          </a:xfrm>
          <a:prstGeom prst="rect">
            <a:avLst/>
          </a:prstGeom>
        </p:spPr>
      </p:pic>
    </p:spTree>
    <p:extLst>
      <p:ext uri="{BB962C8B-B14F-4D97-AF65-F5344CB8AC3E}">
        <p14:creationId xmlns:p14="http://schemas.microsoft.com/office/powerpoint/2010/main" val="224294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r>
              <a:rPr lang="es-AR" sz="2400" dirty="0"/>
              <a:t>Método del codo para encontrar </a:t>
            </a:r>
          </a:p>
          <a:p>
            <a:pPr marL="0" indent="0">
              <a:buNone/>
            </a:pPr>
            <a:r>
              <a:rPr lang="es-AR" sz="2400" dirty="0"/>
              <a:t>    el óptimo número de clusters.</a:t>
            </a:r>
          </a:p>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6" name="Imagen 5">
            <a:extLst>
              <a:ext uri="{FF2B5EF4-FFF2-40B4-BE49-F238E27FC236}">
                <a16:creationId xmlns:a16="http://schemas.microsoft.com/office/drawing/2014/main" id="{7FA2F323-FA21-5011-835B-0931DF464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601" y="1718742"/>
            <a:ext cx="5710238" cy="4774133"/>
          </a:xfrm>
          <a:prstGeom prst="rect">
            <a:avLst/>
          </a:prstGeom>
        </p:spPr>
      </p:pic>
    </p:spTree>
    <p:extLst>
      <p:ext uri="{BB962C8B-B14F-4D97-AF65-F5344CB8AC3E}">
        <p14:creationId xmlns:p14="http://schemas.microsoft.com/office/powerpoint/2010/main" val="399640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a:xfrm>
            <a:off x="762000" y="61756"/>
            <a:ext cx="10515600" cy="1325563"/>
          </a:xfrm>
        </p:spPr>
        <p:txBody>
          <a:bodyPr/>
          <a:lstStyle/>
          <a:p>
            <a:pPr algn="ctr"/>
            <a:r>
              <a:rPr lang="es-AR" dirty="0"/>
              <a:t>LSA</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pPr marL="0" indent="0">
              <a:buNone/>
            </a:pPr>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8" name="Imagen 7">
            <a:extLst>
              <a:ext uri="{FF2B5EF4-FFF2-40B4-BE49-F238E27FC236}">
                <a16:creationId xmlns:a16="http://schemas.microsoft.com/office/drawing/2014/main" id="{5A1CE0E9-5231-0E65-0AEB-6058EC9149CA}"/>
              </a:ext>
            </a:extLst>
          </p:cNvPr>
          <p:cNvPicPr>
            <a:picLocks noChangeAspect="1"/>
          </p:cNvPicPr>
          <p:nvPr/>
        </p:nvPicPr>
        <p:blipFill>
          <a:blip r:embed="rId2"/>
          <a:stretch>
            <a:fillRect/>
          </a:stretch>
        </p:blipFill>
        <p:spPr>
          <a:xfrm>
            <a:off x="2522286" y="1320644"/>
            <a:ext cx="6995027" cy="5227949"/>
          </a:xfrm>
          <a:prstGeom prst="rect">
            <a:avLst/>
          </a:prstGeom>
        </p:spPr>
      </p:pic>
    </p:spTree>
    <p:extLst>
      <p:ext uri="{BB962C8B-B14F-4D97-AF65-F5344CB8AC3E}">
        <p14:creationId xmlns:p14="http://schemas.microsoft.com/office/powerpoint/2010/main" val="385443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lstStyle/>
          <a:p>
            <a:pPr algn="ctr"/>
            <a:r>
              <a:rPr lang="es-AR" dirty="0"/>
              <a:t>Objetivos</a:t>
            </a:r>
          </a:p>
        </p:txBody>
      </p:sp>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p:txBody>
          <a:bodyPr/>
          <a:lstStyle/>
          <a:p>
            <a:r>
              <a:rPr lang="es-ES" b="0" dirty="0">
                <a:solidFill>
                  <a:srgbClr val="777777"/>
                </a:solidFill>
                <a:effectLst/>
                <a:latin typeface="Consolas" panose="020B0609020204030204" pitchFamily="49" charset="0"/>
              </a:rPr>
              <a:t>Identificar las temáticas subyacentes al conjunto de opiniones.</a:t>
            </a:r>
            <a:endParaRPr lang="es-ES" b="0" dirty="0">
              <a:solidFill>
                <a:srgbClr val="333333"/>
              </a:solidFill>
              <a:effectLst/>
              <a:latin typeface="Consolas" panose="020B0609020204030204" pitchFamily="49" charset="0"/>
            </a:endParaRPr>
          </a:p>
          <a:p>
            <a:r>
              <a:rPr lang="es-ES" b="0" dirty="0">
                <a:solidFill>
                  <a:srgbClr val="777777"/>
                </a:solidFill>
                <a:effectLst/>
                <a:latin typeface="Consolas" panose="020B0609020204030204" pitchFamily="49" charset="0"/>
              </a:rPr>
              <a:t>Facilitar la comprensión de las ideas y conceptos más sobresalientes en la Cognición Colectiva de los usuarios.</a:t>
            </a:r>
            <a:endParaRPr lang="es-ES" b="0" dirty="0">
              <a:solidFill>
                <a:srgbClr val="333333"/>
              </a:solidFill>
              <a:effectLst/>
              <a:latin typeface="Consolas" panose="020B0609020204030204" pitchFamily="49" charset="0"/>
            </a:endParaRPr>
          </a:p>
          <a:p>
            <a:r>
              <a:rPr lang="es-ES" b="0" dirty="0">
                <a:solidFill>
                  <a:srgbClr val="777777"/>
                </a:solidFill>
                <a:effectLst/>
                <a:latin typeface="Consolas" panose="020B0609020204030204" pitchFamily="49" charset="0"/>
              </a:rPr>
              <a:t>Automatizar este proceso que a un humano podría llevarle demasiado tiempo. </a:t>
            </a:r>
            <a:endParaRPr lang="es-ES" b="0" dirty="0">
              <a:solidFill>
                <a:srgbClr val="333333"/>
              </a:solidFill>
              <a:effectLst/>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6801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838200" y="501385"/>
            <a:ext cx="10515600" cy="5855230"/>
          </a:xfrm>
        </p:spPr>
        <p:txBody>
          <a:bodyPr>
            <a:normAutofit fontScale="70000" lnSpcReduction="20000"/>
          </a:bodyPr>
          <a:lstStyle/>
          <a:p>
            <a:pPr marL="0" indent="0">
              <a:buNone/>
            </a:pPr>
            <a:r>
              <a:rPr lang="es-ES" sz="2400" dirty="0">
                <a:solidFill>
                  <a:srgbClr val="777777"/>
                </a:solidFill>
                <a:latin typeface="Consolas" panose="020B0609020204030204" pitchFamily="49" charset="0"/>
              </a:rPr>
              <a:t>Desafío 12:</a:t>
            </a:r>
          </a:p>
          <a:p>
            <a:r>
              <a:rPr lang="es-ES" sz="2400" b="0" i="0" u="none" strike="noStrike" dirty="0">
                <a:solidFill>
                  <a:srgbClr val="000000"/>
                </a:solidFill>
                <a:effectLst/>
                <a:latin typeface="Arial" panose="020B0604020202020204" pitchFamily="34" charset="0"/>
              </a:rPr>
              <a:t>Si tuvieras que definirte ideológicamente en términos político-  económicos,  ¿cómo lo harías y por qué?</a:t>
            </a:r>
          </a:p>
          <a:p>
            <a:r>
              <a:rPr lang="es-ES" sz="2400" dirty="0">
                <a:solidFill>
                  <a:srgbClr val="000000"/>
                </a:solidFill>
                <a:latin typeface="Arial" panose="020B0604020202020204" pitchFamily="34" charset="0"/>
              </a:rPr>
              <a:t>67 docs</a:t>
            </a:r>
          </a:p>
          <a:p>
            <a:pPr marL="0" indent="0">
              <a:buNone/>
            </a:pPr>
            <a:endParaRPr lang="es-ES" sz="2400" dirty="0">
              <a:solidFill>
                <a:srgbClr val="000000"/>
              </a:solidFill>
              <a:latin typeface="Arial" panose="020B0604020202020204" pitchFamily="34" charset="0"/>
            </a:endParaRPr>
          </a:p>
          <a:p>
            <a:pPr marL="0" indent="0">
              <a:buNone/>
            </a:pPr>
            <a:r>
              <a:rPr lang="es-ES" sz="2400" dirty="0">
                <a:solidFill>
                  <a:srgbClr val="777777"/>
                </a:solidFill>
                <a:latin typeface="Consolas" panose="020B0609020204030204" pitchFamily="49" charset="0"/>
              </a:rPr>
              <a:t>Desafío 13:</a:t>
            </a:r>
          </a:p>
          <a:p>
            <a:r>
              <a:rPr lang="es-ES" sz="2400" b="0" i="0" u="none" strike="noStrike" dirty="0">
                <a:solidFill>
                  <a:srgbClr val="000000"/>
                </a:solidFill>
                <a:effectLst/>
                <a:latin typeface="Arial" panose="020B0604020202020204" pitchFamily="34" charset="0"/>
              </a:rPr>
              <a:t>¿Te sentís más identificado con partidos de izquierda o  partidos de derecha? ¿Podrías contar los motivos?</a:t>
            </a:r>
          </a:p>
          <a:p>
            <a:r>
              <a:rPr lang="es-ES" sz="2400" dirty="0">
                <a:solidFill>
                  <a:srgbClr val="000000"/>
                </a:solidFill>
                <a:latin typeface="Arial" panose="020B0604020202020204" pitchFamily="34" charset="0"/>
              </a:rPr>
              <a:t>95 docs</a:t>
            </a:r>
          </a:p>
          <a:p>
            <a:endParaRPr lang="es-ES" sz="2400" dirty="0">
              <a:solidFill>
                <a:srgbClr val="000000"/>
              </a:solidFill>
              <a:latin typeface="Arial" panose="020B0604020202020204" pitchFamily="34" charset="0"/>
            </a:endParaRPr>
          </a:p>
          <a:p>
            <a:pPr marL="0" indent="0">
              <a:buNone/>
            </a:pPr>
            <a:r>
              <a:rPr lang="es-ES" sz="2400" dirty="0">
                <a:solidFill>
                  <a:srgbClr val="777777"/>
                </a:solidFill>
                <a:latin typeface="Consolas" panose="020B0609020204030204" pitchFamily="49" charset="0"/>
              </a:rPr>
              <a:t>Desafío 14:</a:t>
            </a:r>
          </a:p>
          <a:p>
            <a:r>
              <a:rPr lang="es-ES" sz="2400" b="0" i="0" u="none" strike="noStrike" dirty="0">
                <a:solidFill>
                  <a:srgbClr val="000000"/>
                </a:solidFill>
                <a:effectLst/>
                <a:latin typeface="Arial" panose="020B0604020202020204" pitchFamily="34" charset="0"/>
              </a:rPr>
              <a:t>Si tuvieras que elegir alguna personalidad argentina que te  genere una gran admiración o te resulte un referente en  algún aspecto relevante, ¿a quién elegirías y por qué?</a:t>
            </a:r>
          </a:p>
          <a:p>
            <a:r>
              <a:rPr lang="es-ES" sz="2400" dirty="0">
                <a:solidFill>
                  <a:srgbClr val="000000"/>
                </a:solidFill>
                <a:latin typeface="Arial" panose="020B0604020202020204" pitchFamily="34" charset="0"/>
              </a:rPr>
              <a:t>64 docs</a:t>
            </a:r>
          </a:p>
          <a:p>
            <a:pPr marL="0" indent="0">
              <a:buNone/>
            </a:pPr>
            <a:endParaRPr lang="es-ES" sz="2400" dirty="0">
              <a:solidFill>
                <a:srgbClr val="000000"/>
              </a:solidFill>
              <a:latin typeface="Arial" panose="020B0604020202020204" pitchFamily="34" charset="0"/>
            </a:endParaRPr>
          </a:p>
          <a:p>
            <a:pPr marL="0" indent="0">
              <a:buNone/>
            </a:pPr>
            <a:r>
              <a:rPr lang="es-ES" sz="2400" dirty="0">
                <a:solidFill>
                  <a:srgbClr val="777777"/>
                </a:solidFill>
                <a:latin typeface="Consolas" panose="020B0609020204030204" pitchFamily="49" charset="0"/>
              </a:rPr>
              <a:t>Desafío 15:</a:t>
            </a:r>
          </a:p>
          <a:p>
            <a:r>
              <a:rPr lang="es-ES" sz="2400" b="0" i="0" u="none" strike="noStrike" dirty="0">
                <a:solidFill>
                  <a:srgbClr val="000000"/>
                </a:solidFill>
                <a:effectLst/>
                <a:latin typeface="Arial" panose="020B0604020202020204" pitchFamily="34" charset="0"/>
              </a:rPr>
              <a:t>¿Que pensás de la siguiente afirmación respecto a los planes sociales? : "Creo que el estado tiene que ayudar a la gente pobre  para que tenga plata en el bolsillo y puedan al menos comprar  comida y medicamentos. Por supuesto que la gente quiere  trabajar, pero es muy difícil conseguir trabajo por cómo está la  economía.“</a:t>
            </a:r>
          </a:p>
          <a:p>
            <a:r>
              <a:rPr lang="es-ES" sz="2400" dirty="0">
                <a:solidFill>
                  <a:srgbClr val="000000"/>
                </a:solidFill>
                <a:latin typeface="Arial" panose="020B0604020202020204" pitchFamily="34" charset="0"/>
              </a:rPr>
              <a:t>83 docs</a:t>
            </a:r>
          </a:p>
          <a:p>
            <a:endParaRPr lang="es-ES" sz="2400" dirty="0">
              <a:solidFill>
                <a:srgbClr val="000000"/>
              </a:solidFill>
              <a:latin typeface="Arial" panose="020B0604020202020204" pitchFamily="34" charset="0"/>
            </a:endParaRPr>
          </a:p>
          <a:p>
            <a:endParaRPr lang="es-ES" sz="2000" dirty="0">
              <a:solidFill>
                <a:srgbClr val="777777"/>
              </a:solidFill>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319803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F12E86-45F5-B574-BF37-ABB75D630098}"/>
              </a:ext>
            </a:extLst>
          </p:cNvPr>
          <p:cNvSpPr>
            <a:spLocks noGrp="1"/>
          </p:cNvSpPr>
          <p:nvPr>
            <p:ph idx="1"/>
          </p:nvPr>
        </p:nvSpPr>
        <p:spPr>
          <a:xfrm>
            <a:off x="838200" y="321733"/>
            <a:ext cx="10515600" cy="5855230"/>
          </a:xfrm>
        </p:spPr>
        <p:txBody>
          <a:bodyPr>
            <a:normAutofit/>
          </a:bodyPr>
          <a:lstStyle/>
          <a:p>
            <a:pPr marL="0" indent="0">
              <a:buNone/>
            </a:pPr>
            <a:endParaRPr lang="es-ES" sz="2000" dirty="0">
              <a:solidFill>
                <a:srgbClr val="000000"/>
              </a:solidFill>
              <a:latin typeface="Arial" panose="020B0604020202020204" pitchFamily="34" charset="0"/>
            </a:endParaRPr>
          </a:p>
          <a:p>
            <a:pPr marL="0" indent="0">
              <a:buNone/>
            </a:pPr>
            <a:r>
              <a:rPr lang="es-ES" sz="2000" dirty="0">
                <a:solidFill>
                  <a:srgbClr val="777777"/>
                </a:solidFill>
                <a:latin typeface="Consolas" panose="020B0609020204030204" pitchFamily="49" charset="0"/>
              </a:rPr>
              <a:t>Desafío 16:</a:t>
            </a:r>
          </a:p>
          <a:p>
            <a:r>
              <a:rPr lang="es-ES" sz="2000" b="0" i="0" u="none" strike="noStrike" dirty="0">
                <a:solidFill>
                  <a:srgbClr val="000000"/>
                </a:solidFill>
                <a:effectLst/>
                <a:latin typeface="Arial" panose="020B0604020202020204" pitchFamily="34" charset="0"/>
              </a:rPr>
              <a:t>¿Que pensás de la siguiente afirmación respecto a los subsidios  al transporte? "Me parece que las empresas de colectivos ya  están ganando más que suficiente, solamente hay que  controlarlas más de cerca para que no te estafen. Aunque  también entiendo que si las empresas no ganan  dinero simplemente no van a poder seguir funcionando.“</a:t>
            </a:r>
          </a:p>
          <a:p>
            <a:r>
              <a:rPr lang="es-ES" sz="2000" dirty="0">
                <a:solidFill>
                  <a:srgbClr val="000000"/>
                </a:solidFill>
                <a:latin typeface="Arial" panose="020B0604020202020204" pitchFamily="34" charset="0"/>
              </a:rPr>
              <a:t>78 docs</a:t>
            </a:r>
          </a:p>
          <a:p>
            <a:endParaRPr lang="es-ES" sz="2000" dirty="0">
              <a:solidFill>
                <a:srgbClr val="000000"/>
              </a:solidFill>
              <a:latin typeface="Arial" panose="020B0604020202020204" pitchFamily="34" charset="0"/>
            </a:endParaRPr>
          </a:p>
          <a:p>
            <a:pPr marL="0" indent="0">
              <a:buNone/>
            </a:pPr>
            <a:r>
              <a:rPr lang="es-ES" sz="2000" dirty="0">
                <a:solidFill>
                  <a:srgbClr val="777777"/>
                </a:solidFill>
                <a:latin typeface="Consolas" panose="020B0609020204030204" pitchFamily="49" charset="0"/>
              </a:rPr>
              <a:t>Desafío 17:</a:t>
            </a:r>
          </a:p>
          <a:p>
            <a:r>
              <a:rPr lang="es-ES" sz="2000" b="0" i="0" u="none" strike="noStrike" dirty="0">
                <a:solidFill>
                  <a:srgbClr val="000000"/>
                </a:solidFill>
                <a:effectLst/>
                <a:latin typeface="Arial" panose="020B0604020202020204" pitchFamily="34" charset="0"/>
              </a:rPr>
              <a:t>Estaría buenísimo que en 2023 la experiencia UdeSA tuviera...</a:t>
            </a:r>
          </a:p>
          <a:p>
            <a:r>
              <a:rPr lang="es-ES" sz="2000" dirty="0">
                <a:solidFill>
                  <a:srgbClr val="000000"/>
                </a:solidFill>
                <a:latin typeface="Arial" panose="020B0604020202020204" pitchFamily="34" charset="0"/>
              </a:rPr>
              <a:t>61 docs</a:t>
            </a:r>
          </a:p>
          <a:p>
            <a:endParaRPr lang="es-ES" sz="2000" dirty="0">
              <a:solidFill>
                <a:srgbClr val="000000"/>
              </a:solidFill>
              <a:latin typeface="Arial" panose="020B0604020202020204" pitchFamily="34" charset="0"/>
            </a:endParaRPr>
          </a:p>
          <a:p>
            <a:pPr marL="0" indent="0">
              <a:buNone/>
            </a:pPr>
            <a:r>
              <a:rPr lang="es-ES" sz="2000" dirty="0">
                <a:solidFill>
                  <a:srgbClr val="777777"/>
                </a:solidFill>
                <a:latin typeface="Consolas" panose="020B0609020204030204" pitchFamily="49" charset="0"/>
              </a:rPr>
              <a:t>Desafío 18:</a:t>
            </a:r>
          </a:p>
          <a:p>
            <a:r>
              <a:rPr lang="es-ES" sz="2000" b="0" i="0" u="none" strike="noStrike" dirty="0">
                <a:solidFill>
                  <a:srgbClr val="000000"/>
                </a:solidFill>
                <a:effectLst/>
                <a:latin typeface="Arial" panose="020B0604020202020204" pitchFamily="34" charset="0"/>
              </a:rPr>
              <a:t>Lo que menos me gusta de mi experiencia UdeSA es...</a:t>
            </a:r>
            <a:endParaRPr lang="es-ES" sz="2000" b="0" i="0" u="sng" strike="noStrike" dirty="0">
              <a:solidFill>
                <a:srgbClr val="000000"/>
              </a:solidFill>
              <a:effectLst/>
              <a:latin typeface="Arial" panose="020B0604020202020204" pitchFamily="34" charset="0"/>
            </a:endParaRPr>
          </a:p>
          <a:p>
            <a:r>
              <a:rPr lang="es-ES" sz="2000" dirty="0">
                <a:solidFill>
                  <a:srgbClr val="000000"/>
                </a:solidFill>
                <a:latin typeface="Arial" panose="020B0604020202020204" pitchFamily="34" charset="0"/>
              </a:rPr>
              <a:t>57 docs</a:t>
            </a:r>
          </a:p>
          <a:p>
            <a:endParaRPr lang="es-ES" sz="2000" dirty="0">
              <a:solidFill>
                <a:srgbClr val="000000"/>
              </a:solidFill>
              <a:latin typeface="Arial" panose="020B0604020202020204" pitchFamily="34" charset="0"/>
            </a:endParaRPr>
          </a:p>
          <a:p>
            <a:endParaRPr lang="es-ES" sz="2400" dirty="0">
              <a:solidFill>
                <a:srgbClr val="000000"/>
              </a:solidFill>
              <a:latin typeface="Arial" panose="020B0604020202020204" pitchFamily="34" charset="0"/>
            </a:endParaRPr>
          </a:p>
          <a:p>
            <a:endParaRPr lang="es-ES" sz="2000" dirty="0">
              <a:solidFill>
                <a:srgbClr val="777777"/>
              </a:solidFill>
              <a:latin typeface="Consolas" panose="020B0609020204030204" pitchFamily="49" charset="0"/>
            </a:endParaRPr>
          </a:p>
          <a:p>
            <a:pPr marL="0" indent="0">
              <a:buNone/>
            </a:pPr>
            <a:endParaRPr lang="es-AR" dirty="0"/>
          </a:p>
        </p:txBody>
      </p:sp>
    </p:spTree>
    <p:extLst>
      <p:ext uri="{BB962C8B-B14F-4D97-AF65-F5344CB8AC3E}">
        <p14:creationId xmlns:p14="http://schemas.microsoft.com/office/powerpoint/2010/main" val="213085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A6A4F-A83F-7C8D-FE65-06BA46F4589B}"/>
              </a:ext>
            </a:extLst>
          </p:cNvPr>
          <p:cNvSpPr>
            <a:spLocks noGrp="1"/>
          </p:cNvSpPr>
          <p:nvPr>
            <p:ph type="title"/>
          </p:nvPr>
        </p:nvSpPr>
        <p:spPr/>
        <p:txBody>
          <a:bodyPr/>
          <a:lstStyle/>
          <a:p>
            <a:pPr algn="ctr"/>
            <a:r>
              <a:rPr lang="es-AR" dirty="0"/>
              <a:t>Emociones</a:t>
            </a:r>
          </a:p>
        </p:txBody>
      </p:sp>
      <p:pic>
        <p:nvPicPr>
          <p:cNvPr id="5" name="Marcador de contenido 4">
            <a:extLst>
              <a:ext uri="{FF2B5EF4-FFF2-40B4-BE49-F238E27FC236}">
                <a16:creationId xmlns:a16="http://schemas.microsoft.com/office/drawing/2014/main" id="{9549D5FA-FD11-0487-BC02-D2CBF253C188}"/>
              </a:ext>
            </a:extLst>
          </p:cNvPr>
          <p:cNvPicPr>
            <a:picLocks noGrp="1" noChangeAspect="1"/>
          </p:cNvPicPr>
          <p:nvPr>
            <p:ph idx="1"/>
          </p:nvPr>
        </p:nvPicPr>
        <p:blipFill>
          <a:blip r:embed="rId2"/>
          <a:stretch>
            <a:fillRect/>
          </a:stretch>
        </p:blipFill>
        <p:spPr>
          <a:xfrm>
            <a:off x="2665404" y="1470025"/>
            <a:ext cx="6385463" cy="4880788"/>
          </a:xfrm>
        </p:spPr>
      </p:pic>
    </p:spTree>
    <p:extLst>
      <p:ext uri="{BB962C8B-B14F-4D97-AF65-F5344CB8AC3E}">
        <p14:creationId xmlns:p14="http://schemas.microsoft.com/office/powerpoint/2010/main" val="12262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Encontrar clusters de tópicos en cada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pPr marL="0" indent="0">
              <a:buNone/>
            </a:pPr>
            <a:r>
              <a:rPr lang="es-AR" dirty="0"/>
              <a:t>Vectorizar cada documento: </a:t>
            </a:r>
          </a:p>
          <a:p>
            <a:r>
              <a:rPr lang="es-AR" dirty="0"/>
              <a:t>Capturar la información semántica del texto en un vector de 768 dimensiones con SentenceTransformer.</a:t>
            </a:r>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11" name="Imagen 10">
            <a:extLst>
              <a:ext uri="{FF2B5EF4-FFF2-40B4-BE49-F238E27FC236}">
                <a16:creationId xmlns:a16="http://schemas.microsoft.com/office/drawing/2014/main" id="{51966E10-360A-F832-BCFE-0595FB67C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62" y="3429000"/>
            <a:ext cx="9206196" cy="2755900"/>
          </a:xfrm>
          <a:prstGeom prst="rect">
            <a:avLst/>
          </a:prstGeom>
        </p:spPr>
      </p:pic>
    </p:spTree>
    <p:extLst>
      <p:ext uri="{BB962C8B-B14F-4D97-AF65-F5344CB8AC3E}">
        <p14:creationId xmlns:p14="http://schemas.microsoft.com/office/powerpoint/2010/main" val="377949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Encontrar clusters de tópicos en cada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r>
              <a:rPr lang="es-AR" sz="2400" dirty="0"/>
              <a:t>Utilizar KMeans para encontrar clusters de los documentos vectorizados. </a:t>
            </a:r>
          </a:p>
          <a:p>
            <a:r>
              <a:rPr lang="es-AR" sz="2400" dirty="0"/>
              <a:t>El número de clusters</a:t>
            </a:r>
          </a:p>
          <a:p>
            <a:pPr marL="0" indent="0">
              <a:buNone/>
            </a:pPr>
            <a:r>
              <a:rPr lang="es-AR" sz="2400" dirty="0"/>
              <a:t>    es un hiperparámetro.</a:t>
            </a:r>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7" name="Imagen 6">
            <a:extLst>
              <a:ext uri="{FF2B5EF4-FFF2-40B4-BE49-F238E27FC236}">
                <a16:creationId xmlns:a16="http://schemas.microsoft.com/office/drawing/2014/main" id="{38D79060-6CA4-6CC7-B4F9-E58F67C44D28}"/>
              </a:ext>
            </a:extLst>
          </p:cNvPr>
          <p:cNvPicPr>
            <a:picLocks noChangeAspect="1"/>
          </p:cNvPicPr>
          <p:nvPr/>
        </p:nvPicPr>
        <p:blipFill>
          <a:blip r:embed="rId2"/>
          <a:stretch>
            <a:fillRect/>
          </a:stretch>
        </p:blipFill>
        <p:spPr>
          <a:xfrm>
            <a:off x="4193355" y="2344384"/>
            <a:ext cx="7617645" cy="4258558"/>
          </a:xfrm>
          <a:prstGeom prst="rect">
            <a:avLst/>
          </a:prstGeom>
        </p:spPr>
      </p:pic>
    </p:spTree>
    <p:extLst>
      <p:ext uri="{BB962C8B-B14F-4D97-AF65-F5344CB8AC3E}">
        <p14:creationId xmlns:p14="http://schemas.microsoft.com/office/powerpoint/2010/main" val="194888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Encontrar clusters de tópicos en cada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r>
              <a:rPr lang="es-AR" sz="2400" dirty="0"/>
              <a:t>Método del codo para encontrar </a:t>
            </a:r>
          </a:p>
          <a:p>
            <a:pPr marL="0" indent="0">
              <a:buNone/>
            </a:pPr>
            <a:r>
              <a:rPr lang="es-AR" sz="2400" dirty="0"/>
              <a:t>    el óptimo número de clusters.</a:t>
            </a:r>
          </a:p>
          <a:p>
            <a:endParaRPr lang="es-AR" sz="2400" dirty="0"/>
          </a:p>
          <a:p>
            <a:pPr marL="0" indent="0">
              <a:buNone/>
            </a:pPr>
            <a:endParaRPr lang="es-AR" sz="2400" dirty="0"/>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5" name="Imagen 4">
            <a:extLst>
              <a:ext uri="{FF2B5EF4-FFF2-40B4-BE49-F238E27FC236}">
                <a16:creationId xmlns:a16="http://schemas.microsoft.com/office/drawing/2014/main" id="{21DE9CD4-75B9-332D-F276-ABA50AACCB3F}"/>
              </a:ext>
            </a:extLst>
          </p:cNvPr>
          <p:cNvPicPr>
            <a:picLocks noChangeAspect="1"/>
          </p:cNvPicPr>
          <p:nvPr/>
        </p:nvPicPr>
        <p:blipFill>
          <a:blip r:embed="rId2"/>
          <a:stretch>
            <a:fillRect/>
          </a:stretch>
        </p:blipFill>
        <p:spPr>
          <a:xfrm>
            <a:off x="5581271" y="1556610"/>
            <a:ext cx="5306864" cy="4889367"/>
          </a:xfrm>
          <a:prstGeom prst="rect">
            <a:avLst/>
          </a:prstGeom>
        </p:spPr>
      </p:pic>
    </p:spTree>
    <p:extLst>
      <p:ext uri="{BB962C8B-B14F-4D97-AF65-F5344CB8AC3E}">
        <p14:creationId xmlns:p14="http://schemas.microsoft.com/office/powerpoint/2010/main" val="262805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1B92B-E432-D48F-BF78-3FA9FB83E462}"/>
              </a:ext>
            </a:extLst>
          </p:cNvPr>
          <p:cNvSpPr>
            <a:spLocks noGrp="1"/>
          </p:cNvSpPr>
          <p:nvPr>
            <p:ph type="title"/>
          </p:nvPr>
        </p:nvSpPr>
        <p:spPr/>
        <p:txBody>
          <a:bodyPr/>
          <a:lstStyle/>
          <a:p>
            <a:pPr algn="ctr"/>
            <a:r>
              <a:rPr lang="es-AR" dirty="0"/>
              <a:t>Encontrar clusters de tópicos en cada desafio</a:t>
            </a:r>
          </a:p>
        </p:txBody>
      </p:sp>
      <p:sp>
        <p:nvSpPr>
          <p:cNvPr id="3" name="Marcador de contenido 2">
            <a:extLst>
              <a:ext uri="{FF2B5EF4-FFF2-40B4-BE49-F238E27FC236}">
                <a16:creationId xmlns:a16="http://schemas.microsoft.com/office/drawing/2014/main" id="{34B2BDD9-D8E6-FEBD-E145-33F273772A8A}"/>
              </a:ext>
            </a:extLst>
          </p:cNvPr>
          <p:cNvSpPr>
            <a:spLocks noGrp="1"/>
          </p:cNvSpPr>
          <p:nvPr>
            <p:ph idx="1"/>
          </p:nvPr>
        </p:nvSpPr>
        <p:spPr/>
        <p:txBody>
          <a:bodyPr/>
          <a:lstStyle/>
          <a:p>
            <a:r>
              <a:rPr lang="es-AR" sz="2400" dirty="0"/>
              <a:t>Evaluar la similitud coseno de cada documento </a:t>
            </a:r>
          </a:p>
          <a:p>
            <a:pPr marL="0" indent="0">
              <a:buNone/>
            </a:pPr>
            <a:r>
              <a:rPr lang="es-AR" sz="2400" dirty="0"/>
              <a:t>   con el centroide de su cluster.</a:t>
            </a:r>
          </a:p>
          <a:p>
            <a:r>
              <a:rPr lang="es-AR" sz="2400" dirty="0"/>
              <a:t>El número de clusters</a:t>
            </a:r>
          </a:p>
          <a:p>
            <a:pPr marL="0" indent="0">
              <a:buNone/>
            </a:pPr>
            <a:r>
              <a:rPr lang="es-AR" sz="2400" dirty="0"/>
              <a:t>    es un hiperparámetro.</a:t>
            </a:r>
          </a:p>
          <a:p>
            <a:pPr marL="0" indent="0">
              <a:buNone/>
            </a:pPr>
            <a:endParaRPr lang="es-AR" dirty="0"/>
          </a:p>
          <a:p>
            <a:pPr marL="0" indent="0">
              <a:buNone/>
            </a:pPr>
            <a:endParaRPr lang="es-AR" dirty="0"/>
          </a:p>
          <a:p>
            <a:pPr marL="0" indent="0">
              <a:buNone/>
            </a:pPr>
            <a:endParaRPr lang="es-AR" dirty="0"/>
          </a:p>
          <a:p>
            <a:endParaRPr lang="es-AR" dirty="0"/>
          </a:p>
          <a:p>
            <a:endParaRPr lang="es-AR" dirty="0"/>
          </a:p>
        </p:txBody>
      </p:sp>
      <p:pic>
        <p:nvPicPr>
          <p:cNvPr id="10" name="Imagen 9">
            <a:extLst>
              <a:ext uri="{FF2B5EF4-FFF2-40B4-BE49-F238E27FC236}">
                <a16:creationId xmlns:a16="http://schemas.microsoft.com/office/drawing/2014/main" id="{C9574E22-5862-1788-FF4D-C062AEA73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012" y="2156355"/>
            <a:ext cx="5124450" cy="3952875"/>
          </a:xfrm>
          <a:prstGeom prst="rect">
            <a:avLst/>
          </a:prstGeom>
        </p:spPr>
      </p:pic>
    </p:spTree>
    <p:extLst>
      <p:ext uri="{BB962C8B-B14F-4D97-AF65-F5344CB8AC3E}">
        <p14:creationId xmlns:p14="http://schemas.microsoft.com/office/powerpoint/2010/main" val="2781176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542</Words>
  <Application>Microsoft Office PowerPoint</Application>
  <PresentationFormat>Panorámica</PresentationFormat>
  <Paragraphs>98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Consolas</vt:lpstr>
      <vt:lpstr>Tema de Office</vt:lpstr>
      <vt:lpstr>Entendiendo opiniones</vt:lpstr>
      <vt:lpstr>Objetivos</vt:lpstr>
      <vt:lpstr>Presentación de PowerPoint</vt:lpstr>
      <vt:lpstr>Presentación de PowerPoint</vt:lpstr>
      <vt:lpstr>Emociones</vt:lpstr>
      <vt:lpstr>Encontrar clusters de tópicos en cada desafio</vt:lpstr>
      <vt:lpstr>Encontrar clusters de tópicos en cada desafio</vt:lpstr>
      <vt:lpstr>Encontrar clusters de tópicos en cada desafio</vt:lpstr>
      <vt:lpstr>Encontrar clusters de tópicos en cada desafio</vt:lpstr>
      <vt:lpstr>Encontrar clusters de tópicos en cada desafio</vt:lpstr>
      <vt:lpstr>Encontrar clusters de tópicos en cada desafio</vt:lpstr>
      <vt:lpstr>Latent Semantic Analysis</vt:lpstr>
      <vt:lpstr>LSA</vt:lpstr>
      <vt:lpstr>LSA</vt:lpstr>
      <vt:lpstr>LSA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Entendiendo opiniones</dc:title>
  <dc:creator>Felipe Aguirre</dc:creator>
  <cp:lastModifiedBy>Felipe Aguirre</cp:lastModifiedBy>
  <cp:revision>5</cp:revision>
  <dcterms:created xsi:type="dcterms:W3CDTF">2023-02-22T14:13:09Z</dcterms:created>
  <dcterms:modified xsi:type="dcterms:W3CDTF">2023-02-22T16:32:07Z</dcterms:modified>
</cp:coreProperties>
</file>