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sldIdLst>
    <p:sldId id="269" r:id="rId2"/>
    <p:sldId id="459" r:id="rId3"/>
    <p:sldId id="460" r:id="rId4"/>
    <p:sldId id="461" r:id="rId5"/>
    <p:sldId id="463" r:id="rId6"/>
    <p:sldId id="4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o Orfali" initials="" lastIdx="2" clrIdx="0"/>
  <p:cmAuthor id="1" name="Pelicano" initials="P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131"/>
    <a:srgbClr val="0066FF"/>
    <a:srgbClr val="B3B3B3"/>
    <a:srgbClr val="FF9900"/>
    <a:srgbClr val="2F7A48"/>
    <a:srgbClr val="1D7946"/>
    <a:srgbClr val="CB7977"/>
    <a:srgbClr val="D17999"/>
    <a:srgbClr val="FFC0C0"/>
    <a:srgbClr val="80B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0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1188" y="-68"/>
      </p:cViewPr>
      <p:guideLst>
        <p:guide orient="horz" pos="2382"/>
        <p:guide pos="2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26/09/2017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0"/>
            <a:ext cx="9138285" cy="6858000"/>
          </a:xfrm>
          <a:prstGeom prst="rect">
            <a:avLst/>
          </a:prstGeom>
          <a:noFill/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</a:t>
            </a:r>
            <a:r>
              <a:rPr lang="pt-BR" noProof="0" dirty="0"/>
              <a:t>para</a:t>
            </a:r>
            <a:r>
              <a:rPr lang="pt-BR" dirty="0"/>
              <a:t>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26/09/2017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1545791"/>
            <a:ext cx="7343775" cy="1295399"/>
          </a:xfrm>
        </p:spPr>
        <p:txBody>
          <a:bodyPr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Verdana"/>
              </a:rPr>
              <a:t>Aula 14</a:t>
            </a:r>
          </a:p>
          <a:p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885112" y="4019795"/>
            <a:ext cx="7373773" cy="1298823"/>
          </a:xfrm>
        </p:spPr>
        <p:txBody>
          <a:bodyPr>
            <a:normAutofit fontScale="55000" lnSpcReduction="20000"/>
          </a:bodyPr>
          <a:lstStyle/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4400" dirty="0">
                <a:latin typeface="Cambria Math" panose="02040503050406030204" pitchFamily="18" charset="0"/>
                <a:ea typeface="Cambria Math" panose="02040503050406030204" pitchFamily="18" charset="0"/>
                <a:cs typeface="Verdana"/>
              </a:rPr>
              <a:t>Física do Movimento</a:t>
            </a: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4400" dirty="0">
                <a:latin typeface="Cambria Math" panose="02040503050406030204" pitchFamily="18" charset="0"/>
                <a:ea typeface="Cambria Math" panose="02040503050406030204" pitchFamily="18" charset="0"/>
                <a:cs typeface="Verdana"/>
              </a:rPr>
              <a:t>2017</a:t>
            </a:r>
          </a:p>
          <a:p>
            <a:pPr>
              <a:lnSpc>
                <a:spcPct val="150000"/>
              </a:lnSpc>
            </a:pPr>
            <a:endParaRPr lang="pt-BR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2849470" y="2780750"/>
            <a:ext cx="3562296" cy="1356396"/>
            <a:chOff x="959862" y="695223"/>
            <a:chExt cx="3822313" cy="1534188"/>
          </a:xfrm>
          <a:solidFill>
            <a:schemeClr val="bg1"/>
          </a:solidFill>
        </p:grpSpPr>
        <p:grpSp>
          <p:nvGrpSpPr>
            <p:cNvPr id="8" name="Agrupar 7"/>
            <p:cNvGrpSpPr/>
            <p:nvPr/>
          </p:nvGrpSpPr>
          <p:grpSpPr>
            <a:xfrm>
              <a:off x="959862" y="695223"/>
              <a:ext cx="3822313" cy="1534188"/>
              <a:chOff x="2566219" y="2539182"/>
              <a:chExt cx="3822313" cy="1534188"/>
            </a:xfrm>
            <a:grpFill/>
          </p:grpSpPr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4860835" y="2876177"/>
                <a:ext cx="226140" cy="190272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>
                <a:off x="5073443" y="3141410"/>
                <a:ext cx="0" cy="309716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Elipse 11"/>
              <p:cNvSpPr/>
              <p:nvPr/>
            </p:nvSpPr>
            <p:spPr>
              <a:xfrm>
                <a:off x="4977579" y="296442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3" name="Conector de Seta Reta 12"/>
              <p:cNvCxnSpPr/>
              <p:nvPr/>
            </p:nvCxnSpPr>
            <p:spPr>
              <a:xfrm>
                <a:off x="6037005" y="3667434"/>
                <a:ext cx="0" cy="309716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Elipse 13"/>
              <p:cNvSpPr/>
              <p:nvPr/>
            </p:nvSpPr>
            <p:spPr>
              <a:xfrm>
                <a:off x="5948515" y="3492911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2566219" y="3913238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18619" y="3711675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873475" y="3512575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3146322" y="3188113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426543" y="2937385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3743630" y="2716160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3942736" y="2701416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222959" y="255392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4348317" y="2679290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473678" y="2539182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54794" y="273828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3006211" y="333559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709652" y="2576050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6199239" y="382228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4989871" y="2671915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5240594" y="2810797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475335" y="297671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660922" y="3159842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5252883" y="3250792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5436008" y="34670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5606844" y="3731338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299057" y="3054147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016484" y="2595715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584474" y="2836607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163959" y="2679290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764160" y="40004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6352532" y="4037370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5835443" y="334542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Elipse 8"/>
            <p:cNvSpPr/>
            <p:nvPr/>
          </p:nvSpPr>
          <p:spPr>
            <a:xfrm>
              <a:off x="3137707" y="972985"/>
              <a:ext cx="36000" cy="36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783" y="862056"/>
            <a:ext cx="8229600" cy="619125"/>
          </a:xfrm>
        </p:spPr>
        <p:txBody>
          <a:bodyPr/>
          <a:lstStyle/>
          <a:p>
            <a:r>
              <a:rPr lang="en-US" b="1" dirty="0"/>
              <a:t>Cap. 4, </a:t>
            </a:r>
            <a:r>
              <a:rPr lang="en-US" b="1" dirty="0" err="1"/>
              <a:t>Problema</a:t>
            </a:r>
            <a:r>
              <a:rPr lang="en-US" b="1" dirty="0"/>
              <a:t> 19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0166" y="1590817"/>
                <a:ext cx="8624525" cy="356387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800" dirty="0"/>
                  <a:t>A </a:t>
                </a:r>
                <a:r>
                  <a:rPr lang="en-US" sz="2800" dirty="0" err="1"/>
                  <a:t>aceleração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uma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partícula</a:t>
                </a:r>
                <a:r>
                  <a:rPr lang="en-US" sz="2800" dirty="0"/>
                  <a:t> que se move </a:t>
                </a:r>
                <a:r>
                  <a:rPr lang="en-US" sz="2800" dirty="0" err="1"/>
                  <a:t>apenas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um </a:t>
                </a:r>
                <a:r>
                  <a:rPr lang="en-US" sz="2800" dirty="0" err="1"/>
                  <a:t>plano</a:t>
                </a:r>
                <a:r>
                  <a:rPr lang="en-US" sz="2800" dirty="0"/>
                  <a:t> horizontal </a:t>
                </a:r>
                <a:r>
                  <a:rPr lang="en-US" sz="2800" dirty="0" err="1"/>
                  <a:t>xy</a:t>
                </a:r>
                <a:r>
                  <a:rPr lang="en-US" sz="2800" dirty="0"/>
                  <a:t> é </a:t>
                </a:r>
                <a:r>
                  <a:rPr lang="en-US" sz="2800" dirty="0" err="1"/>
                  <a:t>dada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onde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está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o </a:t>
                </a:r>
                <a:r>
                  <a:rPr lang="en-US" sz="2800" dirty="0" err="1"/>
                  <a:t>vetor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posição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metros)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=20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+40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indica</a:t>
                </a:r>
                <a:r>
                  <a:rPr lang="en-US" sz="2800" dirty="0"/>
                  <a:t> a </a:t>
                </a:r>
                <a:r>
                  <a:rPr lang="en-US" sz="2800" dirty="0" err="1"/>
                  <a:t>localização</a:t>
                </a:r>
                <a:r>
                  <a:rPr lang="en-US" sz="2800" dirty="0"/>
                  <a:t> da </a:t>
                </a:r>
                <a:r>
                  <a:rPr lang="en-US" sz="2800" dirty="0" err="1"/>
                  <a:t>partícula</a:t>
                </a:r>
                <a:r>
                  <a:rPr lang="en-US" sz="2800" dirty="0"/>
                  <a:t>, que </a:t>
                </a:r>
                <a:r>
                  <a:rPr lang="en-US" sz="2800" dirty="0" err="1"/>
                  <a:t>nesse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instante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velocidade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800" dirty="0"/>
                  <a:t> (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). 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, determine (a) o </a:t>
                </a:r>
                <a:r>
                  <a:rPr lang="en-US" sz="2800" dirty="0" err="1"/>
                  <a:t>vetor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posição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função</a:t>
                </a:r>
                <a:r>
                  <a:rPr lang="en-US" sz="2800" dirty="0"/>
                  <a:t> dos </a:t>
                </a:r>
                <a:r>
                  <a:rPr lang="en-US" sz="2800" dirty="0" err="1"/>
                  <a:t>versores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800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800" dirty="0"/>
                  <a:t> e (b) o </a:t>
                </a:r>
                <a:r>
                  <a:rPr lang="en-US" sz="2800" dirty="0" err="1"/>
                  <a:t>ângulo</a:t>
                </a:r>
                <a:r>
                  <a:rPr lang="en-US" sz="2800" dirty="0"/>
                  <a:t> entre a </a:t>
                </a:r>
                <a:r>
                  <a:rPr lang="en-US" sz="2800" dirty="0" err="1"/>
                  <a:t>direção</a:t>
                </a:r>
                <a:r>
                  <a:rPr lang="en-US" sz="2800" dirty="0"/>
                  <a:t> do </a:t>
                </a:r>
                <a:r>
                  <a:rPr lang="en-US" sz="2800" dirty="0" err="1"/>
                  <a:t>movimento</a:t>
                </a:r>
                <a:r>
                  <a:rPr lang="en-US" sz="2800" dirty="0"/>
                  <a:t> e o </a:t>
                </a:r>
                <a:r>
                  <a:rPr lang="en-US" sz="2800" dirty="0" err="1"/>
                  <a:t>semieixo</a:t>
                </a:r>
                <a:r>
                  <a:rPr lang="en-US" sz="2800" dirty="0"/>
                  <a:t> x </a:t>
                </a:r>
                <a:r>
                  <a:rPr lang="en-US" sz="2800" dirty="0" err="1"/>
                  <a:t>positivo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166" y="1590817"/>
                <a:ext cx="8624525" cy="3563870"/>
              </a:xfrm>
              <a:blipFill>
                <a:blip r:embed="rId2"/>
                <a:stretch>
                  <a:fillRect l="-1413" t="-1880" r="-1484" b="-270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4F465497-10CD-4C00-9E25-8108D011B7FA}"/>
              </a:ext>
            </a:extLst>
          </p:cNvPr>
          <p:cNvSpPr txBox="1">
            <a:spLocks/>
          </p:cNvSpPr>
          <p:nvPr/>
        </p:nvSpPr>
        <p:spPr>
          <a:xfrm>
            <a:off x="142568" y="103977"/>
            <a:ext cx="8229600" cy="619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>
                <a:latin typeface="Cambria Math" panose="02040503050406030204" pitchFamily="18" charset="0"/>
                <a:ea typeface="Cambria Math" panose="02040503050406030204" pitchFamily="18" charset="0"/>
              </a:rPr>
              <a:t>Física do Movimento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50C00C7-16B2-47BE-9428-68933DBF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45" y="103977"/>
            <a:ext cx="1547814" cy="6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783" y="862056"/>
            <a:ext cx="8229600" cy="619125"/>
          </a:xfrm>
        </p:spPr>
        <p:txBody>
          <a:bodyPr/>
          <a:lstStyle/>
          <a:p>
            <a:r>
              <a:rPr lang="en-US" b="1" dirty="0"/>
              <a:t>Cap. 6, </a:t>
            </a:r>
            <a:r>
              <a:rPr lang="en-US" b="1" dirty="0" err="1"/>
              <a:t>Problema</a:t>
            </a:r>
            <a:r>
              <a:rPr lang="en-US" b="1" dirty="0"/>
              <a:t> 49</a:t>
            </a:r>
            <a:endParaRPr lang="pt-BR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166" y="1590817"/>
            <a:ext cx="8624525" cy="356387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Na </a:t>
            </a:r>
            <a:r>
              <a:rPr lang="en-US" sz="2400" dirty="0" err="1"/>
              <a:t>figura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, um </a:t>
            </a:r>
            <a:r>
              <a:rPr lang="en-US" sz="2400" dirty="0" err="1"/>
              <a:t>carro</a:t>
            </a:r>
            <a:r>
              <a:rPr lang="en-US" sz="2400" dirty="0"/>
              <a:t> </a:t>
            </a:r>
            <a:r>
              <a:rPr lang="en-US" sz="2400" dirty="0" err="1"/>
              <a:t>passa</a:t>
            </a:r>
            <a:r>
              <a:rPr lang="en-US" sz="2400" dirty="0"/>
              <a:t> com </a:t>
            </a:r>
            <a:r>
              <a:rPr lang="en-US" sz="2400" dirty="0" err="1"/>
              <a:t>velocidade</a:t>
            </a:r>
            <a:r>
              <a:rPr lang="en-US" sz="2400" dirty="0"/>
              <a:t> </a:t>
            </a:r>
            <a:r>
              <a:rPr lang="en-US" sz="2400" dirty="0" err="1"/>
              <a:t>constante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colina</a:t>
            </a:r>
            <a:r>
              <a:rPr lang="en-US" sz="2400" dirty="0"/>
              <a:t> circular e </a:t>
            </a:r>
            <a:r>
              <a:rPr lang="en-US" sz="2400" dirty="0" err="1"/>
              <a:t>por</a:t>
            </a:r>
            <a:r>
              <a:rPr lang="en-US" sz="2400" dirty="0"/>
              <a:t> um vale circular de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raio</a:t>
            </a:r>
            <a:r>
              <a:rPr lang="en-US" sz="2400" dirty="0"/>
              <a:t>. No alto da </a:t>
            </a:r>
            <a:r>
              <a:rPr lang="en-US" sz="2400" dirty="0" err="1"/>
              <a:t>colina</a:t>
            </a:r>
            <a:r>
              <a:rPr lang="en-US" sz="2400" dirty="0"/>
              <a:t>, a </a:t>
            </a:r>
            <a:r>
              <a:rPr lang="en-US" sz="2400" dirty="0" err="1"/>
              <a:t>força</a:t>
            </a:r>
            <a:r>
              <a:rPr lang="en-US" sz="2400" dirty="0"/>
              <a:t> normal </a:t>
            </a:r>
            <a:r>
              <a:rPr lang="en-US" sz="2400" dirty="0" err="1"/>
              <a:t>exercida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</a:t>
            </a:r>
            <a:r>
              <a:rPr lang="en-US" sz="2400" dirty="0" err="1"/>
              <a:t>motorista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assento</a:t>
            </a:r>
            <a:r>
              <a:rPr lang="en-US" sz="2400" dirty="0"/>
              <a:t> do </a:t>
            </a:r>
            <a:r>
              <a:rPr lang="en-US" sz="2400" dirty="0" err="1"/>
              <a:t>carro</a:t>
            </a:r>
            <a:r>
              <a:rPr lang="en-US" sz="2400" dirty="0"/>
              <a:t> é zero. A </a:t>
            </a:r>
            <a:r>
              <a:rPr lang="en-US" sz="2400" dirty="0" err="1"/>
              <a:t>massa</a:t>
            </a:r>
            <a:r>
              <a:rPr lang="en-US" sz="2400" dirty="0"/>
              <a:t> do </a:t>
            </a:r>
            <a:r>
              <a:rPr lang="en-US" sz="2400" dirty="0" err="1"/>
              <a:t>motorista</a:t>
            </a:r>
            <a:r>
              <a:rPr lang="en-US" sz="2400" dirty="0"/>
              <a:t> é de 70 kg. </a:t>
            </a:r>
            <a:r>
              <a:rPr lang="en-US" sz="2400" dirty="0" err="1"/>
              <a:t>Qual</a:t>
            </a:r>
            <a:r>
              <a:rPr lang="en-US" sz="2400" dirty="0"/>
              <a:t> é o modulo da </a:t>
            </a:r>
            <a:r>
              <a:rPr lang="en-US" sz="2400" dirty="0" err="1"/>
              <a:t>força</a:t>
            </a:r>
            <a:r>
              <a:rPr lang="en-US" sz="2400" dirty="0"/>
              <a:t> normal </a:t>
            </a:r>
            <a:r>
              <a:rPr lang="en-US" sz="2400" dirty="0" err="1"/>
              <a:t>exercida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assento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</a:t>
            </a:r>
            <a:r>
              <a:rPr lang="en-US" sz="2400" dirty="0" err="1"/>
              <a:t>motorista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carro</a:t>
            </a:r>
            <a:r>
              <a:rPr lang="en-US" sz="2400" dirty="0"/>
              <a:t> </a:t>
            </a:r>
            <a:r>
              <a:rPr lang="en-US" sz="2400" dirty="0" err="1"/>
              <a:t>passa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fundo</a:t>
            </a:r>
            <a:r>
              <a:rPr lang="en-US" sz="2400" dirty="0"/>
              <a:t> do vale?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4F465497-10CD-4C00-9E25-8108D011B7FA}"/>
              </a:ext>
            </a:extLst>
          </p:cNvPr>
          <p:cNvSpPr txBox="1">
            <a:spLocks/>
          </p:cNvSpPr>
          <p:nvPr/>
        </p:nvSpPr>
        <p:spPr>
          <a:xfrm>
            <a:off x="142568" y="103977"/>
            <a:ext cx="8229600" cy="619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>
                <a:latin typeface="Cambria Math" panose="02040503050406030204" pitchFamily="18" charset="0"/>
                <a:ea typeface="Cambria Math" panose="02040503050406030204" pitchFamily="18" charset="0"/>
              </a:rPr>
              <a:t>Física do Movimento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50C00C7-16B2-47BE-9428-68933DBF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45" y="103977"/>
            <a:ext cx="1547814" cy="6256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6CFF2AB4-3F5D-42DE-85E8-8F6AB805B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953" y="4629647"/>
            <a:ext cx="5641259" cy="18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Salto de Esqui</a:t>
            </a:r>
            <a:endParaRPr lang="pt-BR" dirty="0"/>
          </a:p>
        </p:txBody>
      </p:sp>
      <p:pic>
        <p:nvPicPr>
          <p:cNvPr id="1026" name="Picture 2" descr="Image result for ski j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0" y="1693103"/>
            <a:ext cx="8875663" cy="42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4F465497-10CD-4C00-9E25-8108D011B7FA}"/>
              </a:ext>
            </a:extLst>
          </p:cNvPr>
          <p:cNvSpPr txBox="1">
            <a:spLocks/>
          </p:cNvSpPr>
          <p:nvPr/>
        </p:nvSpPr>
        <p:spPr>
          <a:xfrm>
            <a:off x="142568" y="103977"/>
            <a:ext cx="8229600" cy="619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>
                <a:latin typeface="Cambria Math" panose="02040503050406030204" pitchFamily="18" charset="0"/>
                <a:ea typeface="Cambria Math" panose="02040503050406030204" pitchFamily="18" charset="0"/>
              </a:rPr>
              <a:t>Física do Movimento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50C00C7-16B2-47BE-9428-68933DBF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45" y="103977"/>
            <a:ext cx="1547814" cy="62560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158" y="3859729"/>
            <a:ext cx="4988217" cy="250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3330" y="792884"/>
                <a:ext cx="8400906" cy="4724400"/>
              </a:xfrm>
            </p:spPr>
            <p:txBody>
              <a:bodyPr/>
              <a:lstStyle/>
              <a:p>
                <a:pPr algn="just"/>
                <a:r>
                  <a:rPr lang="pt-BR" dirty="0" smtClean="0"/>
                  <a:t>O esquiador, de 70 kg, </a:t>
                </a:r>
                <a:r>
                  <a:rPr lang="pt-BR" dirty="0" smtClean="0"/>
                  <a:t>desce a rampa sob efeito da gravidade, apenas. Ele parte </a:t>
                </a:r>
                <a:r>
                  <a:rPr lang="pt-BR" dirty="0"/>
                  <a:t>de uma altura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</a:rPr>
                      <m:t>𝐻</m:t>
                    </m:r>
                    <m:r>
                      <a:rPr lang="pt-BR" sz="2000" i="1" smtClean="0">
                        <a:latin typeface="Cambria Math"/>
                      </a:rPr>
                      <m:t>=70,7 </m:t>
                    </m:r>
                    <m:r>
                      <a:rPr lang="pt-BR" sz="200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em relação ao fim da rampa e, durante </a:t>
                </a:r>
                <a:r>
                  <a:rPr lang="pt-BR" dirty="0" smtClean="0"/>
                  <a:t>a porção retilínea da </a:t>
                </a:r>
                <a:r>
                  <a:rPr lang="pt-BR" dirty="0"/>
                  <a:t>descida, que tem 100 m de comprimento o, coeficiente de atrito cinético </a:t>
                </a:r>
                <a:r>
                  <a:rPr lang="pt-BR" dirty="0" smtClean="0"/>
                  <a:t>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pt-BR" dirty="0" smtClean="0"/>
                  <a:t>. </a:t>
                </a:r>
                <a:r>
                  <a:rPr lang="pt-BR" dirty="0" smtClean="0"/>
                  <a:t>Na curva que precede o final da rampa, a perda de energia devida ao atrito é de, aproximadamente, </a:t>
                </a:r>
                <a:r>
                  <a:rPr lang="pt-BR" dirty="0" smtClean="0"/>
                  <a:t>7615 </a:t>
                </a:r>
                <a:r>
                  <a:rPr lang="pt-BR" dirty="0" smtClean="0"/>
                  <a:t>J.</a:t>
                </a:r>
              </a:p>
              <a:p>
                <a:pPr algn="just"/>
                <a:r>
                  <a:rPr lang="pt-BR" dirty="0" smtClean="0"/>
                  <a:t>Ele sai da rampa com uma velocidade de módulo </a:t>
                </a:r>
                <a:r>
                  <a:rPr lang="pt-BR" dirty="0" smtClean="0"/>
                  <a:t>90 </a:t>
                </a:r>
                <a:r>
                  <a:rPr lang="pt-BR" dirty="0" smtClean="0"/>
                  <a:t>km/h e que forma um ângulo de medida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pt-BR" dirty="0" smtClean="0"/>
                  <a:t> com o plano horizontal, a mesma medida do ângulo formado entre a rampa e o plano horizontal.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 smtClean="0"/>
                  <a:t>Determine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:pPr marL="342900" indent="-342900" algn="just">
                  <a:buAutoNum type="alphaLcParenR"/>
                </a:pPr>
                <a:endParaRPr lang="pt-BR" dirty="0" smtClean="0"/>
              </a:p>
              <a:p>
                <a:pPr algn="just"/>
                <a:endParaRPr lang="pt-BR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330" y="792884"/>
                <a:ext cx="8400906" cy="4724400"/>
              </a:xfrm>
              <a:blipFill rotWithShape="1">
                <a:blip r:embed="rId4"/>
                <a:stretch>
                  <a:fillRect l="-653" t="-645" r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1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4F465497-10CD-4C00-9E25-8108D011B7FA}"/>
              </a:ext>
            </a:extLst>
          </p:cNvPr>
          <p:cNvSpPr txBox="1">
            <a:spLocks/>
          </p:cNvSpPr>
          <p:nvPr/>
        </p:nvSpPr>
        <p:spPr>
          <a:xfrm>
            <a:off x="142568" y="103977"/>
            <a:ext cx="8229600" cy="619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>
                <a:latin typeface="Cambria Math" panose="02040503050406030204" pitchFamily="18" charset="0"/>
                <a:ea typeface="Cambria Math" panose="02040503050406030204" pitchFamily="18" charset="0"/>
              </a:rPr>
              <a:t>Física do Movimento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50C00C7-16B2-47BE-9428-68933DBF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45" y="103977"/>
            <a:ext cx="1547814" cy="62560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330" y="792884"/>
            <a:ext cx="8400906" cy="472440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Após sair da rampa, o esquiador passa a executar um voo. No ponto mais </a:t>
            </a:r>
            <a:r>
              <a:rPr lang="pt-BR" sz="2400" dirty="0" smtClean="0"/>
              <a:t>alto do voo, ele colide com uma gaivota de 2 kg que voava verticalmente para cima com uma velocidade de 25 km/h. Após a colisão, o esquiador e a gaivota (que se assustou, mas está bem) passam a se deslocar juntos.</a:t>
            </a:r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Qual </a:t>
            </a:r>
            <a:r>
              <a:rPr lang="pt-BR" sz="2400" dirty="0" smtClean="0"/>
              <a:t>é a </a:t>
            </a:r>
            <a:r>
              <a:rPr lang="pt-BR" sz="2400" dirty="0" smtClean="0"/>
              <a:t>velocidade do esquiador e da gaivota imediatamente após a colisão?</a:t>
            </a:r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81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23652</TotalTime>
  <Words>447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Personalizar design</vt:lpstr>
      <vt:lpstr>PowerPoint Presentation</vt:lpstr>
      <vt:lpstr>Cap. 4, Problema 19</vt:lpstr>
      <vt:lpstr>Cap. 6, Problema 49</vt:lpstr>
      <vt:lpstr>Salto de Esqui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Pelicano</cp:lastModifiedBy>
  <cp:revision>685</cp:revision>
  <cp:lastPrinted>2015-04-02T21:28:53Z</cp:lastPrinted>
  <dcterms:created xsi:type="dcterms:W3CDTF">2014-04-17T20:05:08Z</dcterms:created>
  <dcterms:modified xsi:type="dcterms:W3CDTF">2017-09-26T10:25:50Z</dcterms:modified>
</cp:coreProperties>
</file>