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88825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5E96-34F6-4CCC-BABB-7B43210544BB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147E61A1-37B0-4E74-9A7F-4354622F0C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>
  <p:cSld name="1_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344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856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927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 dirty="0"/>
              <a:t>Análise Comparativa de Qualidade do Código Fonte de Diferentes Classes de Navegadores Web para Sistemas Android</a:t>
            </a:r>
            <a:endParaRPr sz="4000" dirty="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2417150" y="4093914"/>
            <a:ext cx="8634823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Nome: Felipe Augusto Silva Marques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Disciplina: Trabalho de Conclusão de Curso II – TCC II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Curso: Engenharia de Software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1C46-CF56-41E7-B1FF-225EEBF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06" y="302774"/>
            <a:ext cx="9436318" cy="1020762"/>
          </a:xfrm>
        </p:spPr>
        <p:txBody>
          <a:bodyPr>
            <a:normAutofit/>
          </a:bodyPr>
          <a:lstStyle/>
          <a:p>
            <a:r>
              <a:rPr lang="pt-BR" dirty="0"/>
              <a:t>Remoção de Métricas explicativas entre si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58354-F675-4E42-B346-56FADE0E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488EC8-A6BC-4A41-A00B-1180C26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1849169"/>
            <a:ext cx="8296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096-D7D5-4940-926F-24DA8DA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Distribuição Acumulada das Métricas Estruturais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82675-A6CA-4592-878B-C174F8B7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580DD-F290-475B-9F2D-9456AB9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CFB523-9EF6-4112-B65D-74E3553F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2" y="1420838"/>
            <a:ext cx="46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98A8-FA86-4DF7-B413-3A6C0690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 Métrica de Coesão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21652-7F86-49AF-AD24-3B4D9774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C8F2EF-A646-4F8A-B1C6-B801830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04CE43-79D7-492E-A405-691F0B2E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203622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007D-A2DF-425F-8F79-2A49E17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das Métricas de Acoplamento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08D92-CC01-4CD1-9DBC-0004030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4F2E-3C38-4AEC-B5C6-CC63534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0A626F-C4BC-4F39-864A-1C4F455A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23" y="1960684"/>
            <a:ext cx="7920000" cy="40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A0E8-2205-4F16-B822-4BDF09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Distribuição Acumulada das Métricas de Tamanho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C2AE0B-2F44-4501-A322-60B5EC79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94CC3-503F-47C7-B69B-C2501E83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CCD85C-4A10-4247-9588-6D49EF99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86" y="1603716"/>
            <a:ext cx="572815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FEAA-57CA-44AE-86D9-AED1CDB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59FBD6-33A4-451E-972F-4DA3375A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apresentadas 15 métricas, onde em 60% dos resultados das classes foram semelhantes</a:t>
            </a:r>
          </a:p>
          <a:p>
            <a:r>
              <a:rPr lang="pt-BR" dirty="0"/>
              <a:t>Classe de navegadores focados em privacidade apresentou os melhores resultados em 5 das 6 métricas analisadas</a:t>
            </a:r>
          </a:p>
          <a:p>
            <a:r>
              <a:rPr lang="pt-BR" dirty="0"/>
              <a:t>Destas 6 métricas a classe de navegadores tradicionais apresentou os piores resultados em todas</a:t>
            </a:r>
          </a:p>
          <a:p>
            <a:r>
              <a:rPr lang="pt-BR" dirty="0"/>
              <a:t>Navegadores focados em segurança apresentaram resultados regulares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F6E3B-F812-4FB9-A933-A5AD0F4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5BF4-011F-4F2E-8977-6334D08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- GQM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FAEC0-8652-4B87-B9D6-184B7EAE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CF968-366D-4546-8DCE-70F438F4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AB6070-61B4-4069-A286-80D251BD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6037"/>
              </p:ext>
            </p:extLst>
          </p:nvPr>
        </p:nvGraphicFramePr>
        <p:xfrm>
          <a:off x="1522411" y="1905000"/>
          <a:ext cx="9143998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77">
                  <a:extLst>
                    <a:ext uri="{9D8B030D-6E8A-4147-A177-3AD203B41FA5}">
                      <a16:colId xmlns:a16="http://schemas.microsoft.com/office/drawing/2014/main" val="2551722112"/>
                    </a:ext>
                  </a:extLst>
                </a:gridCol>
                <a:gridCol w="2431807">
                  <a:extLst>
                    <a:ext uri="{9D8B030D-6E8A-4147-A177-3AD203B41FA5}">
                      <a16:colId xmlns:a16="http://schemas.microsoft.com/office/drawing/2014/main" val="816112710"/>
                    </a:ext>
                  </a:extLst>
                </a:gridCol>
                <a:gridCol w="4428714">
                  <a:extLst>
                    <a:ext uri="{9D8B030D-6E8A-4147-A177-3AD203B41FA5}">
                      <a16:colId xmlns:a16="http://schemas.microsoft.com/office/drawing/2014/main" val="181188412"/>
                    </a:ext>
                  </a:extLst>
                </a:gridCol>
              </a:tblGrid>
              <a:tr h="1376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Questões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Resposta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Explicação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06013017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a classe de navegador apresenta uma melhor qualidade das classes e funções?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apresentou o melhor resultado, considerando as métricas de coesão e estruturais.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As métricas de coesão e estruturais, visam medir questões de qualidade e complexidade das classes e seus atributos. Cada uma das classes de navegadores apresentou valores melhores em 4 das 9 métricas avaliadas.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62700192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distribuição do código por pacotes?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com melhor distribuição de linhas de código por pacote foi a de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Esta classe apresentou os maiores valores, onde cerca de 90% está entre 2.000 e 6.000.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960968819"/>
                  </a:ext>
                </a:extLst>
              </a:tr>
              <a:tr h="12388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coesão?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foi a classe que apresentou melhores resultados para a coesão.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métrica responsável por medir a coesão foi a métrica LCOM, onde está métrica é o número de métodos que acessam um ou mais dos mesmos atributos. Altos valores para esta métrica, indica que os métodos podem ser acoplados uns aos outros via atributos. Isso aumenta a complexidade do projeto de classe. Com isto, a classe de navegadores focados em segurança apresentou os melhores resultados.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1821429845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navegadores apresenta um melhor acoplamento?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que obteve o melhor resultado foi a de navegadores focados em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Para avaliar esta questão foi analisado a métrica CBO.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3906796957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Levando em consideração a preocupação com a segurança, os navegadores focados em segurança apresentam melhor índices de qualidade?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 dirty="0">
                          <a:effectLst/>
                        </a:rPr>
                        <a:t>A classe de segurança apresentou bons resultados, mas pode-se dizer que a classe de navegadores focado em privacidade apresentaram resultados mais constantes e com isso, uma melhor qualidade. O principal ponto a ser melhorado pela classe de segurança, refere-se ao polimorfismo dos códigos da classe.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23708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6038-FCB9-4DEC-BED3-D261D55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Trabalhos Futuros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B00AC-A01B-47DD-A6A7-A80CA7C6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005" y="1905000"/>
            <a:ext cx="9675469" cy="4267200"/>
          </a:xfrm>
        </p:spPr>
        <p:txBody>
          <a:bodyPr/>
          <a:lstStyle/>
          <a:p>
            <a:r>
              <a:rPr lang="pt-BR" dirty="0"/>
              <a:t>A classe de navegadores que apresentou os melhores resultados foi a dos focados em privacidade</a:t>
            </a:r>
          </a:p>
          <a:p>
            <a:r>
              <a:rPr lang="pt-BR" dirty="0"/>
              <a:t>A classe de navegadores focados em segurança apesar de não ter apresentado o melhores resultados, apresentou resultados regulares</a:t>
            </a:r>
          </a:p>
          <a:p>
            <a:r>
              <a:rPr lang="pt-BR" dirty="0"/>
              <a:t>A classe de navegadores tradicionais foram os que apresentam os piores resultados, onde devem ser melhorados</a:t>
            </a:r>
          </a:p>
          <a:p>
            <a:r>
              <a:rPr lang="pt-BR" dirty="0"/>
              <a:t>Estudo fazendo um comparativo entre classes de navegadores desenvolvidos para dispositivos móveis e desktop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28E8A-8BD6-4B7D-B0DC-978BD2B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1398" name="Google Shape;139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O número de usuários de internet em sistemas móveis será de 395.400 pessoas em 2020 na América Latina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Navegadores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i="1" dirty="0"/>
              <a:t>softwares</a:t>
            </a:r>
            <a:r>
              <a:rPr lang="pt-BR" dirty="0"/>
              <a:t> que apresentam páginas </a:t>
            </a:r>
            <a:r>
              <a:rPr lang="pt-BR" i="1" dirty="0"/>
              <a:t>web</a:t>
            </a:r>
            <a:r>
              <a:rPr lang="pt-BR" dirty="0"/>
              <a:t> estáticas e dinâmicas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Diversidade de classes de navegadores</a:t>
            </a:r>
            <a:endParaRPr dirty="0"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Problema e Tipo de Pesquisa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Enquanto existe uma ampla diversidade de navegadores</a:t>
            </a:r>
            <a:r>
              <a:rPr lang="pt-BR" i="1" dirty="0"/>
              <a:t> </a:t>
            </a:r>
            <a:r>
              <a:rPr lang="pt-BR" dirty="0"/>
              <a:t>que podem ser usados pelos usuários, pouco se sabe sobre a qualidade do código fonte destes navegadores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Tipo de pesquisa: Quantitativa</a:t>
            </a:r>
            <a:endParaRPr dirty="0"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13" name="Google Shape;141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 Principal</a:t>
            </a:r>
            <a:r>
              <a:rPr lang="pt-BR" dirty="0"/>
              <a:t>: realizar uma análise comparativa da qualidade do código fonte de diferentes tipos de navegadores desenvolvidos para a plataforma de dispositivos </a:t>
            </a:r>
            <a:r>
              <a:rPr lang="pt-BR" i="1" dirty="0"/>
              <a:t>mobile</a:t>
            </a:r>
            <a:r>
              <a:rPr lang="pt-BR" dirty="0"/>
              <a:t> </a:t>
            </a:r>
            <a:r>
              <a:rPr lang="pt-BR" i="1" dirty="0"/>
              <a:t>Android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Objetivos Específicos</a:t>
            </a:r>
            <a:r>
              <a:rPr lang="pt-BR" dirty="0"/>
              <a:t>: 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definir uma abordagem de objetivo, perguntas e métricas (GQM, do inglês </a:t>
            </a:r>
            <a:r>
              <a:rPr lang="pt-BR" i="1" dirty="0" err="1"/>
              <a:t>Goal</a:t>
            </a:r>
            <a:r>
              <a:rPr lang="pt-BR" i="1" dirty="0"/>
              <a:t> </a:t>
            </a:r>
            <a:r>
              <a:rPr lang="pt-BR" i="1" dirty="0" err="1"/>
              <a:t>Question</a:t>
            </a:r>
            <a:r>
              <a:rPr lang="pt-BR" i="1" dirty="0"/>
              <a:t> </a:t>
            </a:r>
            <a:r>
              <a:rPr lang="pt-BR" i="1" dirty="0" err="1"/>
              <a:t>Metric</a:t>
            </a:r>
            <a:r>
              <a:rPr lang="pt-BR" dirty="0"/>
              <a:t>)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caracterizar dados de navegadores através de aplicações da abordagem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compreender qual classe de navegador apresenta uma melhor qualidade no código fonte</a:t>
            </a:r>
            <a:endParaRPr sz="2200" dirty="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P. SOUZA, FERREIRA, L. SOUZA, BIGONHA (2017) -  </a:t>
            </a:r>
            <a:r>
              <a:rPr lang="pt-BR" i="1" dirty="0" err="1"/>
              <a:t>Applying</a:t>
            </a:r>
            <a:r>
              <a:rPr lang="pt-BR" i="1" dirty="0"/>
              <a:t> Software </a:t>
            </a:r>
            <a:r>
              <a:rPr lang="pt-BR" i="1" dirty="0" err="1"/>
              <a:t>Metric</a:t>
            </a:r>
            <a:r>
              <a:rPr lang="pt-BR" i="1" dirty="0"/>
              <a:t> </a:t>
            </a:r>
            <a:r>
              <a:rPr lang="pt-BR" i="1" dirty="0" err="1"/>
              <a:t>Thresholds</a:t>
            </a:r>
            <a:r>
              <a:rPr lang="pt-BR" i="1" dirty="0"/>
              <a:t> for </a:t>
            </a:r>
            <a:r>
              <a:rPr lang="pt-BR" i="1" dirty="0" err="1"/>
              <a:t>Detection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Bad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r>
              <a:rPr lang="pt-BR" i="1" dirty="0"/>
              <a:t>: </a:t>
            </a:r>
            <a:r>
              <a:rPr lang="pt-BR" dirty="0"/>
              <a:t>verificar a eficácia das métricas, comparando os resultados com obtidos pelas ferramentas </a:t>
            </a:r>
            <a:r>
              <a:rPr lang="pt-BR" dirty="0" err="1"/>
              <a:t>JDeodorant</a:t>
            </a:r>
            <a:r>
              <a:rPr lang="pt-BR" dirty="0"/>
              <a:t> e </a:t>
            </a:r>
            <a:r>
              <a:rPr lang="pt-BR" dirty="0" err="1"/>
              <a:t>JSPiRIT</a:t>
            </a:r>
            <a:r>
              <a:rPr lang="pt-BR" dirty="0"/>
              <a:t>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PANTIUCHINA, LANZA e BAVOTA (2018) - </a:t>
            </a:r>
            <a:r>
              <a:rPr lang="pt-BR" i="1" dirty="0" err="1"/>
              <a:t>Improving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: </a:t>
            </a:r>
            <a:r>
              <a:rPr lang="pt-BR" dirty="0"/>
              <a:t> </a:t>
            </a:r>
            <a:r>
              <a:rPr lang="pt-BR" i="1" dirty="0"/>
              <a:t>The (Mis) </a:t>
            </a:r>
            <a:r>
              <a:rPr lang="pt-BR" i="1" dirty="0" err="1"/>
              <a:t>Perception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comparação dos entre a percepção de qualidade do desenvolvedor com relação aos resultados das métricas.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AMARA, RABAI (2017) - </a:t>
            </a:r>
            <a:r>
              <a:rPr lang="pt-BR" i="1" dirty="0" err="1"/>
              <a:t>Towards</a:t>
            </a:r>
            <a:r>
              <a:rPr lang="pt-BR" i="1" dirty="0"/>
              <a:t> a new framework </a:t>
            </a:r>
            <a:r>
              <a:rPr lang="pt-BR" i="1" dirty="0" err="1"/>
              <a:t>of</a:t>
            </a:r>
            <a:r>
              <a:rPr lang="pt-BR" i="1" dirty="0"/>
              <a:t> software </a:t>
            </a:r>
            <a:r>
              <a:rPr lang="pt-BR" i="1" dirty="0" err="1"/>
              <a:t>reability</a:t>
            </a:r>
            <a:r>
              <a:rPr lang="pt-BR" i="1" dirty="0"/>
              <a:t>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based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análise completa dos processos de medição de confiabilidade software.</a:t>
            </a:r>
            <a:endParaRPr dirty="0"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dos navegadores e coleta dos códigos nos repositórios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das métricas candidatas e obtenção dos valores das métricas para os navegadores selecionados</a:t>
            </a:r>
            <a:endParaRPr dirty="0"/>
          </a:p>
          <a:p>
            <a:pPr lvl="0">
              <a:buSzPts val="2400"/>
            </a:pPr>
            <a:r>
              <a:rPr lang="pt-BR" dirty="0"/>
              <a:t>Remover métricas explicativas entre si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de correlação</a:t>
            </a:r>
          </a:p>
          <a:p>
            <a:pPr lvl="0">
              <a:buSzPts val="2400"/>
            </a:pPr>
            <a:r>
              <a:rPr lang="pt-BR" dirty="0"/>
              <a:t>Verificar a diferença na distribuição dos valores dos navegadores em diferentes classes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distribuição acumulada</a:t>
            </a:r>
            <a:endParaRPr dirty="0"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Classes e Navegadores</a:t>
            </a:r>
            <a:endParaRPr dirty="0"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9077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Tradicionais</a:t>
            </a:r>
            <a:endParaRPr b="1" dirty="0"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F|L|OSS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Firefox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Lightning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Midori</a:t>
            </a:r>
            <a:r>
              <a:rPr lang="pt-BR" sz="1140" dirty="0"/>
              <a:t> Web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Zirco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Chromium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Kiwi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Lucid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Pale</a:t>
            </a:r>
            <a:r>
              <a:rPr lang="pt-BR" sz="1140" dirty="0"/>
              <a:t> </a:t>
            </a:r>
            <a:r>
              <a:rPr lang="pt-BR" sz="1140" dirty="0" err="1"/>
              <a:t>Moon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JumpGo</a:t>
            </a:r>
            <a:r>
              <a:rPr lang="pt-BR" sz="1140" dirty="0"/>
              <a:t> Browser</a:t>
            </a:r>
            <a:endParaRPr dirty="0"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529797" y="1905000"/>
            <a:ext cx="2057239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Privacidade</a:t>
            </a:r>
            <a:endParaRPr b="1" dirty="0"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205723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Keepass2Android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Lynket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Opera com VPN gratuita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Privacy</a:t>
            </a:r>
            <a:r>
              <a:rPr lang="pt-BR" sz="1140" dirty="0"/>
              <a:t> Browser 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Tor</a:t>
            </a:r>
            <a:r>
              <a:rPr lang="pt-BR" sz="1140" dirty="0"/>
              <a:t>-Browser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IceCatMobile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Waterfox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Firefox Focus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Yuzu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Cliqz</a:t>
            </a:r>
            <a:endParaRPr sz="1140" dirty="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latin typeface="Corbel"/>
                <a:ea typeface="Corbel"/>
                <a:cs typeface="Corbel"/>
                <a:sym typeface="Corbel"/>
              </a:rPr>
              <a:t>Segurança</a:t>
            </a:r>
            <a:endParaRPr b="1" dirty="0"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2" y="2559290"/>
            <a:ext cx="3517655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Ungoogled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Chromium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Iridium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Kiwi Browser - Fast &amp;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Quiet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Orfox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Brave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Smart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Free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, Fast,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Secure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Private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Ducky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Safe Browsing</a:t>
            </a:r>
            <a:endParaRPr sz="11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Tx/>
              <a:buSzPts val="2400"/>
            </a:pPr>
            <a:r>
              <a:rPr lang="pt-BR" b="1" dirty="0"/>
              <a:t>Métricas de Tamanho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Estruturais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Acoplamento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Grau de Coesão</a:t>
            </a:r>
            <a:endParaRPr dirty="0"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sz="half" idx="1"/>
          </p:nvPr>
        </p:nvSpPr>
        <p:spPr>
          <a:xfrm>
            <a:off x="479935" y="2010879"/>
            <a:ext cx="5610961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CBO - Acoplamento entre os objetos da classe.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DIT - Extensão da árvore de herança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LCOM - Falta de coesão entre os métodos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NOC - Número de filhos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RFC - Resposta para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WMC - Métodos ponderados por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- Número de linhas por código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por pacote - Número de Linha por pacote</a:t>
            </a:r>
            <a:endParaRPr dirty="0"/>
          </a:p>
        </p:txBody>
      </p:sp>
      <p:sp>
        <p:nvSpPr>
          <p:cNvPr id="1468" name="Google Shape;1468;p23"/>
          <p:cNvSpPr txBox="1">
            <a:spLocks noGrp="1"/>
          </p:cNvSpPr>
          <p:nvPr>
            <p:ph sz="half" idx="2"/>
          </p:nvPr>
        </p:nvSpPr>
        <p:spPr>
          <a:xfrm>
            <a:off x="6090896" y="2017343"/>
            <a:ext cx="6097929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LOC por linguagem - Número de linhas por linguagem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AHF - Encapsulamento dos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AIF - Medida de herança de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CF - Fator de Acoplamento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MHF - Encapsulamento dos Métodos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MIF - Medida de Herança de Método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PF - Medida de Polimorfismo</a:t>
            </a:r>
            <a:endParaRPr dirty="0"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1023</Words>
  <Application>Microsoft Office PowerPoint</Application>
  <PresentationFormat>Personalizar</PresentationFormat>
  <Paragraphs>139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Times</vt:lpstr>
      <vt:lpstr>Corbel</vt:lpstr>
      <vt:lpstr>Arial</vt:lpstr>
      <vt:lpstr>Gill Sans MT</vt:lpstr>
      <vt:lpstr>Consolas</vt:lpstr>
      <vt:lpstr>Galeria</vt:lpstr>
      <vt:lpstr>Análise Comparativa de Qualidade do Código Fonte de Diferentes Classes de Navegadores Web para Sistemas Android</vt:lpstr>
      <vt:lpstr>Contexto</vt:lpstr>
      <vt:lpstr>Problema e Tipo de Pesquisa</vt:lpstr>
      <vt:lpstr>Objetivos</vt:lpstr>
      <vt:lpstr>Trabalhos Relacionados</vt:lpstr>
      <vt:lpstr>Metodologia</vt:lpstr>
      <vt:lpstr>Classes e Navegadores</vt:lpstr>
      <vt:lpstr>Métricas</vt:lpstr>
      <vt:lpstr>Métricas</vt:lpstr>
      <vt:lpstr>Remoção de Métricas explicativas entre si</vt:lpstr>
      <vt:lpstr>Distribuição Acumulada das Métricas Estruturais</vt:lpstr>
      <vt:lpstr>Distribuição Acumulada da Métrica de Coesão</vt:lpstr>
      <vt:lpstr>Distribuição Acumulada das Métricas de Acoplamento</vt:lpstr>
      <vt:lpstr>Distribuição Acumulada das Métricas de Tamanho</vt:lpstr>
      <vt:lpstr>Discussão</vt:lpstr>
      <vt:lpstr>Discussão - GQM</vt:lpstr>
      <vt:lpstr>Conclusão e 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dc:creator>Felipe Marques</dc:creator>
  <cp:lastModifiedBy>Felipe Marques</cp:lastModifiedBy>
  <cp:revision>31</cp:revision>
  <dcterms:modified xsi:type="dcterms:W3CDTF">2019-11-25T21:25:50Z</dcterms:modified>
</cp:coreProperties>
</file>