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5" name="Google Shape;13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2" name="Google Shape;1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67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5E96-34F6-4CCC-BABB-7B43210544BB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147E61A1-37B0-4E74-9A7F-4354622F0C9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>
  <p:cSld name="1_Comparação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1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344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1856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927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7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b="1" dirty="0"/>
              <a:t>Análise Comparativa de Qualidade do Código Fonte de Diferentes Classes de Navegadores Web para Sistemas Android</a:t>
            </a:r>
            <a:endParaRPr sz="4000" dirty="0"/>
          </a:p>
        </p:txBody>
      </p:sp>
      <p:sp>
        <p:nvSpPr>
          <p:cNvPr id="1391" name="Google Shape;1391;p13"/>
          <p:cNvSpPr txBox="1">
            <a:spLocks noGrp="1"/>
          </p:cNvSpPr>
          <p:nvPr>
            <p:ph type="subTitle" idx="1"/>
          </p:nvPr>
        </p:nvSpPr>
        <p:spPr>
          <a:xfrm>
            <a:off x="2417150" y="4093914"/>
            <a:ext cx="8634823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Nome: Felipe Augusto Silva Marques</a:t>
            </a:r>
          </a:p>
          <a:p>
            <a:pPr lv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400"/>
            </a:pPr>
            <a:r>
              <a:rPr lang="pt-BR" dirty="0"/>
              <a:t>Orientador: </a:t>
            </a:r>
            <a:r>
              <a:rPr lang="pt-BR" dirty="0" err="1"/>
              <a:t>Lesandro</a:t>
            </a:r>
            <a:r>
              <a:rPr lang="pt-BR"/>
              <a:t> Ponciano dos Santos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Disciplina: Trabalho de Conclusão de Curso II – TCC II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dirty="0"/>
              <a:t>Curso: Engenharia de Software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sz="half" idx="1"/>
          </p:nvPr>
        </p:nvSpPr>
        <p:spPr>
          <a:xfrm>
            <a:off x="479935" y="2010879"/>
            <a:ext cx="5610961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CBO - Acoplamento entre os objetos da classe.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DIT - Extensão da árvore de herança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LCOM - Falta de coesão entre os métodos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NOC - Número de filhos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RFC - Resposta para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WMC - Métodos ponderados por uma classe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- Número de linhas por código</a:t>
            </a:r>
            <a:endParaRPr dirty="0"/>
          </a:p>
          <a:p>
            <a:pPr lvl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</a:pPr>
            <a:r>
              <a:rPr lang="pt-BR" sz="2040" dirty="0"/>
              <a:t>LOC por pacote - Número de Linha por pacote</a:t>
            </a:r>
            <a:endParaRPr dirty="0"/>
          </a:p>
        </p:txBody>
      </p:sp>
      <p:sp>
        <p:nvSpPr>
          <p:cNvPr id="1468" name="Google Shape;1468;p23"/>
          <p:cNvSpPr txBox="1">
            <a:spLocks noGrp="1"/>
          </p:cNvSpPr>
          <p:nvPr>
            <p:ph sz="half" idx="2"/>
          </p:nvPr>
        </p:nvSpPr>
        <p:spPr>
          <a:xfrm>
            <a:off x="6090896" y="2017343"/>
            <a:ext cx="6097929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LOC por linguagem - Número de linhas por linguagem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AHF - Encapsulamento dos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AIF - Medida de herança de atributos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CF - Fator de Acoplamento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MHF - Encapsulamento dos Métodos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MIF - Medida de Herança de Método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Tx/>
              <a:buSzPts val="2040"/>
              <a:buChar char="▪"/>
            </a:pPr>
            <a:r>
              <a:rPr lang="pt-BR" sz="2040" dirty="0"/>
              <a:t>PF - Medida de Polimorfismo</a:t>
            </a:r>
            <a:endParaRPr dirty="0"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1C46-CF56-41E7-B1FF-225EEBF0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06" y="302774"/>
            <a:ext cx="9436318" cy="1020762"/>
          </a:xfrm>
        </p:spPr>
        <p:txBody>
          <a:bodyPr>
            <a:normAutofit/>
          </a:bodyPr>
          <a:lstStyle/>
          <a:p>
            <a:r>
              <a:rPr lang="pt-BR" dirty="0"/>
              <a:t>Remoção de Métricas explicativas entre si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558354-F675-4E42-B346-56FADE0E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488EC8-A6BC-4A41-A00B-1180C26F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75" y="1849169"/>
            <a:ext cx="8296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2096-D7D5-4940-926F-24DA8DAB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Distribuição Acumulada das Métricas Estruturais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82675-A6CA-4592-878B-C174F8B7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580DD-F290-475B-9F2D-9456AB9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56B10FC-6D7B-4F0C-8FF4-00E2A0C1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865"/>
            <a:ext cx="12188825" cy="4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98A8-FA86-4DF7-B413-3A6C0690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 Métrica de Coesão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221652-7F86-49AF-AD24-3B4D9774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C8F2EF-A646-4F8A-B1C6-B801830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04CE43-79D7-492E-A405-691F0B2E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55" y="2036220"/>
            <a:ext cx="792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007D-A2DF-425F-8F79-2A49E17F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Acumulada das Métricas de Acoplamento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08D92-CC01-4CD1-9DBC-00040304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784F2E-3C38-4AEC-B5C6-CC63534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0A626F-C4BC-4F39-864A-1C4F455A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23" y="1960684"/>
            <a:ext cx="7920000" cy="40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A0E8-2205-4F16-B822-4BDF09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Distribuição Acumulada das Métricas de Tamanho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72A0FCC-BA47-4627-882B-4BE1FD7A5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32" y="2016124"/>
            <a:ext cx="10743718" cy="4037355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94CC3-503F-47C7-B69B-C2501E83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AFEAA-57CA-44AE-86D9-AED1CDB7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59FBD6-33A4-451E-972F-4DA3375A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apresentadas 15 métricas, onde em 60% dos resultados das classes foram semelhantes</a:t>
            </a:r>
          </a:p>
          <a:p>
            <a:r>
              <a:rPr lang="pt-BR" dirty="0"/>
              <a:t>Classe de navegadores focados em privacidade apresentou os melhores resultados em 5 das 6 métricas analisadas</a:t>
            </a:r>
          </a:p>
          <a:p>
            <a:r>
              <a:rPr lang="pt-BR" dirty="0"/>
              <a:t>Destas 6 métricas a classe de navegadores tradicionais apresentou os piores resultados em todas</a:t>
            </a:r>
          </a:p>
          <a:p>
            <a:r>
              <a:rPr lang="pt-BR" dirty="0"/>
              <a:t>Navegadores focados em segurança apresentaram resultados regulares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F6E3B-F812-4FB9-A933-A5AD0F4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5BF4-011F-4F2E-8977-6334D08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 - GQM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FAEC0-8652-4B87-B9D6-184B7EAE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2CF968-366D-4546-8DCE-70F438F4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AAB6070-61B4-4069-A286-80D251BD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6037"/>
              </p:ext>
            </p:extLst>
          </p:nvPr>
        </p:nvGraphicFramePr>
        <p:xfrm>
          <a:off x="1522411" y="1905000"/>
          <a:ext cx="9143998" cy="426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77">
                  <a:extLst>
                    <a:ext uri="{9D8B030D-6E8A-4147-A177-3AD203B41FA5}">
                      <a16:colId xmlns:a16="http://schemas.microsoft.com/office/drawing/2014/main" val="2551722112"/>
                    </a:ext>
                  </a:extLst>
                </a:gridCol>
                <a:gridCol w="2431807">
                  <a:extLst>
                    <a:ext uri="{9D8B030D-6E8A-4147-A177-3AD203B41FA5}">
                      <a16:colId xmlns:a16="http://schemas.microsoft.com/office/drawing/2014/main" val="816112710"/>
                    </a:ext>
                  </a:extLst>
                </a:gridCol>
                <a:gridCol w="4428714">
                  <a:extLst>
                    <a:ext uri="{9D8B030D-6E8A-4147-A177-3AD203B41FA5}">
                      <a16:colId xmlns:a16="http://schemas.microsoft.com/office/drawing/2014/main" val="181188412"/>
                    </a:ext>
                  </a:extLst>
                </a:gridCol>
              </a:tblGrid>
              <a:tr h="1376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Questões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Resposta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Explicação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060130172"/>
                  </a:ext>
                </a:extLst>
              </a:tr>
              <a:tr h="68825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a classe de navegador apresenta uma melhor qualidade das classes e funções?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apresentou o melhor resultado, considerando as métricas de coesão e estruturais.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As métricas de coesão e estruturais, visam medir questões de qualidade e complexidade das classes e seus atributos. Cada uma das classes de navegadores apresentou valores melhores em 4 das 9 métricas avaliadas.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62700192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distribuição do código por pacotes?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com melhor distribuição de linhas de código por pacote foi a de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Esta classe apresentou os maiores valores, onde cerca de 90% está entre 2.000 e 6.000.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2960968819"/>
                  </a:ext>
                </a:extLst>
              </a:tr>
              <a:tr h="123886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 apresenta uma melhor coesão?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de privacidade foi a classe que apresentou melhores resultados para a coesão.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métrica responsável por medir a coesão foi a métrica LCOM, onde está métrica é o número de métodos que acessam um ou mais dos mesmos atributos. Altos valores para esta métrica, indica que os métodos podem ser acoplados uns aos outros via atributos. Isso aumenta a complexidade do projeto de classe. Com isto, a classe de navegadores focados em segurança apresentou os melhores resultados.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1821429845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Qual classe de navegadores apresenta um melhor acoplamento?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A classe que obteve o melhor resultado foi a de navegadores focados em privacidade.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Para avaliar esta questão foi analisado a métrica CBO.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3906796957"/>
                  </a:ext>
                </a:extLst>
              </a:tr>
              <a:tr h="110121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Levando em consideração a preocupação com a segurança, os navegadores focados em segurança apresentam melhor índices de qualidade?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900" dirty="0">
                          <a:effectLst/>
                        </a:rPr>
                        <a:t>A classe de segurança apresentou bons resultados, mas pode-se dizer que a classe de navegadores focado em privacidade apresentaram resultados mais constantes e com isso, uma melhor qualidade. O principal ponto a ser melhorado pela classe de segurança, refere-se ao polimorfismo dos códigos da classe.</a:t>
                      </a:r>
                      <a:endParaRPr lang="pt-BR" sz="11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</a:endParaRPr>
                    </a:p>
                  </a:txBody>
                  <a:tcPr marL="61943" marR="61943" marT="0" marB="0"/>
                </a:tc>
                <a:extLst>
                  <a:ext uri="{0D108BD9-81ED-4DB2-BD59-A6C34878D82A}">
                    <a16:rowId xmlns:a16="http://schemas.microsoft.com/office/drawing/2014/main" val="423708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36038-FCB9-4DEC-BED3-D261D55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Trabalhos Futuros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B00AC-A01B-47DD-A6A7-A80CA7C6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005" y="1905000"/>
            <a:ext cx="9675469" cy="4267200"/>
          </a:xfrm>
        </p:spPr>
        <p:txBody>
          <a:bodyPr/>
          <a:lstStyle/>
          <a:p>
            <a:r>
              <a:rPr lang="pt-BR" dirty="0"/>
              <a:t>A classe de navegadores que apresentou os melhores resultados foi a dos focados em privacidade</a:t>
            </a:r>
          </a:p>
          <a:p>
            <a:r>
              <a:rPr lang="pt-BR" dirty="0"/>
              <a:t>A classe de navegadores focados em segurança apesar de não ter apresentado o melhores resultados, apresentou resultados regulares</a:t>
            </a:r>
          </a:p>
          <a:p>
            <a:r>
              <a:rPr lang="pt-BR" dirty="0"/>
              <a:t>A classe de navegadores tradicionais foram os que apresentam os piores resultados, onde devem ser melhorados</a:t>
            </a:r>
          </a:p>
          <a:p>
            <a:r>
              <a:rPr lang="pt-BR" dirty="0"/>
              <a:t>Estudo fazendo um comparativo entre classes de navegadores desenvolvidos para dispositivos móveis e desktop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B28E8A-8BD6-4B7D-B0DC-978BD2B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1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Contexto</a:t>
            </a:r>
            <a:endParaRPr dirty="0"/>
          </a:p>
        </p:txBody>
      </p:sp>
      <p:sp>
        <p:nvSpPr>
          <p:cNvPr id="1398" name="Google Shape;1398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O número de usuários de internet em sistemas móveis será de 395.400 pessoas em 2020 na América Latina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Navegadores</a:t>
            </a:r>
            <a:r>
              <a:rPr lang="pt-BR" i="1" dirty="0"/>
              <a:t> </a:t>
            </a:r>
            <a:r>
              <a:rPr lang="pt-BR" dirty="0"/>
              <a:t>são </a:t>
            </a:r>
            <a:r>
              <a:rPr lang="pt-BR" i="1" dirty="0"/>
              <a:t>softwares</a:t>
            </a:r>
            <a:r>
              <a:rPr lang="pt-BR" dirty="0"/>
              <a:t> que apresentam páginas </a:t>
            </a:r>
            <a:r>
              <a:rPr lang="pt-BR" i="1" dirty="0"/>
              <a:t>web</a:t>
            </a:r>
            <a:r>
              <a:rPr lang="pt-BR" dirty="0"/>
              <a:t> estáticas e dinâmicas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Diversidade de classes de navegadores</a:t>
            </a:r>
            <a:endParaRPr dirty="0"/>
          </a:p>
        </p:txBody>
      </p:sp>
      <p:sp>
        <p:nvSpPr>
          <p:cNvPr id="1399" name="Google Shape;1399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Problema e Tipo de Pesquisa</a:t>
            </a:r>
            <a:endParaRPr dirty="0"/>
          </a:p>
        </p:txBody>
      </p:sp>
      <p:sp>
        <p:nvSpPr>
          <p:cNvPr id="1405" name="Google Shape;140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Enquanto existe uma ampla diversidade de navegadores</a:t>
            </a:r>
            <a:r>
              <a:rPr lang="pt-BR" i="1" dirty="0"/>
              <a:t> </a:t>
            </a:r>
            <a:r>
              <a:rPr lang="pt-BR" dirty="0"/>
              <a:t>que podem ser usados pelos usuários, pouco se sabe sobre a qualidade do código fonte destes navegadores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Tipo de pesquisa: Quantitativa</a:t>
            </a:r>
            <a:endParaRPr dirty="0"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Relevância e justificativa</a:t>
            </a:r>
            <a:endParaRPr dirty="0"/>
          </a:p>
        </p:txBody>
      </p:sp>
      <p:sp>
        <p:nvSpPr>
          <p:cNvPr id="1405" name="Google Shape;1405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dirty="0"/>
              <a:t>Sua relevância deve-se ao fato do código-fonte do software estar diretamente ligada à qualidade de uso, além do seu custo de desenvolvimento e manutenção. </a:t>
            </a:r>
          </a:p>
          <a:p>
            <a:r>
              <a:rPr lang="pt-BR" dirty="0"/>
              <a:t>A qualidade do código afeta diretamente a confiabilidade a que o usuário está exposto.</a:t>
            </a:r>
            <a:endParaRPr dirty="0"/>
          </a:p>
        </p:txBody>
      </p:sp>
      <p:sp>
        <p:nvSpPr>
          <p:cNvPr id="1406" name="Google Shape;1406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9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1413" name="Google Shape;141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 Principal</a:t>
            </a:r>
            <a:r>
              <a:rPr lang="pt-BR" dirty="0"/>
              <a:t>: realizar uma análise comparativa da qualidade do código fonte de diferentes tipos de navegadores desenvolvidos para a plataforma de dispositivos </a:t>
            </a:r>
            <a:r>
              <a:rPr lang="pt-BR" i="1" dirty="0"/>
              <a:t>mobile</a:t>
            </a:r>
            <a:r>
              <a:rPr lang="pt-BR" dirty="0"/>
              <a:t> </a:t>
            </a:r>
            <a:r>
              <a:rPr lang="pt-BR" i="1" dirty="0"/>
              <a:t>Android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Objetivos Específicos</a:t>
            </a:r>
            <a:r>
              <a:rPr lang="pt-BR" dirty="0"/>
              <a:t>: 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definir uma abordagem de objetivo, perguntas e métricas (GQM, do inglês </a:t>
            </a:r>
            <a:r>
              <a:rPr lang="pt-BR" i="1" dirty="0" err="1"/>
              <a:t>Goal</a:t>
            </a:r>
            <a:r>
              <a:rPr lang="pt-BR" i="1" dirty="0"/>
              <a:t> </a:t>
            </a:r>
            <a:r>
              <a:rPr lang="pt-BR" i="1" dirty="0" err="1"/>
              <a:t>Question</a:t>
            </a:r>
            <a:r>
              <a:rPr lang="pt-BR" i="1" dirty="0"/>
              <a:t> </a:t>
            </a:r>
            <a:r>
              <a:rPr lang="pt-BR" i="1" dirty="0" err="1"/>
              <a:t>Metric</a:t>
            </a:r>
            <a:r>
              <a:rPr lang="pt-BR" dirty="0"/>
              <a:t>)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caracterizar dados de navegadores através de aplicações da abordagem</a:t>
            </a:r>
            <a:endParaRPr dirty="0"/>
          </a:p>
          <a:p>
            <a:pPr marL="56007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</a:pPr>
            <a:r>
              <a:rPr lang="pt-BR" dirty="0"/>
              <a:t>compreender qual classe de navegador apresenta uma melhor qualidade no código fonte</a:t>
            </a:r>
            <a:endParaRPr sz="2200" dirty="0"/>
          </a:p>
        </p:txBody>
      </p:sp>
      <p:sp>
        <p:nvSpPr>
          <p:cNvPr id="1414" name="Google Shape;1414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P. SOUZA, FERREIRA, L. SOUZA, BIGONHA (2017) -  </a:t>
            </a:r>
            <a:r>
              <a:rPr lang="pt-BR" i="1" dirty="0" err="1"/>
              <a:t>Applying</a:t>
            </a:r>
            <a:r>
              <a:rPr lang="pt-BR" i="1" dirty="0"/>
              <a:t> Software </a:t>
            </a:r>
            <a:r>
              <a:rPr lang="pt-BR" i="1" dirty="0" err="1"/>
              <a:t>Metric</a:t>
            </a:r>
            <a:r>
              <a:rPr lang="pt-BR" i="1" dirty="0"/>
              <a:t> </a:t>
            </a:r>
            <a:r>
              <a:rPr lang="pt-BR" i="1" dirty="0" err="1"/>
              <a:t>Thresholds</a:t>
            </a:r>
            <a:r>
              <a:rPr lang="pt-BR" i="1" dirty="0"/>
              <a:t> for </a:t>
            </a:r>
            <a:r>
              <a:rPr lang="pt-BR" i="1" dirty="0" err="1"/>
              <a:t>Detection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Bad</a:t>
            </a:r>
            <a:r>
              <a:rPr lang="pt-BR" i="1" dirty="0"/>
              <a:t> </a:t>
            </a:r>
            <a:r>
              <a:rPr lang="pt-BR" i="1" dirty="0" err="1"/>
              <a:t>Smells</a:t>
            </a:r>
            <a:r>
              <a:rPr lang="pt-BR" i="1" dirty="0"/>
              <a:t>: </a:t>
            </a:r>
            <a:r>
              <a:rPr lang="pt-BR" dirty="0"/>
              <a:t>verificar a eficácia das métricas, comparando os resultados com obtidos pelas ferramentas </a:t>
            </a:r>
            <a:r>
              <a:rPr lang="pt-BR" dirty="0" err="1"/>
              <a:t>JDeodorant</a:t>
            </a:r>
            <a:r>
              <a:rPr lang="pt-BR" dirty="0"/>
              <a:t> e </a:t>
            </a:r>
            <a:r>
              <a:rPr lang="pt-BR" dirty="0" err="1"/>
              <a:t>JSPiRIT</a:t>
            </a:r>
            <a:r>
              <a:rPr lang="pt-BR" dirty="0"/>
              <a:t>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PANTIUCHINA, LANZA e BAVOTA (2018) - </a:t>
            </a:r>
            <a:r>
              <a:rPr lang="pt-BR" i="1" dirty="0" err="1"/>
              <a:t>Improving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: </a:t>
            </a:r>
            <a:r>
              <a:rPr lang="pt-BR" dirty="0"/>
              <a:t> </a:t>
            </a:r>
            <a:r>
              <a:rPr lang="pt-BR" i="1" dirty="0"/>
              <a:t>The (Mis) </a:t>
            </a:r>
            <a:r>
              <a:rPr lang="pt-BR" i="1" dirty="0" err="1"/>
              <a:t>Perception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comparação dos entre a percepção de qualidade do desenvolvedor com relação aos resultados das métricas.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AMARA, RABAI (2017) - </a:t>
            </a:r>
            <a:r>
              <a:rPr lang="pt-BR" i="1" dirty="0" err="1"/>
              <a:t>Towards</a:t>
            </a:r>
            <a:r>
              <a:rPr lang="pt-BR" i="1" dirty="0"/>
              <a:t> a new framework </a:t>
            </a:r>
            <a:r>
              <a:rPr lang="pt-BR" i="1" dirty="0" err="1"/>
              <a:t>of</a:t>
            </a:r>
            <a:r>
              <a:rPr lang="pt-BR" i="1" dirty="0"/>
              <a:t> software </a:t>
            </a:r>
            <a:r>
              <a:rPr lang="pt-BR" i="1" dirty="0" err="1"/>
              <a:t>reability</a:t>
            </a:r>
            <a:r>
              <a:rPr lang="pt-BR" i="1" dirty="0"/>
              <a:t> </a:t>
            </a:r>
            <a:r>
              <a:rPr lang="pt-BR" i="1" dirty="0" err="1"/>
              <a:t>measurement</a:t>
            </a:r>
            <a:r>
              <a:rPr lang="pt-BR" i="1" dirty="0"/>
              <a:t> </a:t>
            </a:r>
            <a:r>
              <a:rPr lang="pt-BR" i="1" dirty="0" err="1"/>
              <a:t>based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software </a:t>
            </a:r>
            <a:r>
              <a:rPr lang="pt-BR" i="1" dirty="0" err="1"/>
              <a:t>metrics</a:t>
            </a:r>
            <a:r>
              <a:rPr lang="pt-BR" i="1" dirty="0"/>
              <a:t>: </a:t>
            </a:r>
            <a:r>
              <a:rPr lang="pt-BR" dirty="0"/>
              <a:t>realiza análise completa dos processos de medição de confiabilidade software.</a:t>
            </a:r>
            <a:endParaRPr dirty="0"/>
          </a:p>
        </p:txBody>
      </p:sp>
      <p:sp>
        <p:nvSpPr>
          <p:cNvPr id="1421" name="Google Shape;1421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7" name="Google Shape;142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dos navegadores e coleta dos códigos nos repositórios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dirty="0"/>
              <a:t>Seleção das métricas candidatas e obtenção dos valores das métricas para os navegadores selecionados</a:t>
            </a:r>
            <a:endParaRPr dirty="0"/>
          </a:p>
          <a:p>
            <a:pPr lvl="0">
              <a:buSzPts val="2400"/>
            </a:pPr>
            <a:r>
              <a:rPr lang="pt-BR" dirty="0"/>
              <a:t>Remover métricas explicativas entre si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de correlação</a:t>
            </a:r>
          </a:p>
          <a:p>
            <a:pPr lvl="0">
              <a:buSzPts val="2400"/>
            </a:pPr>
            <a:r>
              <a:rPr lang="pt-BR" dirty="0"/>
              <a:t>Verificar a diferença na distribuição dos valores dos navegadores em diferentes classes</a:t>
            </a:r>
          </a:p>
          <a:p>
            <a:pPr marL="742950" lvl="1" indent="-285750">
              <a:spcBef>
                <a:spcPts val="1800"/>
              </a:spcBef>
              <a:buSzPts val="2400"/>
            </a:pPr>
            <a:r>
              <a:rPr lang="pt-BR" dirty="0"/>
              <a:t>Análise distribuição acumulada</a:t>
            </a:r>
            <a:endParaRPr dirty="0"/>
          </a:p>
        </p:txBody>
      </p:sp>
      <p:sp>
        <p:nvSpPr>
          <p:cNvPr id="1428" name="Google Shape;1428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dirty="0"/>
              <a:t>Classes e Navegadores</a:t>
            </a:r>
            <a:endParaRPr dirty="0"/>
          </a:p>
        </p:txBody>
      </p:sp>
      <p:sp>
        <p:nvSpPr>
          <p:cNvPr id="1448" name="Google Shape;1448;p21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19077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Tradicionais</a:t>
            </a:r>
            <a:endParaRPr b="1" dirty="0"/>
          </a:p>
        </p:txBody>
      </p:sp>
      <p:sp>
        <p:nvSpPr>
          <p:cNvPr id="1449" name="Google Shape;1449;p21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1907703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F|L|OSS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Firefox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Lightning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Midori</a:t>
            </a:r>
            <a:r>
              <a:rPr lang="pt-BR" sz="1140" dirty="0"/>
              <a:t> Web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Zirco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Chromium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/>
              <a:t>Kiwi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Lucid</a:t>
            </a:r>
            <a:r>
              <a:rPr lang="pt-BR" sz="1140" dirty="0"/>
              <a:t> Browser</a:t>
            </a:r>
            <a:endParaRPr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Pale</a:t>
            </a:r>
            <a:r>
              <a:rPr lang="pt-BR" sz="1140" dirty="0"/>
              <a:t> </a:t>
            </a:r>
            <a:r>
              <a:rPr lang="pt-BR" sz="1140" dirty="0" err="1"/>
              <a:t>Moon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140"/>
              <a:buChar char="▪"/>
            </a:pPr>
            <a:r>
              <a:rPr lang="pt-BR" sz="1140" dirty="0" err="1"/>
              <a:t>JumpGo</a:t>
            </a:r>
            <a:r>
              <a:rPr lang="pt-BR" sz="1140" dirty="0"/>
              <a:t> Browser</a:t>
            </a:r>
            <a:endParaRPr dirty="0"/>
          </a:p>
        </p:txBody>
      </p:sp>
      <p:sp>
        <p:nvSpPr>
          <p:cNvPr id="1450" name="Google Shape;1450;p21"/>
          <p:cNvSpPr txBox="1">
            <a:spLocks noGrp="1"/>
          </p:cNvSpPr>
          <p:nvPr>
            <p:ph type="body" idx="3"/>
          </p:nvPr>
        </p:nvSpPr>
        <p:spPr>
          <a:xfrm>
            <a:off x="4529797" y="1905000"/>
            <a:ext cx="2057239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b="1" dirty="0"/>
              <a:t>Privacidade</a:t>
            </a:r>
            <a:endParaRPr b="1" dirty="0"/>
          </a:p>
        </p:txBody>
      </p:sp>
      <p:sp>
        <p:nvSpPr>
          <p:cNvPr id="1451" name="Google Shape;145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body" idx="4"/>
          </p:nvPr>
        </p:nvSpPr>
        <p:spPr>
          <a:xfrm>
            <a:off x="4798268" y="2681567"/>
            <a:ext cx="205723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Keepass2Android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Lynket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Opera com VPN gratuita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Privacy</a:t>
            </a:r>
            <a:r>
              <a:rPr lang="pt-BR" sz="1140" dirty="0"/>
              <a:t> Browser 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Tor</a:t>
            </a:r>
            <a:r>
              <a:rPr lang="pt-BR" sz="1140" dirty="0"/>
              <a:t>-Browser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IceCatMobile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Waterfox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/>
              <a:t>Firefox Focus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Yuzu</a:t>
            </a:r>
            <a:r>
              <a:rPr lang="pt-BR" sz="1140" dirty="0"/>
              <a:t> Browser</a:t>
            </a:r>
            <a:endParaRPr sz="1140" dirty="0"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960"/>
              <a:buChar char="▪"/>
            </a:pPr>
            <a:r>
              <a:rPr lang="pt-BR" sz="1140" dirty="0" err="1"/>
              <a:t>Cliqz</a:t>
            </a:r>
            <a:endParaRPr sz="1140" dirty="0"/>
          </a:p>
        </p:txBody>
      </p:sp>
      <p:sp>
        <p:nvSpPr>
          <p:cNvPr id="1453" name="Google Shape;1453;p21"/>
          <p:cNvSpPr txBox="1"/>
          <p:nvPr/>
        </p:nvSpPr>
        <p:spPr>
          <a:xfrm>
            <a:off x="8106775" y="1912640"/>
            <a:ext cx="1788768" cy="69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latin typeface="Corbel"/>
                <a:ea typeface="Corbel"/>
                <a:cs typeface="Corbel"/>
                <a:sym typeface="Corbel"/>
              </a:rPr>
              <a:t>Segurança</a:t>
            </a:r>
            <a:endParaRPr b="1" dirty="0"/>
          </a:p>
        </p:txBody>
      </p:sp>
      <p:sp>
        <p:nvSpPr>
          <p:cNvPr id="1454" name="Google Shape;1454;p21"/>
          <p:cNvSpPr txBox="1"/>
          <p:nvPr/>
        </p:nvSpPr>
        <p:spPr>
          <a:xfrm>
            <a:off x="8074122" y="2559290"/>
            <a:ext cx="3517655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Waterfox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Ungoogled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Chromium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UC Browser - Navegador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Iridium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Kiwi Browser - Fast &amp;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Quiet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Orfox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Brave</a:t>
            </a:r>
            <a:endParaRPr sz="1140" b="0" i="0" u="none" strike="noStrike" cap="none" dirty="0"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UFO Web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Smart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Free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, Fast, </a:t>
            </a: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Secure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Private Browser</a:t>
            </a:r>
            <a:endParaRPr sz="1140" dirty="0"/>
          </a:p>
          <a:p>
            <a:pPr marL="274320" marR="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780"/>
              <a:buFont typeface="Arial"/>
              <a:buChar char="▪"/>
            </a:pPr>
            <a:r>
              <a:rPr lang="pt-BR" sz="1140" b="0" i="0" u="none" strike="noStrike" cap="none" dirty="0" err="1">
                <a:latin typeface="Corbel"/>
                <a:ea typeface="Corbel"/>
                <a:cs typeface="Corbel"/>
                <a:sym typeface="Corbel"/>
              </a:rPr>
              <a:t>Ducky</a:t>
            </a:r>
            <a:r>
              <a:rPr lang="pt-BR" sz="1140" b="0" i="0" u="none" strike="noStrike" cap="none" dirty="0">
                <a:latin typeface="Corbel"/>
                <a:ea typeface="Corbel"/>
                <a:cs typeface="Corbel"/>
                <a:sym typeface="Corbel"/>
              </a:rPr>
              <a:t> Browser - Safe Browsing</a:t>
            </a:r>
            <a:endParaRPr sz="114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60" name="Google Shape;1460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Tx/>
              <a:buSzPts val="2400"/>
            </a:pPr>
            <a:r>
              <a:rPr lang="pt-BR" b="1" dirty="0"/>
              <a:t>Métricas de Tamanho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Estruturais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Acoplamento</a:t>
            </a:r>
            <a:endParaRPr dirty="0"/>
          </a:p>
          <a:p>
            <a:pPr lvl="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ts val="2400"/>
            </a:pPr>
            <a:r>
              <a:rPr lang="pt-BR" b="1" dirty="0"/>
              <a:t>Métricas de Grau de Coesão</a:t>
            </a:r>
            <a:endParaRPr dirty="0"/>
          </a:p>
        </p:txBody>
      </p:sp>
      <p:sp>
        <p:nvSpPr>
          <p:cNvPr id="1461" name="Google Shape;1461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1074</Words>
  <Application>Microsoft Office PowerPoint</Application>
  <PresentationFormat>Personalizar</PresentationFormat>
  <Paragraphs>144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Times</vt:lpstr>
      <vt:lpstr>Corbel</vt:lpstr>
      <vt:lpstr>Arial</vt:lpstr>
      <vt:lpstr>Gill Sans MT</vt:lpstr>
      <vt:lpstr>Consolas</vt:lpstr>
      <vt:lpstr>Galeria</vt:lpstr>
      <vt:lpstr>Análise Comparativa de Qualidade do Código Fonte de Diferentes Classes de Navegadores Web para Sistemas Android</vt:lpstr>
      <vt:lpstr>Contexto</vt:lpstr>
      <vt:lpstr>Problema e Tipo de Pesquisa</vt:lpstr>
      <vt:lpstr>Relevância e justificativa</vt:lpstr>
      <vt:lpstr>Objetivos</vt:lpstr>
      <vt:lpstr>Trabalhos Relacionados</vt:lpstr>
      <vt:lpstr>Metodologia</vt:lpstr>
      <vt:lpstr>Classes e Navegadores</vt:lpstr>
      <vt:lpstr>Métricas</vt:lpstr>
      <vt:lpstr>Métricas</vt:lpstr>
      <vt:lpstr>Remoção de Métricas explicativas entre si</vt:lpstr>
      <vt:lpstr>Distribuição Acumulada das Métricas Estruturais</vt:lpstr>
      <vt:lpstr>Distribuição Acumulada da Métrica de Coesão</vt:lpstr>
      <vt:lpstr>Distribuição Acumulada das Métricas de Acoplamento</vt:lpstr>
      <vt:lpstr>Distribuição Acumulada das Métricas de Tamanho</vt:lpstr>
      <vt:lpstr>Discussão</vt:lpstr>
      <vt:lpstr>Discussão - GQM</vt:lpstr>
      <vt:lpstr>Conclusão e 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de Qualidade do Código Fonte de Diferentes Classes de Navegadores Web para Sistemas Android</dc:title>
  <dc:creator>Felipe Marques</dc:creator>
  <cp:lastModifiedBy>Felipe Marques</cp:lastModifiedBy>
  <cp:revision>40</cp:revision>
  <dcterms:modified xsi:type="dcterms:W3CDTF">2019-12-04T20:05:46Z</dcterms:modified>
</cp:coreProperties>
</file>