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88825" cy="6858000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Corbel" panose="020B0503020204020204" pitchFamily="34" charset="0"/>
      <p:regular r:id="rId25"/>
      <p:bold r:id="rId26"/>
      <p:italic r:id="rId27"/>
      <p:boldItalic r:id="rId28"/>
    </p:embeddedFont>
    <p:embeddedFont>
      <p:font typeface="Times" panose="02020603050405020304" pitchFamily="18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7" name="Google Shape;13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4" name="Google Shape;13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9" name="Google Shape;14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2" descr="Gráfico de linhas"/>
          <p:cNvGrpSpPr/>
          <p:nvPr/>
        </p:nvGrpSpPr>
        <p:grpSpPr>
          <a:xfrm>
            <a:off x="1584896" y="4724400"/>
            <a:ext cx="8631936" cy="64008"/>
            <a:chOff x="-4110038" y="2703513"/>
            <a:chExt cx="17394239" cy="160336"/>
          </a:xfrm>
        </p:grpSpPr>
        <p:sp>
          <p:nvSpPr>
            <p:cNvPr id="18" name="Google Shape;18;p2"/>
            <p:cNvSpPr/>
            <p:nvPr/>
          </p:nvSpPr>
          <p:spPr>
            <a:xfrm>
              <a:off x="12815888" y="2768600"/>
              <a:ext cx="468313" cy="19050"/>
            </a:xfrm>
            <a:custGeom>
              <a:avLst/>
              <a:gdLst/>
              <a:ahLst/>
              <a:cxnLst/>
              <a:rect l="l" t="t" r="r" b="b"/>
              <a:pathLst>
                <a:path w="244" h="8" extrusionOk="0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380913" y="2755900"/>
              <a:ext cx="461963" cy="26987"/>
            </a:xfrm>
            <a:custGeom>
              <a:avLst/>
              <a:gdLst/>
              <a:ahLst/>
              <a:cxnLst/>
              <a:rect l="l" t="t" r="r" b="b"/>
              <a:pathLst>
                <a:path w="241" h="12" extrusionOk="0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814300" y="2779713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738437" y="2795588"/>
              <a:ext cx="425450" cy="15875"/>
            </a:xfrm>
            <a:custGeom>
              <a:avLst/>
              <a:gdLst/>
              <a:ahLst/>
              <a:cxnLst/>
              <a:rect l="l" t="t" r="r" b="b"/>
              <a:pathLst>
                <a:path w="222" h="7" extrusionOk="0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3646488" y="2800350"/>
              <a:ext cx="46038" cy="317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627312" y="2816225"/>
              <a:ext cx="63500" cy="4762"/>
            </a:xfrm>
            <a:custGeom>
              <a:avLst/>
              <a:gdLst/>
              <a:ahLst/>
              <a:cxnLst/>
              <a:rect l="l" t="t" r="r" b="b"/>
              <a:pathLst>
                <a:path w="33" h="2" extrusionOk="0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103562" y="2741613"/>
              <a:ext cx="28575" cy="3175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227137" y="2836863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1" h="120000" extrusionOk="0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60775" y="2713038"/>
              <a:ext cx="331788" cy="20637"/>
            </a:xfrm>
            <a:custGeom>
              <a:avLst/>
              <a:gdLst/>
              <a:ahLst/>
              <a:cxnLst/>
              <a:rect l="l" t="t" r="r" b="b"/>
              <a:pathLst>
                <a:path w="173" h="9" extrusionOk="0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674813" y="2768600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673225" y="2767013"/>
              <a:ext cx="36513" cy="1587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690812" y="2811463"/>
              <a:ext cx="47625" cy="4762"/>
            </a:xfrm>
            <a:custGeom>
              <a:avLst/>
              <a:gdLst/>
              <a:ahLst/>
              <a:cxnLst/>
              <a:rect l="l" t="t" r="r" b="b"/>
              <a:pathLst>
                <a:path w="25" h="2" extrusionOk="0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822575" y="2794000"/>
              <a:ext cx="163513" cy="4762"/>
            </a:xfrm>
            <a:custGeom>
              <a:avLst/>
              <a:gdLst/>
              <a:ahLst/>
              <a:cxnLst/>
              <a:rect l="l" t="t" r="r" b="b"/>
              <a:pathLst>
                <a:path w="85" h="2" extrusionOk="0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15962" y="2809875"/>
              <a:ext cx="1911350" cy="50800"/>
            </a:xfrm>
            <a:custGeom>
              <a:avLst/>
              <a:gdLst/>
              <a:ahLst/>
              <a:cxnLst/>
              <a:rect l="l" t="t" r="r" b="b"/>
              <a:pathLst>
                <a:path w="996" h="23" extrusionOk="0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95487" y="2822575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0" h="120000" extrusionOk="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630362" y="2830513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12" h="120000" extrusionOk="0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651125" y="2798763"/>
              <a:ext cx="46038" cy="1587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98750" y="2809875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9900" y="2800350"/>
              <a:ext cx="23813" cy="317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998537" y="2811463"/>
              <a:ext cx="1076325" cy="20637"/>
            </a:xfrm>
            <a:custGeom>
              <a:avLst/>
              <a:gdLst/>
              <a:ahLst/>
              <a:cxnLst/>
              <a:rect l="l" t="t" r="r" b="b"/>
              <a:pathLst>
                <a:path w="561" h="9" extrusionOk="0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95550" y="2803525"/>
              <a:ext cx="17463" cy="0"/>
            </a:xfrm>
            <a:custGeom>
              <a:avLst/>
              <a:gdLst/>
              <a:ahLst/>
              <a:cxnLst/>
              <a:rect l="l" t="t" r="r" b="b"/>
              <a:pathLst>
                <a:path w="9" h="120000" extrusionOk="0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538412" y="2816225"/>
              <a:ext cx="1057275" cy="31750"/>
            </a:xfrm>
            <a:custGeom>
              <a:avLst/>
              <a:gdLst/>
              <a:ahLst/>
              <a:cxnLst/>
              <a:rect l="l" t="t" r="r" b="b"/>
              <a:pathLst>
                <a:path w="551" h="14" extrusionOk="0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1777663" y="2757488"/>
              <a:ext cx="19050" cy="3175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83288" y="274161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832600" y="2713038"/>
              <a:ext cx="53975" cy="1587"/>
            </a:xfrm>
            <a:custGeom>
              <a:avLst/>
              <a:gdLst/>
              <a:ahLst/>
              <a:cxnLst/>
              <a:rect l="l" t="t" r="r" b="b"/>
              <a:pathLst>
                <a:path w="28" h="1" extrusionOk="0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1317288" y="275590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34400" y="2735263"/>
              <a:ext cx="30163" cy="0"/>
            </a:xfrm>
            <a:custGeom>
              <a:avLst/>
              <a:gdLst/>
              <a:ahLst/>
              <a:cxnLst/>
              <a:rect l="l" t="t" r="r" b="b"/>
              <a:pathLst>
                <a:path w="16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821488" y="27146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583238" y="271938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13" h="120000" extrusionOk="0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38800" y="2740025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303712" y="2728913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26" h="120000" extrusionOk="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519738" y="2735263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2096750" y="2784475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2225338" y="2773363"/>
              <a:ext cx="46038" cy="0"/>
            </a:xfrm>
            <a:custGeom>
              <a:avLst/>
              <a:gdLst/>
              <a:ahLst/>
              <a:cxnLst/>
              <a:rect l="l" t="t" r="r" b="b"/>
              <a:pathLst>
                <a:path w="24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274175" y="2746375"/>
              <a:ext cx="55563" cy="4762"/>
            </a:xfrm>
            <a:custGeom>
              <a:avLst/>
              <a:gdLst/>
              <a:ahLst/>
              <a:cxnLst/>
              <a:rect l="l" t="t" r="r" b="b"/>
              <a:pathLst>
                <a:path w="29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1847513" y="2827338"/>
              <a:ext cx="34925" cy="3175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1882438" y="2825750"/>
              <a:ext cx="25400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915400" y="2809875"/>
              <a:ext cx="15875" cy="1587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2109450" y="2752725"/>
              <a:ext cx="454025" cy="23812"/>
            </a:xfrm>
            <a:custGeom>
              <a:avLst/>
              <a:gdLst/>
              <a:ahLst/>
              <a:cxnLst/>
              <a:rect l="l" t="t" r="r" b="b"/>
              <a:pathLst>
                <a:path w="236" h="10" extrusionOk="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2182475" y="28162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348162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2071350" y="27908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54563" y="2827338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852988" y="2719388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759325" y="28273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654800" y="2805113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289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140825" y="272573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23" h="120000" extrusionOk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737100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239000" y="2779713"/>
              <a:ext cx="11113" cy="3175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181850" y="2773363"/>
              <a:ext cx="468313" cy="15875"/>
            </a:xfrm>
            <a:custGeom>
              <a:avLst/>
              <a:gdLst/>
              <a:ahLst/>
              <a:cxnLst/>
              <a:rect l="l" t="t" r="r" b="b"/>
              <a:pathLst>
                <a:path w="244" h="7" extrusionOk="0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407275" y="2787650"/>
              <a:ext cx="26988" cy="0"/>
            </a:xfrm>
            <a:custGeom>
              <a:avLst/>
              <a:gdLst/>
              <a:ahLst/>
              <a:cxnLst/>
              <a:rect l="l" t="t" r="r" b="b"/>
              <a:pathLst>
                <a:path w="14" h="120000" extrusionOk="0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123238" y="2794000"/>
              <a:ext cx="31750" cy="1587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70225" y="2794000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9963150" y="2778125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21" h="120000" extrusionOk="0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523163" y="2773363"/>
              <a:ext cx="30163" cy="3175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0009188" y="2787650"/>
              <a:ext cx="115888" cy="3175"/>
            </a:xfrm>
            <a:custGeom>
              <a:avLst/>
              <a:gdLst/>
              <a:ahLst/>
              <a:cxnLst/>
              <a:rect l="l" t="t" r="r" b="b"/>
              <a:pathLst>
                <a:path w="60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125075" y="2789238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4110038" y="2703513"/>
              <a:ext cx="16486189" cy="134937"/>
            </a:xfrm>
            <a:custGeom>
              <a:avLst/>
              <a:gdLst/>
              <a:ahLst/>
              <a:cxnLst/>
              <a:rect l="l" t="t" r="r" b="b"/>
              <a:pathLst>
                <a:path w="8594" h="60" extrusionOk="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2117388" y="2779713"/>
              <a:ext cx="127000" cy="4762"/>
            </a:xfrm>
            <a:custGeom>
              <a:avLst/>
              <a:gdLst/>
              <a:ahLst/>
              <a:cxnLst/>
              <a:rect l="l" t="t" r="r" b="b"/>
              <a:pathLst>
                <a:path w="66" h="2" extrusionOk="0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2182475" y="2787650"/>
              <a:ext cx="79375" cy="1587"/>
            </a:xfrm>
            <a:custGeom>
              <a:avLst/>
              <a:gdLst/>
              <a:ahLst/>
              <a:cxnLst/>
              <a:rect l="l" t="t" r="r" b="b"/>
              <a:pathLst>
                <a:path w="41" h="1" extrusionOk="0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2307888" y="2809875"/>
              <a:ext cx="249238" cy="15875"/>
            </a:xfrm>
            <a:custGeom>
              <a:avLst/>
              <a:gdLst/>
              <a:ahLst/>
              <a:cxnLst/>
              <a:rect l="l" t="t" r="r" b="b"/>
              <a:pathLst>
                <a:path w="130" h="7" extrusionOk="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2252325" y="2825750"/>
              <a:ext cx="73025" cy="1587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779125" y="2733675"/>
              <a:ext cx="66675" cy="4762"/>
            </a:xfrm>
            <a:custGeom>
              <a:avLst/>
              <a:gdLst/>
              <a:ahLst/>
              <a:cxnLst/>
              <a:rect l="l" t="t" r="r" b="b"/>
              <a:pathLst>
                <a:path w="35" h="2" extrusionOk="0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2471738" y="2738438"/>
              <a:ext cx="496888" cy="1587"/>
            </a:xfrm>
            <a:custGeom>
              <a:avLst/>
              <a:gdLst/>
              <a:ahLst/>
              <a:cxnLst/>
              <a:rect l="l" t="t" r="r" b="b"/>
              <a:pathLst>
                <a:path w="259" h="1" extrusionOk="0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9136063" y="2735263"/>
              <a:ext cx="387350" cy="14287"/>
            </a:xfrm>
            <a:custGeom>
              <a:avLst/>
              <a:gdLst/>
              <a:ahLst/>
              <a:cxnLst/>
              <a:rect l="l" t="t" r="r" b="b"/>
              <a:pathLst>
                <a:path w="202" h="6" extrusionOk="0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9139238" y="2725738"/>
              <a:ext cx="142875" cy="9525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9805988" y="2817813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80438" y="2725738"/>
              <a:ext cx="66675" cy="3175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8647113" y="2725738"/>
              <a:ext cx="15875" cy="3175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9794875" y="2830513"/>
              <a:ext cx="90488" cy="1587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9232900" y="2795588"/>
              <a:ext cx="84138" cy="3175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158163" y="2725738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734425" y="2814638"/>
              <a:ext cx="144463" cy="3175"/>
            </a:xfrm>
            <a:custGeom>
              <a:avLst/>
              <a:gdLst/>
              <a:ahLst/>
              <a:cxnLst/>
              <a:rect l="l" t="t" r="r" b="b"/>
              <a:pathLst>
                <a:path w="76" h="2" extrusionOk="0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023225" y="2782888"/>
              <a:ext cx="26988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8050213" y="2782888"/>
              <a:ext cx="77788" cy="1587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715250" y="2779713"/>
              <a:ext cx="90488" cy="7937"/>
            </a:xfrm>
            <a:custGeom>
              <a:avLst/>
              <a:gdLst/>
              <a:ahLst/>
              <a:cxnLst/>
              <a:rect l="l" t="t" r="r" b="b"/>
              <a:pathLst>
                <a:path w="47" h="3" extrusionOk="0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508750" y="2713038"/>
              <a:ext cx="247650" cy="6350"/>
            </a:xfrm>
            <a:custGeom>
              <a:avLst/>
              <a:gdLst/>
              <a:ahLst/>
              <a:cxnLst/>
              <a:rect l="l" t="t" r="r" b="b"/>
              <a:pathLst>
                <a:path w="129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756400" y="2713038"/>
              <a:ext cx="33338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047038" y="2820988"/>
              <a:ext cx="58738" cy="4762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348413" y="2711451"/>
              <a:ext cx="82550" cy="1587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734175" y="2771775"/>
              <a:ext cx="96838" cy="6350"/>
            </a:xfrm>
            <a:custGeom>
              <a:avLst/>
              <a:gdLst/>
              <a:ahLst/>
              <a:cxnLst/>
              <a:rect l="l" t="t" r="r" b="b"/>
              <a:pathLst>
                <a:path w="50" h="3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091238" y="2722563"/>
              <a:ext cx="95250" cy="7937"/>
            </a:xfrm>
            <a:custGeom>
              <a:avLst/>
              <a:gdLst/>
              <a:ahLst/>
              <a:cxnLst/>
              <a:rect l="l" t="t" r="r" b="b"/>
              <a:pathLst>
                <a:path w="49" h="4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559550" y="2773363"/>
              <a:ext cx="80963" cy="3175"/>
            </a:xfrm>
            <a:custGeom>
              <a:avLst/>
              <a:gdLst/>
              <a:ahLst/>
              <a:cxnLst/>
              <a:rect l="l" t="t" r="r" b="b"/>
              <a:pathLst>
                <a:path w="42" h="1" extrusionOk="0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640513" y="2806700"/>
              <a:ext cx="227013" cy="15875"/>
            </a:xfrm>
            <a:custGeom>
              <a:avLst/>
              <a:gdLst/>
              <a:ahLst/>
              <a:cxnLst/>
              <a:rect l="l" t="t" r="r" b="b"/>
              <a:pathLst>
                <a:path w="118" h="7" extrusionOk="0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661150" y="2814638"/>
              <a:ext cx="34925" cy="1587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661025" y="2789238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162675" y="2814638"/>
              <a:ext cx="258763" cy="7937"/>
            </a:xfrm>
            <a:custGeom>
              <a:avLst/>
              <a:gdLst/>
              <a:ahLst/>
              <a:cxnLst/>
              <a:rect l="l" t="t" r="r" b="b"/>
              <a:pathLst>
                <a:path w="135" h="4" extrusionOk="0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019675" y="2713038"/>
              <a:ext cx="73025" cy="4762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21263" y="2713038"/>
              <a:ext cx="11113" cy="0"/>
            </a:xfrm>
            <a:custGeom>
              <a:avLst/>
              <a:gdLst/>
              <a:ahLst/>
              <a:cxnLst/>
              <a:rect l="l" t="t" r="r" b="b"/>
              <a:pathLst>
                <a:path w="6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864225" y="2784475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703763" y="2722563"/>
              <a:ext cx="84138" cy="1587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264025" y="2713038"/>
              <a:ext cx="77788" cy="4762"/>
            </a:xfrm>
            <a:custGeom>
              <a:avLst/>
              <a:gdLst/>
              <a:ahLst/>
              <a:cxnLst/>
              <a:rect l="l" t="t" r="r" b="b"/>
              <a:pathLst>
                <a:path w="41" h="2" extrusionOk="0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800600" y="2822575"/>
              <a:ext cx="117475" cy="7937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87325" y="2714625"/>
              <a:ext cx="1925638" cy="31750"/>
            </a:xfrm>
            <a:custGeom>
              <a:avLst/>
              <a:gdLst/>
              <a:ahLst/>
              <a:cxnLst/>
              <a:rect l="l" t="t" r="r" b="b"/>
              <a:pathLst>
                <a:path w="1004" h="14" extrusionOk="0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947862" y="273526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2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2712" y="2724150"/>
              <a:ext cx="74613" cy="0"/>
            </a:xfrm>
            <a:custGeom>
              <a:avLst/>
              <a:gdLst/>
              <a:ahLst/>
              <a:cxnLst/>
              <a:rect l="l" t="t" r="r" b="b"/>
              <a:pathLst>
                <a:path w="39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187575" y="2717800"/>
              <a:ext cx="176213" cy="6350"/>
            </a:xfrm>
            <a:custGeom>
              <a:avLst/>
              <a:gdLst/>
              <a:ahLst/>
              <a:cxnLst/>
              <a:rect l="l" t="t" r="r" b="b"/>
              <a:pathLst>
                <a:path w="92" h="3" extrusionOk="0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112962" y="2714625"/>
              <a:ext cx="90488" cy="47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101850" y="2811463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724025" y="2805113"/>
              <a:ext cx="120650" cy="4762"/>
            </a:xfrm>
            <a:custGeom>
              <a:avLst/>
              <a:gdLst/>
              <a:ahLst/>
              <a:cxnLst/>
              <a:rect l="l" t="t" r="r" b="b"/>
              <a:pathLst>
                <a:path w="6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744662" y="2833688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-474663" y="2741613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-947738" y="2725738"/>
              <a:ext cx="1239838" cy="19050"/>
            </a:xfrm>
            <a:custGeom>
              <a:avLst/>
              <a:gdLst/>
              <a:ahLst/>
              <a:cxnLst/>
              <a:rect l="l" t="t" r="r" b="b"/>
              <a:pathLst>
                <a:path w="647" h="8" extrusionOk="0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-1944688" y="2741613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-1939925" y="2735263"/>
              <a:ext cx="173038" cy="6350"/>
            </a:xfrm>
            <a:custGeom>
              <a:avLst/>
              <a:gdLst/>
              <a:ahLst/>
              <a:cxnLst/>
              <a:rect l="l" t="t" r="r" b="b"/>
              <a:pathLst>
                <a:path w="90" h="3" extrusionOk="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-1773238" y="2733675"/>
              <a:ext cx="123825" cy="12700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-1057275" y="2735263"/>
              <a:ext cx="57150" cy="3175"/>
            </a:xfrm>
            <a:custGeom>
              <a:avLst/>
              <a:gdLst/>
              <a:ahLst/>
              <a:cxnLst/>
              <a:rect l="l" t="t" r="r" b="b"/>
              <a:pathLst>
                <a:path w="30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-1116013" y="2738438"/>
              <a:ext cx="58738" cy="3175"/>
            </a:xfrm>
            <a:custGeom>
              <a:avLst/>
              <a:gdLst/>
              <a:ahLst/>
              <a:cxnLst/>
              <a:rect l="l" t="t" r="r" b="b"/>
              <a:pathLst>
                <a:path w="30" h="2" extrusionOk="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-1349375" y="2735263"/>
              <a:ext cx="84138" cy="0"/>
            </a:xfrm>
            <a:custGeom>
              <a:avLst/>
              <a:gdLst/>
              <a:ahLst/>
              <a:cxnLst/>
              <a:rect l="l" t="t" r="r" b="b"/>
              <a:pathLst>
                <a:path w="44" h="120000" extrusionOk="0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-1265238" y="2735263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-1219200" y="2728913"/>
              <a:ext cx="103188" cy="9525"/>
            </a:xfrm>
            <a:custGeom>
              <a:avLst/>
              <a:gdLst/>
              <a:ahLst/>
              <a:cxnLst/>
              <a:rect l="l" t="t" r="r" b="b"/>
              <a:pathLst>
                <a:path w="54" h="4" extrusionOk="0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25550" y="2830513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874712" y="2827338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17512" y="2827338"/>
              <a:ext cx="457200" cy="31750"/>
            </a:xfrm>
            <a:custGeom>
              <a:avLst/>
              <a:gdLst/>
              <a:ahLst/>
              <a:cxnLst/>
              <a:rect l="l" t="t" r="r" b="b"/>
              <a:pathLst>
                <a:path w="238" h="14" extrusionOk="0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755650" y="2859087"/>
              <a:ext cx="68263" cy="4762"/>
            </a:xfrm>
            <a:custGeom>
              <a:avLst/>
              <a:gdLst/>
              <a:ahLst/>
              <a:cxnLst/>
              <a:rect l="l" t="t" r="r" b="b"/>
              <a:pathLst>
                <a:path w="36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-133350" y="2798763"/>
              <a:ext cx="111125" cy="4762"/>
            </a:xfrm>
            <a:custGeom>
              <a:avLst/>
              <a:gdLst/>
              <a:ahLst/>
              <a:cxnLst/>
              <a:rect l="l" t="t" r="r" b="b"/>
              <a:pathLst>
                <a:path w="58" h="2" extrusionOk="0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-22225" y="2800350"/>
              <a:ext cx="44450" cy="317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-66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-1566863" y="2730500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-3175000" y="274002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3735388" y="2803525"/>
              <a:ext cx="6350" cy="1587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-3924300" y="2803525"/>
              <a:ext cx="188913" cy="3175"/>
            </a:xfrm>
            <a:custGeom>
              <a:avLst/>
              <a:gdLst/>
              <a:ahLst/>
              <a:cxnLst/>
              <a:rect l="l" t="t" r="r" b="b"/>
              <a:pathLst>
                <a:path w="98" h="2" extrusionOk="0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41" name="Google Shape;141;p2"/>
          <p:cNvSpPr txBox="1"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11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25" name="Google Shape;1225;p11" descr="Gráfico de linhas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226" name="Google Shape;1226;p11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7" name="Google Shape;1227;p11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8" name="Google Shape;1228;p11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9" name="Google Shape;1229;p11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0" name="Google Shape;1230;p11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1" name="Google Shape;1231;p11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2" name="Google Shape;1232;p11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3" name="Google Shape;1233;p11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4" name="Google Shape;1234;p11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5" name="Google Shape;1235;p11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6" name="Google Shape;1236;p11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7" name="Google Shape;1237;p11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8" name="Google Shape;1238;p11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9" name="Google Shape;1239;p11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0" name="Google Shape;1240;p11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1" name="Google Shape;1241;p11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2" name="Google Shape;1242;p11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3" name="Google Shape;1243;p11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4" name="Google Shape;1244;p11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5" name="Google Shape;1245;p11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9" name="Google Shape;1249;p11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0" name="Google Shape;1250;p11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2" name="Google Shape;1252;p11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3" name="Google Shape;1253;p11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4" name="Google Shape;1254;p11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5" name="Google Shape;1255;p11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6" name="Google Shape;1256;p11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7" name="Google Shape;1257;p11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8" name="Google Shape;1258;p11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9" name="Google Shape;1259;p11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0" name="Google Shape;1260;p11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1" name="Google Shape;1261;p11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2" name="Google Shape;1262;p11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3" name="Google Shape;1263;p11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4" name="Google Shape;1264;p11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5" name="Google Shape;1265;p11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6" name="Google Shape;1266;p11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7" name="Google Shape;1267;p11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8" name="Google Shape;1268;p11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9" name="Google Shape;1269;p11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0" name="Google Shape;1270;p11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1" name="Google Shape;1271;p11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2" name="Google Shape;1272;p11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3" name="Google Shape;1273;p11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4" name="Google Shape;1274;p11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5" name="Google Shape;1275;p11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6" name="Google Shape;1276;p11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7" name="Google Shape;1277;p11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8" name="Google Shape;1278;p11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9" name="Google Shape;1279;p11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0" name="Google Shape;1280;p11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1" name="Google Shape;1281;p11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2" name="Google Shape;1282;p11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3" name="Google Shape;1283;p11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4" name="Google Shape;1284;p11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5" name="Google Shape;1285;p11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6" name="Google Shape;1286;p11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7" name="Google Shape;1287;p11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8" name="Google Shape;1288;p11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9" name="Google Shape;1289;p11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0" name="Google Shape;1290;p11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1" name="Google Shape;1291;p11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2" name="Google Shape;1292;p11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3" name="Google Shape;1293;p11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4" name="Google Shape;1294;p11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5" name="Google Shape;1295;p11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6" name="Google Shape;1296;p11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7" name="Google Shape;1297;p11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8" name="Google Shape;1298;p11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9" name="Google Shape;1299;p11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00" name="Google Shape;1300;p11"/>
          <p:cNvSpPr txBox="1">
            <a:spLocks noGrp="1"/>
          </p:cNvSpPr>
          <p:nvPr>
            <p:ph type="body" idx="1"/>
          </p:nvPr>
        </p:nvSpPr>
        <p:spPr>
          <a:xfrm rot="5400000">
            <a:off x="3960814" y="-533400"/>
            <a:ext cx="4267200" cy="9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1301" name="Google Shape;1301;p11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2" name="Google Shape;1302;p11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3" name="Google Shape;1303;p11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12"/>
          <p:cNvSpPr txBox="1">
            <a:spLocks noGrp="1"/>
          </p:cNvSpPr>
          <p:nvPr>
            <p:ph type="title"/>
          </p:nvPr>
        </p:nvSpPr>
        <p:spPr>
          <a:xfrm rot="5400000">
            <a:off x="8096538" y="2539713"/>
            <a:ext cx="590174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06" name="Google Shape;1306;p12" descr="Gráfico de linhas"/>
          <p:cNvGrpSpPr/>
          <p:nvPr/>
        </p:nvGrpSpPr>
        <p:grpSpPr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1307" name="Google Shape;1307;p12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8" name="Google Shape;1308;p12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9" name="Google Shape;1309;p12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0" name="Google Shape;1310;p12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1" name="Google Shape;1311;p12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2" name="Google Shape;1312;p12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3" name="Google Shape;1313;p12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4" name="Google Shape;1314;p12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5" name="Google Shape;1315;p12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6" name="Google Shape;1316;p12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7" name="Google Shape;1317;p12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8" name="Google Shape;1318;p12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9" name="Google Shape;1319;p12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0" name="Google Shape;1320;p12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1" name="Google Shape;1321;p12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2" name="Google Shape;1322;p12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3" name="Google Shape;1323;p12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4" name="Google Shape;1324;p12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5" name="Google Shape;1325;p12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6" name="Google Shape;1326;p12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7" name="Google Shape;1327;p12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8" name="Google Shape;1328;p12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9" name="Google Shape;1329;p12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0" name="Google Shape;1330;p12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1" name="Google Shape;1331;p12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2" name="Google Shape;1332;p12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3" name="Google Shape;1333;p12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4" name="Google Shape;1334;p12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5" name="Google Shape;1335;p12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6" name="Google Shape;1336;p12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7" name="Google Shape;1337;p12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8" name="Google Shape;1338;p12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9" name="Google Shape;1339;p12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0" name="Google Shape;1340;p12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1" name="Google Shape;1341;p12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2" name="Google Shape;1342;p12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3" name="Google Shape;1343;p12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4" name="Google Shape;1344;p12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5" name="Google Shape;1345;p12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6" name="Google Shape;1346;p12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7" name="Google Shape;1347;p12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8" name="Google Shape;1348;p12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9" name="Google Shape;1349;p12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0" name="Google Shape;1350;p12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1" name="Google Shape;1351;p12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2" name="Google Shape;1352;p12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3" name="Google Shape;1353;p12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4" name="Google Shape;1354;p12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5" name="Google Shape;1355;p12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6" name="Google Shape;1356;p12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7" name="Google Shape;1357;p12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8" name="Google Shape;1358;p12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9" name="Google Shape;1359;p12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0" name="Google Shape;1360;p12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1" name="Google Shape;1361;p12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2" name="Google Shape;1362;p12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3" name="Google Shape;1363;p12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4" name="Google Shape;1364;p12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5" name="Google Shape;1365;p12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6" name="Google Shape;1366;p12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7" name="Google Shape;1367;p12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8" name="Google Shape;1368;p12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9" name="Google Shape;1369;p12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0" name="Google Shape;1370;p12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1" name="Google Shape;1371;p12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2" name="Google Shape;1372;p12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3" name="Google Shape;1373;p12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4" name="Google Shape;1374;p12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5" name="Google Shape;1375;p12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6" name="Google Shape;1376;p12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7" name="Google Shape;1377;p12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8" name="Google Shape;1378;p12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9" name="Google Shape;1379;p12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80" name="Google Shape;1380;p12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81" name="Google Shape;1381;p12"/>
          <p:cNvSpPr txBox="1">
            <a:spLocks noGrp="1"/>
          </p:cNvSpPr>
          <p:nvPr>
            <p:ph type="body" idx="1"/>
          </p:nvPr>
        </p:nvSpPr>
        <p:spPr>
          <a:xfrm rot="5400000">
            <a:off x="2230726" y="-1344901"/>
            <a:ext cx="5898573" cy="914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1382" name="Google Shape;1382;p12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3" name="Google Shape;1383;p12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4" name="Google Shape;1384;p12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4" name="Google Shape;144;p3" descr="Gráfico de linhas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45" name="Google Shape;145;p3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19" name="Google Shape;219;p3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220" name="Google Shape;220;p3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>
  <p:cSld name="Comparação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4" descr="Gráfico de linhas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226" name="Google Shape;226;p4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00" name="Google Shape;300;p4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1" name="Google Shape;301;p4"/>
          <p:cNvSpPr txBox="1">
            <a:spLocks noGrp="1"/>
          </p:cNvSpPr>
          <p:nvPr>
            <p:ph type="body" idx="2"/>
          </p:nvPr>
        </p:nvSpPr>
        <p:spPr>
          <a:xfrm>
            <a:off x="1522413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302" name="Google Shape;302;p4"/>
          <p:cNvSpPr txBox="1">
            <a:spLocks noGrp="1"/>
          </p:cNvSpPr>
          <p:nvPr>
            <p:ph type="body" idx="3"/>
          </p:nvPr>
        </p:nvSpPr>
        <p:spPr>
          <a:xfrm>
            <a:off x="6249860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3" name="Google Shape;303;p4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4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4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06" name="Google Shape;306;p4"/>
          <p:cNvSpPr txBox="1">
            <a:spLocks noGrp="1"/>
          </p:cNvSpPr>
          <p:nvPr>
            <p:ph type="body" idx="4"/>
          </p:nvPr>
        </p:nvSpPr>
        <p:spPr>
          <a:xfrm>
            <a:off x="6249860" y="2819400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is Conteúdos" type="twoObj">
  <p:cSld name="TWO_OBJECTS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9" name="Google Shape;309;p5" descr="Gráfico de linhas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310" name="Google Shape;310;p5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84" name="Google Shape;384;p5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4419599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385" name="Google Shape;385;p5"/>
          <p:cNvSpPr txBox="1">
            <a:spLocks noGrp="1"/>
          </p:cNvSpPr>
          <p:nvPr>
            <p:ph type="body" idx="2"/>
          </p:nvPr>
        </p:nvSpPr>
        <p:spPr>
          <a:xfrm>
            <a:off x="6246815" y="1905000"/>
            <a:ext cx="4419598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386" name="Google Shape;386;p5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5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5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"/>
          <p:cNvSpPr txBox="1"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  <a:defRPr sz="44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1" name="Google Shape;391;p6" descr="Gráfico de linhas"/>
          <p:cNvGrpSpPr/>
          <p:nvPr/>
        </p:nvGrpSpPr>
        <p:grpSpPr>
          <a:xfrm>
            <a:off x="1584896" y="4724400"/>
            <a:ext cx="8631936" cy="64008"/>
            <a:chOff x="-4110038" y="2703513"/>
            <a:chExt cx="17394239" cy="160336"/>
          </a:xfrm>
        </p:grpSpPr>
        <p:sp>
          <p:nvSpPr>
            <p:cNvPr id="392" name="Google Shape;392;p6"/>
            <p:cNvSpPr/>
            <p:nvPr/>
          </p:nvSpPr>
          <p:spPr>
            <a:xfrm>
              <a:off x="12815888" y="2768600"/>
              <a:ext cx="468313" cy="19050"/>
            </a:xfrm>
            <a:custGeom>
              <a:avLst/>
              <a:gdLst/>
              <a:ahLst/>
              <a:cxnLst/>
              <a:rect l="l" t="t" r="r" b="b"/>
              <a:pathLst>
                <a:path w="244" h="8" extrusionOk="0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12380913" y="2755900"/>
              <a:ext cx="461963" cy="26987"/>
            </a:xfrm>
            <a:custGeom>
              <a:avLst/>
              <a:gdLst/>
              <a:ahLst/>
              <a:cxnLst/>
              <a:rect l="l" t="t" r="r" b="b"/>
              <a:pathLst>
                <a:path w="241" h="12" extrusionOk="0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12814300" y="2779713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2738437" y="2795588"/>
              <a:ext cx="425450" cy="15875"/>
            </a:xfrm>
            <a:custGeom>
              <a:avLst/>
              <a:gdLst/>
              <a:ahLst/>
              <a:cxnLst/>
              <a:rect l="l" t="t" r="r" b="b"/>
              <a:pathLst>
                <a:path w="222" h="7" extrusionOk="0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-3646488" y="2800350"/>
              <a:ext cx="46038" cy="317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2627312" y="2816225"/>
              <a:ext cx="63500" cy="4762"/>
            </a:xfrm>
            <a:custGeom>
              <a:avLst/>
              <a:gdLst/>
              <a:ahLst/>
              <a:cxnLst/>
              <a:rect l="l" t="t" r="r" b="b"/>
              <a:pathLst>
                <a:path w="33" h="2" extrusionOk="0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3103562" y="2741613"/>
              <a:ext cx="28575" cy="3175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1227137" y="2836863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1" h="120000" extrusionOk="0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3660775" y="2713038"/>
              <a:ext cx="331788" cy="20637"/>
            </a:xfrm>
            <a:custGeom>
              <a:avLst/>
              <a:gdLst/>
              <a:ahLst/>
              <a:cxnLst/>
              <a:rect l="l" t="t" r="r" b="b"/>
              <a:pathLst>
                <a:path w="173" h="9" extrusionOk="0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-1674813" y="2768600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-1673225" y="2767013"/>
              <a:ext cx="36513" cy="1587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2690812" y="2811463"/>
              <a:ext cx="47625" cy="4762"/>
            </a:xfrm>
            <a:custGeom>
              <a:avLst/>
              <a:gdLst/>
              <a:ahLst/>
              <a:cxnLst/>
              <a:rect l="l" t="t" r="r" b="b"/>
              <a:pathLst>
                <a:path w="25" h="2" extrusionOk="0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2822575" y="2794000"/>
              <a:ext cx="163513" cy="4762"/>
            </a:xfrm>
            <a:custGeom>
              <a:avLst/>
              <a:gdLst/>
              <a:ahLst/>
              <a:cxnLst/>
              <a:rect l="l" t="t" r="r" b="b"/>
              <a:pathLst>
                <a:path w="85" h="2" extrusionOk="0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715962" y="2809875"/>
              <a:ext cx="1911350" cy="50800"/>
            </a:xfrm>
            <a:custGeom>
              <a:avLst/>
              <a:gdLst/>
              <a:ahLst/>
              <a:cxnLst/>
              <a:rect l="l" t="t" r="r" b="b"/>
              <a:pathLst>
                <a:path w="996" h="23" extrusionOk="0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1995487" y="2822575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0" h="120000" extrusionOk="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1630362" y="2830513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12" h="120000" extrusionOk="0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2651125" y="2798763"/>
              <a:ext cx="46038" cy="1587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2698750" y="2809875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469900" y="2800350"/>
              <a:ext cx="23813" cy="317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998537" y="2811463"/>
              <a:ext cx="1076325" cy="20637"/>
            </a:xfrm>
            <a:custGeom>
              <a:avLst/>
              <a:gdLst/>
              <a:ahLst/>
              <a:cxnLst/>
              <a:rect l="l" t="t" r="r" b="b"/>
              <a:pathLst>
                <a:path w="561" h="9" extrusionOk="0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2495550" y="2803525"/>
              <a:ext cx="17463" cy="0"/>
            </a:xfrm>
            <a:custGeom>
              <a:avLst/>
              <a:gdLst/>
              <a:ahLst/>
              <a:cxnLst/>
              <a:rect l="l" t="t" r="r" b="b"/>
              <a:pathLst>
                <a:path w="9" h="120000" extrusionOk="0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2538412" y="2816225"/>
              <a:ext cx="1057275" cy="31750"/>
            </a:xfrm>
            <a:custGeom>
              <a:avLst/>
              <a:gdLst/>
              <a:ahLst/>
              <a:cxnLst/>
              <a:rect l="l" t="t" r="r" b="b"/>
              <a:pathLst>
                <a:path w="551" h="14" extrusionOk="0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11777663" y="2757488"/>
              <a:ext cx="19050" cy="3175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83288" y="274161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6832600" y="2713038"/>
              <a:ext cx="53975" cy="1587"/>
            </a:xfrm>
            <a:custGeom>
              <a:avLst/>
              <a:gdLst/>
              <a:ahLst/>
              <a:cxnLst/>
              <a:rect l="l" t="t" r="r" b="b"/>
              <a:pathLst>
                <a:path w="28" h="1" extrusionOk="0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11317288" y="275590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8534400" y="2735263"/>
              <a:ext cx="30163" cy="0"/>
            </a:xfrm>
            <a:custGeom>
              <a:avLst/>
              <a:gdLst/>
              <a:ahLst/>
              <a:cxnLst/>
              <a:rect l="l" t="t" r="r" b="b"/>
              <a:pathLst>
                <a:path w="16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6821488" y="27146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583238" y="271938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13" h="120000" extrusionOk="0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638800" y="2740025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4303712" y="2728913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26" h="120000" extrusionOk="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519738" y="2735263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12096750" y="2784475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12225338" y="2773363"/>
              <a:ext cx="46038" cy="0"/>
            </a:xfrm>
            <a:custGeom>
              <a:avLst/>
              <a:gdLst/>
              <a:ahLst/>
              <a:cxnLst/>
              <a:rect l="l" t="t" r="r" b="b"/>
              <a:pathLst>
                <a:path w="24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9274175" y="2746375"/>
              <a:ext cx="55563" cy="4762"/>
            </a:xfrm>
            <a:custGeom>
              <a:avLst/>
              <a:gdLst/>
              <a:ahLst/>
              <a:cxnLst/>
              <a:rect l="l" t="t" r="r" b="b"/>
              <a:pathLst>
                <a:path w="29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11847513" y="2827338"/>
              <a:ext cx="34925" cy="3175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11882438" y="2825750"/>
              <a:ext cx="25400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8915400" y="2809875"/>
              <a:ext cx="15875" cy="1587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12109450" y="2752725"/>
              <a:ext cx="454025" cy="23812"/>
            </a:xfrm>
            <a:custGeom>
              <a:avLst/>
              <a:gdLst/>
              <a:ahLst/>
              <a:cxnLst/>
              <a:rect l="l" t="t" r="r" b="b"/>
              <a:pathLst>
                <a:path w="236" h="10" extrusionOk="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12182475" y="28162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4348162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12071350" y="27908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4754563" y="2827338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4852988" y="2719388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4759325" y="28273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6654800" y="2805113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6289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9140825" y="272573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23" h="120000" extrusionOk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4737100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7239000" y="2779713"/>
              <a:ext cx="11113" cy="3175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7181850" y="2773363"/>
              <a:ext cx="468313" cy="15875"/>
            </a:xfrm>
            <a:custGeom>
              <a:avLst/>
              <a:gdLst/>
              <a:ahLst/>
              <a:cxnLst/>
              <a:rect l="l" t="t" r="r" b="b"/>
              <a:pathLst>
                <a:path w="244" h="7" extrusionOk="0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7407275" y="2787650"/>
              <a:ext cx="26988" cy="0"/>
            </a:xfrm>
            <a:custGeom>
              <a:avLst/>
              <a:gdLst/>
              <a:ahLst/>
              <a:cxnLst/>
              <a:rect l="l" t="t" r="r" b="b"/>
              <a:pathLst>
                <a:path w="14" h="120000" extrusionOk="0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8123238" y="2794000"/>
              <a:ext cx="31750" cy="1587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3070225" y="2794000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9963150" y="2778125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21" h="120000" extrusionOk="0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7523163" y="2773363"/>
              <a:ext cx="30163" cy="3175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10009188" y="2787650"/>
              <a:ext cx="115888" cy="3175"/>
            </a:xfrm>
            <a:custGeom>
              <a:avLst/>
              <a:gdLst/>
              <a:ahLst/>
              <a:cxnLst/>
              <a:rect l="l" t="t" r="r" b="b"/>
              <a:pathLst>
                <a:path w="60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10125075" y="2789238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-4110038" y="2703513"/>
              <a:ext cx="16486189" cy="134937"/>
            </a:xfrm>
            <a:custGeom>
              <a:avLst/>
              <a:gdLst/>
              <a:ahLst/>
              <a:cxnLst/>
              <a:rect l="l" t="t" r="r" b="b"/>
              <a:pathLst>
                <a:path w="8594" h="60" extrusionOk="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12117388" y="2779713"/>
              <a:ext cx="127000" cy="4762"/>
            </a:xfrm>
            <a:custGeom>
              <a:avLst/>
              <a:gdLst/>
              <a:ahLst/>
              <a:cxnLst/>
              <a:rect l="l" t="t" r="r" b="b"/>
              <a:pathLst>
                <a:path w="66" h="2" extrusionOk="0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12182475" y="2787650"/>
              <a:ext cx="79375" cy="1587"/>
            </a:xfrm>
            <a:custGeom>
              <a:avLst/>
              <a:gdLst/>
              <a:ahLst/>
              <a:cxnLst/>
              <a:rect l="l" t="t" r="r" b="b"/>
              <a:pathLst>
                <a:path w="41" h="1" extrusionOk="0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12307888" y="2809875"/>
              <a:ext cx="249238" cy="15875"/>
            </a:xfrm>
            <a:custGeom>
              <a:avLst/>
              <a:gdLst/>
              <a:ahLst/>
              <a:cxnLst/>
              <a:rect l="l" t="t" r="r" b="b"/>
              <a:pathLst>
                <a:path w="130" h="7" extrusionOk="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12252325" y="2825750"/>
              <a:ext cx="73025" cy="1587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10779125" y="2733675"/>
              <a:ext cx="66675" cy="4762"/>
            </a:xfrm>
            <a:custGeom>
              <a:avLst/>
              <a:gdLst/>
              <a:ahLst/>
              <a:cxnLst/>
              <a:rect l="l" t="t" r="r" b="b"/>
              <a:pathLst>
                <a:path w="35" h="2" extrusionOk="0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-2471738" y="2738438"/>
              <a:ext cx="496888" cy="1587"/>
            </a:xfrm>
            <a:custGeom>
              <a:avLst/>
              <a:gdLst/>
              <a:ahLst/>
              <a:cxnLst/>
              <a:rect l="l" t="t" r="r" b="b"/>
              <a:pathLst>
                <a:path w="259" h="1" extrusionOk="0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9136063" y="2735263"/>
              <a:ext cx="387350" cy="14287"/>
            </a:xfrm>
            <a:custGeom>
              <a:avLst/>
              <a:gdLst/>
              <a:ahLst/>
              <a:cxnLst/>
              <a:rect l="l" t="t" r="r" b="b"/>
              <a:pathLst>
                <a:path w="202" h="6" extrusionOk="0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9139238" y="2725738"/>
              <a:ext cx="142875" cy="9525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9805988" y="2817813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8580438" y="2725738"/>
              <a:ext cx="66675" cy="3175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8647113" y="2725738"/>
              <a:ext cx="15875" cy="3175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9794875" y="2830513"/>
              <a:ext cx="90488" cy="1587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9232900" y="2795588"/>
              <a:ext cx="84138" cy="3175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8158163" y="2725738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8734425" y="2814638"/>
              <a:ext cx="144463" cy="3175"/>
            </a:xfrm>
            <a:custGeom>
              <a:avLst/>
              <a:gdLst/>
              <a:ahLst/>
              <a:cxnLst/>
              <a:rect l="l" t="t" r="r" b="b"/>
              <a:pathLst>
                <a:path w="76" h="2" extrusionOk="0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8023225" y="2782888"/>
              <a:ext cx="26988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8050213" y="2782888"/>
              <a:ext cx="77788" cy="1587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7715250" y="2779713"/>
              <a:ext cx="90488" cy="7937"/>
            </a:xfrm>
            <a:custGeom>
              <a:avLst/>
              <a:gdLst/>
              <a:ahLst/>
              <a:cxnLst/>
              <a:rect l="l" t="t" r="r" b="b"/>
              <a:pathLst>
                <a:path w="47" h="3" extrusionOk="0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6508750" y="2713038"/>
              <a:ext cx="247650" cy="6350"/>
            </a:xfrm>
            <a:custGeom>
              <a:avLst/>
              <a:gdLst/>
              <a:ahLst/>
              <a:cxnLst/>
              <a:rect l="l" t="t" r="r" b="b"/>
              <a:pathLst>
                <a:path w="129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6756400" y="2713038"/>
              <a:ext cx="33338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8047038" y="2820988"/>
              <a:ext cx="58738" cy="4762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6348413" y="2711451"/>
              <a:ext cx="82550" cy="1587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6734175" y="2771775"/>
              <a:ext cx="96838" cy="6350"/>
            </a:xfrm>
            <a:custGeom>
              <a:avLst/>
              <a:gdLst/>
              <a:ahLst/>
              <a:cxnLst/>
              <a:rect l="l" t="t" r="r" b="b"/>
              <a:pathLst>
                <a:path w="50" h="3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6091238" y="2722563"/>
              <a:ext cx="95250" cy="7937"/>
            </a:xfrm>
            <a:custGeom>
              <a:avLst/>
              <a:gdLst/>
              <a:ahLst/>
              <a:cxnLst/>
              <a:rect l="l" t="t" r="r" b="b"/>
              <a:pathLst>
                <a:path w="49" h="4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6559550" y="2773363"/>
              <a:ext cx="80963" cy="3175"/>
            </a:xfrm>
            <a:custGeom>
              <a:avLst/>
              <a:gdLst/>
              <a:ahLst/>
              <a:cxnLst/>
              <a:rect l="l" t="t" r="r" b="b"/>
              <a:pathLst>
                <a:path w="42" h="1" extrusionOk="0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6640513" y="2806700"/>
              <a:ext cx="227013" cy="15875"/>
            </a:xfrm>
            <a:custGeom>
              <a:avLst/>
              <a:gdLst/>
              <a:ahLst/>
              <a:cxnLst/>
              <a:rect l="l" t="t" r="r" b="b"/>
              <a:pathLst>
                <a:path w="118" h="7" extrusionOk="0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6661150" y="2814638"/>
              <a:ext cx="34925" cy="1587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5661025" y="2789238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6162675" y="2814638"/>
              <a:ext cx="258763" cy="7937"/>
            </a:xfrm>
            <a:custGeom>
              <a:avLst/>
              <a:gdLst/>
              <a:ahLst/>
              <a:cxnLst/>
              <a:rect l="l" t="t" r="r" b="b"/>
              <a:pathLst>
                <a:path w="135" h="4" extrusionOk="0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5019675" y="2713038"/>
              <a:ext cx="73025" cy="4762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5021263" y="2713038"/>
              <a:ext cx="11113" cy="0"/>
            </a:xfrm>
            <a:custGeom>
              <a:avLst/>
              <a:gdLst/>
              <a:ahLst/>
              <a:cxnLst/>
              <a:rect l="l" t="t" r="r" b="b"/>
              <a:pathLst>
                <a:path w="6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5864225" y="2784475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4703763" y="2722563"/>
              <a:ext cx="84138" cy="1587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4264025" y="2713038"/>
              <a:ext cx="77788" cy="4762"/>
            </a:xfrm>
            <a:custGeom>
              <a:avLst/>
              <a:gdLst/>
              <a:ahLst/>
              <a:cxnLst/>
              <a:rect l="l" t="t" r="r" b="b"/>
              <a:pathLst>
                <a:path w="41" h="2" extrusionOk="0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800600" y="2822575"/>
              <a:ext cx="117475" cy="7937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187325" y="2714625"/>
              <a:ext cx="1925638" cy="31750"/>
            </a:xfrm>
            <a:custGeom>
              <a:avLst/>
              <a:gdLst/>
              <a:ahLst/>
              <a:cxnLst/>
              <a:rect l="l" t="t" r="r" b="b"/>
              <a:pathLst>
                <a:path w="1004" h="14" extrusionOk="0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1947862" y="273526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2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112712" y="2724150"/>
              <a:ext cx="74613" cy="0"/>
            </a:xfrm>
            <a:custGeom>
              <a:avLst/>
              <a:gdLst/>
              <a:ahLst/>
              <a:cxnLst/>
              <a:rect l="l" t="t" r="r" b="b"/>
              <a:pathLst>
                <a:path w="39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2187575" y="2717800"/>
              <a:ext cx="176213" cy="6350"/>
            </a:xfrm>
            <a:custGeom>
              <a:avLst/>
              <a:gdLst/>
              <a:ahLst/>
              <a:cxnLst/>
              <a:rect l="l" t="t" r="r" b="b"/>
              <a:pathLst>
                <a:path w="92" h="3" extrusionOk="0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2112962" y="2714625"/>
              <a:ext cx="90488" cy="47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2101850" y="2811463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1724025" y="2805113"/>
              <a:ext cx="120650" cy="4762"/>
            </a:xfrm>
            <a:custGeom>
              <a:avLst/>
              <a:gdLst/>
              <a:ahLst/>
              <a:cxnLst/>
              <a:rect l="l" t="t" r="r" b="b"/>
              <a:pathLst>
                <a:path w="6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1744662" y="2833688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-474663" y="2741613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-947738" y="2725738"/>
              <a:ext cx="1239838" cy="19050"/>
            </a:xfrm>
            <a:custGeom>
              <a:avLst/>
              <a:gdLst/>
              <a:ahLst/>
              <a:cxnLst/>
              <a:rect l="l" t="t" r="r" b="b"/>
              <a:pathLst>
                <a:path w="647" h="8" extrusionOk="0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-1944688" y="2741613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-1939925" y="2735263"/>
              <a:ext cx="173038" cy="6350"/>
            </a:xfrm>
            <a:custGeom>
              <a:avLst/>
              <a:gdLst/>
              <a:ahLst/>
              <a:cxnLst/>
              <a:rect l="l" t="t" r="r" b="b"/>
              <a:pathLst>
                <a:path w="90" h="3" extrusionOk="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-1773238" y="2733675"/>
              <a:ext cx="123825" cy="12700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-1057275" y="2735263"/>
              <a:ext cx="57150" cy="3175"/>
            </a:xfrm>
            <a:custGeom>
              <a:avLst/>
              <a:gdLst/>
              <a:ahLst/>
              <a:cxnLst/>
              <a:rect l="l" t="t" r="r" b="b"/>
              <a:pathLst>
                <a:path w="30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-1116013" y="2738438"/>
              <a:ext cx="58738" cy="3175"/>
            </a:xfrm>
            <a:custGeom>
              <a:avLst/>
              <a:gdLst/>
              <a:ahLst/>
              <a:cxnLst/>
              <a:rect l="l" t="t" r="r" b="b"/>
              <a:pathLst>
                <a:path w="30" h="2" extrusionOk="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-1349375" y="2735263"/>
              <a:ext cx="84138" cy="0"/>
            </a:xfrm>
            <a:custGeom>
              <a:avLst/>
              <a:gdLst/>
              <a:ahLst/>
              <a:cxnLst/>
              <a:rect l="l" t="t" r="r" b="b"/>
              <a:pathLst>
                <a:path w="44" h="120000" extrusionOk="0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-1265238" y="2735263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-1219200" y="2728913"/>
              <a:ext cx="103188" cy="9525"/>
            </a:xfrm>
            <a:custGeom>
              <a:avLst/>
              <a:gdLst/>
              <a:ahLst/>
              <a:cxnLst/>
              <a:rect l="l" t="t" r="r" b="b"/>
              <a:pathLst>
                <a:path w="54" h="4" extrusionOk="0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1225550" y="2830513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874712" y="2827338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417512" y="2827338"/>
              <a:ext cx="457200" cy="31750"/>
            </a:xfrm>
            <a:custGeom>
              <a:avLst/>
              <a:gdLst/>
              <a:ahLst/>
              <a:cxnLst/>
              <a:rect l="l" t="t" r="r" b="b"/>
              <a:pathLst>
                <a:path w="238" h="14" extrusionOk="0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755650" y="2859087"/>
              <a:ext cx="68263" cy="4762"/>
            </a:xfrm>
            <a:custGeom>
              <a:avLst/>
              <a:gdLst/>
              <a:ahLst/>
              <a:cxnLst/>
              <a:rect l="l" t="t" r="r" b="b"/>
              <a:pathLst>
                <a:path w="36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-133350" y="2798763"/>
              <a:ext cx="111125" cy="4762"/>
            </a:xfrm>
            <a:custGeom>
              <a:avLst/>
              <a:gdLst/>
              <a:ahLst/>
              <a:cxnLst/>
              <a:rect l="l" t="t" r="r" b="b"/>
              <a:pathLst>
                <a:path w="58" h="2" extrusionOk="0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-22225" y="2800350"/>
              <a:ext cx="44450" cy="317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-66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-1566863" y="2730500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-3175000" y="274002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-3735388" y="2803525"/>
              <a:ext cx="6350" cy="1587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-3924300" y="2803525"/>
              <a:ext cx="188913" cy="3175"/>
            </a:xfrm>
            <a:custGeom>
              <a:avLst/>
              <a:gdLst/>
              <a:ahLst/>
              <a:cxnLst/>
              <a:rect l="l" t="t" r="r" b="b"/>
              <a:pathLst>
                <a:path w="98" h="2" extrusionOk="0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515" name="Google Shape;515;p6"/>
          <p:cNvSpPr txBox="1"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6" name="Google Shape;516;p6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7" name="Google Shape;517;p6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6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21" name="Google Shape;521;p7" descr="Gráfico de linhas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522" name="Google Shape;522;p7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596" name="Google Shape;596;p7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7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8" name="Google Shape;598;p7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8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8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8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9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9"/>
          <p:cNvSpPr txBox="1">
            <a:spLocks noGrp="1"/>
          </p:cNvSpPr>
          <p:nvPr>
            <p:ph type="body" idx="1"/>
          </p:nvPr>
        </p:nvSpPr>
        <p:spPr>
          <a:xfrm>
            <a:off x="1522413" y="3429000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6" name="Google Shape;606;p9"/>
          <p:cNvSpPr txBox="1">
            <a:spLocks noGrp="1"/>
          </p:cNvSpPr>
          <p:nvPr>
            <p:ph type="body" idx="2"/>
          </p:nvPr>
        </p:nvSpPr>
        <p:spPr>
          <a:xfrm>
            <a:off x="4710022" y="1905000"/>
            <a:ext cx="566928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grpSp>
        <p:nvGrpSpPr>
          <p:cNvPr id="607" name="Google Shape;607;p9" descr="Gráfico de caixas"/>
          <p:cNvGrpSpPr/>
          <p:nvPr/>
        </p:nvGrpSpPr>
        <p:grpSpPr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08" name="Google Shape;608;p9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609" name="Google Shape;609;p9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610" name="Google Shape;610;p9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1" name="Google Shape;611;p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2" name="Google Shape;612;p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3" name="Google Shape;613;p9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4" name="Google Shape;614;p9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5" name="Google Shape;615;p9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6" name="Google Shape;616;p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7" name="Google Shape;617;p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8" name="Google Shape;618;p9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9" name="Google Shape;619;p9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0" name="Google Shape;620;p9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1" name="Google Shape;621;p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2" name="Google Shape;622;p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3" name="Google Shape;623;p9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4" name="Google Shape;624;p9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5" name="Google Shape;625;p9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6" name="Google Shape;626;p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7" name="Google Shape;627;p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8" name="Google Shape;628;p9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9" name="Google Shape;629;p9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0" name="Google Shape;630;p9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1" name="Google Shape;631;p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2" name="Google Shape;632;p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3" name="Google Shape;633;p9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4" name="Google Shape;634;p9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5" name="Google Shape;635;p9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6" name="Google Shape;636;p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7" name="Google Shape;637;p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8" name="Google Shape;638;p9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9" name="Google Shape;639;p9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0" name="Google Shape;640;p9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1" name="Google Shape;641;p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2" name="Google Shape;642;p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3" name="Google Shape;643;p9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4" name="Google Shape;644;p9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5" name="Google Shape;645;p9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6" name="Google Shape;646;p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7" name="Google Shape;647;p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8" name="Google Shape;648;p9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9" name="Google Shape;649;p9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0" name="Google Shape;650;p9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1" name="Google Shape;651;p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2" name="Google Shape;652;p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3" name="Google Shape;653;p9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4" name="Google Shape;654;p9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5" name="Google Shape;655;p9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6" name="Google Shape;656;p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7" name="Google Shape;657;p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8" name="Google Shape;658;p9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9" name="Google Shape;659;p9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0" name="Google Shape;660;p9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1" name="Google Shape;661;p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2" name="Google Shape;662;p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3" name="Google Shape;663;p9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4" name="Google Shape;664;p9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5" name="Google Shape;665;p9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6" name="Google Shape;666;p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7" name="Google Shape;667;p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8" name="Google Shape;668;p9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9" name="Google Shape;669;p9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0" name="Google Shape;670;p9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1" name="Google Shape;671;p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2" name="Google Shape;672;p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3" name="Google Shape;673;p9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4" name="Google Shape;674;p9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5" name="Google Shape;675;p9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6" name="Google Shape;676;p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7" name="Google Shape;677;p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8" name="Google Shape;678;p9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9" name="Google Shape;679;p9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0" name="Google Shape;680;p9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1" name="Google Shape;681;p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2" name="Google Shape;682;p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3" name="Google Shape;683;p9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684" name="Google Shape;684;p9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685" name="Google Shape;685;p9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6" name="Google Shape;686;p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7" name="Google Shape;687;p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8" name="Google Shape;688;p9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9" name="Google Shape;689;p9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0" name="Google Shape;690;p9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1" name="Google Shape;691;p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2" name="Google Shape;692;p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3" name="Google Shape;693;p9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4" name="Google Shape;694;p9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5" name="Google Shape;695;p9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6" name="Google Shape;696;p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7" name="Google Shape;697;p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8" name="Google Shape;698;p9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9" name="Google Shape;699;p9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0" name="Google Shape;700;p9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1" name="Google Shape;701;p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2" name="Google Shape;702;p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3" name="Google Shape;703;p9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4" name="Google Shape;704;p9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5" name="Google Shape;705;p9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6" name="Google Shape;706;p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7" name="Google Shape;707;p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8" name="Google Shape;708;p9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9" name="Google Shape;709;p9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0" name="Google Shape;710;p9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1" name="Google Shape;711;p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2" name="Google Shape;712;p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3" name="Google Shape;713;p9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4" name="Google Shape;714;p9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5" name="Google Shape;715;p9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6" name="Google Shape;716;p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7" name="Google Shape;717;p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8" name="Google Shape;718;p9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9" name="Google Shape;719;p9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0" name="Google Shape;720;p9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1" name="Google Shape;721;p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2" name="Google Shape;722;p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3" name="Google Shape;723;p9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4" name="Google Shape;724;p9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5" name="Google Shape;725;p9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6" name="Google Shape;726;p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7" name="Google Shape;727;p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8" name="Google Shape;728;p9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9" name="Google Shape;729;p9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0" name="Google Shape;730;p9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1" name="Google Shape;731;p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2" name="Google Shape;732;p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3" name="Google Shape;733;p9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4" name="Google Shape;734;p9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5" name="Google Shape;735;p9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6" name="Google Shape;736;p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7" name="Google Shape;737;p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8" name="Google Shape;738;p9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9" name="Google Shape;739;p9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0" name="Google Shape;740;p9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1" name="Google Shape;741;p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2" name="Google Shape;742;p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3" name="Google Shape;743;p9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4" name="Google Shape;744;p9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5" name="Google Shape;745;p9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6" name="Google Shape;746;p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7" name="Google Shape;747;p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8" name="Google Shape;748;p9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9" name="Google Shape;749;p9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0" name="Google Shape;750;p9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1" name="Google Shape;751;p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2" name="Google Shape;752;p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3" name="Google Shape;753;p9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4" name="Google Shape;754;p9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5" name="Google Shape;755;p9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6" name="Google Shape;756;p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7" name="Google Shape;757;p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8" name="Google Shape;758;p9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759" name="Google Shape;759;p9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760" name="Google Shape;760;p9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761" name="Google Shape;761;p9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2" name="Google Shape;762;p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3" name="Google Shape;763;p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4" name="Google Shape;764;p9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5" name="Google Shape;765;p9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6" name="Google Shape;766;p9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7" name="Google Shape;767;p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8" name="Google Shape;768;p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9" name="Google Shape;769;p9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0" name="Google Shape;770;p9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1" name="Google Shape;771;p9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2" name="Google Shape;772;p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3" name="Google Shape;773;p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4" name="Google Shape;774;p9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5" name="Google Shape;775;p9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6" name="Google Shape;776;p9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7" name="Google Shape;777;p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8" name="Google Shape;778;p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9" name="Google Shape;779;p9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0" name="Google Shape;780;p9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1" name="Google Shape;781;p9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2" name="Google Shape;782;p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3" name="Google Shape;783;p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4" name="Google Shape;784;p9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5" name="Google Shape;785;p9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6" name="Google Shape;786;p9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7" name="Google Shape;787;p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8" name="Google Shape;788;p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9" name="Google Shape;789;p9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0" name="Google Shape;790;p9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1" name="Google Shape;791;p9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2" name="Google Shape;792;p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3" name="Google Shape;793;p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4" name="Google Shape;794;p9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5" name="Google Shape;795;p9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6" name="Google Shape;796;p9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7" name="Google Shape;797;p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8" name="Google Shape;798;p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9" name="Google Shape;799;p9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0" name="Google Shape;800;p9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1" name="Google Shape;801;p9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2" name="Google Shape;802;p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3" name="Google Shape;803;p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4" name="Google Shape;804;p9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5" name="Google Shape;805;p9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6" name="Google Shape;806;p9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7" name="Google Shape;807;p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8" name="Google Shape;808;p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9" name="Google Shape;809;p9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0" name="Google Shape;810;p9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1" name="Google Shape;811;p9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2" name="Google Shape;812;p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3" name="Google Shape;813;p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4" name="Google Shape;814;p9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5" name="Google Shape;815;p9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6" name="Google Shape;816;p9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7" name="Google Shape;817;p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8" name="Google Shape;818;p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9" name="Google Shape;819;p9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0" name="Google Shape;820;p9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1" name="Google Shape;821;p9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2" name="Google Shape;822;p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3" name="Google Shape;823;p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4" name="Google Shape;824;p9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5" name="Google Shape;825;p9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6" name="Google Shape;826;p9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7" name="Google Shape;827;p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8" name="Google Shape;828;p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9" name="Google Shape;829;p9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0" name="Google Shape;830;p9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1" name="Google Shape;831;p9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2" name="Google Shape;832;p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3" name="Google Shape;833;p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4" name="Google Shape;834;p9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835" name="Google Shape;835;p9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836" name="Google Shape;836;p9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7" name="Google Shape;837;p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8" name="Google Shape;838;p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9" name="Google Shape;839;p9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0" name="Google Shape;840;p9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1" name="Google Shape;841;p9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2" name="Google Shape;842;p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3" name="Google Shape;843;p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4" name="Google Shape;844;p9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5" name="Google Shape;845;p9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6" name="Google Shape;846;p9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7" name="Google Shape;847;p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8" name="Google Shape;848;p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9" name="Google Shape;849;p9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0" name="Google Shape;850;p9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1" name="Google Shape;851;p9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2" name="Google Shape;852;p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3" name="Google Shape;853;p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4" name="Google Shape;854;p9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5" name="Google Shape;855;p9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6" name="Google Shape;856;p9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7" name="Google Shape;857;p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8" name="Google Shape;858;p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9" name="Google Shape;859;p9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0" name="Google Shape;860;p9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1" name="Google Shape;861;p9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2" name="Google Shape;862;p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3" name="Google Shape;863;p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4" name="Google Shape;864;p9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5" name="Google Shape;865;p9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6" name="Google Shape;866;p9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7" name="Google Shape;867;p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8" name="Google Shape;868;p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9" name="Google Shape;869;p9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0" name="Google Shape;870;p9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1" name="Google Shape;871;p9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2" name="Google Shape;872;p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3" name="Google Shape;873;p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4" name="Google Shape;874;p9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5" name="Google Shape;875;p9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6" name="Google Shape;876;p9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7" name="Google Shape;877;p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8" name="Google Shape;878;p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9" name="Google Shape;879;p9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0" name="Google Shape;880;p9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1" name="Google Shape;881;p9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2" name="Google Shape;882;p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3" name="Google Shape;883;p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4" name="Google Shape;884;p9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5" name="Google Shape;885;p9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6" name="Google Shape;886;p9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7" name="Google Shape;887;p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8" name="Google Shape;888;p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9" name="Google Shape;889;p9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0" name="Google Shape;890;p9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1" name="Google Shape;891;p9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2" name="Google Shape;892;p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3" name="Google Shape;893;p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4" name="Google Shape;894;p9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5" name="Google Shape;895;p9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6" name="Google Shape;896;p9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7" name="Google Shape;897;p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8" name="Google Shape;898;p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9" name="Google Shape;899;p9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0" name="Google Shape;900;p9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1" name="Google Shape;901;p9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2" name="Google Shape;902;p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3" name="Google Shape;903;p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4" name="Google Shape;904;p9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5" name="Google Shape;905;p9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6" name="Google Shape;906;p9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7" name="Google Shape;907;p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8" name="Google Shape;908;p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9" name="Google Shape;909;p9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910" name="Google Shape;910;p9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9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9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0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5" name="Google Shape;915;p10" descr="Um espaço reservado vazio para adicionar uma imagem. Clique no espaço reservado e selecione a imagem que você deseja adicionar."/>
          <p:cNvSpPr>
            <a:spLocks noGrp="1"/>
          </p:cNvSpPr>
          <p:nvPr>
            <p:ph type="pic" idx="2"/>
          </p:nvPr>
        </p:nvSpPr>
        <p:spPr>
          <a:xfrm>
            <a:off x="1745838" y="1884311"/>
            <a:ext cx="5669280" cy="40416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4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nsolas"/>
              <a:buNone/>
              <a:defRPr sz="2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grpSp>
        <p:nvGrpSpPr>
          <p:cNvPr id="916" name="Google Shape;916;p10" descr="Gráfico de caixas"/>
          <p:cNvGrpSpPr/>
          <p:nvPr/>
        </p:nvGrpSpPr>
        <p:grpSpPr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917" name="Google Shape;917;p10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918" name="Google Shape;918;p10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919" name="Google Shape;919;p1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0" name="Google Shape;920;p1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1" name="Google Shape;921;p1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2" name="Google Shape;922;p1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3" name="Google Shape;923;p1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4" name="Google Shape;924;p1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5" name="Google Shape;925;p1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6" name="Google Shape;926;p1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7" name="Google Shape;927;p1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8" name="Google Shape;928;p1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9" name="Google Shape;929;p1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0" name="Google Shape;930;p1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1" name="Google Shape;931;p1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2" name="Google Shape;932;p1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3" name="Google Shape;933;p1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4" name="Google Shape;934;p1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5" name="Google Shape;935;p1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6" name="Google Shape;936;p1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7" name="Google Shape;937;p1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8" name="Google Shape;938;p1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9" name="Google Shape;939;p1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0" name="Google Shape;940;p1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1" name="Google Shape;941;p1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2" name="Google Shape;942;p1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3" name="Google Shape;943;p1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4" name="Google Shape;944;p1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5" name="Google Shape;945;p1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6" name="Google Shape;946;p1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7" name="Google Shape;947;p1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8" name="Google Shape;948;p1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9" name="Google Shape;949;p1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0" name="Google Shape;950;p1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1" name="Google Shape;951;p1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2" name="Google Shape;952;p1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3" name="Google Shape;953;p1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4" name="Google Shape;954;p1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5" name="Google Shape;955;p1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6" name="Google Shape;956;p1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7" name="Google Shape;957;p1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8" name="Google Shape;958;p1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9" name="Google Shape;959;p1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0" name="Google Shape;960;p1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1" name="Google Shape;961;p1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2" name="Google Shape;962;p1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3" name="Google Shape;963;p1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4" name="Google Shape;964;p1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5" name="Google Shape;965;p1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6" name="Google Shape;966;p1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7" name="Google Shape;967;p1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8" name="Google Shape;968;p1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9" name="Google Shape;969;p1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0" name="Google Shape;970;p1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1" name="Google Shape;971;p1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2" name="Google Shape;972;p1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3" name="Google Shape;973;p1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4" name="Google Shape;974;p1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5" name="Google Shape;975;p1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6" name="Google Shape;976;p1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7" name="Google Shape;977;p1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8" name="Google Shape;978;p1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9" name="Google Shape;979;p1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0" name="Google Shape;980;p1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1" name="Google Shape;981;p1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2" name="Google Shape;982;p1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3" name="Google Shape;983;p1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4" name="Google Shape;984;p1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5" name="Google Shape;985;p1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6" name="Google Shape;986;p1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7" name="Google Shape;987;p1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8" name="Google Shape;988;p1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9" name="Google Shape;989;p1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0" name="Google Shape;990;p1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1" name="Google Shape;991;p1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2" name="Google Shape;992;p1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993" name="Google Shape;993;p10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994" name="Google Shape;994;p1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5" name="Google Shape;995;p1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6" name="Google Shape;996;p1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7" name="Google Shape;997;p1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8" name="Google Shape;998;p1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9" name="Google Shape;999;p1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0" name="Google Shape;1000;p1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1" name="Google Shape;1001;p1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2" name="Google Shape;1002;p1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3" name="Google Shape;1003;p1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4" name="Google Shape;1004;p1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5" name="Google Shape;1005;p1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6" name="Google Shape;1006;p1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7" name="Google Shape;1007;p1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8" name="Google Shape;1008;p1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9" name="Google Shape;1009;p1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0" name="Google Shape;1010;p1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1" name="Google Shape;1011;p1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2" name="Google Shape;1012;p1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3" name="Google Shape;1013;p1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4" name="Google Shape;1014;p1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5" name="Google Shape;1015;p1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6" name="Google Shape;1016;p1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7" name="Google Shape;1017;p1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8" name="Google Shape;1018;p1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9" name="Google Shape;1019;p1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0" name="Google Shape;1020;p1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1" name="Google Shape;1021;p1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2" name="Google Shape;1022;p1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3" name="Google Shape;1023;p1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4" name="Google Shape;1024;p1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5" name="Google Shape;1025;p1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6" name="Google Shape;1026;p1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7" name="Google Shape;1027;p1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8" name="Google Shape;1028;p1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9" name="Google Shape;1029;p1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0" name="Google Shape;1030;p1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1" name="Google Shape;1031;p1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2" name="Google Shape;1032;p1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3" name="Google Shape;1033;p1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4" name="Google Shape;1034;p1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5" name="Google Shape;1035;p1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6" name="Google Shape;1036;p1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7" name="Google Shape;1037;p1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8" name="Google Shape;1038;p1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9" name="Google Shape;1039;p1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0" name="Google Shape;1040;p1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1" name="Google Shape;1041;p1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2" name="Google Shape;1042;p1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3" name="Google Shape;1043;p1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4" name="Google Shape;1044;p1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5" name="Google Shape;1045;p1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6" name="Google Shape;1046;p1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7" name="Google Shape;1047;p1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8" name="Google Shape;1048;p1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9" name="Google Shape;1049;p1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0" name="Google Shape;1050;p1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1" name="Google Shape;1051;p1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2" name="Google Shape;1052;p1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3" name="Google Shape;1053;p1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4" name="Google Shape;1054;p1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5" name="Google Shape;1055;p1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6" name="Google Shape;1056;p1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7" name="Google Shape;1057;p1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8" name="Google Shape;1058;p1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9" name="Google Shape;1059;p1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0" name="Google Shape;1060;p1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1" name="Google Shape;1061;p1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2" name="Google Shape;1062;p1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3" name="Google Shape;1063;p1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4" name="Google Shape;1064;p1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5" name="Google Shape;1065;p1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6" name="Google Shape;1066;p1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7" name="Google Shape;1067;p1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068" name="Google Shape;1068;p10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1069" name="Google Shape;1069;p10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1070" name="Google Shape;1070;p1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1" name="Google Shape;1071;p1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2" name="Google Shape;1072;p1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3" name="Google Shape;1073;p1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4" name="Google Shape;1074;p1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5" name="Google Shape;1075;p1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6" name="Google Shape;1076;p1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7" name="Google Shape;1077;p1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8" name="Google Shape;1078;p1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9" name="Google Shape;1079;p1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0" name="Google Shape;1080;p1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1" name="Google Shape;1081;p1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2" name="Google Shape;1082;p1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3" name="Google Shape;1083;p1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4" name="Google Shape;1084;p1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5" name="Google Shape;1085;p1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6" name="Google Shape;1086;p1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7" name="Google Shape;1087;p1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8" name="Google Shape;1088;p1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9" name="Google Shape;1089;p1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0" name="Google Shape;1090;p1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1" name="Google Shape;1091;p1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2" name="Google Shape;1092;p1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3" name="Google Shape;1093;p1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4" name="Google Shape;1094;p1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5" name="Google Shape;1095;p1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6" name="Google Shape;1096;p1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7" name="Google Shape;1097;p1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8" name="Google Shape;1098;p1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9" name="Google Shape;1099;p1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0" name="Google Shape;1100;p1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1" name="Google Shape;1101;p1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2" name="Google Shape;1102;p1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3" name="Google Shape;1103;p1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4" name="Google Shape;1104;p1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5" name="Google Shape;1105;p1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6" name="Google Shape;1106;p1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7" name="Google Shape;1107;p1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8" name="Google Shape;1108;p1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9" name="Google Shape;1109;p1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0" name="Google Shape;1110;p1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1" name="Google Shape;1111;p1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2" name="Google Shape;1112;p1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3" name="Google Shape;1113;p1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4" name="Google Shape;1114;p1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5" name="Google Shape;1115;p1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6" name="Google Shape;1116;p1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7" name="Google Shape;1117;p1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8" name="Google Shape;1118;p1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9" name="Google Shape;1119;p1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0" name="Google Shape;1120;p1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1" name="Google Shape;1121;p1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2" name="Google Shape;1122;p1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3" name="Google Shape;1123;p1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4" name="Google Shape;1124;p1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5" name="Google Shape;1125;p1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6" name="Google Shape;1126;p1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7" name="Google Shape;1127;p1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8" name="Google Shape;1128;p1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9" name="Google Shape;1129;p1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0" name="Google Shape;1130;p1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1" name="Google Shape;1131;p1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2" name="Google Shape;1132;p1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3" name="Google Shape;1133;p1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4" name="Google Shape;1134;p1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5" name="Google Shape;1135;p1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6" name="Google Shape;1136;p1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7" name="Google Shape;1137;p1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8" name="Google Shape;1138;p1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9" name="Google Shape;1139;p1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0" name="Google Shape;1140;p1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1" name="Google Shape;1141;p1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2" name="Google Shape;1142;p1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3" name="Google Shape;1143;p1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1144" name="Google Shape;1144;p10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1145" name="Google Shape;1145;p1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6" name="Google Shape;1146;p1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7" name="Google Shape;1147;p1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8" name="Google Shape;1148;p1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9" name="Google Shape;1149;p1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0" name="Google Shape;1150;p1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1" name="Google Shape;1151;p1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2" name="Google Shape;1152;p1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3" name="Google Shape;1153;p1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4" name="Google Shape;1154;p1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5" name="Google Shape;1155;p1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6" name="Google Shape;1156;p1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7" name="Google Shape;1157;p1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8" name="Google Shape;1158;p1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9" name="Google Shape;1159;p1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0" name="Google Shape;1160;p1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1" name="Google Shape;1161;p1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2" name="Google Shape;1162;p1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3" name="Google Shape;1163;p1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4" name="Google Shape;1164;p1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5" name="Google Shape;1165;p1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6" name="Google Shape;1166;p1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7" name="Google Shape;1167;p1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8" name="Google Shape;1168;p1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9" name="Google Shape;1169;p1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0" name="Google Shape;1170;p1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1" name="Google Shape;1171;p1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2" name="Google Shape;1172;p1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3" name="Google Shape;1173;p1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4" name="Google Shape;1174;p1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5" name="Google Shape;1175;p1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6" name="Google Shape;1176;p1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7" name="Google Shape;1177;p1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8" name="Google Shape;1178;p1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9" name="Google Shape;1179;p1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0" name="Google Shape;1180;p1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1" name="Google Shape;1181;p1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2" name="Google Shape;1182;p1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3" name="Google Shape;1183;p1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4" name="Google Shape;1184;p1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5" name="Google Shape;1185;p1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6" name="Google Shape;1186;p1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7" name="Google Shape;1187;p1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8" name="Google Shape;1188;p1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9" name="Google Shape;1189;p1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0" name="Google Shape;1190;p1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1" name="Google Shape;1191;p1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2" name="Google Shape;1192;p1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3" name="Google Shape;1193;p1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4" name="Google Shape;1194;p1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5" name="Google Shape;1195;p1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6" name="Google Shape;1196;p1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7" name="Google Shape;1197;p1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8" name="Google Shape;1198;p1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9" name="Google Shape;1199;p1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0" name="Google Shape;1200;p1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1" name="Google Shape;1201;p1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2" name="Google Shape;1202;p1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3" name="Google Shape;1203;p1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4" name="Google Shape;1204;p1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5" name="Google Shape;1205;p1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6" name="Google Shape;1206;p1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7" name="Google Shape;1207;p1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8" name="Google Shape;1208;p1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9" name="Google Shape;1209;p1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0" name="Google Shape;1210;p1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1" name="Google Shape;1211;p1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2" name="Google Shape;1212;p1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3" name="Google Shape;1213;p1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4" name="Google Shape;1214;p1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5" name="Google Shape;1215;p1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6" name="Google Shape;1216;p1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7" name="Google Shape;1217;p1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8" name="Google Shape;1218;p1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1219" name="Google Shape;1219;p10"/>
          <p:cNvSpPr txBox="1">
            <a:spLocks noGrp="1"/>
          </p:cNvSpPr>
          <p:nvPr>
            <p:ph type="body" idx="1"/>
          </p:nvPr>
        </p:nvSpPr>
        <p:spPr>
          <a:xfrm>
            <a:off x="7905959" y="3411748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20" name="Google Shape;1220;p10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10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10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sz="3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Char char="–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13"/>
          <p:cNvSpPr txBox="1"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nsolas"/>
              <a:buNone/>
            </a:pPr>
            <a:r>
              <a:rPr lang="pt-BR" sz="4000" b="1"/>
              <a:t>Análise Comparativa de Qualidade do Código Fonte de Diferentes Classes de Navegadores Web para Sistemas Android</a:t>
            </a:r>
            <a:endParaRPr sz="4000"/>
          </a:p>
        </p:txBody>
      </p:sp>
      <p:sp>
        <p:nvSpPr>
          <p:cNvPr id="1391" name="Google Shape;1391;p13"/>
          <p:cNvSpPr txBox="1"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 dirty="0"/>
              <a:t>Nome: Felipe Augusto Silva Marques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 dirty="0"/>
              <a:t>Disciplina: Trabalho de Conclusão de Curso II – TCC II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 dirty="0"/>
              <a:t>Curso: Engenharia de Software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23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Métricas</a:t>
            </a:r>
            <a:endParaRPr/>
          </a:p>
        </p:txBody>
      </p:sp>
      <p:sp>
        <p:nvSpPr>
          <p:cNvPr id="1467" name="Google Shape;1467;p23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4419599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CBO - Acoplamento entre os objetos da classe.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DIT - Extensão da árvore de herança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LCOM - Falta de coesão entre os métodos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NOC - Número de filhos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RFC - Resposta para uma classe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WMC - Métodos ponderados por uma classe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LOC - Número de linhas por código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LOC por pacote - Número de Linha por pacote</a:t>
            </a:r>
            <a:endParaRPr/>
          </a:p>
        </p:txBody>
      </p:sp>
      <p:sp>
        <p:nvSpPr>
          <p:cNvPr id="1468" name="Google Shape;1468;p23"/>
          <p:cNvSpPr txBox="1">
            <a:spLocks noGrp="1"/>
          </p:cNvSpPr>
          <p:nvPr>
            <p:ph type="body" idx="2"/>
          </p:nvPr>
        </p:nvSpPr>
        <p:spPr>
          <a:xfrm>
            <a:off x="6246815" y="1905000"/>
            <a:ext cx="4419598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LOC por linguagem - Número de linhas por linguagem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AHF - Encapsulamento dos Atributos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AIF - Medida de herança de atributos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CF - Fator de Acoplamento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MHF - Encapsulamento dos Métodos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MIF - Medida de Herança de Método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PF - Medida de Polimorfismo</a:t>
            </a:r>
            <a:endParaRPr/>
          </a:p>
        </p:txBody>
      </p:sp>
      <p:sp>
        <p:nvSpPr>
          <p:cNvPr id="1469" name="Google Shape;1469;p23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31C46-CF56-41E7-B1FF-225EEBF0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das Métricas - Correlação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488EC8-A6BC-4A41-A00B-1180C26F6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275" y="1849169"/>
            <a:ext cx="8296275" cy="4819650"/>
          </a:xfrm>
          <a:prstGeom prst="rect">
            <a:avLst/>
          </a:prstGeom>
        </p:spPr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D1DB4A1-34C0-4035-B195-F32E62BC8C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558354-F675-4E42-B346-56FADE0EC1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90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72096-D7D5-4940-926F-24DA8DAB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/>
              <a:t>Distribuição Acumulada das Métricas Estruturais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382675-A6CA-4592-878B-C174F8B7E4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5580DD-F290-475B-9F2D-9456AB93BC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FCFB523-9EF6-4112-B65D-74E3553F7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662" y="1420838"/>
            <a:ext cx="465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3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698A8-FA86-4DF7-B413-3A6C0690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Acumulada da Métrica de Coesão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221652-7F86-49AF-AD24-3B4D97748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C8F2EF-A646-4F8A-B1C6-B80183084D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404CE43-79D7-492E-A405-691F0B2E3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555" y="2036220"/>
            <a:ext cx="792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7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5007D-A2DF-425F-8F79-2A49E17F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Acumulada das Métricas de Acoplamento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908D92-CC01-4CD1-9DBC-00040304C4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784F2E-3C38-4AEC-B5C6-CC635346A9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A0A626F-C4BC-4F39-864A-1C4F455A3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023" y="1960684"/>
            <a:ext cx="7920000" cy="409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1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2A0E8-2205-4F16-B822-4BDF0965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Distribuição Acumulada das Métricas de Tamanho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C2AE0B-2F44-4501-A322-60B5EC79A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894CC3-503F-47C7-B69B-C2501E83C3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DCCD85C-4A10-4247-9588-6D49EF994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586" y="1603716"/>
            <a:ext cx="5728156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8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AFEAA-57CA-44AE-86D9-AED1CDB7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59FBD6-33A4-451E-972F-4DA3375A6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Foram apresentadas 15 métricas, onde em 60% dos resultados das classes foram semelhantes;</a:t>
            </a:r>
          </a:p>
          <a:p>
            <a:r>
              <a:rPr lang="pt-BR" dirty="0"/>
              <a:t>Classe de navegadores focados em privacidade apresentou os melhores resultados em 5 das 6 métricas analisadas;</a:t>
            </a:r>
          </a:p>
          <a:p>
            <a:r>
              <a:rPr lang="pt-BR" dirty="0"/>
              <a:t>Destas 6 métricas a classe de navegadores tradicionais apresentou os piores resultados em todas.</a:t>
            </a:r>
          </a:p>
          <a:p>
            <a:r>
              <a:rPr lang="pt-BR" dirty="0"/>
              <a:t>Navegadores focados em segurança apresentaram resultados regulares;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2F6E3B-F812-4FB9-A933-A5AD0F4024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03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D5BF4-011F-4F2E-8977-6334D08B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 - GQM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9FAEC0-8652-4B87-B9D6-184B7EAEFF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2CF968-366D-4546-8DCE-70F438F4E2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AAB6070-61B4-4069-A286-80D251BD3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16037"/>
              </p:ext>
            </p:extLst>
          </p:nvPr>
        </p:nvGraphicFramePr>
        <p:xfrm>
          <a:off x="1522411" y="1905000"/>
          <a:ext cx="9143998" cy="4267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3477">
                  <a:extLst>
                    <a:ext uri="{9D8B030D-6E8A-4147-A177-3AD203B41FA5}">
                      <a16:colId xmlns:a16="http://schemas.microsoft.com/office/drawing/2014/main" val="2551722112"/>
                    </a:ext>
                  </a:extLst>
                </a:gridCol>
                <a:gridCol w="2431807">
                  <a:extLst>
                    <a:ext uri="{9D8B030D-6E8A-4147-A177-3AD203B41FA5}">
                      <a16:colId xmlns:a16="http://schemas.microsoft.com/office/drawing/2014/main" val="816112710"/>
                    </a:ext>
                  </a:extLst>
                </a:gridCol>
                <a:gridCol w="4428714">
                  <a:extLst>
                    <a:ext uri="{9D8B030D-6E8A-4147-A177-3AD203B41FA5}">
                      <a16:colId xmlns:a16="http://schemas.microsoft.com/office/drawing/2014/main" val="181188412"/>
                    </a:ext>
                  </a:extLst>
                </a:gridCol>
              </a:tblGrid>
              <a:tr h="13765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Questões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Resposta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Explicação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extLst>
                  <a:ext uri="{0D108BD9-81ED-4DB2-BD59-A6C34878D82A}">
                    <a16:rowId xmlns:a16="http://schemas.microsoft.com/office/drawing/2014/main" val="4060130172"/>
                  </a:ext>
                </a:extLst>
              </a:tr>
              <a:tr h="68825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Qual a classe de navegador apresenta uma melhor qualidade das classes e funções?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A classe de privacidade apresentou o melhor resultado, considerando as métricas de coesão e estruturais.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As métricas de coesão e estruturais, visam medir questões de qualidade e complexidade das classes e seus atributos. Cada uma das classes de navegadores apresentou valores melhores em 4 das 9 métricas avaliadas.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extLst>
                  <a:ext uri="{0D108BD9-81ED-4DB2-BD59-A6C34878D82A}">
                    <a16:rowId xmlns:a16="http://schemas.microsoft.com/office/drawing/2014/main" val="262700192"/>
                  </a:ext>
                </a:extLst>
              </a:tr>
              <a:tr h="550606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Qual classe de navegador apresenta uma melhor distribuição do código por pacotes?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A classe com melhor distribuição de linhas de código por pacote foi a de privacidade.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Esta classe apresentou os maiores valores, onde cerca de 90% está entre 2.000 e 6.000.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extLst>
                  <a:ext uri="{0D108BD9-81ED-4DB2-BD59-A6C34878D82A}">
                    <a16:rowId xmlns:a16="http://schemas.microsoft.com/office/drawing/2014/main" val="2960968819"/>
                  </a:ext>
                </a:extLst>
              </a:tr>
              <a:tr h="123886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Qual classe de navegador apresenta uma melhor coesão?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A classe de privacidade foi a classe que apresentou melhores resultados para a coesão.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A métrica responsável por medir a coesão foi a métrica LCOM, onde está métrica é o número de métodos que acessam um ou mais dos mesmos atributos. Altos valores para esta métrica, indica que os métodos podem ser acoplados uns aos outros via atributos. Isso aumenta a complexidade do projeto de classe. Com isto, a classe de navegadores focados em segurança apresentou os melhores resultados.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extLst>
                  <a:ext uri="{0D108BD9-81ED-4DB2-BD59-A6C34878D82A}">
                    <a16:rowId xmlns:a16="http://schemas.microsoft.com/office/drawing/2014/main" val="1821429845"/>
                  </a:ext>
                </a:extLst>
              </a:tr>
              <a:tr h="550606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Qual classe de navegadores apresenta um melhor acoplamento?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A classe que obteve o melhor resultado foi a de navegadores focados em privacidade.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Para avaliar esta questão foi analisado a métrica CBO.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extLst>
                  <a:ext uri="{0D108BD9-81ED-4DB2-BD59-A6C34878D82A}">
                    <a16:rowId xmlns:a16="http://schemas.microsoft.com/office/drawing/2014/main" val="3906796957"/>
                  </a:ext>
                </a:extLst>
              </a:tr>
              <a:tr h="110121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Levando em consideração a preocupação com a segurança, os navegadores focados em segurança apresentam melhor índices de qualidade?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Não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 dirty="0">
                          <a:effectLst/>
                        </a:rPr>
                        <a:t>A classe de segurança apresentou bons resultados, mas pode-se dizer que a classe de navegadores focado em privacidade apresentaram resultados mais constantes e com isso, uma melhor qualidade. O principal ponto a ser melhorado pela classe de segurança, refere-se ao polimorfismo dos códigos da classe.</a:t>
                      </a:r>
                      <a:endParaRPr lang="pt-BR" sz="11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extLst>
                  <a:ext uri="{0D108BD9-81ED-4DB2-BD59-A6C34878D82A}">
                    <a16:rowId xmlns:a16="http://schemas.microsoft.com/office/drawing/2014/main" val="4237082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0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36038-FCB9-4DEC-BED3-D261D554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 e Trabalhos Futuros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EB00AC-A01B-47DD-A6A7-A80CA7C658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classe de navegadores que apresentou os melhores resultados foi a dos focados em privacidade.</a:t>
            </a:r>
          </a:p>
          <a:p>
            <a:r>
              <a:rPr lang="pt-BR" dirty="0"/>
              <a:t>A classe de navegadores focados em segurança apesar de não ter apresentado o melhores resultados, apresentou resultados regulares;</a:t>
            </a:r>
          </a:p>
          <a:p>
            <a:r>
              <a:rPr lang="pt-BR" dirty="0"/>
              <a:t>A classe de navegadores tradicionais foram os que apresentam os piores resultados, onde devem ser melhorados;</a:t>
            </a:r>
          </a:p>
          <a:p>
            <a:r>
              <a:rPr lang="pt-BR" dirty="0"/>
              <a:t>Estudo fazendo um comparativo entre classes de navegadores desenvolvidos para dispositivos móveis e desktop.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B28E8A-8BD6-4B7D-B0DC-978BD2B011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17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14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Contexto</a:t>
            </a:r>
            <a:endParaRPr/>
          </a:p>
        </p:txBody>
      </p:sp>
      <p:sp>
        <p:nvSpPr>
          <p:cNvPr id="1398" name="Google Shape;1398;p14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/>
              <a:t>O número de usuários de internet em sistemas móveis será de 395.400 pessoas em 2020 na América Latina;</a:t>
            </a:r>
            <a:endParaRPr/>
          </a:p>
          <a:p>
            <a:pPr marL="274320" lvl="0" indent="-27432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/>
              <a:t>Navegadores</a:t>
            </a:r>
            <a:r>
              <a:rPr lang="pt-BR" i="1"/>
              <a:t> </a:t>
            </a:r>
            <a:r>
              <a:rPr lang="pt-BR"/>
              <a:t>são </a:t>
            </a:r>
            <a:r>
              <a:rPr lang="pt-BR" i="1"/>
              <a:t>softwares</a:t>
            </a:r>
            <a:r>
              <a:rPr lang="pt-BR"/>
              <a:t> que apresentam páginas </a:t>
            </a:r>
            <a:r>
              <a:rPr lang="pt-BR" i="1"/>
              <a:t>web</a:t>
            </a:r>
            <a:r>
              <a:rPr lang="pt-BR"/>
              <a:t> estáticas e dinâmicas;</a:t>
            </a:r>
            <a:endParaRPr/>
          </a:p>
          <a:p>
            <a:pPr marL="274320" lvl="0" indent="-27432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/>
              <a:t>Diversidade de classes de navegadores.</a:t>
            </a:r>
            <a:endParaRPr/>
          </a:p>
        </p:txBody>
      </p:sp>
      <p:sp>
        <p:nvSpPr>
          <p:cNvPr id="1399" name="Google Shape;1399;p14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15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Problema e Tipo de Pesquisa</a:t>
            </a:r>
            <a:endParaRPr/>
          </a:p>
        </p:txBody>
      </p:sp>
      <p:sp>
        <p:nvSpPr>
          <p:cNvPr id="1405" name="Google Shape;1405;p15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/>
              <a:t>Enquanto existe uma ampla diversidade de navegadores</a:t>
            </a:r>
            <a:r>
              <a:rPr lang="pt-BR" i="1"/>
              <a:t> </a:t>
            </a:r>
            <a:r>
              <a:rPr lang="pt-BR"/>
              <a:t>que podem ser usados pelos usuários, pouco se sabe sobre a qualidade do código fonte destes navegadores.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/>
              <a:t>Tipo de pesquisa: Quantitativa.</a:t>
            </a:r>
            <a:endParaRPr/>
          </a:p>
        </p:txBody>
      </p:sp>
      <p:sp>
        <p:nvSpPr>
          <p:cNvPr id="1406" name="Google Shape;1406;p15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16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1413" name="Google Shape;1413;p16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 b="1"/>
              <a:t>Objetivo Principal</a:t>
            </a:r>
            <a:r>
              <a:rPr lang="pt-BR"/>
              <a:t>: realizar uma análise comparativa da qualidade do código fonte de diferentes tipos de navegadores desenvolvidos para a plataforma de dispositivos </a:t>
            </a:r>
            <a:r>
              <a:rPr lang="pt-BR" i="1"/>
              <a:t>mobile</a:t>
            </a:r>
            <a:r>
              <a:rPr lang="pt-BR"/>
              <a:t> </a:t>
            </a:r>
            <a:r>
              <a:rPr lang="pt-BR" i="1"/>
              <a:t>Android</a:t>
            </a:r>
            <a:r>
              <a:rPr lang="pt-BR"/>
              <a:t>;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 b="1"/>
              <a:t>Objetivos Específicos</a:t>
            </a:r>
            <a:r>
              <a:rPr lang="pt-BR"/>
              <a:t>: </a:t>
            </a:r>
            <a:endParaRPr/>
          </a:p>
          <a:p>
            <a:pPr marL="548640" lvl="1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</a:pPr>
            <a:r>
              <a:rPr lang="pt-BR"/>
              <a:t>definir uma abordagem de objetivo, perguntas e métricas (GQM, do inglês </a:t>
            </a:r>
            <a:r>
              <a:rPr lang="pt-BR" i="1"/>
              <a:t>Goal Question Metric</a:t>
            </a:r>
            <a:r>
              <a:rPr lang="pt-BR"/>
              <a:t>)</a:t>
            </a:r>
            <a:r>
              <a:rPr lang="pt-BR" sz="2200"/>
              <a:t>;</a:t>
            </a:r>
            <a:endParaRPr/>
          </a:p>
          <a:p>
            <a:pPr marL="548640" lvl="1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</a:pPr>
            <a:r>
              <a:rPr lang="pt-BR"/>
              <a:t>caracterizar dados de navegadores através de aplicações da abordagem</a:t>
            </a:r>
            <a:r>
              <a:rPr lang="pt-BR" sz="2200"/>
              <a:t>;</a:t>
            </a:r>
            <a:endParaRPr/>
          </a:p>
          <a:p>
            <a:pPr marL="548640" lvl="1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</a:pPr>
            <a:r>
              <a:rPr lang="pt-BR"/>
              <a:t>compreender qual classe de navegador apresenta uma melhor qualidade no código fonte</a:t>
            </a:r>
            <a:r>
              <a:rPr lang="pt-BR" sz="2200"/>
              <a:t>.</a:t>
            </a:r>
            <a:endParaRPr sz="2200"/>
          </a:p>
        </p:txBody>
      </p:sp>
      <p:sp>
        <p:nvSpPr>
          <p:cNvPr id="1414" name="Google Shape;1414;p16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17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Trabalhos Relacionados</a:t>
            </a:r>
            <a:endParaRPr/>
          </a:p>
        </p:txBody>
      </p:sp>
      <p:sp>
        <p:nvSpPr>
          <p:cNvPr id="1420" name="Google Shape;1420;p17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/>
              <a:t>P. SOUZA, FERREIRA, L. SOUZA, BIGONHA (2017) -  </a:t>
            </a:r>
            <a:r>
              <a:rPr lang="pt-BR" i="1"/>
              <a:t>Applying Software Metric Thresholds for Detection of Bad Smells: </a:t>
            </a:r>
            <a:r>
              <a:rPr lang="pt-BR"/>
              <a:t>verificar a eficácia das métricas, comparando os resultados com obtidos pelas ferramentas JDeodorant e JSPiRIT.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/>
              <a:t>PANTIUCHINA, LANZA e BAVOTA (2018) - </a:t>
            </a:r>
            <a:r>
              <a:rPr lang="pt-BR" i="1"/>
              <a:t>Improving Code: </a:t>
            </a:r>
            <a:r>
              <a:rPr lang="pt-BR"/>
              <a:t> </a:t>
            </a:r>
            <a:r>
              <a:rPr lang="pt-BR" i="1"/>
              <a:t>The (Mis) Perception of Quality Metrics: </a:t>
            </a:r>
            <a:r>
              <a:rPr lang="pt-BR"/>
              <a:t>Realiza comparação dos entre a percepção de qualidade do desenvolvedor com relação aos resultados das métricas.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/>
              <a:t>AMARA, RABAI (2017) - </a:t>
            </a:r>
            <a:r>
              <a:rPr lang="pt-BR" i="1"/>
              <a:t>Towards a new framework of software reability measurement based on software metrics: </a:t>
            </a:r>
            <a:r>
              <a:rPr lang="pt-BR"/>
              <a:t>realiza análise completa dos processos de medição de confiabilidade software.</a:t>
            </a:r>
            <a:endParaRPr/>
          </a:p>
        </p:txBody>
      </p:sp>
      <p:sp>
        <p:nvSpPr>
          <p:cNvPr id="1421" name="Google Shape;1421;p17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18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1427" name="Google Shape;1427;p18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 dirty="0"/>
              <a:t>Coleta dos códigos nos repositórios;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 dirty="0"/>
              <a:t>Preparação do ambiente;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 dirty="0"/>
              <a:t>Processamento do código para obtenção dos valores das métricas;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 dirty="0"/>
              <a:t>Análise estatística através de aplicação de correlação e analise distribuição acumulada.</a:t>
            </a:r>
            <a:endParaRPr dirty="0"/>
          </a:p>
        </p:txBody>
      </p:sp>
      <p:sp>
        <p:nvSpPr>
          <p:cNvPr id="1428" name="Google Shape;1428;p18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20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Tipos de Navegadores</a:t>
            </a:r>
            <a:endParaRPr/>
          </a:p>
        </p:txBody>
      </p:sp>
      <p:sp>
        <p:nvSpPr>
          <p:cNvPr id="1441" name="Google Shape;1441;p20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 b="1"/>
              <a:t>Tradicionais</a:t>
            </a:r>
            <a:endParaRPr/>
          </a:p>
          <a:p>
            <a:pPr marL="274320" lvl="0" indent="-27432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 b="1"/>
              <a:t>Segurança</a:t>
            </a:r>
            <a:endParaRPr/>
          </a:p>
          <a:p>
            <a:pPr marL="274320" lvl="0" indent="-27432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 b="1"/>
              <a:t>Privacidade</a:t>
            </a:r>
            <a:endParaRPr/>
          </a:p>
        </p:txBody>
      </p:sp>
      <p:sp>
        <p:nvSpPr>
          <p:cNvPr id="1442" name="Google Shape;1442;p20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21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Navegadores</a:t>
            </a:r>
            <a:endParaRPr/>
          </a:p>
        </p:txBody>
      </p:sp>
      <p:sp>
        <p:nvSpPr>
          <p:cNvPr id="1448" name="Google Shape;1448;p21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1788768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/>
              <a:t>Tradicionais</a:t>
            </a:r>
            <a:endParaRPr/>
          </a:p>
        </p:txBody>
      </p:sp>
      <p:sp>
        <p:nvSpPr>
          <p:cNvPr id="1449" name="Google Shape;1449;p21"/>
          <p:cNvSpPr txBox="1">
            <a:spLocks noGrp="1"/>
          </p:cNvSpPr>
          <p:nvPr>
            <p:ph type="body" idx="2"/>
          </p:nvPr>
        </p:nvSpPr>
        <p:spPr>
          <a:xfrm>
            <a:off x="1522413" y="2819399"/>
            <a:ext cx="1907703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/>
              <a:t>F|L|OSS Browser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/>
              <a:t>Firefox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/>
              <a:t>Lightning Browser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/>
              <a:t>Midori Web Browser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/>
              <a:t>Zirco</a:t>
            </a:r>
            <a:endParaRPr sz="114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/>
              <a:t>Chromium</a:t>
            </a:r>
            <a:endParaRPr sz="114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/>
              <a:t>Kiwi Browser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/>
              <a:t>Lucid Browser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/>
              <a:t>Pale Moon</a:t>
            </a:r>
            <a:endParaRPr sz="114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/>
              <a:t>JumpGo Browser</a:t>
            </a:r>
            <a:endParaRPr/>
          </a:p>
        </p:txBody>
      </p:sp>
      <p:sp>
        <p:nvSpPr>
          <p:cNvPr id="1450" name="Google Shape;1450;p21"/>
          <p:cNvSpPr txBox="1">
            <a:spLocks noGrp="1"/>
          </p:cNvSpPr>
          <p:nvPr>
            <p:ph type="body" idx="3"/>
          </p:nvPr>
        </p:nvSpPr>
        <p:spPr>
          <a:xfrm>
            <a:off x="4798268" y="1905000"/>
            <a:ext cx="1788768" cy="692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/>
              <a:t>Privacidade</a:t>
            </a:r>
            <a:endParaRPr/>
          </a:p>
        </p:txBody>
      </p:sp>
      <p:sp>
        <p:nvSpPr>
          <p:cNvPr id="1451" name="Google Shape;1451;p21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1452" name="Google Shape;1452;p21"/>
          <p:cNvSpPr txBox="1">
            <a:spLocks noGrp="1"/>
          </p:cNvSpPr>
          <p:nvPr>
            <p:ph type="body" idx="4"/>
          </p:nvPr>
        </p:nvSpPr>
        <p:spPr>
          <a:xfrm>
            <a:off x="4798268" y="2681567"/>
            <a:ext cx="1788768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960"/>
              <a:t>Keepass2Android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960"/>
              <a:t>Lynket Browser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960"/>
              <a:t>Opera com VPN gratuita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960"/>
              <a:t>Privacy Browser 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960"/>
              <a:t>Tor-Browser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960"/>
              <a:t>IceCatMobile</a:t>
            </a:r>
            <a:endParaRPr sz="96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960"/>
              <a:t>Waterfox</a:t>
            </a:r>
            <a:endParaRPr sz="96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960"/>
              <a:t>Firefox Focus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960"/>
              <a:t>Yuzu Browser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960"/>
              <a:t>Cliqz</a:t>
            </a:r>
            <a:endParaRPr sz="960"/>
          </a:p>
        </p:txBody>
      </p:sp>
      <p:sp>
        <p:nvSpPr>
          <p:cNvPr id="1453" name="Google Shape;1453;p21"/>
          <p:cNvSpPr txBox="1"/>
          <p:nvPr/>
        </p:nvSpPr>
        <p:spPr>
          <a:xfrm>
            <a:off x="8106775" y="1912640"/>
            <a:ext cx="1788768" cy="692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Segurança</a:t>
            </a:r>
            <a:endParaRPr/>
          </a:p>
        </p:txBody>
      </p:sp>
      <p:sp>
        <p:nvSpPr>
          <p:cNvPr id="1454" name="Google Shape;1454;p21"/>
          <p:cNvSpPr txBox="1"/>
          <p:nvPr/>
        </p:nvSpPr>
        <p:spPr>
          <a:xfrm>
            <a:off x="8074123" y="2559290"/>
            <a:ext cx="1788768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78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Waterfox</a:t>
            </a:r>
            <a:endParaRPr sz="78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78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Ungoogled Chromium</a:t>
            </a:r>
            <a:endParaRPr sz="78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78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UC Browser - Navegador</a:t>
            </a:r>
            <a:endParaRPr/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78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Iridium Browser</a:t>
            </a:r>
            <a:endParaRPr/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78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Kiwi Browser - Fast &amp; Quiet</a:t>
            </a:r>
            <a:endParaRPr sz="78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78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Orfox Browser</a:t>
            </a:r>
            <a:endParaRPr/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78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Brave</a:t>
            </a:r>
            <a:endParaRPr sz="78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78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UFO Web Browser</a:t>
            </a:r>
            <a:endParaRPr/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78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Smart Browser - Free, Fast, Secure Private Browser</a:t>
            </a:r>
            <a:endParaRPr/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78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Ducky Browser - Safe Browsing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22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Métricas</a:t>
            </a:r>
            <a:endParaRPr/>
          </a:p>
        </p:txBody>
      </p:sp>
      <p:sp>
        <p:nvSpPr>
          <p:cNvPr id="1460" name="Google Shape;1460;p22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 b="1"/>
              <a:t>Métricas de Tamanho</a:t>
            </a:r>
            <a:endParaRPr/>
          </a:p>
          <a:p>
            <a:pPr marL="274320" lvl="0" indent="-27432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 b="1"/>
              <a:t>Métricas Estruturais</a:t>
            </a:r>
            <a:endParaRPr/>
          </a:p>
          <a:p>
            <a:pPr marL="274320" lvl="0" indent="-27432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 b="1"/>
              <a:t>Métricas de Acoplamento</a:t>
            </a:r>
            <a:endParaRPr/>
          </a:p>
          <a:p>
            <a:pPr marL="274320" lvl="0" indent="-27432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 b="1"/>
              <a:t>Métricas de Grau de Coesão</a:t>
            </a:r>
            <a:endParaRPr/>
          </a:p>
        </p:txBody>
      </p:sp>
      <p:sp>
        <p:nvSpPr>
          <p:cNvPr id="1461" name="Google Shape;1461;p22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Quadro 16x9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1029</Words>
  <Application>Microsoft Office PowerPoint</Application>
  <PresentationFormat>Personalizar</PresentationFormat>
  <Paragraphs>142</Paragraphs>
  <Slides>18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Times</vt:lpstr>
      <vt:lpstr>Corbel</vt:lpstr>
      <vt:lpstr>Arial</vt:lpstr>
      <vt:lpstr>Consolas</vt:lpstr>
      <vt:lpstr>Quadro 16x9</vt:lpstr>
      <vt:lpstr>Análise Comparativa de Qualidade do Código Fonte de Diferentes Classes de Navegadores Web para Sistemas Android</vt:lpstr>
      <vt:lpstr>Contexto</vt:lpstr>
      <vt:lpstr>Problema e Tipo de Pesquisa</vt:lpstr>
      <vt:lpstr>Objetivos</vt:lpstr>
      <vt:lpstr>Trabalhos Relacionados</vt:lpstr>
      <vt:lpstr>Metodologia</vt:lpstr>
      <vt:lpstr>Tipos de Navegadores</vt:lpstr>
      <vt:lpstr>Navegadores</vt:lpstr>
      <vt:lpstr>Métricas</vt:lpstr>
      <vt:lpstr>Métricas</vt:lpstr>
      <vt:lpstr>Seleção das Métricas - Correlação</vt:lpstr>
      <vt:lpstr>Distribuição Acumulada das Métricas Estruturais</vt:lpstr>
      <vt:lpstr>Distribuição Acumulada da Métrica de Coesão</vt:lpstr>
      <vt:lpstr>Distribuição Acumulada das Métricas de Acoplamento</vt:lpstr>
      <vt:lpstr>Distribuição Acumulada das Métricas de Tamanho</vt:lpstr>
      <vt:lpstr>Discussão</vt:lpstr>
      <vt:lpstr>Discussão - GQM</vt:lpstr>
      <vt:lpstr>Conclusão e Trabalhos Futuros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Comparativa de Qualidade do Código Fonte de Diferentes Classes de Navegadores Web para Sistemas Android</dc:title>
  <dc:creator>Felipe Marques</dc:creator>
  <cp:lastModifiedBy>Felipe Marques</cp:lastModifiedBy>
  <cp:revision>21</cp:revision>
  <dcterms:modified xsi:type="dcterms:W3CDTF">2019-11-25T13:53:26Z</dcterms:modified>
</cp:coreProperties>
</file>