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306" r:id="rId3"/>
    <p:sldId id="307" r:id="rId4"/>
    <p:sldId id="304" r:id="rId5"/>
    <p:sldId id="308" r:id="rId6"/>
    <p:sldId id="305" r:id="rId7"/>
    <p:sldId id="310" r:id="rId8"/>
    <p:sldId id="289" r:id="rId9"/>
    <p:sldId id="290" r:id="rId10"/>
    <p:sldId id="291" r:id="rId11"/>
    <p:sldId id="292" r:id="rId12"/>
    <p:sldId id="293" r:id="rId13"/>
    <p:sldId id="294" r:id="rId14"/>
    <p:sldId id="296" r:id="rId15"/>
    <p:sldId id="297" r:id="rId16"/>
    <p:sldId id="295" r:id="rId17"/>
    <p:sldId id="298" r:id="rId18"/>
    <p:sldId id="299" r:id="rId19"/>
    <p:sldId id="300" r:id="rId20"/>
    <p:sldId id="301" r:id="rId21"/>
    <p:sldId id="302" r:id="rId22"/>
    <p:sldId id="303" r:id="rId23"/>
    <p:sldId id="30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8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7C415-9A92-4DCB-B9B3-8189928FF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33" y="1802296"/>
            <a:ext cx="11124011" cy="2902226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FF6600"/>
                </a:solidFill>
              </a:rPr>
              <a:t>PROGRAMA “DESVENDANDO A AUTOGESTÃO”</a:t>
            </a:r>
            <a:br>
              <a:rPr lang="pt-BR" b="1" dirty="0">
                <a:solidFill>
                  <a:srgbClr val="FF6600"/>
                </a:solidFill>
              </a:rPr>
            </a:br>
            <a:r>
              <a:rPr lang="pt-BR" b="1" dirty="0">
                <a:solidFill>
                  <a:srgbClr val="FF6600"/>
                </a:solidFill>
              </a:rPr>
              <a:t>Ano XXXX</a:t>
            </a:r>
            <a:endParaRPr lang="pt-BR" i="1" dirty="0">
              <a:solidFill>
                <a:srgbClr val="FF6600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B45EF56-F0D9-4B50-9E25-D9E01D7C0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98539">
            <a:off x="6940098" y="3647247"/>
            <a:ext cx="22515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475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597889E-6CDC-4EDC-85FF-3E7DA9E89FDB}"/>
              </a:ext>
            </a:extLst>
          </p:cNvPr>
          <p:cNvSpPr txBox="1"/>
          <p:nvPr/>
        </p:nvSpPr>
        <p:spPr>
          <a:xfrm>
            <a:off x="432046" y="1600135"/>
            <a:ext cx="113279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pt-BR" b="1" dirty="0"/>
              <a:t>INTELIGÊNCIA EMOCIONAL E RESILIÊNCIA</a:t>
            </a:r>
          </a:p>
          <a:p>
            <a:endParaRPr lang="pt-BR" dirty="0"/>
          </a:p>
          <a:p>
            <a:r>
              <a:rPr lang="pt-BR" i="1" dirty="0"/>
              <a:t>Capacidade de identificar e lidar com as emoções e construir relacionamentos positivos. </a:t>
            </a:r>
            <a:endParaRPr lang="pt-BR" dirty="0"/>
          </a:p>
          <a:p>
            <a:r>
              <a:rPr lang="pt-BR" i="1" dirty="0"/>
              <a:t> </a:t>
            </a:r>
            <a:endParaRPr lang="pt-BR" dirty="0"/>
          </a:p>
          <a:p>
            <a:pPr marL="342900" lvl="0" indent="-342900" algn="just">
              <a:buFont typeface="+mj-lt"/>
              <a:buAutoNum type="arabicPeriod"/>
            </a:pPr>
            <a:r>
              <a:rPr lang="pt-BR" dirty="0"/>
              <a:t>Sabe manter a calma em situações de pressão.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pt-BR" dirty="0"/>
              <a:t>Sabe quando e  como se expressar ou frear suas próprias emoções, agindo com controle emocional.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pt-BR" dirty="0"/>
              <a:t>Enxerga os problemas como desafios e sabe encontrar as oportunidades por trás de cada um.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6A563DD-BF13-4CCE-B508-BD0FA778EFDB}"/>
              </a:ext>
            </a:extLst>
          </p:cNvPr>
          <p:cNvSpPr txBox="1"/>
          <p:nvPr/>
        </p:nvSpPr>
        <p:spPr>
          <a:xfrm>
            <a:off x="2817577" y="458087"/>
            <a:ext cx="5298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DEFINIÇÃO COMPETÊNCIAS LIDERANÇA </a:t>
            </a:r>
          </a:p>
        </p:txBody>
      </p:sp>
    </p:spTree>
    <p:extLst>
      <p:ext uri="{BB962C8B-B14F-4D97-AF65-F5344CB8AC3E}">
        <p14:creationId xmlns:p14="http://schemas.microsoft.com/office/powerpoint/2010/main" val="312540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5F23B08-1F7C-44B4-88C9-DC78B80AEBAD}"/>
              </a:ext>
            </a:extLst>
          </p:cNvPr>
          <p:cNvSpPr txBox="1"/>
          <p:nvPr/>
        </p:nvSpPr>
        <p:spPr>
          <a:xfrm>
            <a:off x="409718" y="1633133"/>
            <a:ext cx="109968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 startAt="4"/>
            </a:pPr>
            <a:r>
              <a:rPr lang="pt-BR" b="1" dirty="0"/>
              <a:t>COLABORAÇÃO</a:t>
            </a:r>
          </a:p>
          <a:p>
            <a:r>
              <a:rPr lang="pt-BR" dirty="0"/>
              <a:t> </a:t>
            </a:r>
          </a:p>
          <a:p>
            <a:r>
              <a:rPr lang="pt-BR" i="1" dirty="0"/>
              <a:t>Capacidade de unir os colaboradores, somando forças para alcançar os melhores resultados.</a:t>
            </a:r>
            <a:endParaRPr lang="pt-BR" dirty="0"/>
          </a:p>
          <a:p>
            <a:r>
              <a:rPr lang="pt-BR" dirty="0"/>
              <a:t> 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dirty="0"/>
              <a:t>Compartilha conhecimentos e ideias entre os colegas para reduzir incertezas nas tomadas de decisões.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dirty="0"/>
              <a:t>Incentiva a participação coletiva  e a cooperação dentro e fora da equipe.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dirty="0"/>
              <a:t>Põe-se à disposição espontaneamente para executar outros serviços e auxiliar colegas, de acordo com as necessidades e possibilidades.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91AA8F7-73DB-4CAB-9A55-024BA3D735A4}"/>
              </a:ext>
            </a:extLst>
          </p:cNvPr>
          <p:cNvSpPr txBox="1"/>
          <p:nvPr/>
        </p:nvSpPr>
        <p:spPr>
          <a:xfrm>
            <a:off x="2817577" y="458087"/>
            <a:ext cx="5298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DEFINIÇÃO COMPETÊNCIAS LIDERANÇA </a:t>
            </a:r>
          </a:p>
        </p:txBody>
      </p:sp>
    </p:spTree>
    <p:extLst>
      <p:ext uri="{BB962C8B-B14F-4D97-AF65-F5344CB8AC3E}">
        <p14:creationId xmlns:p14="http://schemas.microsoft.com/office/powerpoint/2010/main" val="875275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AB5F975-6F09-4525-A2A9-609D14E163B4}"/>
              </a:ext>
            </a:extLst>
          </p:cNvPr>
          <p:cNvSpPr txBox="1"/>
          <p:nvPr/>
        </p:nvSpPr>
        <p:spPr>
          <a:xfrm>
            <a:off x="471996" y="1642368"/>
            <a:ext cx="113900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 startAt="5"/>
            </a:pPr>
            <a:r>
              <a:rPr lang="pt-BR" b="1" dirty="0"/>
              <a:t>INOVAÇÃO E CRIATIVIDADE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Capacidade de pensar “fora da caixa”, explorar e colocar novas ideias em prática.</a:t>
            </a:r>
          </a:p>
          <a:p>
            <a:r>
              <a:rPr lang="pt-BR" dirty="0"/>
              <a:t> </a:t>
            </a:r>
          </a:p>
          <a:p>
            <a:pPr marL="342900" lvl="0" indent="-342900">
              <a:buFont typeface="+mj-lt"/>
              <a:buAutoNum type="arabicPeriod"/>
            </a:pPr>
            <a:endParaRPr lang="pt-BR" dirty="0"/>
          </a:p>
          <a:p>
            <a:pPr marL="342900" lvl="0" indent="-342900">
              <a:buFont typeface="+mj-lt"/>
              <a:buAutoNum type="arabicPeriod"/>
            </a:pPr>
            <a:r>
              <a:rPr lang="pt-BR" dirty="0"/>
              <a:t>Propõe ideias e soluções inovadoras e possíveis de executar e administra eventuais dificuldade para sua implantação.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dirty="0"/>
              <a:t>É hábil em adotar diferentes abordagens na solução de antigos problemas combinando ideias e conexões inusitadas. 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dirty="0"/>
              <a:t>É persistente na busca de novas soluções mesmo quando o caminho é longo e difícil. 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B9442B5-1DC4-4616-9DCE-7F23B33726FA}"/>
              </a:ext>
            </a:extLst>
          </p:cNvPr>
          <p:cNvSpPr txBox="1"/>
          <p:nvPr/>
        </p:nvSpPr>
        <p:spPr>
          <a:xfrm>
            <a:off x="2817577" y="458087"/>
            <a:ext cx="5298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DEFINIÇÃO COMPETÊNCIAS LIDERANÇA </a:t>
            </a:r>
          </a:p>
        </p:txBody>
      </p:sp>
    </p:spTree>
    <p:extLst>
      <p:ext uri="{BB962C8B-B14F-4D97-AF65-F5344CB8AC3E}">
        <p14:creationId xmlns:p14="http://schemas.microsoft.com/office/powerpoint/2010/main" val="3345060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AB5F975-6F09-4525-A2A9-609D14E163B4}"/>
              </a:ext>
            </a:extLst>
          </p:cNvPr>
          <p:cNvSpPr txBox="1"/>
          <p:nvPr/>
        </p:nvSpPr>
        <p:spPr>
          <a:xfrm>
            <a:off x="400975" y="1528995"/>
            <a:ext cx="1139004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 startAt="6"/>
            </a:pPr>
            <a:r>
              <a:rPr lang="pt-BR" b="1" dirty="0"/>
              <a:t>GESTÃO DE PESSOAS E LIDERANÇA HUMANIZADA </a:t>
            </a:r>
          </a:p>
          <a:p>
            <a:pPr lvl="0"/>
            <a:endParaRPr lang="pt-BR" dirty="0"/>
          </a:p>
          <a:p>
            <a:r>
              <a:rPr lang="pt-BR" i="1" dirty="0"/>
              <a:t>Capacidade de estruturar, estimular e  preparar sua equipe para as demandas de médio e longo prazo do negócio.  Envolve a capacidade de promover um clima interno positivo e favorável  a diversidade oferecendo oportunidades concretas de desenvolvimento.</a:t>
            </a:r>
          </a:p>
          <a:p>
            <a:endParaRPr lang="pt-BR" dirty="0"/>
          </a:p>
          <a:p>
            <a:pPr marL="342900" lvl="0" indent="-342900">
              <a:buFont typeface="+mj-lt"/>
              <a:buAutoNum type="arabicPeriod"/>
            </a:pPr>
            <a:r>
              <a:rPr lang="pt-BR" dirty="0"/>
              <a:t>Faz comentários positivos, promove a diversidade com relação às habilidades ou potenciais das pessoas tem demonstrando acreditar que os outros querem e podem aprender ou melhorar seu desempenho.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dirty="0"/>
              <a:t>Fornece instruções detalhadas e/ou demonstra como fazer o serviço, faz sugestões úteis e específicas.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dirty="0"/>
              <a:t>Reconhece e fala diretamente sobre os pontos fortes e áreas de desenvolvimento de cada um, considerado tanto aspectos técnicos como comportamentais trazendo evidências que favorecem a conscientização para melhoria ou mudanças necessárias.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8284123-C60C-4C97-9A34-E5FC481BA843}"/>
              </a:ext>
            </a:extLst>
          </p:cNvPr>
          <p:cNvSpPr txBox="1"/>
          <p:nvPr/>
        </p:nvSpPr>
        <p:spPr>
          <a:xfrm>
            <a:off x="2817577" y="458087"/>
            <a:ext cx="5298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DEFINIÇÃO COMPETÊNCIAS LIDERANÇA </a:t>
            </a:r>
          </a:p>
        </p:txBody>
      </p:sp>
    </p:spTree>
    <p:extLst>
      <p:ext uri="{BB962C8B-B14F-4D97-AF65-F5344CB8AC3E}">
        <p14:creationId xmlns:p14="http://schemas.microsoft.com/office/powerpoint/2010/main" val="2576168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0E8C319-AC16-4266-B207-65891D33BE76}"/>
              </a:ext>
            </a:extLst>
          </p:cNvPr>
          <p:cNvSpPr txBox="1"/>
          <p:nvPr/>
        </p:nvSpPr>
        <p:spPr>
          <a:xfrm>
            <a:off x="403645" y="1606858"/>
            <a:ext cx="112071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 startAt="7"/>
            </a:pPr>
            <a:r>
              <a:rPr lang="pt-BR" b="1" dirty="0"/>
              <a:t>PENSAMENTO CRÍTICO E AUTOGESTÃO</a:t>
            </a:r>
          </a:p>
          <a:p>
            <a:r>
              <a:rPr lang="pt-BR" dirty="0"/>
              <a:t> </a:t>
            </a:r>
          </a:p>
          <a:p>
            <a:r>
              <a:rPr lang="pt-BR" i="1" dirty="0"/>
              <a:t>Capacidade de lidar com situações de vários tipos, vindas de fontes diversas, estabelecendo conexões  e tomada de decisão. </a:t>
            </a:r>
          </a:p>
          <a:p>
            <a:endParaRPr lang="pt-BR" i="1" dirty="0"/>
          </a:p>
          <a:p>
            <a:pPr marL="342900" lvl="0" indent="-342900">
              <a:buFont typeface="+mj-lt"/>
              <a:buAutoNum type="arabicPeriod"/>
            </a:pPr>
            <a:r>
              <a:rPr lang="pt-BR" dirty="0"/>
              <a:t>Identifica todos os vieses que formam suas crenças avaliando as fontes para chegar a uma conclusão tomando decisões rápidas e seguras.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dirty="0"/>
              <a:t>Toma consciência da importância de estar preparado e permanecer sempre informado.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dirty="0"/>
              <a:t>Trabalha com disciplina para avançar no desenvolvimento dos seus pensamentos e estratégias. 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375B234-E6E4-413F-8521-DA60A4B3AB8A}"/>
              </a:ext>
            </a:extLst>
          </p:cNvPr>
          <p:cNvSpPr txBox="1"/>
          <p:nvPr/>
        </p:nvSpPr>
        <p:spPr>
          <a:xfrm>
            <a:off x="2817577" y="458087"/>
            <a:ext cx="5298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DEFINIÇÃO COMPETÊNCIAS LIDERANÇA </a:t>
            </a:r>
          </a:p>
        </p:txBody>
      </p:sp>
    </p:spTree>
    <p:extLst>
      <p:ext uri="{BB962C8B-B14F-4D97-AF65-F5344CB8AC3E}">
        <p14:creationId xmlns:p14="http://schemas.microsoft.com/office/powerpoint/2010/main" val="2823342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AD556FA-2FD1-4BF8-980E-C8609EE86614}"/>
              </a:ext>
            </a:extLst>
          </p:cNvPr>
          <p:cNvSpPr txBox="1"/>
          <p:nvPr/>
        </p:nvSpPr>
        <p:spPr>
          <a:xfrm>
            <a:off x="440084" y="1613584"/>
            <a:ext cx="109677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8"/>
            </a:pPr>
            <a:r>
              <a:rPr lang="pt-BR" b="1" dirty="0"/>
              <a:t>APRENDIZAGEM ATIVA, ESTRATÉGICA E INSPIRADORA</a:t>
            </a:r>
          </a:p>
          <a:p>
            <a:pPr algn="just"/>
            <a:r>
              <a:rPr lang="pt-BR" dirty="0"/>
              <a:t> </a:t>
            </a:r>
          </a:p>
          <a:p>
            <a:pPr algn="just"/>
            <a:r>
              <a:rPr lang="pt-BR" i="1" dirty="0"/>
              <a:t>Reflete o entusiasmo na busca de autodesenvolvimento e liderança de si mesmo e da sua área de atuação, colocando em prática o aprendido.</a:t>
            </a:r>
          </a:p>
          <a:p>
            <a:pPr algn="just"/>
            <a:endParaRPr lang="pt-BR" dirty="0"/>
          </a:p>
          <a:p>
            <a:pPr marL="342900" lvl="0" indent="-342900" algn="just">
              <a:buFont typeface="+mj-lt"/>
              <a:buAutoNum type="arabicPeriod"/>
            </a:pPr>
            <a:r>
              <a:rPr lang="pt-BR" dirty="0"/>
              <a:t>Assume trabalhos que exijam aprofundamento de seus conhecimentos, estudando e consultando pessoas e recursos disponíveis dentro da EMPRESA.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pt-BR" dirty="0"/>
              <a:t>Identifica alternativas e recursos para aumentar sua capacitação atual e futura, mesmo quando não disponibilizados pela empresa.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pt-BR" dirty="0"/>
              <a:t>Efetivamente  aplica e disponibiliza os conhecimentos obtidos e é reconhecido por agregar valor.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7E2AC61-20ED-4225-AA22-B4DD1744E5C7}"/>
              </a:ext>
            </a:extLst>
          </p:cNvPr>
          <p:cNvSpPr txBox="1"/>
          <p:nvPr/>
        </p:nvSpPr>
        <p:spPr>
          <a:xfrm>
            <a:off x="2817577" y="458087"/>
            <a:ext cx="5298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DEFINIÇÃO COMPETÊNCIAS LIDERANÇA </a:t>
            </a:r>
          </a:p>
        </p:txBody>
      </p:sp>
    </p:spTree>
    <p:extLst>
      <p:ext uri="{BB962C8B-B14F-4D97-AF65-F5344CB8AC3E}">
        <p14:creationId xmlns:p14="http://schemas.microsoft.com/office/powerpoint/2010/main" val="3094152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143805B-520F-4424-851F-6A1B286C386A}"/>
              </a:ext>
            </a:extLst>
          </p:cNvPr>
          <p:cNvSpPr txBox="1"/>
          <p:nvPr/>
        </p:nvSpPr>
        <p:spPr>
          <a:xfrm>
            <a:off x="405413" y="1557022"/>
            <a:ext cx="113811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pt-BR" b="1"/>
              <a:t>ADAPTABILIDADE E FLEXIBILIZAÇÃO</a:t>
            </a:r>
          </a:p>
          <a:p>
            <a:pPr lvl="0"/>
            <a:endParaRPr lang="pt-BR" b="1"/>
          </a:p>
          <a:p>
            <a:r>
              <a:rPr lang="pt-BR" b="1"/>
              <a:t> </a:t>
            </a:r>
            <a:r>
              <a:rPr lang="pt-BR"/>
              <a:t>Capacidade de adaptar aos mais diferentes cenários, interagindo com maior facilidade e rapidez a novas realidades.</a:t>
            </a:r>
          </a:p>
          <a:p>
            <a:r>
              <a:rPr lang="pt-BR"/>
              <a:t> 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/>
              <a:t>Adapta-se a mudanças, a adversidades, a oportunidades e a desafios de mercado, desenvolvendo-se diante de novos cenários.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/>
              <a:t>Maximiza a capacidade de ouvir novas ideias e opiniões dos seus colegas de trabalho mesmo que diferente das suas.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/>
              <a:t>Busca o aprendizado mesmo em situações difíceis. </a:t>
            </a:r>
          </a:p>
          <a:p>
            <a:endParaRPr lang="pt-BR"/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6634457-C66B-406A-AB1D-9FA2DC90E44D}"/>
              </a:ext>
            </a:extLst>
          </p:cNvPr>
          <p:cNvSpPr txBox="1"/>
          <p:nvPr/>
        </p:nvSpPr>
        <p:spPr>
          <a:xfrm>
            <a:off x="3258404" y="458087"/>
            <a:ext cx="441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>
                <a:solidFill>
                  <a:srgbClr val="0070C0"/>
                </a:solidFill>
                <a:latin typeface="+mj-lt"/>
                <a:ea typeface="+mj-ea"/>
                <a:cs typeface="+mj-cs"/>
              </a:rPr>
              <a:t>DEFINIÇÃO COMPETÊNCIAS TIME</a:t>
            </a:r>
            <a:endParaRPr lang="pt-BR" sz="24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98295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BC69352-2B45-4B49-98C1-E4509FD06582}"/>
              </a:ext>
            </a:extLst>
          </p:cNvPr>
          <p:cNvSpPr txBox="1"/>
          <p:nvPr/>
        </p:nvSpPr>
        <p:spPr>
          <a:xfrm>
            <a:off x="435140" y="1495932"/>
            <a:ext cx="113217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 startAt="2"/>
            </a:pPr>
            <a:r>
              <a:rPr lang="pt-BR" b="1" dirty="0"/>
              <a:t>RESOLUÇÃO DE PROBLEMAS </a:t>
            </a:r>
          </a:p>
          <a:p>
            <a:pPr lvl="0"/>
            <a:endParaRPr lang="pt-BR" dirty="0"/>
          </a:p>
          <a:p>
            <a:r>
              <a:rPr lang="pt-BR" i="1" dirty="0"/>
              <a:t>Capacidade para planejar e alcançar resultados consistentes/comprovados, considerando a realidade interna e externa, riscos, recursos, prazos e qualidade.</a:t>
            </a:r>
          </a:p>
          <a:p>
            <a:endParaRPr lang="pt-BR" dirty="0"/>
          </a:p>
          <a:p>
            <a:pPr marL="342900" lvl="0" indent="-342900">
              <a:buFont typeface="+mj-lt"/>
              <a:buAutoNum type="arabicPeriod"/>
            </a:pPr>
            <a:r>
              <a:rPr lang="pt-BR" dirty="0"/>
              <a:t>Ajusta procedimentos de rotina e introduz ações de melhoria de qualidade, escopo, prazo e custo.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dirty="0"/>
              <a:t>Atende todas as metas propostas, dentro do prazos definidos, dispendendo energia para superá-los.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dirty="0"/>
              <a:t>Identifica inconsistências nos processos e contribui para a implementação de correções, destacando as implicações diretas sobre os resultados finais.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E909920-8287-4BA7-9036-00E5D70D8EAB}"/>
              </a:ext>
            </a:extLst>
          </p:cNvPr>
          <p:cNvSpPr txBox="1"/>
          <p:nvPr/>
        </p:nvSpPr>
        <p:spPr>
          <a:xfrm>
            <a:off x="3258404" y="458087"/>
            <a:ext cx="441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DEFINIÇÃO COMPETÊNCIAS TIME</a:t>
            </a:r>
          </a:p>
        </p:txBody>
      </p:sp>
    </p:spTree>
    <p:extLst>
      <p:ext uri="{BB962C8B-B14F-4D97-AF65-F5344CB8AC3E}">
        <p14:creationId xmlns:p14="http://schemas.microsoft.com/office/powerpoint/2010/main" val="2742176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C2909FAA-ED9F-4340-8EA2-317EA7DCF766}"/>
              </a:ext>
            </a:extLst>
          </p:cNvPr>
          <p:cNvSpPr txBox="1"/>
          <p:nvPr/>
        </p:nvSpPr>
        <p:spPr>
          <a:xfrm>
            <a:off x="3258404" y="458087"/>
            <a:ext cx="441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DEFINIÇÃO COMPETÊNCIAS TIME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C3FBC4C-5086-4B2C-8A8B-C0BB67CE34B6}"/>
              </a:ext>
            </a:extLst>
          </p:cNvPr>
          <p:cNvSpPr/>
          <p:nvPr/>
        </p:nvSpPr>
        <p:spPr>
          <a:xfrm>
            <a:off x="394409" y="1611419"/>
            <a:ext cx="11226461" cy="3635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4762500" algn="l"/>
              </a:tabLst>
            </a:pPr>
            <a:r>
              <a:rPr lang="pt-BR" b="1" dirty="0">
                <a:latin typeface="Selawik Light (Corpo)"/>
                <a:ea typeface="Calibri" panose="020F0502020204030204" pitchFamily="34" charset="0"/>
                <a:cs typeface="Times New Roman" panose="02020603050405020304" pitchFamily="18" charset="0"/>
              </a:rPr>
              <a:t>3. COMUNICAÇÃO 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4762500" algn="l"/>
              </a:tabLst>
            </a:pPr>
            <a:r>
              <a:rPr lang="pt-BR" i="1" dirty="0">
                <a:latin typeface="Selawik Light (Corpo)"/>
                <a:ea typeface="Calibri" panose="020F0502020204030204" pitchFamily="34" charset="0"/>
                <a:cs typeface="Times New Roman" panose="02020603050405020304" pitchFamily="18" charset="0"/>
              </a:rPr>
              <a:t>Capacidade para interagir com as pessoas apresentando facilidade para ouvir, processar e compreender a mensagem com empatia. Facilidade para transmitir e argumentar com assertividade, coerência e clareza, promovendo o retorno interativo (feedback) sempre que necessário.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4762500" algn="l"/>
              </a:tabLst>
            </a:pPr>
            <a:endParaRPr lang="pt-BR" dirty="0">
              <a:latin typeface="Selawik Light (Corpo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  <a:tabLst>
                <a:tab pos="4762500" algn="l"/>
              </a:tabLst>
            </a:pPr>
            <a:r>
              <a:rPr lang="pt-BR" dirty="0">
                <a:latin typeface="Selawik Light (Corpo)"/>
                <a:ea typeface="Calibri" panose="020F0502020204030204" pitchFamily="34" charset="0"/>
                <a:cs typeface="Times New Roman" panose="02020603050405020304" pitchFamily="18" charset="0"/>
              </a:rPr>
              <a:t>Expõe as suas ideias e pontos de vista com clareza, objetividade e segurança.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  <a:tabLst>
                <a:tab pos="4762500" algn="l"/>
              </a:tabLst>
            </a:pPr>
            <a:r>
              <a:rPr lang="pt-BR" dirty="0">
                <a:latin typeface="Selawik Light (Corpo)"/>
                <a:ea typeface="Calibri" panose="020F0502020204030204" pitchFamily="34" charset="0"/>
                <a:cs typeface="Times New Roman" panose="02020603050405020304" pitchFamily="18" charset="0"/>
              </a:rPr>
              <a:t>Emite opiniões e recebe as opiniões dos outros com propriedade, cortesia e respeito pela outra parte (mesmo quando inclui crítica).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  <a:tabLst>
                <a:tab pos="4762500" algn="l"/>
              </a:tabLst>
            </a:pPr>
            <a:r>
              <a:rPr lang="pt-BR" dirty="0">
                <a:latin typeface="Selawik Light (Corpo)"/>
                <a:ea typeface="Calibri" panose="020F0502020204030204" pitchFamily="34" charset="0"/>
                <a:cs typeface="Times New Roman" panose="02020603050405020304" pitchFamily="18" charset="0"/>
              </a:rPr>
              <a:t>Disponibiliza dados e informações especializadas e técnicas em linguagem compreensível, de forma clara e coerente.</a:t>
            </a:r>
          </a:p>
        </p:txBody>
      </p:sp>
    </p:spTree>
    <p:extLst>
      <p:ext uri="{BB962C8B-B14F-4D97-AF65-F5344CB8AC3E}">
        <p14:creationId xmlns:p14="http://schemas.microsoft.com/office/powerpoint/2010/main" val="626857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B8165C4-268C-486C-806F-D0DC66BF7136}"/>
              </a:ext>
            </a:extLst>
          </p:cNvPr>
          <p:cNvSpPr txBox="1"/>
          <p:nvPr/>
        </p:nvSpPr>
        <p:spPr>
          <a:xfrm>
            <a:off x="3258404" y="458087"/>
            <a:ext cx="441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>
                <a:solidFill>
                  <a:srgbClr val="0070C0"/>
                </a:solidFill>
                <a:latin typeface="+mj-lt"/>
                <a:ea typeface="+mj-ea"/>
                <a:cs typeface="+mj-cs"/>
              </a:rPr>
              <a:t>DEFINIÇÃO COMPETÊNCIAS TIME</a:t>
            </a:r>
            <a:endParaRPr lang="pt-BR" sz="24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89E7796-8EB1-487B-BCFC-448A4E6D06FD}"/>
              </a:ext>
            </a:extLst>
          </p:cNvPr>
          <p:cNvSpPr txBox="1"/>
          <p:nvPr/>
        </p:nvSpPr>
        <p:spPr>
          <a:xfrm>
            <a:off x="432046" y="1600135"/>
            <a:ext cx="113279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4. INTELIGÊNCIA EMOCIONAL E RESILIÊNCIA</a:t>
            </a:r>
          </a:p>
          <a:p>
            <a:endParaRPr lang="pt-BR" dirty="0"/>
          </a:p>
          <a:p>
            <a:r>
              <a:rPr lang="pt-BR" i="1" dirty="0"/>
              <a:t>Capacidade de identificar e lidar com as emoções e construir relacionamentos positivos. </a:t>
            </a:r>
            <a:endParaRPr lang="pt-BR" dirty="0"/>
          </a:p>
          <a:p>
            <a:r>
              <a:rPr lang="pt-BR" i="1" dirty="0"/>
              <a:t> </a:t>
            </a:r>
            <a:endParaRPr lang="pt-BR" dirty="0"/>
          </a:p>
          <a:p>
            <a:pPr marL="342900" lvl="0" indent="-342900" algn="just">
              <a:buFont typeface="+mj-lt"/>
              <a:buAutoNum type="arabicPeriod"/>
            </a:pPr>
            <a:r>
              <a:rPr lang="pt-BR" dirty="0"/>
              <a:t>Sabe manter a calma em situações de pressão.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pt-BR" dirty="0"/>
              <a:t>Sabe quando e  como se expressar ou frear suas próprias emoções, agindo com controle emocional.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pt-BR" dirty="0"/>
              <a:t>Enxerga os problemas como desafios e sabe encontrar as oportunidades por trás de cada um.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5049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38D70-C915-424A-A902-801E718B6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526" y="1587965"/>
            <a:ext cx="114752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700" dirty="0"/>
              <a:t>Nosso programa nasceu com o propósito de trazer reflexão, desenvolvimento profissional e pessoal para todos os colaboradores da EMPRESA através do </a:t>
            </a:r>
            <a:r>
              <a:rPr lang="pt-BR" sz="1700" b="1" dirty="0"/>
              <a:t>AUTOCONHECIMENTO E AUTORRESPONSABILIDADE</a:t>
            </a:r>
            <a:r>
              <a:rPr lang="pt-BR" sz="1700" dirty="0"/>
              <a:t>. Somos parceiros dessa jornada de desenvolvimento, mas quem é responsável por </a:t>
            </a:r>
            <a:r>
              <a:rPr lang="pt-BR" sz="1700" b="1" dirty="0"/>
              <a:t>chegar lá é você!</a:t>
            </a:r>
            <a:r>
              <a:rPr lang="pt-BR" sz="1700" dirty="0"/>
              <a:t> Através desse programa teremos a oportunidade de nos conhecer melhor e buscar caminhos melhores.</a:t>
            </a:r>
          </a:p>
          <a:p>
            <a:pPr marL="0" indent="0">
              <a:buNone/>
            </a:pPr>
            <a:r>
              <a:rPr lang="pt-BR" sz="1700" dirty="0"/>
              <a:t>Presenteamos nossos colaboradores com esse programa que é composto por 4 pilares superimportantes e essenciais. São eles:</a:t>
            </a:r>
          </a:p>
          <a:p>
            <a:pPr marL="0" indent="0">
              <a:buNone/>
            </a:pPr>
            <a:endParaRPr lang="pt-BR" sz="1700" dirty="0"/>
          </a:p>
          <a:p>
            <a:pPr lvl="0"/>
            <a:r>
              <a:rPr lang="pt-BR" sz="1700" dirty="0"/>
              <a:t>Avaliação Metodologia DISC</a:t>
            </a:r>
          </a:p>
          <a:p>
            <a:pPr lvl="0"/>
            <a:r>
              <a:rPr lang="pt-BR" sz="1700" dirty="0"/>
              <a:t>Avaliação de Competências - Soft Skills do profissional do futuro</a:t>
            </a:r>
          </a:p>
          <a:p>
            <a:pPr lvl="0"/>
            <a:r>
              <a:rPr lang="pt-BR" sz="1700" dirty="0"/>
              <a:t>Feedback Gestores e Liderados e RH + Devolutiva DISC</a:t>
            </a:r>
          </a:p>
          <a:p>
            <a:pPr lvl="0"/>
            <a:r>
              <a:rPr lang="pt-BR" sz="1700" dirty="0"/>
              <a:t>Construção do PDI (Plano de Desenvolvimento Individual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2A30635-1738-413D-A80A-18CF3F3F69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4921" y="706331"/>
            <a:ext cx="298562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>
                <a:solidFill>
                  <a:srgbClr val="FF6600"/>
                </a:solidFill>
                <a:latin typeface="+mj-lt"/>
                <a:ea typeface="+mj-ea"/>
                <a:cs typeface="+mj-cs"/>
              </a:rPr>
              <a:t>Objetivo do Programa</a:t>
            </a:r>
          </a:p>
        </p:txBody>
      </p:sp>
    </p:spTree>
    <p:extLst>
      <p:ext uri="{BB962C8B-B14F-4D97-AF65-F5344CB8AC3E}">
        <p14:creationId xmlns:p14="http://schemas.microsoft.com/office/powerpoint/2010/main" val="4086871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418CAF3-8787-4FC9-BB3E-3139F96B7280}"/>
              </a:ext>
            </a:extLst>
          </p:cNvPr>
          <p:cNvSpPr txBox="1"/>
          <p:nvPr/>
        </p:nvSpPr>
        <p:spPr>
          <a:xfrm>
            <a:off x="3258404" y="458087"/>
            <a:ext cx="441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DEFINIÇÃO COMPETÊNCIAS TIME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8D1BB5A-CF30-42F1-8C00-D522CB95E324}"/>
              </a:ext>
            </a:extLst>
          </p:cNvPr>
          <p:cNvSpPr txBox="1"/>
          <p:nvPr/>
        </p:nvSpPr>
        <p:spPr>
          <a:xfrm>
            <a:off x="403645" y="1606858"/>
            <a:ext cx="112071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b="1" dirty="0"/>
              <a:t>5. PENSAMENTO CRÍTICO E AUTOGESTÃO</a:t>
            </a:r>
          </a:p>
          <a:p>
            <a:r>
              <a:rPr lang="pt-BR" dirty="0"/>
              <a:t> </a:t>
            </a:r>
          </a:p>
          <a:p>
            <a:r>
              <a:rPr lang="pt-BR" i="1" dirty="0"/>
              <a:t>Capacidade de lidar com situações de vários tipos, vindas de fontes diversas, estabelecendo conexões  e tomada de decisão. </a:t>
            </a:r>
          </a:p>
          <a:p>
            <a:endParaRPr lang="pt-BR" i="1" dirty="0"/>
          </a:p>
          <a:p>
            <a:pPr marL="342900" lvl="0" indent="-342900">
              <a:buFont typeface="+mj-lt"/>
              <a:buAutoNum type="arabicPeriod"/>
            </a:pPr>
            <a:r>
              <a:rPr lang="pt-BR" dirty="0"/>
              <a:t>Identifica todos os vieses que formam suas crenças avaliando as fontes para chegar a uma conclusão tomando decisões rápidas e seguras.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dirty="0"/>
              <a:t>Toma consciência da importância de estar preparado e permanecer sempre informado.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dirty="0"/>
              <a:t>Trabalha com disciplina para avançar no desenvolvimento dos seus pensamentos e estratégias.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7744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EC2C477-D0C1-40E8-B221-45426915A3B7}"/>
              </a:ext>
            </a:extLst>
          </p:cNvPr>
          <p:cNvSpPr txBox="1"/>
          <p:nvPr/>
        </p:nvSpPr>
        <p:spPr>
          <a:xfrm>
            <a:off x="3258404" y="458087"/>
            <a:ext cx="441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DEFINIÇÃO COMPETÊNCIAS TIME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133FAF-7745-46DA-B1CA-2F63CB62CC8D}"/>
              </a:ext>
            </a:extLst>
          </p:cNvPr>
          <p:cNvSpPr txBox="1"/>
          <p:nvPr/>
        </p:nvSpPr>
        <p:spPr>
          <a:xfrm>
            <a:off x="329953" y="1633490"/>
            <a:ext cx="113900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b="1" dirty="0"/>
              <a:t>6. INOVAÇÃO E CRIATIVIDADE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Capacidade de pensar “fora da caixa”, explorar e colocar novas ideias em prática.</a:t>
            </a:r>
          </a:p>
          <a:p>
            <a:r>
              <a:rPr lang="pt-BR" dirty="0"/>
              <a:t> </a:t>
            </a:r>
          </a:p>
          <a:p>
            <a:pPr marL="342900" lvl="0" indent="-342900">
              <a:buFont typeface="+mj-lt"/>
              <a:buAutoNum type="arabicPeriod"/>
            </a:pPr>
            <a:endParaRPr lang="pt-BR" dirty="0"/>
          </a:p>
          <a:p>
            <a:pPr marL="342900" lvl="0" indent="-342900">
              <a:buFont typeface="+mj-lt"/>
              <a:buAutoNum type="arabicPeriod"/>
            </a:pPr>
            <a:r>
              <a:rPr lang="pt-BR" dirty="0"/>
              <a:t>Propõe ideias e soluções inovadoras e possíveis de executar e administra eventuais dificuldade para sua implantação.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dirty="0"/>
              <a:t>É hábil em adotar diferentes abordagens na solução de antigos problemas combinando ideias e conexões inusitadas. 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dirty="0"/>
              <a:t>É persistente na busca de novas soluções mesmo quando o caminho é longo e difícil.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2251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FF4341B-44E2-4A7C-82F3-7A344302AD01}"/>
              </a:ext>
            </a:extLst>
          </p:cNvPr>
          <p:cNvSpPr txBox="1"/>
          <p:nvPr/>
        </p:nvSpPr>
        <p:spPr>
          <a:xfrm>
            <a:off x="471054" y="1496740"/>
            <a:ext cx="112498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 startAt="7"/>
            </a:pPr>
            <a:r>
              <a:rPr lang="pt-BR" b="1" dirty="0"/>
              <a:t>APRENDIZAGEM ATIVA E PROATIVIDADE</a:t>
            </a:r>
          </a:p>
          <a:p>
            <a:r>
              <a:rPr lang="pt-BR" dirty="0"/>
              <a:t> </a:t>
            </a:r>
          </a:p>
          <a:p>
            <a:r>
              <a:rPr lang="pt-BR" i="1" dirty="0"/>
              <a:t>Capacidade de ter iniciativa e entusiasmo na busca de aprendizagem e autodesenvolvimento em sua área de atuação, colocando em prática o aprendido.</a:t>
            </a:r>
          </a:p>
          <a:p>
            <a:endParaRPr lang="pt-BR" dirty="0"/>
          </a:p>
          <a:p>
            <a:pPr marL="342900" lvl="0" indent="-342900">
              <a:buAutoNum type="arabicPeriod"/>
            </a:pPr>
            <a:r>
              <a:rPr lang="pt-BR" dirty="0"/>
              <a:t>Assume trabalhos que exijam aprofundamento de seus conhecimentos, estudando e consultando pessoas e recursos disponíveis dentro da EMPRESA.</a:t>
            </a:r>
          </a:p>
          <a:p>
            <a:pPr marL="342900" lvl="0" indent="-342900">
              <a:buAutoNum type="arabicPeriod"/>
            </a:pPr>
            <a:r>
              <a:rPr lang="pt-BR" dirty="0"/>
              <a:t>Atua de maneira mais ativa, participando de debates, desafios e atividades que estilam o trabalho em equipe.</a:t>
            </a:r>
          </a:p>
          <a:p>
            <a:pPr marL="342900" lvl="0" indent="-342900">
              <a:buAutoNum type="arabicPeriod"/>
            </a:pPr>
            <a:r>
              <a:rPr lang="pt-BR" dirty="0"/>
              <a:t>É engajado e engaja as pessoas assumindo responsabilidade em relação a sua própria aprendizagem sem depender dos outros. </a:t>
            </a:r>
          </a:p>
          <a:p>
            <a:pPr lvl="0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82988E0-0C26-4388-A49E-C4D63991F135}"/>
              </a:ext>
            </a:extLst>
          </p:cNvPr>
          <p:cNvSpPr txBox="1"/>
          <p:nvPr/>
        </p:nvSpPr>
        <p:spPr>
          <a:xfrm>
            <a:off x="3258404" y="458087"/>
            <a:ext cx="441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DEFINIÇÃO COMPETÊNCIAS TIME</a:t>
            </a:r>
          </a:p>
        </p:txBody>
      </p:sp>
    </p:spTree>
    <p:extLst>
      <p:ext uri="{BB962C8B-B14F-4D97-AF65-F5344CB8AC3E}">
        <p14:creationId xmlns:p14="http://schemas.microsoft.com/office/powerpoint/2010/main" val="1165086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54D5EC1-2EB4-4ACF-99A9-7CB064BC0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519429">
            <a:off x="1837710" y="377938"/>
            <a:ext cx="1649812" cy="1549444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4C97079D-0220-4334-B1D3-3FA8BAC2CC14}"/>
              </a:ext>
            </a:extLst>
          </p:cNvPr>
          <p:cNvSpPr/>
          <p:nvPr/>
        </p:nvSpPr>
        <p:spPr>
          <a:xfrm>
            <a:off x="3497803" y="777359"/>
            <a:ext cx="77590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dirty="0">
                <a:solidFill>
                  <a:srgbClr val="FF784C"/>
                </a:solidFill>
                <a:latin typeface="Mali"/>
              </a:rPr>
              <a:t>Desvendando a Autogestão</a:t>
            </a:r>
            <a:endParaRPr lang="pt-BR" sz="4800" dirty="0">
              <a:latin typeface="Mali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C00C60C-6996-4BE3-872F-D2F7DEEC233C}"/>
              </a:ext>
            </a:extLst>
          </p:cNvPr>
          <p:cNvSpPr/>
          <p:nvPr/>
        </p:nvSpPr>
        <p:spPr>
          <a:xfrm>
            <a:off x="400050" y="2053054"/>
            <a:ext cx="11218343" cy="4668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400" dirty="0">
                <a:latin typeface="Mali"/>
                <a:ea typeface="Calibri" panose="020F0502020204030204" pitchFamily="34" charset="0"/>
                <a:cs typeface="Times New Roman" panose="02020603050405020304" pitchFamily="18" charset="0"/>
              </a:rPr>
              <a:t>Olá pessoal,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400" dirty="0">
                <a:latin typeface="Mali"/>
                <a:ea typeface="Calibri" panose="020F0502020204030204" pitchFamily="34" charset="0"/>
                <a:cs typeface="Times New Roman" panose="02020603050405020304" pitchFamily="18" charset="0"/>
              </a:rPr>
              <a:t>No dia </a:t>
            </a:r>
            <a:r>
              <a:rPr lang="pt-BR" sz="1400" b="1" dirty="0">
                <a:latin typeface="Mali"/>
                <a:ea typeface="Calibri" panose="020F0502020204030204" pitchFamily="34" charset="0"/>
                <a:cs typeface="Times New Roman" panose="02020603050405020304" pitchFamily="18" charset="0"/>
              </a:rPr>
              <a:t>XX/XX às 16h00</a:t>
            </a:r>
            <a:r>
              <a:rPr lang="pt-BR" sz="1400" dirty="0">
                <a:latin typeface="Mali"/>
                <a:ea typeface="Calibri" panose="020F0502020204030204" pitchFamily="34" charset="0"/>
                <a:cs typeface="Times New Roman" panose="02020603050405020304" pitchFamily="18" charset="0"/>
              </a:rPr>
              <a:t> teremos um encontro muito especial. Será a abertura do programa “</a:t>
            </a:r>
            <a:r>
              <a:rPr lang="pt-BR" sz="1400" b="1" dirty="0">
                <a:latin typeface="Mali"/>
                <a:ea typeface="Calibri" panose="020F0502020204030204" pitchFamily="34" charset="0"/>
                <a:cs typeface="Times New Roman" panose="02020603050405020304" pitchFamily="18" charset="0"/>
              </a:rPr>
              <a:t>Desvendando a Autogestão</a:t>
            </a:r>
            <a:r>
              <a:rPr lang="pt-BR" sz="1400" dirty="0">
                <a:latin typeface="Mali"/>
                <a:ea typeface="Calibri" panose="020F0502020204030204" pitchFamily="34" charset="0"/>
                <a:cs typeface="Times New Roman" panose="02020603050405020304" pitchFamily="18" charset="0"/>
              </a:rPr>
              <a:t>”.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400" dirty="0">
                <a:latin typeface="Mali"/>
                <a:ea typeface="Calibri" panose="020F0502020204030204" pitchFamily="34" charset="0"/>
                <a:cs typeface="Times New Roman" panose="02020603050405020304" pitchFamily="18" charset="0"/>
              </a:rPr>
              <a:t>Este programa nasceu com o propósito de trazer reflexão, desenvolvimento profissional e pessoal para todos os colaboradores da </a:t>
            </a:r>
            <a:r>
              <a:rPr lang="pt-BR" sz="1400" b="1" dirty="0">
                <a:latin typeface="Mali"/>
                <a:ea typeface="Calibri" panose="020F0502020204030204" pitchFamily="34" charset="0"/>
                <a:cs typeface="Times New Roman" panose="02020603050405020304" pitchFamily="18" charset="0"/>
              </a:rPr>
              <a:t>EMPRESA </a:t>
            </a:r>
            <a:r>
              <a:rPr lang="pt-BR" sz="1400" dirty="0">
                <a:latin typeface="Mali"/>
                <a:ea typeface="Calibri" panose="020F0502020204030204" pitchFamily="34" charset="0"/>
                <a:cs typeface="Times New Roman" panose="02020603050405020304" pitchFamily="18" charset="0"/>
              </a:rPr>
              <a:t>através do </a:t>
            </a:r>
            <a:r>
              <a:rPr lang="pt-BR" sz="1400" b="1" dirty="0">
                <a:latin typeface="Mali"/>
                <a:ea typeface="Calibri" panose="020F0502020204030204" pitchFamily="34" charset="0"/>
                <a:cs typeface="Times New Roman" panose="02020603050405020304" pitchFamily="18" charset="0"/>
              </a:rPr>
              <a:t>AUTOCONHECIMENTO E AUTORRESPONSABILIDADE</a:t>
            </a:r>
            <a:r>
              <a:rPr lang="pt-BR" sz="1400" dirty="0">
                <a:latin typeface="Mali"/>
                <a:ea typeface="Calibri" panose="020F0502020204030204" pitchFamily="34" charset="0"/>
                <a:cs typeface="Times New Roman" panose="02020603050405020304" pitchFamily="18" charset="0"/>
              </a:rPr>
              <a:t>. Somos parceiros dessa jornada de desenvolvimento, mas entendemos que quem são os responsáveis por </a:t>
            </a:r>
            <a:r>
              <a:rPr lang="pt-BR" sz="1400" b="1" dirty="0">
                <a:latin typeface="Mali"/>
                <a:ea typeface="Calibri" panose="020F0502020204030204" pitchFamily="34" charset="0"/>
                <a:cs typeface="Times New Roman" panose="02020603050405020304" pitchFamily="18" charset="0"/>
              </a:rPr>
              <a:t>chegar lá, são vocês!</a:t>
            </a:r>
            <a:r>
              <a:rPr lang="pt-BR" sz="1400" dirty="0">
                <a:latin typeface="Mali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400" dirty="0">
                <a:latin typeface="Mali"/>
                <a:ea typeface="Calibri" panose="020F0502020204030204" pitchFamily="34" charset="0"/>
                <a:cs typeface="Times New Roman" panose="02020603050405020304" pitchFamily="18" charset="0"/>
              </a:rPr>
              <a:t>Através desse programa teremos a oportunidade de nos conhecermos melhor, buscar caminhos melhores através de ferramentas que nós da EMPRESA elaboramos para apoiá-los nesta jornada de “autogestão”.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400" dirty="0">
                <a:latin typeface="Mali"/>
                <a:ea typeface="Calibri" panose="020F0502020204030204" pitchFamily="34" charset="0"/>
                <a:cs typeface="Times New Roman" panose="02020603050405020304" pitchFamily="18" charset="0"/>
              </a:rPr>
              <a:t>Estamos presenteando nossos colaboradores com esse programa que é composto por 4 pilares </a:t>
            </a:r>
            <a:r>
              <a:rPr lang="pt-BR" sz="1400" b="1" dirty="0">
                <a:latin typeface="Mali"/>
                <a:ea typeface="Calibri" panose="020F0502020204030204" pitchFamily="34" charset="0"/>
                <a:cs typeface="Times New Roman" panose="02020603050405020304" pitchFamily="18" charset="0"/>
              </a:rPr>
              <a:t>superimportantes e essenciais</a:t>
            </a:r>
            <a:r>
              <a:rPr lang="pt-BR" sz="1400" dirty="0">
                <a:latin typeface="Mali"/>
                <a:ea typeface="Calibri" panose="020F0502020204030204" pitchFamily="34" charset="0"/>
                <a:cs typeface="Times New Roman" panose="02020603050405020304" pitchFamily="18" charset="0"/>
              </a:rPr>
              <a:t>. São eles:</a:t>
            </a:r>
          </a:p>
          <a:p>
            <a:pPr marL="342900" lvl="0" indent="-342900" algn="ctr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1400" dirty="0">
                <a:latin typeface="Mali"/>
                <a:ea typeface="Calibri" panose="020F0502020204030204" pitchFamily="34" charset="0"/>
                <a:cs typeface="Times New Roman" panose="02020603050405020304" pitchFamily="18" charset="0"/>
              </a:rPr>
              <a:t>Avaliação Metodologia DISC</a:t>
            </a:r>
          </a:p>
          <a:p>
            <a:pPr marL="342900" lvl="0" indent="-342900" algn="ctr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1400" dirty="0">
                <a:latin typeface="Mali"/>
                <a:ea typeface="Calibri" panose="020F0502020204030204" pitchFamily="34" charset="0"/>
                <a:cs typeface="Times New Roman" panose="02020603050405020304" pitchFamily="18" charset="0"/>
              </a:rPr>
              <a:t>Avaliação de Competências - Soft Skills do profissional do futuro</a:t>
            </a:r>
          </a:p>
          <a:p>
            <a:pPr marL="342900" lvl="0" indent="-342900" algn="ctr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1400" dirty="0">
                <a:latin typeface="Mali"/>
                <a:ea typeface="Calibri" panose="020F0502020204030204" pitchFamily="34" charset="0"/>
                <a:cs typeface="Times New Roman" panose="02020603050405020304" pitchFamily="18" charset="0"/>
              </a:rPr>
              <a:t>Feedback Gestores e Liderados e RH + Devolutiva DISC</a:t>
            </a:r>
          </a:p>
          <a:p>
            <a:pPr marL="342900" lvl="0" indent="-342900" algn="ctr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1400" dirty="0">
                <a:latin typeface="Mali"/>
                <a:ea typeface="Calibri" panose="020F0502020204030204" pitchFamily="34" charset="0"/>
                <a:cs typeface="Times New Roman" panose="02020603050405020304" pitchFamily="18" charset="0"/>
              </a:rPr>
              <a:t>Construção do PDI (Plano de Desenvolvimento Individual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400" dirty="0">
                <a:latin typeface="Mali"/>
                <a:ea typeface="Calibri" panose="020F0502020204030204" pitchFamily="34" charset="0"/>
                <a:cs typeface="Times New Roman" panose="02020603050405020304" pitchFamily="18" charset="0"/>
              </a:rPr>
              <a:t>Vamos caminhar juntos nesta jornada de reflexão, aprendizados e muito autoconhecimento?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400" dirty="0">
                <a:latin typeface="Mali"/>
                <a:ea typeface="Calibri" panose="020F0502020204030204" pitchFamily="34" charset="0"/>
                <a:cs typeface="Times New Roman" panose="02020603050405020304" pitchFamily="18" charset="0"/>
              </a:rPr>
              <a:t>Esperamos todos vocês!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400" dirty="0">
                <a:latin typeface="Mali"/>
                <a:ea typeface="Calibri" panose="020F0502020204030204" pitchFamily="34" charset="0"/>
                <a:cs typeface="Times New Roman" panose="02020603050405020304" pitchFamily="18" charset="0"/>
              </a:rPr>
              <a:t>Até lá...</a:t>
            </a:r>
          </a:p>
        </p:txBody>
      </p:sp>
    </p:spTree>
    <p:extLst>
      <p:ext uri="{BB962C8B-B14F-4D97-AF65-F5344CB8AC3E}">
        <p14:creationId xmlns:p14="http://schemas.microsoft.com/office/powerpoint/2010/main" val="599087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F630AE-9664-425F-8C98-396337478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399" y="1182310"/>
            <a:ext cx="11293202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1700" dirty="0"/>
              <a:t>É uma metodologia que nos ajuda no autoconhecimento e também a  </a:t>
            </a:r>
            <a:r>
              <a:rPr lang="pt-BR" sz="1700" b="1" dirty="0"/>
              <a:t>conhecer mais sobre o comportamento humano (conhecer nossos pontos fortes e oportunidades de melhoria)</a:t>
            </a:r>
            <a:r>
              <a:rPr lang="pt-BR" sz="1700" dirty="0"/>
              <a:t>. Através de uma ferramenta  de </a:t>
            </a:r>
            <a:r>
              <a:rPr lang="pt-BR" sz="1700" b="1" dirty="0"/>
              <a:t>avaliação comportamental </a:t>
            </a:r>
            <a:r>
              <a:rPr lang="pt-BR" sz="1700" dirty="0"/>
              <a:t>nos ajuda a identificar </a:t>
            </a:r>
            <a:r>
              <a:rPr lang="pt-BR" sz="1700" b="1" dirty="0"/>
              <a:t>perfis dominantes em uma determinada pessoa </a:t>
            </a:r>
            <a:r>
              <a:rPr lang="pt-BR" sz="1700" dirty="0"/>
              <a:t>e como isso influencia em suas relações interpessoais e tomadas de decisão.</a:t>
            </a:r>
          </a:p>
          <a:p>
            <a:pPr marL="0" indent="0" algn="just">
              <a:buNone/>
            </a:pPr>
            <a:r>
              <a:rPr lang="pt-BR" sz="1700" dirty="0"/>
              <a:t>O método DISC compreende que existem quatro perfis de comportamentos que predomina entre os indivíduos: dominância (executor), influência (comunicador), estabilidade (planejador) e conformidade (analista). Essa teoria foi desenvolvida a partir de estudos do Dr. William </a:t>
            </a:r>
            <a:r>
              <a:rPr lang="pt-BR" sz="1700" dirty="0" err="1"/>
              <a:t>Moulton</a:t>
            </a:r>
            <a:r>
              <a:rPr lang="pt-BR" sz="1700" dirty="0"/>
              <a:t> </a:t>
            </a:r>
            <a:r>
              <a:rPr lang="pt-BR" sz="1700" dirty="0" err="1"/>
              <a:t>Martson</a:t>
            </a:r>
            <a:r>
              <a:rPr lang="pt-BR" sz="1700" dirty="0"/>
              <a:t>, um psicólogo americano que buscava  compreender como o ambiente impacta a percepção das pessoas. A teoria que </a:t>
            </a:r>
            <a:r>
              <a:rPr lang="pt-BR" sz="1700" dirty="0" err="1"/>
              <a:t>Martson</a:t>
            </a:r>
            <a:r>
              <a:rPr lang="pt-BR" sz="1700" dirty="0"/>
              <a:t> é uma evolução de todos os estudos realizados desde a antiguidade até a medicina mais moderna. </a:t>
            </a:r>
            <a:r>
              <a:rPr lang="pt-BR" sz="1700" dirty="0" err="1"/>
              <a:t>Martson</a:t>
            </a:r>
            <a:r>
              <a:rPr lang="pt-BR" sz="1700" dirty="0"/>
              <a:t> leva em consideração o peso de pressões internas e externas na tomada de decisões do indivíduo. 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7F823642-0EE9-4BFE-8F7C-E020C21C1A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97156" y="416044"/>
            <a:ext cx="510524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>
                <a:solidFill>
                  <a:srgbClr val="FF6600"/>
                </a:solidFill>
                <a:latin typeface="+mj-lt"/>
                <a:ea typeface="+mj-ea"/>
                <a:cs typeface="+mj-cs"/>
              </a:rPr>
              <a:t>Mas vamos lá, o que é Avaliação DISC?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A5AB409-9BF6-46A5-AD31-16E98A1B4F5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30" y="4011176"/>
            <a:ext cx="6287170" cy="24307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41BD573-E6F8-4BB0-A7E6-D1F542BCD921}"/>
              </a:ext>
            </a:extLst>
          </p:cNvPr>
          <p:cNvSpPr txBox="1"/>
          <p:nvPr/>
        </p:nvSpPr>
        <p:spPr>
          <a:xfrm>
            <a:off x="8302401" y="4323425"/>
            <a:ext cx="30255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FF6600"/>
                </a:solidFill>
                <a:latin typeface="Neo Sans Std Light (Títulos)"/>
              </a:rPr>
              <a:t>97% de confiabilidade – certificações da USP e UFMG</a:t>
            </a:r>
          </a:p>
        </p:txBody>
      </p:sp>
    </p:spTree>
    <p:extLst>
      <p:ext uri="{BB962C8B-B14F-4D97-AF65-F5344CB8AC3E}">
        <p14:creationId xmlns:p14="http://schemas.microsoft.com/office/powerpoint/2010/main" val="2698073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2AF3D42-9DB7-467E-80B5-EEC9E76255EE}"/>
              </a:ext>
            </a:extLst>
          </p:cNvPr>
          <p:cNvSpPr txBox="1"/>
          <p:nvPr/>
        </p:nvSpPr>
        <p:spPr>
          <a:xfrm>
            <a:off x="874718" y="3351191"/>
            <a:ext cx="3664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6600"/>
                </a:solidFill>
                <a:latin typeface="+mj-lt"/>
                <a:ea typeface="+mj-ea"/>
                <a:cs typeface="+mj-cs"/>
              </a:rPr>
              <a:t>Competências da Liderança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98E09BC1-6CF2-42B7-8996-DA99291C8B3A}"/>
              </a:ext>
            </a:extLst>
          </p:cNvPr>
          <p:cNvSpPr/>
          <p:nvPr/>
        </p:nvSpPr>
        <p:spPr>
          <a:xfrm>
            <a:off x="664669" y="3941022"/>
            <a:ext cx="4333460" cy="26811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pt-BR" sz="1500" b="1" dirty="0">
                <a:latin typeface="Selawik Light (Corpo)"/>
                <a:ea typeface="Calibri" panose="020F0502020204030204" pitchFamily="34" charset="0"/>
                <a:cs typeface="Times New Roman" panose="02020603050405020304" pitchFamily="18" charset="0"/>
              </a:rPr>
              <a:t>COMUNICAÇÃO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500" b="1" dirty="0"/>
              <a:t>EMPATIA E INTEGRIDADE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500" b="1" dirty="0"/>
              <a:t>INTELIGÊNCIA EMOCIONAL E RESILIÊNCIA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500" b="1" dirty="0"/>
              <a:t>COLABORAÇÃO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500" b="1" dirty="0"/>
              <a:t>INOVAÇÃO E CRIATIVIDADE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500" b="1" dirty="0"/>
              <a:t>GESTÃO DE PESSOAS E LIDERANÇA HUMANIZADA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500" b="1" dirty="0"/>
              <a:t>PENSAMENTO CRÍTICO E AUTOGESTÃO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500" b="1" dirty="0"/>
              <a:t>APRENDIZAGEM CRÍTICA, ANALÍTICA E INSPIRADORA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1500" b="1" dirty="0"/>
          </a:p>
          <a:p>
            <a:endParaRPr lang="pt-BR" b="1" dirty="0">
              <a:latin typeface="Selawik Light (Corpo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15C3C28-16F7-4ED6-ACFA-D25931ED987C}"/>
              </a:ext>
            </a:extLst>
          </p:cNvPr>
          <p:cNvSpPr txBox="1"/>
          <p:nvPr/>
        </p:nvSpPr>
        <p:spPr>
          <a:xfrm>
            <a:off x="5869494" y="3351191"/>
            <a:ext cx="3086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6600"/>
                </a:solidFill>
                <a:latin typeface="+mj-lt"/>
                <a:ea typeface="+mj-ea"/>
                <a:cs typeface="+mj-cs"/>
              </a:rPr>
              <a:t>Competências do Time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2FA76CED-A935-4351-84CC-B9984B9D1E11}"/>
              </a:ext>
            </a:extLst>
          </p:cNvPr>
          <p:cNvSpPr/>
          <p:nvPr/>
        </p:nvSpPr>
        <p:spPr>
          <a:xfrm>
            <a:off x="5610686" y="3997184"/>
            <a:ext cx="4429959" cy="25688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lvl="0" indent="-342900">
              <a:buFont typeface="+mj-lt"/>
              <a:buAutoNum type="arabicPeriod"/>
            </a:pPr>
            <a:r>
              <a:rPr lang="pt-BR" sz="1500" b="1" dirty="0"/>
              <a:t>ADAPTABILIDADE E FLEXIBILIZAÇÃO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500" b="1" dirty="0"/>
              <a:t>RESOLUÇÃO DE PROBLEMAS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500" b="1" dirty="0"/>
              <a:t>COMUNICAÇÃO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500" b="1" dirty="0"/>
              <a:t>INTELIGÊNCIA EMOCIONAL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500" b="1" dirty="0"/>
              <a:t>PENSAMENTO CRÍTICO E AUTOGESTÃO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500" b="1" dirty="0"/>
              <a:t>INOVAÇÃO E CRIATIVIDADE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500" b="1" dirty="0"/>
              <a:t>APRENDIZAGEM ATIVA E PROATIVIDADE</a:t>
            </a:r>
          </a:p>
          <a:p>
            <a:endParaRPr lang="pt-BR" b="1" dirty="0"/>
          </a:p>
          <a:p>
            <a:pPr algn="ctr"/>
            <a:endParaRPr lang="pt-BR" b="1" dirty="0">
              <a:latin typeface="Selawik Light (Corpo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0BF73A1-FEB2-4C60-BF45-15FE4A62F839}"/>
              </a:ext>
            </a:extLst>
          </p:cNvPr>
          <p:cNvSpPr/>
          <p:nvPr/>
        </p:nvSpPr>
        <p:spPr>
          <a:xfrm>
            <a:off x="-177554" y="901014"/>
            <a:ext cx="11913833" cy="2630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>
              <a:lnSpc>
                <a:spcPct val="107000"/>
              </a:lnSpc>
              <a:spcAft>
                <a:spcPts val="0"/>
              </a:spcAft>
            </a:pPr>
            <a:r>
              <a:rPr lang="pt-BR" sz="1700" dirty="0">
                <a:latin typeface="Selawik Light (Corpo)"/>
                <a:ea typeface="Calibri" panose="020F0502020204030204" pitchFamily="34" charset="0"/>
                <a:cs typeface="Times New Roman" panose="02020603050405020304" pitchFamily="18" charset="0"/>
              </a:rPr>
              <a:t>Competências são, em essência, um repertório de comportamentos derivados de conhecimentos, capacidades e habilidades. Ou seja, podemos entender as competências pela soma de conhecimentos e habilidades e adquirimos ao longo da nossa vida. </a:t>
            </a:r>
          </a:p>
          <a:p>
            <a:pPr marL="457200" algn="just">
              <a:lnSpc>
                <a:spcPct val="107000"/>
              </a:lnSpc>
              <a:spcAft>
                <a:spcPts val="0"/>
              </a:spcAft>
            </a:pPr>
            <a:r>
              <a:rPr lang="pt-BR" sz="1700" dirty="0">
                <a:latin typeface="Selawik Light (Corpo)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457200" algn="just">
              <a:lnSpc>
                <a:spcPct val="107000"/>
              </a:lnSpc>
              <a:spcAft>
                <a:spcPts val="0"/>
              </a:spcAft>
            </a:pPr>
            <a:r>
              <a:rPr lang="pt-BR" sz="1700" dirty="0">
                <a:latin typeface="Selawik Light (Corpo)"/>
                <a:ea typeface="Calibri" panose="020F0502020204030204" pitchFamily="34" charset="0"/>
                <a:cs typeface="Times New Roman" panose="02020603050405020304" pitchFamily="18" charset="0"/>
              </a:rPr>
              <a:t>Nossas competências foram baseadas nas Soft Skills do profissional do futuro e também em tudo aquilo que acreditamos ser nossa cultura. </a:t>
            </a:r>
          </a:p>
          <a:p>
            <a:pPr marL="457200" algn="just">
              <a:lnSpc>
                <a:spcPct val="107000"/>
              </a:lnSpc>
              <a:spcAft>
                <a:spcPts val="0"/>
              </a:spcAft>
            </a:pPr>
            <a:r>
              <a:rPr lang="pt-BR" sz="1700" dirty="0">
                <a:latin typeface="Selawik Light (Corpo)"/>
                <a:ea typeface="Calibri" panose="020F0502020204030204" pitchFamily="34" charset="0"/>
                <a:cs typeface="Times New Roman" panose="02020603050405020304" pitchFamily="18" charset="0"/>
              </a:rPr>
              <a:t>O que iremos avaliar não é o grau de domínio/prática de uma competência e sim o quanto cada pessoa desempenhou essas competências nos últimos 6 meses.</a:t>
            </a: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pt-BR" sz="1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7" name="Título 3">
            <a:extLst>
              <a:ext uri="{FF2B5EF4-FFF2-40B4-BE49-F238E27FC236}">
                <a16:creationId xmlns:a16="http://schemas.microsoft.com/office/drawing/2014/main" id="{1F98D954-0ED2-4A0E-8E8F-2A2E52081B3E}"/>
              </a:ext>
            </a:extLst>
          </p:cNvPr>
          <p:cNvSpPr txBox="1">
            <a:spLocks/>
          </p:cNvSpPr>
          <p:nvPr/>
        </p:nvSpPr>
        <p:spPr>
          <a:xfrm>
            <a:off x="3608861" y="291955"/>
            <a:ext cx="400366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b="1" dirty="0">
                <a:solidFill>
                  <a:srgbClr val="FF6600"/>
                </a:solidFill>
              </a:rPr>
              <a:t>Mas o que são competências?</a:t>
            </a:r>
          </a:p>
        </p:txBody>
      </p:sp>
    </p:spTree>
    <p:extLst>
      <p:ext uri="{BB962C8B-B14F-4D97-AF65-F5344CB8AC3E}">
        <p14:creationId xmlns:p14="http://schemas.microsoft.com/office/powerpoint/2010/main" val="3607287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0BC9017-5457-419E-B6DC-A9288D2AECBD}"/>
              </a:ext>
            </a:extLst>
          </p:cNvPr>
          <p:cNvSpPr/>
          <p:nvPr/>
        </p:nvSpPr>
        <p:spPr>
          <a:xfrm>
            <a:off x="594804" y="1007087"/>
            <a:ext cx="11034944" cy="4455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900" b="1" dirty="0">
                <a:latin typeface="Selawik Light (Corpo)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900" dirty="0">
              <a:latin typeface="Selawik Light (Corpo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900" dirty="0">
                <a:latin typeface="Selawik Light (Corpo)"/>
                <a:ea typeface="Calibri" panose="020F0502020204030204" pitchFamily="34" charset="0"/>
                <a:cs typeface="Times New Roman" panose="02020603050405020304" pitchFamily="18" charset="0"/>
              </a:rPr>
              <a:t>O Feedback será nossa ferramenta de comunicação para essa jornada de autodesenvolvimento. O RH organizará uma agenda de encontros entre os líderes/liderados, nesse encontro será discutido sobre as avaliações das competências, resultados, missões e projetos futuros.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900" dirty="0">
                <a:latin typeface="Selawik Light (Corpo)"/>
                <a:ea typeface="Calibri" panose="020F0502020204030204" pitchFamily="34" charset="0"/>
                <a:cs typeface="Times New Roman" panose="02020603050405020304" pitchFamily="18" charset="0"/>
              </a:rPr>
              <a:t>Na devolutiva do DISC você terá uma encontro com o RH para um despertar de autoconhecimento e visões de futuro, conhecer seus pontos fortes e oportunidades de melhoria a nível comportamental. O RH organizará uma agenda individual de encontros com cada colaborador para essa devolutiva.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900" dirty="0">
                <a:latin typeface="Selawik Light (Corpo)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900" dirty="0">
              <a:solidFill>
                <a:srgbClr val="FF6600"/>
              </a:solidFill>
              <a:latin typeface="Selawik Light (Corpo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solidFill>
                  <a:srgbClr val="FF6600"/>
                </a:solidFill>
                <a:latin typeface="Neo Sans Std Light (Títulos)"/>
              </a:rPr>
              <a:t>O que é PDI (Plano de Desenvolvimento Individual)?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1900" dirty="0">
              <a:latin typeface="Selawik Light (Corpo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900" dirty="0">
                <a:latin typeface="Selawik Light (Corpo)"/>
                <a:ea typeface="Calibri" panose="020F0502020204030204" pitchFamily="34" charset="0"/>
                <a:cs typeface="Times New Roman" panose="02020603050405020304" pitchFamily="18" charset="0"/>
              </a:rPr>
              <a:t>Esta será a etapa do seu caminhar, um check in de performance para sua jornada de autodesenvolvimento. Com todas as etapas anteriores é possível construirmos juntos ações de oportunidades de melhorias.</a:t>
            </a:r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BEF286C4-B6BA-4328-9AFE-66C89ACE9622}"/>
              </a:ext>
            </a:extLst>
          </p:cNvPr>
          <p:cNvSpPr txBox="1">
            <a:spLocks/>
          </p:cNvSpPr>
          <p:nvPr/>
        </p:nvSpPr>
        <p:spPr>
          <a:xfrm>
            <a:off x="562252" y="794721"/>
            <a:ext cx="49019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b="1" dirty="0">
                <a:solidFill>
                  <a:srgbClr val="FF6600"/>
                </a:solidFill>
              </a:rPr>
              <a:t>O que é feedback e Devolução DISC? </a:t>
            </a:r>
          </a:p>
        </p:txBody>
      </p:sp>
    </p:spTree>
    <p:extLst>
      <p:ext uri="{BB962C8B-B14F-4D97-AF65-F5344CB8AC3E}">
        <p14:creationId xmlns:p14="http://schemas.microsoft.com/office/powerpoint/2010/main" val="3898930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CBCAEF1-3B48-4FD9-9AAC-64DB76FF36DF}"/>
              </a:ext>
            </a:extLst>
          </p:cNvPr>
          <p:cNvSpPr txBox="1"/>
          <p:nvPr/>
        </p:nvSpPr>
        <p:spPr>
          <a:xfrm>
            <a:off x="1073426" y="1027043"/>
            <a:ext cx="2045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6600"/>
                </a:solidFill>
                <a:latin typeface="+mj-lt"/>
                <a:ea typeface="+mj-ea"/>
                <a:cs typeface="+mj-cs"/>
              </a:rPr>
              <a:t>Etapas e Datas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BAB7F888-292A-4F42-A5E7-B6A4EF6E2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571006"/>
              </p:ext>
            </p:extLst>
          </p:nvPr>
        </p:nvGraphicFramePr>
        <p:xfrm>
          <a:off x="1179444" y="1740083"/>
          <a:ext cx="9086574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3478">
                  <a:extLst>
                    <a:ext uri="{9D8B030D-6E8A-4147-A177-3AD203B41FA5}">
                      <a16:colId xmlns:a16="http://schemas.microsoft.com/office/drawing/2014/main" val="748587420"/>
                    </a:ext>
                  </a:extLst>
                </a:gridCol>
                <a:gridCol w="3123096">
                  <a:extLst>
                    <a:ext uri="{9D8B030D-6E8A-4147-A177-3AD203B41FA5}">
                      <a16:colId xmlns:a16="http://schemas.microsoft.com/office/drawing/2014/main" val="1081239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Atividade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066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1. Análise de Inventário de Perfil (DISC)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Junho/2024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961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2. Autoavaliação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Junho/2024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252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3. Avaliação 180C°</a:t>
                      </a:r>
                    </a:p>
                    <a:p>
                      <a:r>
                        <a:rPr lang="pt-BR" dirty="0"/>
                        <a:t>(líderes </a:t>
                      </a:r>
                      <a:r>
                        <a:rPr lang="pt-BR" dirty="0">
                          <a:sym typeface="Wingdings" panose="05000000000000000000" pitchFamily="2" charset="2"/>
                        </a:rPr>
                        <a:t> liderados + liderados  líderes)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Julho e Agosto /2024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271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4. Reuniões de feedback (devolutivas com gestor e RH) e devolutivas DISC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Setembro e Outubro/2024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994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5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D1456AC1-6640-475E-AA8D-1FA6F61480EF}"/>
              </a:ext>
            </a:extLst>
          </p:cNvPr>
          <p:cNvSpPr txBox="1"/>
          <p:nvPr/>
        </p:nvSpPr>
        <p:spPr>
          <a:xfrm>
            <a:off x="4207243" y="2305429"/>
            <a:ext cx="3153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>
                <a:solidFill>
                  <a:srgbClr val="FF6600"/>
                </a:solidFill>
                <a:latin typeface="+mj-lt"/>
                <a:ea typeface="+mj-ea"/>
                <a:cs typeface="+mj-cs"/>
              </a:rPr>
              <a:t>DÚVIDAS?</a:t>
            </a:r>
          </a:p>
        </p:txBody>
      </p:sp>
    </p:spTree>
    <p:extLst>
      <p:ext uri="{BB962C8B-B14F-4D97-AF65-F5344CB8AC3E}">
        <p14:creationId xmlns:p14="http://schemas.microsoft.com/office/powerpoint/2010/main" val="3029794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B329D1E-C641-4634-8C4E-37862DCD9A7B}"/>
              </a:ext>
            </a:extLst>
          </p:cNvPr>
          <p:cNvSpPr/>
          <p:nvPr/>
        </p:nvSpPr>
        <p:spPr>
          <a:xfrm>
            <a:off x="412164" y="1594979"/>
            <a:ext cx="11226461" cy="3635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  <a:tabLst>
                <a:tab pos="4762500" algn="l"/>
              </a:tabLst>
            </a:pPr>
            <a:r>
              <a:rPr lang="pt-BR" b="1" dirty="0">
                <a:latin typeface="Selawik Light (Corpo)"/>
                <a:ea typeface="Calibri" panose="020F0502020204030204" pitchFamily="34" charset="0"/>
                <a:cs typeface="Times New Roman" panose="02020603050405020304" pitchFamily="18" charset="0"/>
              </a:rPr>
              <a:t>COMUNICAÇÃO 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4762500" algn="l"/>
              </a:tabLst>
            </a:pPr>
            <a:r>
              <a:rPr lang="pt-BR" i="1" dirty="0">
                <a:latin typeface="Selawik Light (Corpo)"/>
                <a:ea typeface="Calibri" panose="020F0502020204030204" pitchFamily="34" charset="0"/>
                <a:cs typeface="Times New Roman" panose="02020603050405020304" pitchFamily="18" charset="0"/>
              </a:rPr>
              <a:t>Capacidade para interagir com as pessoas apresentando facilidade para ouvir, processar e compreender a mensagem com empatia. Facilidade para transmitir e argumentar com assertividade, coerência e clareza, promovendo o retorno interativo (feedback) sempre que necessário.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4762500" algn="l"/>
              </a:tabLst>
            </a:pPr>
            <a:endParaRPr lang="pt-BR" dirty="0">
              <a:latin typeface="Selawik Light (Corpo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  <a:tabLst>
                <a:tab pos="4762500" algn="l"/>
              </a:tabLst>
            </a:pPr>
            <a:r>
              <a:rPr lang="pt-BR" dirty="0">
                <a:latin typeface="Selawik Light (Corpo)"/>
                <a:ea typeface="Calibri" panose="020F0502020204030204" pitchFamily="34" charset="0"/>
                <a:cs typeface="Times New Roman" panose="02020603050405020304" pitchFamily="18" charset="0"/>
              </a:rPr>
              <a:t>Expõe as suas ideias e pontos de vista com clareza, objetividade e segurança.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  <a:tabLst>
                <a:tab pos="4762500" algn="l"/>
              </a:tabLst>
            </a:pPr>
            <a:r>
              <a:rPr lang="pt-BR" dirty="0">
                <a:latin typeface="Selawik Light (Corpo)"/>
                <a:ea typeface="Calibri" panose="020F0502020204030204" pitchFamily="34" charset="0"/>
                <a:cs typeface="Times New Roman" panose="02020603050405020304" pitchFamily="18" charset="0"/>
              </a:rPr>
              <a:t>Emite opiniões e recebe as opiniões dos outros com propriedade, cortesia e respeito pela outra parte (mesmo quando inclui crítica).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  <a:tabLst>
                <a:tab pos="4762500" algn="l"/>
              </a:tabLst>
            </a:pPr>
            <a:r>
              <a:rPr lang="pt-BR" dirty="0">
                <a:latin typeface="Selawik Light (Corpo)"/>
                <a:ea typeface="Calibri" panose="020F0502020204030204" pitchFamily="34" charset="0"/>
                <a:cs typeface="Times New Roman" panose="02020603050405020304" pitchFamily="18" charset="0"/>
              </a:rPr>
              <a:t>Disponibiliza dados e informações especializadas e técnicas em linguagem compreensível, de forma clara e coerente.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A0D0BD7-FB99-4D80-8CC7-D08B0458117A}"/>
              </a:ext>
            </a:extLst>
          </p:cNvPr>
          <p:cNvSpPr txBox="1"/>
          <p:nvPr/>
        </p:nvSpPr>
        <p:spPr>
          <a:xfrm>
            <a:off x="2817577" y="458087"/>
            <a:ext cx="5298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DEFINIÇÃO COMPETÊNCIAS LIDERANÇA </a:t>
            </a:r>
          </a:p>
        </p:txBody>
      </p:sp>
    </p:spTree>
    <p:extLst>
      <p:ext uri="{BB962C8B-B14F-4D97-AF65-F5344CB8AC3E}">
        <p14:creationId xmlns:p14="http://schemas.microsoft.com/office/powerpoint/2010/main" val="1339437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63E6A18-9DEB-48A4-944B-501D68B8FE04}"/>
              </a:ext>
            </a:extLst>
          </p:cNvPr>
          <p:cNvSpPr txBox="1"/>
          <p:nvPr/>
        </p:nvSpPr>
        <p:spPr>
          <a:xfrm>
            <a:off x="399218" y="1633111"/>
            <a:ext cx="113935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2"/>
            </a:pPr>
            <a:r>
              <a:rPr lang="pt-BR" b="1"/>
              <a:t>EMPATIA E INTEGRIDADE </a:t>
            </a:r>
          </a:p>
          <a:p>
            <a:pPr algn="just"/>
            <a:endParaRPr lang="pt-BR"/>
          </a:p>
          <a:p>
            <a:pPr marL="342900" indent="-342900" algn="just">
              <a:buFont typeface="+mj-lt"/>
              <a:buAutoNum type="arabicPeriod"/>
            </a:pPr>
            <a:r>
              <a:rPr lang="pt-BR" i="1"/>
              <a:t>Capacidade de trabalhar de forma integrada e empática, cooperando com o desempenho da equipe.</a:t>
            </a:r>
          </a:p>
          <a:p>
            <a:pPr algn="just"/>
            <a:endParaRPr lang="pt-BR"/>
          </a:p>
          <a:p>
            <a:pPr marL="342900" lvl="0" indent="-342900" algn="just">
              <a:buFont typeface="+mj-lt"/>
              <a:buAutoNum type="arabicPeriod"/>
            </a:pPr>
            <a:r>
              <a:rPr lang="pt-BR"/>
              <a:t>Identifica e gera oportunidades com empatia para o estabelecimento de ações conjuntas.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pt-BR"/>
              <a:t>Mobiliza com empatia equipes ou pares na implementação de soluções, gerando negócios prósperos e continuados.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pt-BR"/>
              <a:t>Tem empatia, demonstra interesse pela opinião do outro e considera os sentimentos alheios. 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FFA5C2-7A65-426F-996A-2CF2686DD515}"/>
              </a:ext>
            </a:extLst>
          </p:cNvPr>
          <p:cNvSpPr txBox="1"/>
          <p:nvPr/>
        </p:nvSpPr>
        <p:spPr>
          <a:xfrm>
            <a:off x="2817577" y="458087"/>
            <a:ext cx="5298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>
                <a:solidFill>
                  <a:srgbClr val="0070C0"/>
                </a:solidFill>
                <a:latin typeface="+mj-lt"/>
                <a:ea typeface="+mj-ea"/>
                <a:cs typeface="+mj-cs"/>
              </a:rPr>
              <a:t>DEFINIÇÃO COMPETÊNCIAS LIDERANÇA </a:t>
            </a:r>
            <a:endParaRPr lang="pt-BR" sz="24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81164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</TotalTime>
  <Words>2077</Words>
  <Application>Microsoft Office PowerPoint</Application>
  <PresentationFormat>Widescreen</PresentationFormat>
  <Paragraphs>192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1" baseType="lpstr">
      <vt:lpstr>Arial</vt:lpstr>
      <vt:lpstr>Calibri</vt:lpstr>
      <vt:lpstr>Mali</vt:lpstr>
      <vt:lpstr>Neo Sans Std Light (Títulos)</vt:lpstr>
      <vt:lpstr>Selawik Light (Corpo)</vt:lpstr>
      <vt:lpstr>Tw Cen MT</vt:lpstr>
      <vt:lpstr>Wingdings</vt:lpstr>
      <vt:lpstr>Circuito</vt:lpstr>
      <vt:lpstr>PROGRAMA “DESVENDANDO A AUTOGESTÃO” Ano XXXX</vt:lpstr>
      <vt:lpstr>Objetivo do Programa</vt:lpstr>
      <vt:lpstr>Mas vamos lá, o que é Avaliação DISC?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Marques Ferreira</dc:creator>
  <cp:lastModifiedBy>Felipe Marques Ferreira</cp:lastModifiedBy>
  <cp:revision>2</cp:revision>
  <dcterms:created xsi:type="dcterms:W3CDTF">2024-09-23T19:53:07Z</dcterms:created>
  <dcterms:modified xsi:type="dcterms:W3CDTF">2024-09-23T22:59:13Z</dcterms:modified>
</cp:coreProperties>
</file>