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9" r:id="rId4"/>
    <p:sldId id="270" r:id="rId5"/>
    <p:sldId id="259" r:id="rId6"/>
    <p:sldId id="272" r:id="rId7"/>
    <p:sldId id="263" r:id="rId8"/>
    <p:sldId id="271" r:id="rId9"/>
    <p:sldId id="264" r:id="rId10"/>
    <p:sldId id="273" r:id="rId11"/>
    <p:sldId id="265" r:id="rId12"/>
    <p:sldId id="274" r:id="rId13"/>
    <p:sldId id="266" r:id="rId14"/>
    <p:sldId id="276" r:id="rId15"/>
    <p:sldId id="267" r:id="rId16"/>
    <p:sldId id="275" r:id="rId17"/>
    <p:sldId id="268" r:id="rId18"/>
    <p:sldId id="277" r:id="rId19"/>
    <p:sldId id="261" r:id="rId20"/>
    <p:sldId id="278" r:id="rId21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414"/>
    <a:srgbClr val="BD0303"/>
    <a:srgbClr val="000026"/>
    <a:srgbClr val="8F2347"/>
    <a:srgbClr val="03052B"/>
    <a:srgbClr val="812E4F"/>
    <a:srgbClr val="7B304E"/>
    <a:srgbClr val="8B28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2190" y="30"/>
      </p:cViewPr>
      <p:guideLst>
        <p:guide orient="horz" pos="4055"/>
        <p:guide pos="30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8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85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77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24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15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24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5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2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6DED-75E3-4247-93C1-ABEAA6412601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1D18-D8B5-44DE-A830-4F4AB5156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77800" y="0"/>
            <a:ext cx="9779000" cy="12801600"/>
          </a:xfrm>
          <a:prstGeom prst="rect">
            <a:avLst/>
          </a:prstGeom>
          <a:solidFill>
            <a:srgbClr val="000026"/>
          </a:solidFill>
          <a:ln>
            <a:solidFill>
              <a:srgbClr val="812E4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3" y="25400"/>
            <a:ext cx="8924397" cy="12776200"/>
          </a:xfrm>
          <a:prstGeom prst="rect">
            <a:avLst/>
          </a:prstGeom>
        </p:spPr>
      </p:pic>
      <p:sp>
        <p:nvSpPr>
          <p:cNvPr id="9" name="Fluxograma: Entrada Manual 8"/>
          <p:cNvSpPr/>
          <p:nvPr/>
        </p:nvSpPr>
        <p:spPr>
          <a:xfrm>
            <a:off x="-177800" y="7939762"/>
            <a:ext cx="9779000" cy="3351500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1341437" y="8583945"/>
            <a:ext cx="12284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latin typeface="Bauhaus 93" panose="04030905020B02020C02" pitchFamily="82" charset="0"/>
                <a:ea typeface="Roboto Medium" panose="02000000000000000000" pitchFamily="2" charset="0"/>
              </a:rPr>
              <a:t>ESTUDE COMO</a:t>
            </a:r>
          </a:p>
          <a:p>
            <a:pPr algn="ctr"/>
            <a:r>
              <a:rPr lang="pt-BR" sz="7200" dirty="0" smtClean="0">
                <a:solidFill>
                  <a:srgbClr val="FF0000"/>
                </a:solidFill>
                <a:latin typeface="Bauhaus 93" panose="04030905020B02020C02" pitchFamily="82" charset="0"/>
                <a:ea typeface="Roboto Medium" panose="02000000000000000000" pitchFamily="2" charset="0"/>
              </a:rPr>
              <a:t> LIGHT YAGAMI</a:t>
            </a:r>
            <a:endParaRPr lang="pt-BR" sz="72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Retângulo Arredondado 2"/>
          <p:cNvSpPr/>
          <p:nvPr/>
        </p:nvSpPr>
        <p:spPr>
          <a:xfrm rot="20627043">
            <a:off x="30440" y="1209473"/>
            <a:ext cx="3588144" cy="20025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 rot="20568718">
            <a:off x="-112767" y="1241247"/>
            <a:ext cx="3874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900" dirty="0">
                <a:latin typeface="Caveat" pitchFamily="2" charset="0"/>
                <a:ea typeface="Roboto Medium" panose="02000000000000000000" pitchFamily="2" charset="0"/>
              </a:rPr>
              <a:t>Estratégias de Gênio para a Excelência Acadêmica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-177799" y="12267968"/>
            <a:ext cx="9779000" cy="533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351534" y="12150062"/>
            <a:ext cx="6249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Caveat" pitchFamily="2" charset="0"/>
              </a:rPr>
              <a:t>Felipe </a:t>
            </a:r>
            <a:r>
              <a:rPr lang="pt-BR" sz="4400" dirty="0" smtClean="0">
                <a:latin typeface="Caveat" pitchFamily="2" charset="0"/>
              </a:rPr>
              <a:t>B. Durães</a:t>
            </a:r>
            <a:endParaRPr lang="pt-BR" sz="4400" dirty="0">
              <a:latin typeface="Cave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 flipV="1">
            <a:off x="-831399" y="1314000"/>
            <a:ext cx="2700000" cy="72000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12800" y="2101632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Como Funciona:</a:t>
            </a:r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2800" y="3344158"/>
            <a:ext cx="8280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Escreva o tópico principal no centro de uma folha de papel.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Desenhe ramificações para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sub-tópicos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adicione informações relevantes.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estudar biologia, escreva “Célula” no centro. Crie ramificações para “Núcleo”, “Citoplasma”, “Membrana Celular”, etc., e adicione detalhes sobre cada parte.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Eficácia: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Mapas mentais ajudam a organizar e visualizar informações, facilitando a memorização e o entendimento</a:t>
            </a:r>
          </a:p>
        </p:txBody>
      </p:sp>
    </p:spTree>
    <p:extLst>
      <p:ext uri="{BB962C8B-B14F-4D97-AF65-F5344CB8AC3E}">
        <p14:creationId xmlns:p14="http://schemas.microsoft.com/office/powerpoint/2010/main" val="15972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52500" y="5957471"/>
            <a:ext cx="795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8000" dirty="0">
                <a:latin typeface="Roboto Medium" panose="02000000000000000000" pitchFamily="2" charset="0"/>
                <a:ea typeface="Roboto Medium" panose="02000000000000000000" pitchFamily="2" charset="0"/>
              </a:rPr>
              <a:t>SQ3R: Leitura Eficiente</a:t>
            </a:r>
            <a:endParaRPr lang="pt-BR" sz="8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74750" y="843706"/>
            <a:ext cx="7251700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22225">
                  <a:solidFill>
                    <a:schemeClr val="bg1"/>
                  </a:solidFill>
                  <a:prstDash val="solid"/>
                </a:ln>
                <a:noFill/>
              </a:rPr>
              <a:t> </a:t>
            </a:r>
            <a:r>
              <a:rPr lang="pt-BR" sz="28700" b="1" dirty="0" smtClean="0">
                <a:ln w="22225">
                  <a:solidFill>
                    <a:schemeClr val="bg1"/>
                  </a:solidFill>
                  <a:prstDash val="solid"/>
                </a:ln>
                <a:latin typeface="Impact" panose="020B0806030902050204" pitchFamily="34" charset="0"/>
              </a:rPr>
              <a:t>04</a:t>
            </a:r>
            <a:endParaRPr lang="pt-BR" sz="28700" b="1" dirty="0">
              <a:ln w="22225">
                <a:solidFill>
                  <a:schemeClr val="bg1"/>
                </a:solidFill>
                <a:prstDash val="solid"/>
              </a:ln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 flipV="1">
            <a:off x="952500" y="8462219"/>
            <a:ext cx="7950200" cy="99594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6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 flipV="1">
            <a:off x="-831399" y="1314000"/>
            <a:ext cx="2700000" cy="72000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12800" y="1838226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Como Funciona:</a:t>
            </a:r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2800" y="2717006"/>
            <a:ext cx="8305800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Survey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(Explorar): Faça uma leitura rápida para ter uma visão geral.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(Perguntar): Faça perguntas sobre o que espera aprender.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(Ler): Leia o texto com atenção.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Recite (Recitar): Resuma o que leu em voz alta.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(Revisar): Revise o material para fixar o conhecimento.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Ao estudar um capítulo de história, comece explorando os títulos e subtítulos. Pergunte-se o que você espera aprender. Leia atentamente, depois resuma os pontos principais em voz alta. Por fim, revise o capítulo no dia seguinte.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Eficácia: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técnica SQ3R promove uma leitura ativa e eficaz, ajudando a reter informações de maneira mais duradoura.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0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-1048167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25500" y="5352633"/>
            <a:ext cx="795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8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Flashcards</a:t>
            </a:r>
            <a:r>
              <a:rPr lang="pt-BR" sz="8000" dirty="0">
                <a:latin typeface="Roboto Medium" panose="02000000000000000000" pitchFamily="2" charset="0"/>
                <a:ea typeface="Roboto Medium" panose="02000000000000000000" pitchFamily="2" charset="0"/>
              </a:rPr>
              <a:t>: Revisão Rápida e Eficiente</a:t>
            </a:r>
            <a:endParaRPr lang="pt-BR" sz="8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74750" y="843706"/>
            <a:ext cx="7251700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22225">
                  <a:solidFill>
                    <a:schemeClr val="bg1"/>
                  </a:solidFill>
                  <a:prstDash val="solid"/>
                </a:ln>
                <a:noFill/>
              </a:rPr>
              <a:t> </a:t>
            </a:r>
            <a:r>
              <a:rPr lang="pt-BR" sz="28700" b="1" dirty="0" smtClean="0">
                <a:ln w="22225">
                  <a:solidFill>
                    <a:schemeClr val="bg1"/>
                  </a:solidFill>
                  <a:prstDash val="solid"/>
                </a:ln>
                <a:latin typeface="Impact" panose="020B0806030902050204" pitchFamily="34" charset="0"/>
              </a:rPr>
              <a:t>05</a:t>
            </a:r>
            <a:endParaRPr lang="pt-BR" sz="28700" b="1" dirty="0">
              <a:ln w="22225">
                <a:solidFill>
                  <a:schemeClr val="bg1"/>
                </a:solidFill>
                <a:prstDash val="solid"/>
              </a:ln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 flipV="1">
            <a:off x="952500" y="9138285"/>
            <a:ext cx="7950200" cy="99594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 flipV="1">
            <a:off x="-831399" y="1314000"/>
            <a:ext cx="2700000" cy="72000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12800" y="2101632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Como Funciona:</a:t>
            </a:r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2800" y="3352800"/>
            <a:ext cx="8280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Escreva perguntas de um lado do cartão e respostas no outro.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Revise regularmente, tentando responder antes de ver a resposta.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aprender vocabulário em inglês, escreva a palavra em inglês de um lado e sua tradução do outro. Revise 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flashcards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diariamente, tentando lembrar o significado antes de virar o cartão.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Eficácia: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Flashcards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são excelentes para memorização e revisão rápida, permitindo estudar de forma ativa e eficaz.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2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25500" y="5322471"/>
            <a:ext cx="795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8000" dirty="0">
                <a:latin typeface="Roboto Medium" panose="02000000000000000000" pitchFamily="2" charset="0"/>
                <a:ea typeface="Roboto Medium" panose="02000000000000000000" pitchFamily="2" charset="0"/>
              </a:rPr>
              <a:t>Estudo Intercalado: Variedade no Aprendizado</a:t>
            </a:r>
            <a:endParaRPr lang="pt-BR" sz="8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74750" y="843706"/>
            <a:ext cx="7251700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22225">
                  <a:solidFill>
                    <a:schemeClr val="bg1"/>
                  </a:solidFill>
                  <a:prstDash val="solid"/>
                </a:ln>
                <a:noFill/>
              </a:rPr>
              <a:t> </a:t>
            </a:r>
            <a:r>
              <a:rPr lang="pt-BR" sz="28700" b="1" dirty="0" smtClean="0">
                <a:ln w="22225">
                  <a:solidFill>
                    <a:schemeClr val="bg1"/>
                  </a:solidFill>
                  <a:prstDash val="solid"/>
                </a:ln>
                <a:latin typeface="Impact" panose="020B0806030902050204" pitchFamily="34" charset="0"/>
              </a:rPr>
              <a:t>06</a:t>
            </a:r>
            <a:endParaRPr lang="pt-BR" sz="28700" b="1" dirty="0">
              <a:ln w="22225">
                <a:solidFill>
                  <a:schemeClr val="bg1"/>
                </a:solidFill>
                <a:prstDash val="solid"/>
              </a:ln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 flipV="1">
            <a:off x="825500" y="10339229"/>
            <a:ext cx="7950200" cy="99594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 flipV="1">
            <a:off x="-831399" y="1314000"/>
            <a:ext cx="2700000" cy="72000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12800" y="2101632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Como Funciona:</a:t>
            </a:r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2800" y="3429000"/>
            <a:ext cx="7797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Alterne entre diferentes tópicos ou matérias em cada sessão de estudo.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você tem 2 horas para estudar, divida o tempo entre matemática, história e química, dedicando 40 minutos a cada um.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Eficácia: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estudo intercalado melhora a retenção ao evitar a monotonia e manter o cérebro engajado com diferentes tipos de informação.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25500" y="5322471"/>
            <a:ext cx="7950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8000" dirty="0">
                <a:latin typeface="Roboto Medium" panose="02000000000000000000" pitchFamily="2" charset="0"/>
                <a:ea typeface="Roboto Medium" panose="02000000000000000000" pitchFamily="2" charset="0"/>
              </a:rPr>
              <a:t>Técnica do Lugar: Associando Informações a Lugares</a:t>
            </a:r>
            <a:endParaRPr lang="pt-BR" sz="8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74750" y="843706"/>
            <a:ext cx="7251700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22225">
                  <a:solidFill>
                    <a:schemeClr val="bg1"/>
                  </a:solidFill>
                  <a:prstDash val="solid"/>
                </a:ln>
                <a:noFill/>
              </a:rPr>
              <a:t> </a:t>
            </a:r>
            <a:r>
              <a:rPr lang="pt-BR" sz="28700" b="1" dirty="0" smtClean="0">
                <a:ln w="22225">
                  <a:solidFill>
                    <a:schemeClr val="bg1"/>
                  </a:solidFill>
                  <a:prstDash val="solid"/>
                </a:ln>
                <a:latin typeface="Impact" panose="020B0806030902050204" pitchFamily="34" charset="0"/>
              </a:rPr>
              <a:t>07</a:t>
            </a:r>
            <a:endParaRPr lang="pt-BR" sz="28700" b="1" dirty="0">
              <a:ln w="22225">
                <a:solidFill>
                  <a:schemeClr val="bg1"/>
                </a:solidFill>
                <a:prstDash val="solid"/>
              </a:ln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 flipV="1">
            <a:off x="476250" y="11570335"/>
            <a:ext cx="7950200" cy="99594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4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 flipV="1">
            <a:off x="-831399" y="1314000"/>
            <a:ext cx="2700000" cy="72000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12800" y="2101632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Como Funciona:</a:t>
            </a:r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2800" y="3369806"/>
            <a:ext cx="8407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Associe informações que você quer lembrar a locais específicos em sua casa.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memorizar uma lista de itens, imagine-se caminhando por sua casa e associando cada item a um cômodo diferente.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Eficácia: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Essa técnica utiliza a memória espacial, que é muito poderosa e pode ajudar a lembrar de informações com mais facilidade.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35000" y="2386280"/>
            <a:ext cx="8331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eBook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o resultado de muito esforço, pesquisa e dedicação, e gostaria de expressar minha gratidão a todos que contribuíram para sua realização.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Primeiramente, agradeço à minha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família pelo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apoio incondicional e encorajamento ao longo deste projeto. Suas palavras de incentivo e paciência foram fundamentais para que eu pudesse concluir este trabalho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agradecimento especial aos meus professores e mentores, que compartilharam seu conhecimento e sabedoria, inspirando-me a explorar e compreender profundamente os métodos de estudo. Suas orientações foram essenciais para a criação de um conteúdo relevante e de qualidade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63700" y="1241961"/>
            <a:ext cx="591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  <a:p>
            <a:pPr algn="ctr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399" y="3153886"/>
            <a:ext cx="904240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Estudar em casa oferece uma flexibilidade única que pode ser altamente vantajosa, mas também apresenta desafios distintos. Sem a estrutura e supervisão de um ambiente escolar ou acadêmico, pode ser fácil perder o foco e a motivação. No entanto, com os métodos certos, você pode transformar sua casa em um ambiente de aprendizado eficiente e produtivo.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 chave para um estudo bem-sucedido em casa é encontrar técnicas que não apenas mantenham seu interesse, mas que também maximizem a eficácia do tempo dedicado ao aprendizado. Este ebook apresenta diversos métodos comprovados que podem ajudar a otimizar seu tempo de estudo, melhorar a retenção de informações e tornar o processo de aprendizado mais dinâmico e engajador.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0252" y="1350000"/>
            <a:ext cx="871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Métodos Eficazes para Estudar em Casa</a:t>
            </a:r>
          </a:p>
        </p:txBody>
      </p:sp>
      <p:sp>
        <p:nvSpPr>
          <p:cNvPr id="8" name="Retângulo 7"/>
          <p:cNvSpPr/>
          <p:nvPr/>
        </p:nvSpPr>
        <p:spPr>
          <a:xfrm rot="5400000" flipV="1">
            <a:off x="-783748" y="1314000"/>
            <a:ext cx="2700000" cy="72000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4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35000" y="1418631"/>
            <a:ext cx="8331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 fim, agradeço a você, leitor, por dedicar seu tempo a explorar este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eBook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Espero que as técnicas e métodos de estudo apresentados aqui sejam úteis e ajudem a aprimorar sua jornada de aprendizado. Seu interesse e dedicação são a maior recompensa para todo o esforço investido neste projeto.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Muito obrigado a todos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gratidão, Felipe B.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Durães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Esse </a:t>
            </a:r>
            <a:r>
              <a:rPr lang="pt-B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Ebook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foi gerado por IA, e diagramado por humano.</a:t>
            </a: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-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5000" y="8661400"/>
            <a:ext cx="802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Esse conteúdo foi gerado com fins didáticos de construção, não foi realizado uma validação cuidadosa humana no conteúdo e pode conter erros gerados por uma IA.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12800" y="965200"/>
            <a:ext cx="7467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Por que Métodos de Estudo São Importantes?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Métodos de estudo eficazes são importantes porque</a:t>
            </a:r>
            <a:r>
              <a:rPr lang="pt-BR" sz="2400" dirty="0" smtClean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:</a:t>
            </a:r>
            <a:endParaRPr lang="pt-BR"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Aumentam a Retenção de Informação: Técnicas estruturadas ajudam o cérebro a processar e armazenar informações de maneira mais eficiente</a:t>
            </a:r>
            <a:r>
              <a:rPr lang="pt-BR" sz="2400" dirty="0" smtClean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Melhoram a Concentração: Métodos específicos podem ajudar a manter o foco e reduzir distrações</a:t>
            </a:r>
            <a:r>
              <a:rPr lang="pt-BR" sz="2400" dirty="0" smtClean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Economizam Tempo: Utilizar técnicas eficientes significa que você pode aprender mais em menos tempo</a:t>
            </a:r>
            <a:r>
              <a:rPr lang="pt-BR" sz="2400" dirty="0" smtClean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Aumentam </a:t>
            </a: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 Motivação: Ver progresso e resultados pode ser motivador, mantendo você engajado no processo de aprendizado</a:t>
            </a:r>
            <a:r>
              <a:rPr lang="pt-BR" sz="2400" dirty="0" smtClean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5800" y="1314321"/>
            <a:ext cx="746760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Como Utilizar Este </a:t>
            </a:r>
            <a:r>
              <a:rPr lang="pt-BR" sz="2800" b="1" dirty="0" smtClean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Ebook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Cada método de estudo apresentado neste ebook é explicado de maneira simples e direta, com exemplos práticos para facilitar a aplicação imediata. Sinta-se à vontade para experimentar diferentes métodos e combinar aqueles que funcionam melhor para você. Lembre-se de que o que funciona para uma pessoa pode não funcionar para outra, portanto, é importante personalizar suas técnicas de estudo de acordo com suas </a:t>
            </a:r>
            <a:r>
              <a:rPr lang="pt-BR" sz="2400" dirty="0" smtClean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necessidades e </a:t>
            </a: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preferências individuais.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Agora, vamos explorar alguns dos métodos mais eficazes para estudar em casa e como você pode implementá-los no seu dia a dia.</a:t>
            </a:r>
          </a:p>
        </p:txBody>
      </p:sp>
    </p:spTree>
    <p:extLst>
      <p:ext uri="{BB962C8B-B14F-4D97-AF65-F5344CB8AC3E}">
        <p14:creationId xmlns:p14="http://schemas.microsoft.com/office/powerpoint/2010/main" val="22058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25500" y="5322471"/>
            <a:ext cx="7950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8000" dirty="0">
                <a:latin typeface="Roboto Medium" panose="02000000000000000000" pitchFamily="2" charset="0"/>
                <a:ea typeface="Roboto Medium" panose="02000000000000000000" pitchFamily="2" charset="0"/>
              </a:rPr>
              <a:t>Pomodoro</a:t>
            </a:r>
            <a:r>
              <a:rPr lang="pt-BR" sz="8800" dirty="0">
                <a:latin typeface="Roboto Medium" panose="02000000000000000000" pitchFamily="2" charset="0"/>
                <a:ea typeface="Roboto Medium" panose="02000000000000000000" pitchFamily="2" charset="0"/>
              </a:rPr>
              <a:t>: Foco Intenso e Pausas Regulares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74750" y="843706"/>
            <a:ext cx="7251700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22225">
                  <a:solidFill>
                    <a:schemeClr val="bg1"/>
                  </a:solidFill>
                  <a:prstDash val="solid"/>
                </a:ln>
                <a:noFill/>
              </a:rPr>
              <a:t> </a:t>
            </a:r>
            <a:r>
              <a:rPr lang="pt-BR" sz="28700" b="1" dirty="0" smtClean="0">
                <a:ln w="22225">
                  <a:solidFill>
                    <a:schemeClr val="bg1"/>
                  </a:solidFill>
                  <a:prstDash val="solid"/>
                </a:ln>
                <a:latin typeface="Impact" panose="020B0806030902050204" pitchFamily="34" charset="0"/>
              </a:rPr>
              <a:t>01</a:t>
            </a:r>
            <a:endParaRPr lang="pt-BR" sz="28700" b="1" dirty="0">
              <a:ln w="22225">
                <a:solidFill>
                  <a:schemeClr val="bg1"/>
                </a:solidFill>
                <a:prstDash val="solid"/>
              </a:ln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 flipV="1">
            <a:off x="952500" y="10850711"/>
            <a:ext cx="7950200" cy="99594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5400000" flipV="1">
            <a:off x="-831399" y="1314000"/>
            <a:ext cx="2700000" cy="72000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93801" y="1943226"/>
            <a:ext cx="469900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Como Funciona: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93801" y="3456514"/>
            <a:ext cx="855979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Trabalhe por 25 minutos.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Faça uma pausa de 5 minutos.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Após quatro ciclos, faça uma pausa mais longa de 15-30 minutos</a:t>
            </a:r>
            <a:r>
              <a:rPr lang="pt-BR" sz="2400" dirty="0" smtClean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Se você está estudando matemática, ajuste um cronômetro para 25 minutos. Concentre-se totalmente nos exercícios durante esse tempo. Quando o alarme tocar, levante-se, tome um copo de água ou alongue-se por 5 minutos.</a:t>
            </a:r>
          </a:p>
          <a:p>
            <a:endParaRPr lang="pt-BR" sz="24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2513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52500" y="5601871"/>
            <a:ext cx="795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es-ES" sz="8000" dirty="0">
                <a:latin typeface="Roboto Medium" panose="02000000000000000000" pitchFamily="2" charset="0"/>
                <a:ea typeface="Roboto Medium" panose="02000000000000000000" pitchFamily="2" charset="0"/>
              </a:rPr>
              <a:t>Técnica de </a:t>
            </a:r>
            <a:r>
              <a:rPr lang="es-ES" sz="8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Feynman</a:t>
            </a:r>
            <a:r>
              <a:rPr lang="es-ES" sz="8000" dirty="0">
                <a:latin typeface="Roboto Medium" panose="02000000000000000000" pitchFamily="2" charset="0"/>
                <a:ea typeface="Roboto Medium" panose="02000000000000000000" pitchFamily="2" charset="0"/>
              </a:rPr>
              <a:t>: </a:t>
            </a:r>
            <a:r>
              <a:rPr lang="es-ES" sz="80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Ensine</a:t>
            </a:r>
            <a:r>
              <a:rPr lang="es-ES" sz="8000" dirty="0">
                <a:latin typeface="Roboto Medium" panose="02000000000000000000" pitchFamily="2" charset="0"/>
                <a:ea typeface="Roboto Medium" panose="02000000000000000000" pitchFamily="2" charset="0"/>
              </a:rPr>
              <a:t> para Entender</a:t>
            </a:r>
            <a:endParaRPr lang="pt-BR" sz="8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74750" y="843706"/>
            <a:ext cx="7251700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22225">
                  <a:solidFill>
                    <a:schemeClr val="bg1"/>
                  </a:solidFill>
                  <a:prstDash val="solid"/>
                </a:ln>
                <a:noFill/>
              </a:rPr>
              <a:t> </a:t>
            </a:r>
            <a:r>
              <a:rPr lang="pt-BR" sz="28700" b="1" dirty="0" smtClean="0">
                <a:ln w="22225">
                  <a:solidFill>
                    <a:schemeClr val="bg1"/>
                  </a:solidFill>
                  <a:prstDash val="solid"/>
                </a:ln>
                <a:latin typeface="Impact" panose="020B0806030902050204" pitchFamily="34" charset="0"/>
              </a:rPr>
              <a:t>02</a:t>
            </a:r>
            <a:endParaRPr lang="pt-BR" sz="28700" b="1" dirty="0">
              <a:ln w="22225">
                <a:solidFill>
                  <a:schemeClr val="bg1"/>
                </a:solidFill>
                <a:prstDash val="solid"/>
              </a:ln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 flipV="1">
            <a:off x="1174750" y="9542078"/>
            <a:ext cx="7950200" cy="99594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36600" y="3056612"/>
            <a:ext cx="8128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Escolha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tópico.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Estude-o e escreva tudo o que você sabe sobre ele.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Explique o conceito como se estivesse ensinando para uma criança.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Identifique os pontos onde teve dificuldade e revise.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você está aprendendo sobre a Revolução Francesa, estude os principais eventos e depois tente explicar para alguém (ou até para si mesmo) o que aconteceu, usando palavras simples.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Eficácia: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Esta técnica destaca lacunas no seu conhecimento e ajuda a consolidar o aprendizado através do ensino.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12800" y="2101632"/>
            <a:ext cx="655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Como Funciona: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 rot="5400000" flipV="1">
            <a:off x="-831399" y="1314000"/>
            <a:ext cx="2700000" cy="72000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2860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25500" y="5805071"/>
            <a:ext cx="795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8000" dirty="0">
                <a:latin typeface="Roboto Medium" panose="02000000000000000000" pitchFamily="2" charset="0"/>
                <a:ea typeface="Roboto Medium" panose="02000000000000000000" pitchFamily="2" charset="0"/>
              </a:rPr>
              <a:t>Mapas Mentais: Visualize Suas Ideias</a:t>
            </a:r>
            <a:endParaRPr lang="pt-BR" sz="88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74750" y="843706"/>
            <a:ext cx="7251700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22225">
                  <a:solidFill>
                    <a:schemeClr val="bg1"/>
                  </a:solidFill>
                  <a:prstDash val="solid"/>
                </a:ln>
                <a:noFill/>
              </a:rPr>
              <a:t> </a:t>
            </a:r>
            <a:r>
              <a:rPr lang="pt-BR" sz="28700" b="1" dirty="0" smtClean="0">
                <a:ln w="22225">
                  <a:solidFill>
                    <a:schemeClr val="bg1"/>
                  </a:solidFill>
                  <a:prstDash val="solid"/>
                </a:ln>
                <a:latin typeface="Impact" panose="020B0806030902050204" pitchFamily="34" charset="0"/>
              </a:rPr>
              <a:t>03</a:t>
            </a:r>
            <a:endParaRPr lang="pt-BR" sz="28700" b="1" dirty="0">
              <a:ln w="22225">
                <a:solidFill>
                  <a:schemeClr val="bg1"/>
                </a:solidFill>
                <a:prstDash val="solid"/>
              </a:ln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 flipV="1">
            <a:off x="825500" y="9590723"/>
            <a:ext cx="7950200" cy="99594"/>
          </a:xfrm>
          <a:prstGeom prst="rect">
            <a:avLst/>
          </a:prstGeom>
          <a:gradFill flip="none" rotWithShape="1">
            <a:gsLst>
              <a:gs pos="0">
                <a:srgbClr val="BD0303"/>
              </a:gs>
              <a:gs pos="69000">
                <a:srgbClr val="FF0000"/>
              </a:gs>
              <a:gs pos="83000">
                <a:srgbClr val="FF0000"/>
              </a:gs>
              <a:gs pos="100000">
                <a:srgbClr val="F8141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1190</Words>
  <Application>Microsoft Office PowerPoint</Application>
  <PresentationFormat>Papel A3 (297 x 420 mm)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Bauhaus 93</vt:lpstr>
      <vt:lpstr>Calibri</vt:lpstr>
      <vt:lpstr>Calibri Light</vt:lpstr>
      <vt:lpstr>Caveat</vt:lpstr>
      <vt:lpstr>Impact</vt:lpstr>
      <vt:lpstr>Roboto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B. Durães</dc:creator>
  <cp:lastModifiedBy>User</cp:lastModifiedBy>
  <cp:revision>22</cp:revision>
  <dcterms:created xsi:type="dcterms:W3CDTF">2024-05-26T22:47:44Z</dcterms:created>
  <dcterms:modified xsi:type="dcterms:W3CDTF">2024-05-29T01:22:53Z</dcterms:modified>
</cp:coreProperties>
</file>