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9" r:id="rId4"/>
    <p:sldId id="286" r:id="rId5"/>
    <p:sldId id="287" r:id="rId6"/>
    <p:sldId id="301" r:id="rId7"/>
    <p:sldId id="270" r:id="rId8"/>
    <p:sldId id="293" r:id="rId9"/>
    <p:sldId id="288" r:id="rId10"/>
    <p:sldId id="289" r:id="rId11"/>
    <p:sldId id="291" r:id="rId12"/>
    <p:sldId id="290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2" r:id="rId22"/>
    <p:sldId id="306" r:id="rId23"/>
    <p:sldId id="303" r:id="rId24"/>
    <p:sldId id="304" r:id="rId25"/>
    <p:sldId id="305" r:id="rId26"/>
    <p:sldId id="307" r:id="rId27"/>
    <p:sldId id="308" r:id="rId28"/>
    <p:sldId id="309" r:id="rId29"/>
    <p:sldId id="279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3300"/>
    <a:srgbClr val="918015"/>
    <a:srgbClr val="96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B5953-4471-80EF-E7BF-97E75AE8CED6}" v="30" dt="2020-06-29T19:52:16.687"/>
    <p1510:client id="{E078127C-C15D-3BD0-1444-C58BEAD54E08}" v="400" dt="2020-06-29T19:35:30.777"/>
  </p1510:revLst>
</p1510:revInfo>
</file>

<file path=ppt/tableStyles.xml><?xml version="1.0" encoding="utf-8"?>
<a:tblStyleLst xmlns:a="http://schemas.openxmlformats.org/drawingml/2006/main" def="{09E0D359-9CE4-4408-8E42-A31C302DC26B}">
  <a:tblStyle styleId="{09E0D359-9CE4-4408-8E42-A31C302DC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NDRADE CAMARGO ." userId="S::felipe.camargo@bandtec.com.br::f91fa640-59c7-4d45-b940-bf87f15625df" providerId="AD" clId="Web-{E078127C-C15D-3BD0-1444-C58BEAD54E08}"/>
    <pc:docChg chg="modSld">
      <pc:chgData name="FELIPE ANDRADE CAMARGO ." userId="S::felipe.camargo@bandtec.com.br::f91fa640-59c7-4d45-b940-bf87f15625df" providerId="AD" clId="Web-{E078127C-C15D-3BD0-1444-C58BEAD54E08}" dt="2020-06-29T19:35:30.777" v="384"/>
      <pc:docMkLst>
        <pc:docMk/>
      </pc:docMkLst>
      <pc:sldChg chg="addSp delSp modSp addAnim modAnim">
        <pc:chgData name="FELIPE ANDRADE CAMARGO ." userId="S::felipe.camargo@bandtec.com.br::f91fa640-59c7-4d45-b940-bf87f15625df" providerId="AD" clId="Web-{E078127C-C15D-3BD0-1444-C58BEAD54E08}" dt="2020-06-29T19:27:12.064" v="346"/>
        <pc:sldMkLst>
          <pc:docMk/>
          <pc:sldMk cId="526682881" sldId="287"/>
        </pc:sldMkLst>
        <pc:spChg chg="add mod">
          <ac:chgData name="FELIPE ANDRADE CAMARGO ." userId="S::felipe.camargo@bandtec.com.br::f91fa640-59c7-4d45-b940-bf87f15625df" providerId="AD" clId="Web-{E078127C-C15D-3BD0-1444-C58BEAD54E08}" dt="2020-06-29T19:00:39.889" v="264" actId="20577"/>
          <ac:spMkLst>
            <pc:docMk/>
            <pc:sldMk cId="526682881" sldId="287"/>
            <ac:spMk id="2" creationId="{7BED3C34-9759-4F1D-9BDC-0B13DE21A423}"/>
          </ac:spMkLst>
        </pc:spChg>
        <pc:spChg chg="mod">
          <ac:chgData name="FELIPE ANDRADE CAMARGO ." userId="S::felipe.camargo@bandtec.com.br::f91fa640-59c7-4d45-b940-bf87f15625df" providerId="AD" clId="Web-{E078127C-C15D-3BD0-1444-C58BEAD54E08}" dt="2020-06-29T19:00:31.873" v="263" actId="1076"/>
          <ac:spMkLst>
            <pc:docMk/>
            <pc:sldMk cId="526682881" sldId="287"/>
            <ac:spMk id="3" creationId="{C0CBFD4E-1E9B-468B-9F99-1C378301E26C}"/>
          </ac:spMkLst>
        </pc:spChg>
        <pc:spChg chg="add mod">
          <ac:chgData name="FELIPE ANDRADE CAMARGO ." userId="S::felipe.camargo@bandtec.com.br::f91fa640-59c7-4d45-b940-bf87f15625df" providerId="AD" clId="Web-{E078127C-C15D-3BD0-1444-C58BEAD54E08}" dt="2020-06-29T19:00:48.264" v="269" actId="20577"/>
          <ac:spMkLst>
            <pc:docMk/>
            <pc:sldMk cId="526682881" sldId="287"/>
            <ac:spMk id="6" creationId="{2F174330-82AA-4349-BAC0-98BC213B3994}"/>
          </ac:spMkLst>
        </pc:spChg>
        <pc:spChg chg="add mod">
          <ac:chgData name="FELIPE ANDRADE CAMARGO ." userId="S::felipe.camargo@bandtec.com.br::f91fa640-59c7-4d45-b940-bf87f15625df" providerId="AD" clId="Web-{E078127C-C15D-3BD0-1444-C58BEAD54E08}" dt="2020-06-29T19:01:17.484" v="303" actId="20577"/>
          <ac:spMkLst>
            <pc:docMk/>
            <pc:sldMk cId="526682881" sldId="287"/>
            <ac:spMk id="7" creationId="{9D7CCDEC-F82F-4593-8E4E-0B4D2F25D2BA}"/>
          </ac:spMkLst>
        </pc:spChg>
        <pc:spChg chg="add mod">
          <ac:chgData name="FELIPE ANDRADE CAMARGO ." userId="S::felipe.camargo@bandtec.com.br::f91fa640-59c7-4d45-b940-bf87f15625df" providerId="AD" clId="Web-{E078127C-C15D-3BD0-1444-C58BEAD54E08}" dt="2020-06-29T18:59:47.793" v="257" actId="1076"/>
          <ac:spMkLst>
            <pc:docMk/>
            <pc:sldMk cId="526682881" sldId="287"/>
            <ac:spMk id="8" creationId="{B6C9D892-1767-46B8-A41F-6B368BAF8B48}"/>
          </ac:spMkLst>
        </pc:spChg>
        <pc:spChg chg="add del mod">
          <ac:chgData name="FELIPE ANDRADE CAMARGO ." userId="S::felipe.camargo@bandtec.com.br::f91fa640-59c7-4d45-b940-bf87f15625df" providerId="AD" clId="Web-{E078127C-C15D-3BD0-1444-C58BEAD54E08}" dt="2020-06-29T18:57:35.584" v="193"/>
          <ac:spMkLst>
            <pc:docMk/>
            <pc:sldMk cId="526682881" sldId="287"/>
            <ac:spMk id="9" creationId="{7DC9E4B3-27B4-4C05-99A0-0EB1A467F838}"/>
          </ac:spMkLst>
        </pc:spChg>
        <pc:grpChg chg="add mod">
          <ac:chgData name="FELIPE ANDRADE CAMARGO ." userId="S::felipe.camargo@bandtec.com.br::f91fa640-59c7-4d45-b940-bf87f15625df" providerId="AD" clId="Web-{E078127C-C15D-3BD0-1444-C58BEAD54E08}" dt="2020-06-29T19:26:05.421" v="335" actId="1076"/>
          <ac:grpSpMkLst>
            <pc:docMk/>
            <pc:sldMk cId="526682881" sldId="287"/>
            <ac:grpSpMk id="12" creationId="{5E52AC90-BE97-44E6-8C2D-B7ABD325A2FD}"/>
          </ac:grpSpMkLst>
        </pc:grpChg>
        <pc:grpChg chg="add mod">
          <ac:chgData name="FELIPE ANDRADE CAMARGO ." userId="S::felipe.camargo@bandtec.com.br::f91fa640-59c7-4d45-b940-bf87f15625df" providerId="AD" clId="Web-{E078127C-C15D-3BD0-1444-C58BEAD54E08}" dt="2020-06-29T19:26:05.359" v="333" actId="1076"/>
          <ac:grpSpMkLst>
            <pc:docMk/>
            <pc:sldMk cId="526682881" sldId="287"/>
            <ac:grpSpMk id="13" creationId="{621B6B91-7CEA-4B99-9E20-FF84F81F5D48}"/>
          </ac:grpSpMkLst>
        </pc:grpChg>
        <pc:grpChg chg="add mod">
          <ac:chgData name="FELIPE ANDRADE CAMARGO ." userId="S::felipe.camargo@bandtec.com.br::f91fa640-59c7-4d45-b940-bf87f15625df" providerId="AD" clId="Web-{E078127C-C15D-3BD0-1444-C58BEAD54E08}" dt="2020-06-29T19:26:05.343" v="332" actId="1076"/>
          <ac:grpSpMkLst>
            <pc:docMk/>
            <pc:sldMk cId="526682881" sldId="287"/>
            <ac:grpSpMk id="14" creationId="{1B99CC85-C3D0-4B92-8648-E4F1F2B73E50}"/>
          </ac:grpSpMkLst>
        </pc:grpChg>
        <pc:grpChg chg="add mod">
          <ac:chgData name="FELIPE ANDRADE CAMARGO ." userId="S::felipe.camargo@bandtec.com.br::f91fa640-59c7-4d45-b940-bf87f15625df" providerId="AD" clId="Web-{E078127C-C15D-3BD0-1444-C58BEAD54E08}" dt="2020-06-29T19:26:05.390" v="334" actId="1076"/>
          <ac:grpSpMkLst>
            <pc:docMk/>
            <pc:sldMk cId="526682881" sldId="287"/>
            <ac:grpSpMk id="15" creationId="{5393073E-EE05-494F-9FB6-A4BD1EDB2883}"/>
          </ac:grpSpMkLst>
        </pc:grpChg>
        <pc:picChg chg="add mod">
          <ac:chgData name="FELIPE ANDRADE CAMARGO ." userId="S::felipe.camargo@bandtec.com.br::f91fa640-59c7-4d45-b940-bf87f15625df" providerId="AD" clId="Web-{E078127C-C15D-3BD0-1444-C58BEAD54E08}" dt="2020-06-29T19:23:02.132" v="323" actId="1076"/>
          <ac:picMkLst>
            <pc:docMk/>
            <pc:sldMk cId="526682881" sldId="287"/>
            <ac:picMk id="4" creationId="{F6B925A5-7FF3-4452-830D-7B402AC8792C}"/>
          </ac:picMkLst>
        </pc:picChg>
        <pc:picChg chg="add mod">
          <ac:chgData name="FELIPE ANDRADE CAMARGO ." userId="S::felipe.camargo@bandtec.com.br::f91fa640-59c7-4d45-b940-bf87f15625df" providerId="AD" clId="Web-{E078127C-C15D-3BD0-1444-C58BEAD54E08}" dt="2020-06-29T19:23:17.695" v="326" actId="1076"/>
          <ac:picMkLst>
            <pc:docMk/>
            <pc:sldMk cId="526682881" sldId="287"/>
            <ac:picMk id="5" creationId="{568CAA97-4725-4D95-9A85-ECA5C0D0854F}"/>
          </ac:picMkLst>
        </pc:picChg>
        <pc:picChg chg="add mod">
          <ac:chgData name="FELIPE ANDRADE CAMARGO ." userId="S::felipe.camargo@bandtec.com.br::f91fa640-59c7-4d45-b940-bf87f15625df" providerId="AD" clId="Web-{E078127C-C15D-3BD0-1444-C58BEAD54E08}" dt="2020-06-29T19:23:14.320" v="325" actId="1076"/>
          <ac:picMkLst>
            <pc:docMk/>
            <pc:sldMk cId="526682881" sldId="287"/>
            <ac:picMk id="10" creationId="{ED4C2C0C-2941-40FA-B5E0-3A35601921BC}"/>
          </ac:picMkLst>
        </pc:picChg>
        <pc:picChg chg="add mod">
          <ac:chgData name="FELIPE ANDRADE CAMARGO ." userId="S::felipe.camargo@bandtec.com.br::f91fa640-59c7-4d45-b940-bf87f15625df" providerId="AD" clId="Web-{E078127C-C15D-3BD0-1444-C58BEAD54E08}" dt="2020-06-29T19:23:25.242" v="327" actId="1076"/>
          <ac:picMkLst>
            <pc:docMk/>
            <pc:sldMk cId="526682881" sldId="287"/>
            <ac:picMk id="11" creationId="{BCB954CD-DF1B-4CD2-BE10-D097BB59A606}"/>
          </ac:picMkLst>
        </pc:picChg>
      </pc:sldChg>
      <pc:sldChg chg="addSp modSp addAnim modAnim">
        <pc:chgData name="FELIPE ANDRADE CAMARGO ." userId="S::felipe.camargo@bandtec.com.br::f91fa640-59c7-4d45-b940-bf87f15625df" providerId="AD" clId="Web-{E078127C-C15D-3BD0-1444-C58BEAD54E08}" dt="2020-06-29T19:35:30.777" v="384"/>
        <pc:sldMkLst>
          <pc:docMk/>
          <pc:sldMk cId="716707272" sldId="293"/>
        </pc:sldMkLst>
        <pc:spChg chg="add mod">
          <ac:chgData name="FELIPE ANDRADE CAMARGO ." userId="S::felipe.camargo@bandtec.com.br::f91fa640-59c7-4d45-b940-bf87f15625df" providerId="AD" clId="Web-{E078127C-C15D-3BD0-1444-C58BEAD54E08}" dt="2020-06-29T19:35:26.683" v="382"/>
          <ac:spMkLst>
            <pc:docMk/>
            <pc:sldMk cId="716707272" sldId="293"/>
            <ac:spMk id="2" creationId="{94871783-0857-4571-83E1-556799AB7773}"/>
          </ac:spMkLst>
        </pc:spChg>
      </pc:sldChg>
      <pc:sldChg chg="modSp">
        <pc:chgData name="FELIPE ANDRADE CAMARGO ." userId="S::felipe.camargo@bandtec.com.br::f91fa640-59c7-4d45-b940-bf87f15625df" providerId="AD" clId="Web-{E078127C-C15D-3BD0-1444-C58BEAD54E08}" dt="2020-06-29T19:30:09.419" v="360" actId="20577"/>
        <pc:sldMkLst>
          <pc:docMk/>
          <pc:sldMk cId="2374306694" sldId="301"/>
        </pc:sldMkLst>
        <pc:spChg chg="mod">
          <ac:chgData name="FELIPE ANDRADE CAMARGO ." userId="S::felipe.camargo@bandtec.com.br::f91fa640-59c7-4d45-b940-bf87f15625df" providerId="AD" clId="Web-{E078127C-C15D-3BD0-1444-C58BEAD54E08}" dt="2020-06-29T19:30:09.419" v="360" actId="20577"/>
          <ac:spMkLst>
            <pc:docMk/>
            <pc:sldMk cId="2374306694" sldId="301"/>
            <ac:spMk id="7" creationId="{B05790AC-7F56-45F2-96FD-17C3DF6A48EC}"/>
          </ac:spMkLst>
        </pc:spChg>
      </pc:sldChg>
    </pc:docChg>
  </pc:docChgLst>
  <pc:docChgLst>
    <pc:chgData name="GUSTAVO YUDI IAMATO ." userId="S::gustavo.iamato@bandtec.com.br::637fd4f6-442f-4596-9c5f-3337591521eb" providerId="AD" clId="Web-{CD0B5953-4471-80EF-E7BF-97E75AE8CED6}"/>
    <pc:docChg chg="modSld">
      <pc:chgData name="GUSTAVO YUDI IAMATO ." userId="S::gustavo.iamato@bandtec.com.br::637fd4f6-442f-4596-9c5f-3337591521eb" providerId="AD" clId="Web-{CD0B5953-4471-80EF-E7BF-97E75AE8CED6}" dt="2020-06-29T19:52:16.687" v="29"/>
      <pc:docMkLst>
        <pc:docMk/>
      </pc:docMkLst>
      <pc:sldChg chg="addSp delSp modSp addAnim delAnim">
        <pc:chgData name="GUSTAVO YUDI IAMATO ." userId="S::gustavo.iamato@bandtec.com.br::637fd4f6-442f-4596-9c5f-3337591521eb" providerId="AD" clId="Web-{CD0B5953-4471-80EF-E7BF-97E75AE8CED6}" dt="2020-06-29T19:52:16.687" v="29"/>
        <pc:sldMkLst>
          <pc:docMk/>
          <pc:sldMk cId="526682881" sldId="287"/>
        </pc:sldMkLst>
        <pc:spChg chg="del">
          <ac:chgData name="GUSTAVO YUDI IAMATO ." userId="S::gustavo.iamato@bandtec.com.br::637fd4f6-442f-4596-9c5f-3337591521eb" providerId="AD" clId="Web-{CD0B5953-4471-80EF-E7BF-97E75AE8CED6}" dt="2020-06-29T19:50:46.420" v="0"/>
          <ac:spMkLst>
            <pc:docMk/>
            <pc:sldMk cId="526682881" sldId="287"/>
            <ac:spMk id="3" creationId="{C0CBFD4E-1E9B-468B-9F99-1C378301E26C}"/>
          </ac:spMkLst>
        </pc:spChg>
        <pc:spChg chg="mod">
          <ac:chgData name="GUSTAVO YUDI IAMATO ." userId="S::gustavo.iamato@bandtec.com.br::637fd4f6-442f-4596-9c5f-3337591521eb" providerId="AD" clId="Web-{CD0B5953-4471-80EF-E7BF-97E75AE8CED6}" dt="2020-06-29T19:51:33.047" v="13" actId="1076"/>
          <ac:spMkLst>
            <pc:docMk/>
            <pc:sldMk cId="526682881" sldId="287"/>
            <ac:spMk id="6" creationId="{2F174330-82AA-4349-BAC0-98BC213B3994}"/>
          </ac:spMkLst>
        </pc:spChg>
        <pc:spChg chg="mod">
          <ac:chgData name="GUSTAVO YUDI IAMATO ." userId="S::gustavo.iamato@bandtec.com.br::637fd4f6-442f-4596-9c5f-3337591521eb" providerId="AD" clId="Web-{CD0B5953-4471-80EF-E7BF-97E75AE8CED6}" dt="2020-06-29T19:51:12.593" v="9" actId="20577"/>
          <ac:spMkLst>
            <pc:docMk/>
            <pc:sldMk cId="526682881" sldId="287"/>
            <ac:spMk id="7" creationId="{9D7CCDEC-F82F-4593-8E4E-0B4D2F25D2BA}"/>
          </ac:spMkLst>
        </pc:spChg>
        <pc:spChg chg="add del mod">
          <ac:chgData name="GUSTAVO YUDI IAMATO ." userId="S::gustavo.iamato@bandtec.com.br::637fd4f6-442f-4596-9c5f-3337591521eb" providerId="AD" clId="Web-{CD0B5953-4471-80EF-E7BF-97E75AE8CED6}" dt="2020-06-29T19:50:55.936" v="2"/>
          <ac:spMkLst>
            <pc:docMk/>
            <pc:sldMk cId="526682881" sldId="287"/>
            <ac:spMk id="16" creationId="{29E58B87-C472-41C3-9E78-CC7CB674DE60}"/>
          </ac:spMkLst>
        </pc:spChg>
        <pc:grpChg chg="mod">
          <ac:chgData name="GUSTAVO YUDI IAMATO ." userId="S::gustavo.iamato@bandtec.com.br::637fd4f6-442f-4596-9c5f-3337591521eb" providerId="AD" clId="Web-{CD0B5953-4471-80EF-E7BF-97E75AE8CED6}" dt="2020-06-29T19:52:10.812" v="27" actId="1076"/>
          <ac:grpSpMkLst>
            <pc:docMk/>
            <pc:sldMk cId="526682881" sldId="287"/>
            <ac:grpSpMk id="12" creationId="{5E52AC90-BE97-44E6-8C2D-B7ABD325A2FD}"/>
          </ac:grpSpMkLst>
        </pc:grpChg>
        <pc:grpChg chg="mod">
          <ac:chgData name="GUSTAVO YUDI IAMATO ." userId="S::gustavo.iamato@bandtec.com.br::637fd4f6-442f-4596-9c5f-3337591521eb" providerId="AD" clId="Web-{CD0B5953-4471-80EF-E7BF-97E75AE8CED6}" dt="2020-06-29T19:51:39.562" v="16" actId="1076"/>
          <ac:grpSpMkLst>
            <pc:docMk/>
            <pc:sldMk cId="526682881" sldId="287"/>
            <ac:grpSpMk id="13" creationId="{621B6B91-7CEA-4B99-9E20-FF84F81F5D48}"/>
          </ac:grpSpMkLst>
        </pc:grpChg>
        <pc:grpChg chg="add del mod">
          <ac:chgData name="GUSTAVO YUDI IAMATO ." userId="S::gustavo.iamato@bandtec.com.br::637fd4f6-442f-4596-9c5f-3337591521eb" providerId="AD" clId="Web-{CD0B5953-4471-80EF-E7BF-97E75AE8CED6}" dt="2020-06-29T19:51:59.265" v="22" actId="1076"/>
          <ac:grpSpMkLst>
            <pc:docMk/>
            <pc:sldMk cId="526682881" sldId="287"/>
            <ac:grpSpMk id="14" creationId="{1B99CC85-C3D0-4B92-8648-E4F1F2B73E50}"/>
          </ac:grpSpMkLst>
        </pc:grpChg>
        <pc:grpChg chg="del">
          <ac:chgData name="GUSTAVO YUDI IAMATO ." userId="S::gustavo.iamato@bandtec.com.br::637fd4f6-442f-4596-9c5f-3337591521eb" providerId="AD" clId="Web-{CD0B5953-4471-80EF-E7BF-97E75AE8CED6}" dt="2020-06-29T19:50:49.717" v="1"/>
          <ac:grpSpMkLst>
            <pc:docMk/>
            <pc:sldMk cId="526682881" sldId="287"/>
            <ac:grpSpMk id="15" creationId="{5393073E-EE05-494F-9FB6-A4BD1EDB2883}"/>
          </ac:grpSpMkLst>
        </pc:grpChg>
        <pc:picChg chg="mod">
          <ac:chgData name="GUSTAVO YUDI IAMATO ." userId="S::gustavo.iamato@bandtec.com.br::637fd4f6-442f-4596-9c5f-3337591521eb" providerId="AD" clId="Web-{CD0B5953-4471-80EF-E7BF-97E75AE8CED6}" dt="2020-06-29T19:52:13.734" v="28" actId="1076"/>
          <ac:picMkLst>
            <pc:docMk/>
            <pc:sldMk cId="526682881" sldId="287"/>
            <ac:picMk id="4" creationId="{F6B925A5-7FF3-4452-830D-7B402AC879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84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94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04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756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69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0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1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45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9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jp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 </a:t>
            </a:r>
            <a:r>
              <a:rPr lang="pt-BR" dirty="0" err="1"/>
              <a:t>IoT</a:t>
            </a:r>
            <a:br>
              <a:rPr lang="pt-BR" dirty="0"/>
            </a:br>
            <a:r>
              <a:rPr lang="pt-BR" dirty="0"/>
              <a:t>Aquisição de Dados e Dashboard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87561" y="-136269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solução</a:t>
            </a:r>
            <a:endParaRPr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201;p16">
            <a:extLst>
              <a:ext uri="{FF2B5EF4-FFF2-40B4-BE49-F238E27FC236}">
                <a16:creationId xmlns:a16="http://schemas.microsoft.com/office/drawing/2014/main" id="{792913D7-C1A1-4ACD-B10D-CFD71C018813}"/>
              </a:ext>
            </a:extLst>
          </p:cNvPr>
          <p:cNvSpPr txBox="1">
            <a:spLocks/>
          </p:cNvSpPr>
          <p:nvPr/>
        </p:nvSpPr>
        <p:spPr>
          <a:xfrm>
            <a:off x="987561" y="499731"/>
            <a:ext cx="6412699" cy="152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É um assistente de cultivo que utiliza tecnologia para auxiliar pequenos produtores e agricultores familiares no plantio e cultivo de pimentas. </a:t>
            </a:r>
          </a:p>
          <a:p>
            <a:endParaRPr lang="pt-BR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pt-BR" sz="1800" b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F560A1D-0A5D-4838-8E6F-67EBEB33F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61" y="1486287"/>
            <a:ext cx="5972100" cy="3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9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Planejamento do projeto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23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E5A76C-DA05-4E52-A39E-3B5450CBC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8" name="Google Shape;201;p16">
            <a:extLst>
              <a:ext uri="{FF2B5EF4-FFF2-40B4-BE49-F238E27FC236}">
                <a16:creationId xmlns:a16="http://schemas.microsoft.com/office/drawing/2014/main" id="{05467628-9474-4C04-8FCD-85B4A4960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520" y="56266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 do projeto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AB7455-6C32-45F9-9E46-C9C73BAC06F0}"/>
              </a:ext>
            </a:extLst>
          </p:cNvPr>
          <p:cNvSpPr txBox="1"/>
          <p:nvPr/>
        </p:nvSpPr>
        <p:spPr>
          <a:xfrm>
            <a:off x="2179674" y="710356"/>
            <a:ext cx="478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Felipe Camargo </a:t>
            </a:r>
            <a:r>
              <a:rPr lang="pt-BR" dirty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– </a:t>
            </a:r>
            <a:r>
              <a:rPr lang="pt-BR" dirty="0" err="1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Product</a:t>
            </a:r>
            <a:r>
              <a:rPr lang="pt-BR" dirty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Owner</a:t>
            </a:r>
            <a:endParaRPr lang="pt-BR" dirty="0">
              <a:solidFill>
                <a:srgbClr val="FF0000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B6B6DEC-C54F-46B3-9925-5C07B2D2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2" y="3609933"/>
            <a:ext cx="1146911" cy="11469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C4F399-8E32-417E-AF65-5AED17584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71" y="2067730"/>
            <a:ext cx="1146911" cy="11507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19CC16-84BD-4195-9535-C21840EF1B7B}"/>
              </a:ext>
            </a:extLst>
          </p:cNvPr>
          <p:cNvSpPr txBox="1"/>
          <p:nvPr/>
        </p:nvSpPr>
        <p:spPr>
          <a:xfrm>
            <a:off x="3572540" y="2108161"/>
            <a:ext cx="478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Jéssica </a:t>
            </a:r>
            <a:r>
              <a:rPr lang="pt-BR" dirty="0" err="1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Mesalira</a:t>
            </a:r>
            <a:r>
              <a:rPr lang="pt-BR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– Scrum Master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C6A077-39B1-43B2-8B83-8A397AFB1212}"/>
              </a:ext>
            </a:extLst>
          </p:cNvPr>
          <p:cNvSpPr txBox="1"/>
          <p:nvPr/>
        </p:nvSpPr>
        <p:spPr>
          <a:xfrm>
            <a:off x="2179674" y="3562217"/>
            <a:ext cx="478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Gustavo Yudi </a:t>
            </a:r>
            <a:r>
              <a:rPr lang="pt-BR" dirty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– Desenvolvedor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89BD280-4A48-45EE-BEC9-AFD09CAD9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7" r="2153" b="7534"/>
          <a:stretch/>
        </p:blipFill>
        <p:spPr bwMode="auto">
          <a:xfrm>
            <a:off x="981520" y="758055"/>
            <a:ext cx="1146911" cy="11469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BDB1BB8C-438B-41C6-A4F8-AEF8FB091D1E}"/>
              </a:ext>
            </a:extLst>
          </p:cNvPr>
          <p:cNvSpPr txBox="1">
            <a:spLocks/>
          </p:cNvSpPr>
          <p:nvPr/>
        </p:nvSpPr>
        <p:spPr>
          <a:xfrm>
            <a:off x="786808" y="2309419"/>
            <a:ext cx="5390707" cy="71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Font typeface="Hind"/>
              <a:buNone/>
            </a:pPr>
            <a:r>
              <a:rPr lang="pt-BR" sz="1400" dirty="0"/>
              <a:t>Como SM designou as tarefas para os membros, ajudando em todas as  áreas e atuando também como parte do time de desenvolvedores do sistema de assistente de cultivo.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D6FF6450-3D4F-4C48-828D-2F69EC6A95A3}"/>
              </a:ext>
            </a:extLst>
          </p:cNvPr>
          <p:cNvSpPr txBox="1">
            <a:spLocks/>
          </p:cNvSpPr>
          <p:nvPr/>
        </p:nvSpPr>
        <p:spPr>
          <a:xfrm>
            <a:off x="2095273" y="889642"/>
            <a:ext cx="5550195" cy="83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None/>
            </a:pPr>
            <a:r>
              <a:rPr lang="pt-BR" sz="1400" dirty="0"/>
              <a:t>Atuou como </a:t>
            </a:r>
            <a:r>
              <a:rPr lang="pt-BR" sz="1400" dirty="0" err="1"/>
              <a:t>Product</a:t>
            </a:r>
            <a:r>
              <a:rPr lang="pt-BR" sz="1400" dirty="0"/>
              <a:t> </a:t>
            </a:r>
            <a:r>
              <a:rPr lang="pt-BR" sz="1400" dirty="0" err="1"/>
              <a:t>Owner</a:t>
            </a:r>
            <a:r>
              <a:rPr lang="pt-BR" sz="1400" dirty="0"/>
              <a:t> do grupo, direcionando as prioridades do negócio e inserindo todos no cenário de negócio. Ajudou no banco de dados do projeto e nas documentações necessárias.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97F1DB2E-A288-4C7F-9C75-A6E2FE6C9C29}"/>
              </a:ext>
            </a:extLst>
          </p:cNvPr>
          <p:cNvSpPr txBox="1">
            <a:spLocks/>
          </p:cNvSpPr>
          <p:nvPr/>
        </p:nvSpPr>
        <p:spPr>
          <a:xfrm>
            <a:off x="2095274" y="3716106"/>
            <a:ext cx="5550195" cy="104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None/>
            </a:pPr>
            <a:r>
              <a:rPr lang="pt-BR" sz="1400" dirty="0"/>
              <a:t>Atuando como parte dos desenvolvedores, criou o script de implementação do banco de dados na linguagem Microsoft SQL Server. Além de auxiliar na criação de páginas do projeto de assistente de cultivo e na validação de formulários através do JS.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39561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E5A76C-DA05-4E52-A39E-3B5450CBC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9CF9B-1B61-4CDC-94EB-2D02CAEC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99" y="1487366"/>
            <a:ext cx="1146910" cy="11469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01;p16">
            <a:extLst>
              <a:ext uri="{FF2B5EF4-FFF2-40B4-BE49-F238E27FC236}">
                <a16:creationId xmlns:a16="http://schemas.microsoft.com/office/drawing/2014/main" id="{05467628-9474-4C04-8FCD-85B4A4960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0983" y="292618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 do projeto</a:t>
            </a:r>
            <a:endParaRPr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C6A077-39B1-43B2-8B83-8A397AFB1212}"/>
              </a:ext>
            </a:extLst>
          </p:cNvPr>
          <p:cNvSpPr txBox="1"/>
          <p:nvPr/>
        </p:nvSpPr>
        <p:spPr>
          <a:xfrm>
            <a:off x="2179674" y="1487366"/>
            <a:ext cx="478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Gabriel Augusto </a:t>
            </a:r>
            <a:r>
              <a:rPr lang="pt-BR" dirty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– Tech Lead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3C0C30-F1E6-49C0-9C50-F3C67594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20" y="3053843"/>
            <a:ext cx="1146910" cy="11469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D3868E-50A6-45BB-B11E-A054DCB437D0}"/>
              </a:ext>
            </a:extLst>
          </p:cNvPr>
          <p:cNvSpPr txBox="1"/>
          <p:nvPr/>
        </p:nvSpPr>
        <p:spPr>
          <a:xfrm>
            <a:off x="3648374" y="3053843"/>
            <a:ext cx="478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latin typeface="Hind" panose="020B0604020202020204" charset="0"/>
                <a:cs typeface="Hind" panose="020B0604020202020204" charset="0"/>
              </a:rPr>
              <a:t>Giovanni Lazaro </a:t>
            </a:r>
            <a:r>
              <a:rPr lang="pt-BR" dirty="0">
                <a:solidFill>
                  <a:srgbClr val="FF0000"/>
                </a:solidFill>
                <a:latin typeface="Hind" panose="020B0604020202020204" charset="0"/>
                <a:cs typeface="Hind" panose="020B0604020202020204" charset="0"/>
              </a:rPr>
              <a:t>– Desenvolvedor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08A38222-6EAA-4883-B715-DECFFDF53E7A}"/>
              </a:ext>
            </a:extLst>
          </p:cNvPr>
          <p:cNvSpPr txBox="1">
            <a:spLocks/>
          </p:cNvSpPr>
          <p:nvPr/>
        </p:nvSpPr>
        <p:spPr>
          <a:xfrm>
            <a:off x="2041451" y="1667202"/>
            <a:ext cx="5550195" cy="82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None/>
            </a:pPr>
            <a:r>
              <a:rPr lang="pt-BR" sz="1400" dirty="0"/>
              <a:t>Atuou como Tech Lead do grupo, focando no </a:t>
            </a:r>
            <a:r>
              <a:rPr lang="pt-BR" sz="1400" dirty="0" err="1"/>
              <a:t>backend</a:t>
            </a:r>
            <a:r>
              <a:rPr lang="pt-BR" sz="1400" dirty="0"/>
              <a:t> do projeto, fazendo a conexão das APIs com o banco de dados Azure e ajudou o grupo passando seus conhecimentos.</a:t>
            </a:r>
            <a:endParaRPr lang="pt-BR" sz="110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836D7929-390C-47AD-BDC4-E2AD040B123D}"/>
              </a:ext>
            </a:extLst>
          </p:cNvPr>
          <p:cNvSpPr txBox="1">
            <a:spLocks/>
          </p:cNvSpPr>
          <p:nvPr/>
        </p:nvSpPr>
        <p:spPr>
          <a:xfrm>
            <a:off x="873276" y="3235125"/>
            <a:ext cx="5550195" cy="82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None/>
            </a:pPr>
            <a:r>
              <a:rPr lang="pt-BR" sz="1400" dirty="0"/>
              <a:t>Atuou na parte de negócio do projeto, contextualizando o cenário o qual estamos trabalhando. Ajudou na criação de algumas telas do projeto e também nas documentações.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64417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CF21-4F67-4EF6-BC5E-BF952860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13" y="381221"/>
            <a:ext cx="5972100" cy="636000"/>
          </a:xfrm>
        </p:spPr>
        <p:txBody>
          <a:bodyPr/>
          <a:lstStyle/>
          <a:p>
            <a:r>
              <a:rPr lang="pt-BR" dirty="0"/>
              <a:t>Metodologia e ferramentas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188DF2-A1CA-45B7-85C9-F2F101F2E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2D4CC5-CCE8-4DE9-8C88-44A81B82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26" y="2044847"/>
            <a:ext cx="1300896" cy="13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597C31-F001-4060-B950-FA1F70BB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13" y="1176710"/>
            <a:ext cx="5022555" cy="30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3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CF21-4F67-4EF6-BC5E-BF952860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158864"/>
            <a:ext cx="5972100" cy="636000"/>
          </a:xfrm>
        </p:spPr>
        <p:txBody>
          <a:bodyPr/>
          <a:lstStyle/>
          <a:p>
            <a:r>
              <a:rPr lang="pt-BR" dirty="0"/>
              <a:t>Sprints e Backlog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188DF2-A1CA-45B7-85C9-F2F101F2E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917F0027-2C88-4422-9121-E0C76FCC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0" y="910781"/>
            <a:ext cx="4759543" cy="1845367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9A07115-53A0-4D39-8F2A-9EA90BFA5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00" y="2872065"/>
            <a:ext cx="5676724" cy="21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CF21-4F67-4EF6-BC5E-BF952860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540710"/>
            <a:ext cx="5972100" cy="636000"/>
          </a:xfrm>
        </p:spPr>
        <p:txBody>
          <a:bodyPr/>
          <a:lstStyle/>
          <a:p>
            <a:r>
              <a:rPr lang="pt-BR" dirty="0"/>
              <a:t>Mapeamento de risco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188DF2-A1CA-45B7-85C9-F2F101F2E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6F366D-C08D-40E4-B668-9F78F486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5" y="1951761"/>
            <a:ext cx="6760434" cy="12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9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Desenvolvimento do projeto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58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CF21-4F67-4EF6-BC5E-BF952860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540710"/>
            <a:ext cx="5972100" cy="636000"/>
          </a:xfrm>
        </p:spPr>
        <p:txBody>
          <a:bodyPr/>
          <a:lstStyle/>
          <a:p>
            <a:r>
              <a:rPr lang="pt-BR" dirty="0"/>
              <a:t>Aplicação – Arquitetura LLD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188DF2-A1CA-45B7-85C9-F2F101F2E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1A62748C-09ED-4B4F-A971-6636F374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54" y="1176710"/>
            <a:ext cx="6681690" cy="34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963CA-EB22-42D2-B1A9-DB70103B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660" y="615138"/>
            <a:ext cx="5972100" cy="636000"/>
          </a:xfrm>
        </p:spPr>
        <p:txBody>
          <a:bodyPr/>
          <a:lstStyle/>
          <a:p>
            <a:r>
              <a:rPr lang="pt-BR" dirty="0"/>
              <a:t>Ferramentas de Desenvolvimento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932ED7-CB37-4A85-97E3-4CF2D69AF7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4A28E5C4-B8DE-4317-B262-84BCD3DC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72" y="1251137"/>
            <a:ext cx="1038558" cy="1005480"/>
          </a:xfrm>
          <a:prstGeom prst="rect">
            <a:avLst/>
          </a:prstGeom>
        </p:spPr>
      </p:pic>
      <p:pic>
        <p:nvPicPr>
          <p:cNvPr id="4098" name="Picture 2" descr="ícone Dbs, mysql Livre de Pictonic Icons">
            <a:extLst>
              <a:ext uri="{FF2B5EF4-FFF2-40B4-BE49-F238E27FC236}">
                <a16:creationId xmlns:a16="http://schemas.microsoft.com/office/drawing/2014/main" id="{0F96F2E2-BDB3-4927-8DB5-391DCED8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64" y="1251136"/>
            <a:ext cx="1015683" cy="10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zure - Free shapes icons">
            <a:extLst>
              <a:ext uri="{FF2B5EF4-FFF2-40B4-BE49-F238E27FC236}">
                <a16:creationId xmlns:a16="http://schemas.microsoft.com/office/drawing/2014/main" id="{CFE2A0CD-9325-4DCF-B581-4C8EB7FF0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4" r="18965" b="-737"/>
          <a:stretch/>
        </p:blipFill>
        <p:spPr bwMode="auto">
          <a:xfrm>
            <a:off x="1426073" y="2492051"/>
            <a:ext cx="1087300" cy="10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ML5 – Wikipédia, a enciclopédia livre">
            <a:extLst>
              <a:ext uri="{FF2B5EF4-FFF2-40B4-BE49-F238E27FC236}">
                <a16:creationId xmlns:a16="http://schemas.microsoft.com/office/drawing/2014/main" id="{EE47A6E2-79ED-4AFD-BD6F-67F042F6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79" y="2474102"/>
            <a:ext cx="1098335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mo usar os seletores CSS: um guia completo - Aylton Inacio">
            <a:extLst>
              <a:ext uri="{FF2B5EF4-FFF2-40B4-BE49-F238E27FC236}">
                <a16:creationId xmlns:a16="http://schemas.microsoft.com/office/drawing/2014/main" id="{87D6AA6D-FE4B-45B3-B190-20F27052D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9976" r="27550" b="580"/>
          <a:stretch/>
        </p:blipFill>
        <p:spPr bwMode="auto">
          <a:xfrm>
            <a:off x="5663218" y="2474102"/>
            <a:ext cx="1098335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avaScript Escudo Sticker Adesivo – Stickers Devs">
            <a:extLst>
              <a:ext uri="{FF2B5EF4-FFF2-40B4-BE49-F238E27FC236}">
                <a16:creationId xmlns:a16="http://schemas.microsoft.com/office/drawing/2014/main" id="{2DDD6999-F9A5-4F56-AD7E-33FF4D69A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0" t="10972" r="21960" b="23887"/>
          <a:stretch/>
        </p:blipFill>
        <p:spPr bwMode="auto">
          <a:xfrm>
            <a:off x="2834776" y="2480960"/>
            <a:ext cx="1087299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Logos and Usage · GitHub">
            <a:extLst>
              <a:ext uri="{FF2B5EF4-FFF2-40B4-BE49-F238E27FC236}">
                <a16:creationId xmlns:a16="http://schemas.microsoft.com/office/drawing/2014/main" id="{3FC27238-0E58-44E8-AF7A-25521F7D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60" y="1251135"/>
            <a:ext cx="1015683" cy="10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it Bash Alternativas e software similar - ProgSoft.net">
            <a:extLst>
              <a:ext uri="{FF2B5EF4-FFF2-40B4-BE49-F238E27FC236}">
                <a16:creationId xmlns:a16="http://schemas.microsoft.com/office/drawing/2014/main" id="{EF1EAECF-99A2-4EDA-BD80-4368EE8E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38" y="1251136"/>
            <a:ext cx="1015684" cy="10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 descr="Uma imagem contendo desenho&#10;&#10;Descrição gerada automaticamente">
            <a:extLst>
              <a:ext uri="{FF2B5EF4-FFF2-40B4-BE49-F238E27FC236}">
                <a16:creationId xmlns:a16="http://schemas.microsoft.com/office/drawing/2014/main" id="{AC8F9313-D296-4671-93F9-2362203CB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0868" y="1251138"/>
            <a:ext cx="1015683" cy="1015683"/>
          </a:xfrm>
          <a:prstGeom prst="rect">
            <a:avLst/>
          </a:prstGeom>
        </p:spPr>
      </p:pic>
      <p:pic>
        <p:nvPicPr>
          <p:cNvPr id="4112" name="Picture 16" descr="Logos and Graphics | Node.js">
            <a:extLst>
              <a:ext uri="{FF2B5EF4-FFF2-40B4-BE49-F238E27FC236}">
                <a16:creationId xmlns:a16="http://schemas.microsoft.com/office/drawing/2014/main" id="{11BF8C30-97A0-4F71-A34F-F45D3D00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39" y="3650608"/>
            <a:ext cx="1894880" cy="11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4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87561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BandTec</a:t>
            </a:r>
            <a:r>
              <a:rPr lang="pt-BR" dirty="0"/>
              <a:t> Digital </a:t>
            </a:r>
            <a:r>
              <a:rPr lang="pt-BR" dirty="0" err="1"/>
              <a:t>School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987561" y="967106"/>
            <a:ext cx="6131154" cy="438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FFCC00"/>
                </a:solidFill>
              </a:rPr>
              <a:t>Curso de Tecnologia em Análise e Desenvolvimento de Sistemas</a:t>
            </a:r>
            <a:endParaRPr sz="1600" dirty="0">
              <a:solidFill>
                <a:srgbClr val="FFCC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202;p16">
            <a:extLst>
              <a:ext uri="{FF2B5EF4-FFF2-40B4-BE49-F238E27FC236}">
                <a16:creationId xmlns:a16="http://schemas.microsoft.com/office/drawing/2014/main" id="{47725725-4B1E-4DD4-A01E-B069975AAE8C}"/>
              </a:ext>
            </a:extLst>
          </p:cNvPr>
          <p:cNvSpPr txBox="1">
            <a:spLocks/>
          </p:cNvSpPr>
          <p:nvPr/>
        </p:nvSpPr>
        <p:spPr>
          <a:xfrm>
            <a:off x="987561" y="1612768"/>
            <a:ext cx="5200588" cy="80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pt-BR" sz="3600" dirty="0">
                <a:solidFill>
                  <a:srgbClr val="FFCC00"/>
                </a:solidFill>
              </a:rPr>
              <a:t>Projeto</a:t>
            </a:r>
            <a:r>
              <a:rPr lang="pt-BR" sz="3600" b="1" dirty="0">
                <a:solidFill>
                  <a:srgbClr val="962A2A"/>
                </a:solidFill>
              </a:rPr>
              <a:t> </a:t>
            </a:r>
            <a:r>
              <a:rPr lang="pt-BR" sz="3600" b="1" u="sng" dirty="0">
                <a:solidFill>
                  <a:schemeClr val="tx1"/>
                </a:solidFill>
              </a:rPr>
              <a:t>Bob</a:t>
            </a:r>
            <a:r>
              <a:rPr lang="pt-BR" sz="1600" b="1" u="sng" dirty="0">
                <a:solidFill>
                  <a:schemeClr val="tx1"/>
                </a:solidFill>
              </a:rPr>
              <a:t> </a:t>
            </a:r>
            <a:r>
              <a:rPr lang="pt-BR" sz="3600" b="1" u="sng" dirty="0" err="1">
                <a:solidFill>
                  <a:schemeClr val="tx1"/>
                </a:solidFill>
              </a:rPr>
              <a:t>Pepper</a:t>
            </a:r>
            <a:endParaRPr lang="pt-BR" sz="1600" u="sng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1200" dirty="0"/>
          </a:p>
          <a:p>
            <a:pPr marL="0" indent="0">
              <a:buFont typeface="Hind"/>
              <a:buNone/>
            </a:pPr>
            <a:endParaRPr lang="pt-BR" sz="1200" dirty="0"/>
          </a:p>
        </p:txBody>
      </p:sp>
      <p:sp>
        <p:nvSpPr>
          <p:cNvPr id="10" name="Google Shape;201;p16">
            <a:extLst>
              <a:ext uri="{FF2B5EF4-FFF2-40B4-BE49-F238E27FC236}">
                <a16:creationId xmlns:a16="http://schemas.microsoft.com/office/drawing/2014/main" id="{A13C62C4-E8EE-4AE1-846A-584D9ED2C979}"/>
              </a:ext>
            </a:extLst>
          </p:cNvPr>
          <p:cNvSpPr txBox="1">
            <a:spLocks/>
          </p:cNvSpPr>
          <p:nvPr/>
        </p:nvSpPr>
        <p:spPr>
          <a:xfrm>
            <a:off x="3233123" y="2622927"/>
            <a:ext cx="2677753" cy="17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sz="2800" dirty="0">
                <a:solidFill>
                  <a:srgbClr val="FF3300"/>
                </a:solidFill>
              </a:rPr>
              <a:t>Integrantes</a:t>
            </a:r>
            <a:r>
              <a:rPr lang="pt-BR" sz="1600" dirty="0">
                <a:solidFill>
                  <a:srgbClr val="FF3300"/>
                </a:solidFill>
              </a:rPr>
              <a:t>:</a:t>
            </a:r>
            <a:endParaRPr lang="pt-BR" sz="1600" dirty="0"/>
          </a:p>
          <a:p>
            <a:r>
              <a:rPr lang="pt-BR" sz="1400" dirty="0"/>
              <a:t>Felipe Camargo - 01201023</a:t>
            </a:r>
          </a:p>
          <a:p>
            <a:r>
              <a:rPr lang="pt-BR" sz="1400" dirty="0"/>
              <a:t>Gabriel Augusto - 01201109</a:t>
            </a:r>
          </a:p>
          <a:p>
            <a:r>
              <a:rPr lang="pt-BR" sz="1400" dirty="0"/>
              <a:t>Giovanni Lazaro - 01201045 </a:t>
            </a:r>
          </a:p>
          <a:p>
            <a:r>
              <a:rPr lang="pt-BR" sz="1400" dirty="0"/>
              <a:t>Gustavo Yudi - 01201071</a:t>
            </a:r>
          </a:p>
          <a:p>
            <a:r>
              <a:rPr lang="pt-BR" sz="1400" dirty="0"/>
              <a:t>Jéssica </a:t>
            </a:r>
            <a:r>
              <a:rPr lang="pt-BR" sz="1400" dirty="0" err="1"/>
              <a:t>Mesalira</a:t>
            </a:r>
            <a:r>
              <a:rPr lang="pt-BR" sz="1400" dirty="0"/>
              <a:t> - 01201080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6363B-AFE7-42BB-B350-9F491DB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330875"/>
            <a:ext cx="5972100" cy="636000"/>
          </a:xfrm>
        </p:spPr>
        <p:txBody>
          <a:bodyPr/>
          <a:lstStyle/>
          <a:p>
            <a:r>
              <a:rPr lang="pt-BR" dirty="0"/>
              <a:t>Modelo de Dados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2BEB70-71E2-492A-8D06-C5133A409B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627A919-585E-49EE-98FD-3A724FBE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0" y="966875"/>
            <a:ext cx="6315910" cy="36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43D17-FD2C-4895-A40F-031A67A8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123" y="498181"/>
            <a:ext cx="4249192" cy="636000"/>
          </a:xfrm>
        </p:spPr>
        <p:txBody>
          <a:bodyPr/>
          <a:lstStyle/>
          <a:p>
            <a:r>
              <a:rPr lang="pt-BR" dirty="0"/>
              <a:t>Parâmetro e </a:t>
            </a:r>
            <a:r>
              <a:rPr lang="pt-BR" dirty="0" err="1"/>
              <a:t>Analytics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466EAB-E9C2-41C9-A6C6-DEA8B9277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68B26C-D8AC-4D11-974E-17758870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95" y="1673299"/>
            <a:ext cx="4830010" cy="17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5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Demonstração do site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04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C0DF-4C57-4FD6-A038-A1DD7CB5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342437"/>
            <a:ext cx="5972100" cy="636000"/>
          </a:xfrm>
        </p:spPr>
        <p:txBody>
          <a:bodyPr/>
          <a:lstStyle/>
          <a:p>
            <a:r>
              <a:rPr lang="pt-BR" dirty="0"/>
              <a:t>Manual de Instalação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C4D143-5CD1-4897-97D4-239FAB5DDE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3B60CF-8752-4473-B2C1-079D454C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50" y="1137974"/>
            <a:ext cx="3251781" cy="3651527"/>
          </a:xfrm>
          <a:prstGeom prst="rect">
            <a:avLst/>
          </a:prstGeom>
        </p:spPr>
      </p:pic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837FBB2-EB6E-450B-8037-92C6F6A4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87" y="1137974"/>
            <a:ext cx="2741619" cy="36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2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2AEEE-E343-4764-AEF5-DD4CD6B2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63" y="123609"/>
            <a:ext cx="7627911" cy="636000"/>
          </a:xfrm>
        </p:spPr>
        <p:txBody>
          <a:bodyPr/>
          <a:lstStyle/>
          <a:p>
            <a:r>
              <a:rPr lang="pt-BR" dirty="0"/>
              <a:t>Processos de Atendimento e Suporte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D94781-1EE6-4637-BCDB-94D9D43A1D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A04B56E-EBD5-4FFD-A257-2B7AA921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30" y="802139"/>
            <a:ext cx="4229406" cy="41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B5E03-696E-4A3B-9726-89FBDA43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088" y="12875"/>
            <a:ext cx="5972100" cy="636000"/>
          </a:xfrm>
        </p:spPr>
        <p:txBody>
          <a:bodyPr/>
          <a:lstStyle/>
          <a:p>
            <a:r>
              <a:rPr lang="pt-BR" dirty="0"/>
              <a:t>Ferramenta de Suporte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0CFC92-049F-48A9-B9DD-316732E41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C69EA4F-9C88-4B4F-9E41-4A638978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88" y="630380"/>
            <a:ext cx="5148788" cy="1243012"/>
          </a:xfrm>
          <a:prstGeom prst="rect">
            <a:avLst/>
          </a:prstGeom>
        </p:spPr>
      </p:pic>
      <p:pic>
        <p:nvPicPr>
          <p:cNvPr id="13" name="Imagem 1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A6865E2-09E7-4EF5-A61A-911EFEA7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83" y="1657329"/>
            <a:ext cx="5334111" cy="31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8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690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F852-7E62-427E-BBE5-3942129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540711"/>
            <a:ext cx="5972100" cy="636000"/>
          </a:xfrm>
        </p:spPr>
        <p:txBody>
          <a:bodyPr/>
          <a:lstStyle/>
          <a:p>
            <a:r>
              <a:rPr lang="pt-BR" dirty="0"/>
              <a:t>Processo de Aprendizagem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04D5F5-33A7-4D13-8CCF-F232429A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859216"/>
            <a:ext cx="2696827" cy="636000"/>
          </a:xfrm>
        </p:spPr>
        <p:txBody>
          <a:bodyPr/>
          <a:lstStyle/>
          <a:p>
            <a:r>
              <a:rPr lang="pt-BR" dirty="0"/>
              <a:t>Conhecimento de API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516D5F-5E67-4365-9AEA-0A9C73D1BF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F2C023BF-2F69-49C3-A497-C724D3B1F1DA}"/>
              </a:ext>
            </a:extLst>
          </p:cNvPr>
          <p:cNvSpPr txBox="1">
            <a:spLocks/>
          </p:cNvSpPr>
          <p:nvPr/>
        </p:nvSpPr>
        <p:spPr>
          <a:xfrm>
            <a:off x="918243" y="2086381"/>
            <a:ext cx="1367757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/>
              <a:t>Design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C7BEA4A0-ADFF-4830-B063-B7313F29038F}"/>
              </a:ext>
            </a:extLst>
          </p:cNvPr>
          <p:cNvSpPr txBox="1">
            <a:spLocks/>
          </p:cNvSpPr>
          <p:nvPr/>
        </p:nvSpPr>
        <p:spPr>
          <a:xfrm>
            <a:off x="918243" y="1313546"/>
            <a:ext cx="32497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/>
              <a:t>Conhecimento de Negócio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E188021C-E460-4688-B80C-C10CB68FBFFD}"/>
              </a:ext>
            </a:extLst>
          </p:cNvPr>
          <p:cNvSpPr txBox="1">
            <a:spLocks/>
          </p:cNvSpPr>
          <p:nvPr/>
        </p:nvSpPr>
        <p:spPr>
          <a:xfrm>
            <a:off x="918243" y="2859216"/>
            <a:ext cx="2994538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2D24C8F6-F9AC-4A35-905B-2F7520B56142}"/>
              </a:ext>
            </a:extLst>
          </p:cNvPr>
          <p:cNvSpPr txBox="1">
            <a:spLocks/>
          </p:cNvSpPr>
          <p:nvPr/>
        </p:nvSpPr>
        <p:spPr>
          <a:xfrm>
            <a:off x="4572000" y="1313546"/>
            <a:ext cx="2994538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/>
              <a:t>Trabalho em grupo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658D7F10-C2AC-4E63-8717-C6C520581E31}"/>
              </a:ext>
            </a:extLst>
          </p:cNvPr>
          <p:cNvSpPr txBox="1">
            <a:spLocks/>
          </p:cNvSpPr>
          <p:nvPr/>
        </p:nvSpPr>
        <p:spPr>
          <a:xfrm>
            <a:off x="4572000" y="2086381"/>
            <a:ext cx="2994538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/>
              <a:t>Responsabilidade</a:t>
            </a:r>
          </a:p>
        </p:txBody>
      </p:sp>
    </p:spTree>
    <p:extLst>
      <p:ext uri="{BB962C8B-B14F-4D97-AF65-F5344CB8AC3E}">
        <p14:creationId xmlns:p14="http://schemas.microsoft.com/office/powerpoint/2010/main" val="3571284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B213F-0B3F-48F4-9519-F444CC87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B3D628-3193-4E60-BFD1-FE6384A86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18A0F40F-A46D-4AB7-B66E-80854E1AF62A}"/>
              </a:ext>
            </a:extLst>
          </p:cNvPr>
          <p:cNvSpPr txBox="1">
            <a:spLocks/>
          </p:cNvSpPr>
          <p:nvPr/>
        </p:nvSpPr>
        <p:spPr>
          <a:xfrm>
            <a:off x="918243" y="1889238"/>
            <a:ext cx="32497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/>
              <a:t>Professores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F342E7D8-526E-4C00-9D61-DF37C51FE19F}"/>
              </a:ext>
            </a:extLst>
          </p:cNvPr>
          <p:cNvSpPr txBox="1">
            <a:spLocks/>
          </p:cNvSpPr>
          <p:nvPr/>
        </p:nvSpPr>
        <p:spPr>
          <a:xfrm>
            <a:off x="918243" y="2876540"/>
            <a:ext cx="32497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/>
              <a:t>Amigos e Colegas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903B0F07-ECEB-4CED-B258-CA4D1D2C978B}"/>
              </a:ext>
            </a:extLst>
          </p:cNvPr>
          <p:cNvSpPr txBox="1">
            <a:spLocks/>
          </p:cNvSpPr>
          <p:nvPr/>
        </p:nvSpPr>
        <p:spPr>
          <a:xfrm>
            <a:off x="3789468" y="1895536"/>
            <a:ext cx="32497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/>
              <a:t>Família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9F3F5CFB-2213-4D48-8D9D-9A964292EBD7}"/>
              </a:ext>
            </a:extLst>
          </p:cNvPr>
          <p:cNvSpPr txBox="1">
            <a:spLocks/>
          </p:cNvSpPr>
          <p:nvPr/>
        </p:nvSpPr>
        <p:spPr>
          <a:xfrm>
            <a:off x="3789468" y="2865626"/>
            <a:ext cx="324972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pt-BR" dirty="0" err="1"/>
              <a:t>BandTec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806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445488" y="1523250"/>
            <a:ext cx="39611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Obrigado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66FF33"/>
                </a:solidFill>
              </a:rPr>
              <a:t>Perguntas</a:t>
            </a:r>
            <a:r>
              <a:rPr lang="en" b="1" dirty="0">
                <a:solidFill>
                  <a:srgbClr val="66FF33"/>
                </a:solidFill>
              </a:rPr>
              <a:t>?</a:t>
            </a:r>
            <a:endParaRPr b="1" dirty="0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Pode nos encontrar em</a:t>
            </a:r>
            <a:r>
              <a:rPr lang="en" sz="1800" dirty="0"/>
              <a:t>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/>
              <a:t>grupo1b</a:t>
            </a:r>
            <a:endParaRPr sz="1800" b="1" dirty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Visão do Projeto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87561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Mercado de </a:t>
            </a:r>
            <a:r>
              <a:rPr lang="pt-BR" dirty="0" err="1"/>
              <a:t>Iot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2987757" y="3783729"/>
            <a:ext cx="4184129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/>
              <a:t>Prevê crescimento de 20% ao ano até 2022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02;p16">
            <a:extLst>
              <a:ext uri="{FF2B5EF4-FFF2-40B4-BE49-F238E27FC236}">
                <a16:creationId xmlns:a16="http://schemas.microsoft.com/office/drawing/2014/main" id="{C33EF1CF-7080-4F8B-8CBC-2BA3CCB6D314}"/>
              </a:ext>
            </a:extLst>
          </p:cNvPr>
          <p:cNvSpPr txBox="1">
            <a:spLocks/>
          </p:cNvSpPr>
          <p:nvPr/>
        </p:nvSpPr>
        <p:spPr>
          <a:xfrm>
            <a:off x="3168499" y="1165223"/>
            <a:ext cx="4184129" cy="79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None/>
            </a:pPr>
            <a:r>
              <a:rPr lang="pt-BR" sz="1400" dirty="0"/>
              <a:t>A expectativa é de uma receita em torno de R$ 36 bilhões, ou US$ 9 bilhões, de acordo com dados de levantamento feito pela IDC para a ABES</a:t>
            </a:r>
          </a:p>
        </p:txBody>
      </p:sp>
      <p:sp>
        <p:nvSpPr>
          <p:cNvPr id="11" name="Google Shape;202;p16">
            <a:extLst>
              <a:ext uri="{FF2B5EF4-FFF2-40B4-BE49-F238E27FC236}">
                <a16:creationId xmlns:a16="http://schemas.microsoft.com/office/drawing/2014/main" id="{B7B8C9C0-0357-4C20-A5F3-DB581BDC752A}"/>
              </a:ext>
            </a:extLst>
          </p:cNvPr>
          <p:cNvSpPr txBox="1">
            <a:spLocks/>
          </p:cNvSpPr>
          <p:nvPr/>
        </p:nvSpPr>
        <p:spPr>
          <a:xfrm>
            <a:off x="2989843" y="2485020"/>
            <a:ext cx="4184129" cy="108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None/>
            </a:pPr>
            <a:r>
              <a:rPr lang="pt-BR" sz="1400" dirty="0"/>
              <a:t>O levantamento mostra que o Brasil se mantém em 9º lugar no ranking mundial de investimentos em TI</a:t>
            </a:r>
            <a:endParaRPr lang="pt-BR" sz="1050" dirty="0"/>
          </a:p>
        </p:txBody>
      </p:sp>
      <p:grpSp>
        <p:nvGrpSpPr>
          <p:cNvPr id="18" name="Google Shape;565;p37">
            <a:extLst>
              <a:ext uri="{FF2B5EF4-FFF2-40B4-BE49-F238E27FC236}">
                <a16:creationId xmlns:a16="http://schemas.microsoft.com/office/drawing/2014/main" id="{6562A534-58FC-403E-B3A9-EB7296FD7BE5}"/>
              </a:ext>
            </a:extLst>
          </p:cNvPr>
          <p:cNvGrpSpPr/>
          <p:nvPr/>
        </p:nvGrpSpPr>
        <p:grpSpPr>
          <a:xfrm>
            <a:off x="1720455" y="2402772"/>
            <a:ext cx="1055968" cy="934065"/>
            <a:chOff x="5290150" y="1636700"/>
            <a:chExt cx="425025" cy="429875"/>
          </a:xfrm>
        </p:grpSpPr>
        <p:sp>
          <p:nvSpPr>
            <p:cNvPr id="19" name="Google Shape;566;p37">
              <a:extLst>
                <a:ext uri="{FF2B5EF4-FFF2-40B4-BE49-F238E27FC236}">
                  <a16:creationId xmlns:a16="http://schemas.microsoft.com/office/drawing/2014/main" id="{8AF030D9-4979-4E34-A802-4578B3E606F3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7;p37">
              <a:extLst>
                <a:ext uri="{FF2B5EF4-FFF2-40B4-BE49-F238E27FC236}">
                  <a16:creationId xmlns:a16="http://schemas.microsoft.com/office/drawing/2014/main" id="{87D918D5-B05D-42A2-9806-EAC6CF5A433A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642;p37">
            <a:extLst>
              <a:ext uri="{FF2B5EF4-FFF2-40B4-BE49-F238E27FC236}">
                <a16:creationId xmlns:a16="http://schemas.microsoft.com/office/drawing/2014/main" id="{5DEF051D-49FB-408A-833B-89279D75D215}"/>
              </a:ext>
            </a:extLst>
          </p:cNvPr>
          <p:cNvGrpSpPr/>
          <p:nvPr/>
        </p:nvGrpSpPr>
        <p:grpSpPr>
          <a:xfrm>
            <a:off x="1720455" y="1141170"/>
            <a:ext cx="1055967" cy="845545"/>
            <a:chOff x="568950" y="3686775"/>
            <a:chExt cx="472500" cy="362900"/>
          </a:xfrm>
        </p:grpSpPr>
        <p:sp>
          <p:nvSpPr>
            <p:cNvPr id="22" name="Google Shape;643;p37">
              <a:extLst>
                <a:ext uri="{FF2B5EF4-FFF2-40B4-BE49-F238E27FC236}">
                  <a16:creationId xmlns:a16="http://schemas.microsoft.com/office/drawing/2014/main" id="{B19580F7-88BC-4B2B-8569-DBB2D6ABD2F6}"/>
                </a:ext>
              </a:extLst>
            </p:cNvPr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4;p37">
              <a:extLst>
                <a:ext uri="{FF2B5EF4-FFF2-40B4-BE49-F238E27FC236}">
                  <a16:creationId xmlns:a16="http://schemas.microsoft.com/office/drawing/2014/main" id="{A5378B35-EAC1-4C69-9869-7700FB8A6140}"/>
                </a:ext>
              </a:extLst>
            </p:cNvPr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5;p37">
              <a:extLst>
                <a:ext uri="{FF2B5EF4-FFF2-40B4-BE49-F238E27FC236}">
                  <a16:creationId xmlns:a16="http://schemas.microsoft.com/office/drawing/2014/main" id="{615F12DC-4863-4037-9EB2-7826C99ED365}"/>
                </a:ext>
              </a:extLst>
            </p:cNvPr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81;p37">
            <a:extLst>
              <a:ext uri="{FF2B5EF4-FFF2-40B4-BE49-F238E27FC236}">
                <a16:creationId xmlns:a16="http://schemas.microsoft.com/office/drawing/2014/main" id="{76992271-5023-45E5-96D5-A6357334EB1B}"/>
              </a:ext>
            </a:extLst>
          </p:cNvPr>
          <p:cNvGrpSpPr/>
          <p:nvPr/>
        </p:nvGrpSpPr>
        <p:grpSpPr>
          <a:xfrm>
            <a:off x="1720455" y="3590308"/>
            <a:ext cx="1132932" cy="1022841"/>
            <a:chOff x="5292575" y="3681900"/>
            <a:chExt cx="420150" cy="373275"/>
          </a:xfrm>
        </p:grpSpPr>
        <p:sp>
          <p:nvSpPr>
            <p:cNvPr id="26" name="Google Shape;682;p37">
              <a:extLst>
                <a:ext uri="{FF2B5EF4-FFF2-40B4-BE49-F238E27FC236}">
                  <a16:creationId xmlns:a16="http://schemas.microsoft.com/office/drawing/2014/main" id="{FD449488-33E3-48ED-8EAD-157576E9A79E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3;p37">
              <a:extLst>
                <a:ext uri="{FF2B5EF4-FFF2-40B4-BE49-F238E27FC236}">
                  <a16:creationId xmlns:a16="http://schemas.microsoft.com/office/drawing/2014/main" id="{EFD8E8FC-D626-4F43-9248-2BC79CE04F56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4;p37">
              <a:extLst>
                <a:ext uri="{FF2B5EF4-FFF2-40B4-BE49-F238E27FC236}">
                  <a16:creationId xmlns:a16="http://schemas.microsoft.com/office/drawing/2014/main" id="{757CADFB-8CDA-432E-A539-DFB866E1A3D4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5;p37">
              <a:extLst>
                <a:ext uri="{FF2B5EF4-FFF2-40B4-BE49-F238E27FC236}">
                  <a16:creationId xmlns:a16="http://schemas.microsoft.com/office/drawing/2014/main" id="{EB1FD31A-7812-422B-824A-ED1F24A73DB1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6;p37">
              <a:extLst>
                <a:ext uri="{FF2B5EF4-FFF2-40B4-BE49-F238E27FC236}">
                  <a16:creationId xmlns:a16="http://schemas.microsoft.com/office/drawing/2014/main" id="{B75847D8-EA90-4C4F-8887-80FB1DBD0F56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7;p37">
              <a:extLst>
                <a:ext uri="{FF2B5EF4-FFF2-40B4-BE49-F238E27FC236}">
                  <a16:creationId xmlns:a16="http://schemas.microsoft.com/office/drawing/2014/main" id="{8FDF5712-9162-4D72-B827-727FDEEF7EC2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8;p37">
              <a:extLst>
                <a:ext uri="{FF2B5EF4-FFF2-40B4-BE49-F238E27FC236}">
                  <a16:creationId xmlns:a16="http://schemas.microsoft.com/office/drawing/2014/main" id="{04389246-DECB-48DC-BD11-5A7F3B166A44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790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87561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Mercado de Pimenta</a:t>
            </a:r>
            <a:endParaRPr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99CC85-C3D0-4B92-8648-E4F1F2B73E50}"/>
              </a:ext>
            </a:extLst>
          </p:cNvPr>
          <p:cNvGrpSpPr/>
          <p:nvPr/>
        </p:nvGrpSpPr>
        <p:grpSpPr>
          <a:xfrm>
            <a:off x="2234242" y="3376383"/>
            <a:ext cx="4142387" cy="953219"/>
            <a:chOff x="1454072" y="2577420"/>
            <a:chExt cx="4142387" cy="9532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7CCDEC-F82F-4593-8E4E-0B4D2F25D2BA}"/>
                </a:ext>
              </a:extLst>
            </p:cNvPr>
            <p:cNvSpPr txBox="1"/>
            <p:nvPr/>
          </p:nvSpPr>
          <p:spPr>
            <a:xfrm>
              <a:off x="2504009" y="2792419"/>
              <a:ext cx="309245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Comercializada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principalmente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:</a:t>
              </a:r>
            </a:p>
            <a:p>
              <a:r>
                <a:rPr lang="en-US" dirty="0">
                  <a:solidFill>
                    <a:srgbClr val="FFFFFF"/>
                  </a:solidFill>
                  <a:latin typeface="Hind"/>
                </a:rPr>
                <a:t>In Natura &amp; </a:t>
              </a:r>
              <a:r>
                <a:rPr lang="en-US" dirty="0" err="1">
                  <a:solidFill>
                    <a:srgbClr val="FFFFFF"/>
                  </a:solidFill>
                  <a:latin typeface="Hind"/>
                </a:rPr>
                <a:t>Processadas</a:t>
              </a:r>
              <a:endParaRPr lang="en-US" dirty="0">
                <a:solidFill>
                  <a:srgbClr val="FFFFFF"/>
                </a:solidFill>
                <a:latin typeface="Hind"/>
              </a:endParaRPr>
            </a:p>
          </p:txBody>
        </p:sp>
        <p:pic>
          <p:nvPicPr>
            <p:cNvPr id="4" name="Picture 4" descr="A picture containing sign, shirt&#10;&#10;Description automatically generated">
              <a:extLst>
                <a:ext uri="{FF2B5EF4-FFF2-40B4-BE49-F238E27FC236}">
                  <a16:creationId xmlns:a16="http://schemas.microsoft.com/office/drawing/2014/main" id="{F6B925A5-7FF3-4452-830D-7B402AC87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4072" y="2577420"/>
              <a:ext cx="931653" cy="95321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B6B91-7CEA-4B99-9E20-FF84F81F5D48}"/>
              </a:ext>
            </a:extLst>
          </p:cNvPr>
          <p:cNvGrpSpPr/>
          <p:nvPr/>
        </p:nvGrpSpPr>
        <p:grpSpPr>
          <a:xfrm>
            <a:off x="2164728" y="2178012"/>
            <a:ext cx="4211901" cy="953872"/>
            <a:chOff x="1367286" y="1684734"/>
            <a:chExt cx="4211901" cy="9538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174330-82AA-4349-BAC0-98BC213B3994}"/>
                </a:ext>
              </a:extLst>
            </p:cNvPr>
            <p:cNvSpPr txBox="1"/>
            <p:nvPr/>
          </p:nvSpPr>
          <p:spPr>
            <a:xfrm>
              <a:off x="2486737" y="1900060"/>
              <a:ext cx="309245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Existem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4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espécies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domésticadas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,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somando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12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tipos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de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pimentas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.</a:t>
              </a:r>
              <a:endParaRPr lang="en-US" dirty="0" err="1">
                <a:solidFill>
                  <a:srgbClr val="FFFFFF"/>
                </a:solidFill>
                <a:latin typeface="Hind"/>
              </a:endParaRPr>
            </a:p>
          </p:txBody>
        </p:sp>
        <p:pic>
          <p:nvPicPr>
            <p:cNvPr id="5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568CAA97-4725-4D95-9A85-ECA5C0D08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7286" y="1684734"/>
              <a:ext cx="939927" cy="95387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52AC90-BE97-44E6-8C2D-B7ABD325A2FD}"/>
              </a:ext>
            </a:extLst>
          </p:cNvPr>
          <p:cNvGrpSpPr/>
          <p:nvPr/>
        </p:nvGrpSpPr>
        <p:grpSpPr>
          <a:xfrm>
            <a:off x="2234242" y="946470"/>
            <a:ext cx="4142387" cy="953873"/>
            <a:chOff x="1410417" y="681911"/>
            <a:chExt cx="4142387" cy="9538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BED3C34-9759-4F1D-9BDC-0B13DE21A423}"/>
                </a:ext>
              </a:extLst>
            </p:cNvPr>
            <p:cNvSpPr txBox="1"/>
            <p:nvPr/>
          </p:nvSpPr>
          <p:spPr>
            <a:xfrm>
              <a:off x="2460354" y="1102658"/>
              <a:ext cx="30924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Cultivada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em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todo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território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Hind"/>
                  <a:sym typeface="Hind"/>
                </a:rPr>
                <a:t>nacional</a:t>
              </a:r>
              <a:r>
                <a:rPr lang="en-US" dirty="0">
                  <a:solidFill>
                    <a:srgbClr val="FFFFFF"/>
                  </a:solidFill>
                  <a:latin typeface="Hind"/>
                  <a:sym typeface="Hind"/>
                </a:rPr>
                <a:t>.</a:t>
              </a:r>
              <a:endParaRPr lang="en-US" dirty="0" err="1">
                <a:solidFill>
                  <a:srgbClr val="FFFFFF"/>
                </a:solidFill>
                <a:latin typeface="Hind"/>
              </a:endParaRPr>
            </a:p>
          </p:txBody>
        </p:sp>
        <p:pic>
          <p:nvPicPr>
            <p:cNvPr id="11" name="Picture 11" descr="A picture containing graphics&#10;&#10;Description automatically generated">
              <a:extLst>
                <a:ext uri="{FF2B5EF4-FFF2-40B4-BE49-F238E27FC236}">
                  <a16:creationId xmlns:a16="http://schemas.microsoft.com/office/drawing/2014/main" id="{BCB954CD-DF1B-4CD2-BE10-D097BB59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0417" y="681911"/>
              <a:ext cx="879815" cy="953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68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26B73-3D00-400D-AF2D-9ECCA88A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344412"/>
            <a:ext cx="5972100" cy="636000"/>
          </a:xfrm>
        </p:spPr>
        <p:txBody>
          <a:bodyPr/>
          <a:lstStyle/>
          <a:p>
            <a:r>
              <a:rPr lang="pt-BR" dirty="0"/>
              <a:t>Agricultura Familiar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D45932-6086-46C2-A208-1A44A283F4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8395" y="1098572"/>
            <a:ext cx="3987210" cy="866129"/>
          </a:xfrm>
        </p:spPr>
        <p:txBody>
          <a:bodyPr/>
          <a:lstStyle/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Brasil está em 8</a:t>
            </a:r>
            <a:r>
              <a:rPr lang="pt-BR" sz="1600" dirty="0">
                <a:solidFill>
                  <a:schemeClr val="tx1"/>
                </a:solidFill>
              </a:rPr>
              <a:t>º</a:t>
            </a:r>
            <a:r>
              <a:rPr lang="pt-BR" dirty="0">
                <a:solidFill>
                  <a:schemeClr val="tx1"/>
                </a:solidFill>
              </a:rPr>
              <a:t> no ranking de países que mais produzem alimentos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BA0AFB-6EC9-47CC-AA4D-798E875260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B05790AC-7F56-45F2-96FD-17C3DF6A48EC}"/>
              </a:ext>
            </a:extLst>
          </p:cNvPr>
          <p:cNvSpPr txBox="1">
            <a:spLocks/>
          </p:cNvSpPr>
          <p:nvPr/>
        </p:nvSpPr>
        <p:spPr>
          <a:xfrm>
            <a:off x="2578394" y="2299220"/>
            <a:ext cx="4215810" cy="103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None/>
            </a:pPr>
            <a:r>
              <a:rPr lang="pt-BR" dirty="0"/>
              <a:t>90% </a:t>
            </a:r>
            <a:r>
              <a:rPr lang="pt-BR" dirty="0">
                <a:solidFill>
                  <a:schemeClr val="tx1"/>
                </a:solidFill>
              </a:rPr>
              <a:t>Dos municípios com até 20 mil habitantes, tiram seu sustento da agricultura familiar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3BE3D738-5FD6-4C04-A5B9-7EFD68112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15049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 descr="Uma imagem contendo texto&#10;&#10;Descrição gerada automaticamente">
            <a:extLst>
              <a:ext uri="{FF2B5EF4-FFF2-40B4-BE49-F238E27FC236}">
                <a16:creationId xmlns:a16="http://schemas.microsoft.com/office/drawing/2014/main" id="{E77F2D4C-FE2F-4976-9DD1-6639400F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2" y="2305568"/>
            <a:ext cx="1020052" cy="102005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3E0794-EC33-423E-9FBB-DBE8F337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42" y="1083066"/>
            <a:ext cx="1020053" cy="1020053"/>
          </a:xfrm>
          <a:prstGeom prst="rect">
            <a:avLst/>
          </a:prstGeom>
        </p:spPr>
      </p:pic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BA93B858-2D63-44EA-9A63-677C3F2DB37E}"/>
              </a:ext>
            </a:extLst>
          </p:cNvPr>
          <p:cNvSpPr txBox="1">
            <a:spLocks/>
          </p:cNvSpPr>
          <p:nvPr/>
        </p:nvSpPr>
        <p:spPr>
          <a:xfrm>
            <a:off x="2667015" y="3481954"/>
            <a:ext cx="4460805" cy="103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None/>
            </a:pPr>
            <a:r>
              <a:rPr lang="pt-BR" dirty="0"/>
              <a:t>Faturamento anual de 55,2 bilhões de dólares, mesmo que o país contasse apenas com a produção familiar, ele estaria no top 10 do agronegócio mundial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9A719B-4B62-4361-899B-170036D42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720" y="3528068"/>
            <a:ext cx="1197295" cy="1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0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746937" y="1991850"/>
            <a:ext cx="765012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33CCCC"/>
                </a:solidFill>
              </a:rPr>
              <a:t>R$</a:t>
            </a:r>
            <a:r>
              <a:rPr lang="en" sz="6600" dirty="0">
                <a:solidFill>
                  <a:srgbClr val="33CCCC"/>
                </a:solidFill>
              </a:rPr>
              <a:t>298.019.000.000</a:t>
            </a:r>
            <a:endParaRPr sz="6600" dirty="0">
              <a:solidFill>
                <a:srgbClr val="6699FF"/>
              </a:solidFill>
            </a:endParaRPr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08827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Problemática e Justificativa</a:t>
            </a:r>
            <a:endParaRPr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CBFD4E-1E9B-468B-9F99-1C378301E26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05712" y="1345136"/>
            <a:ext cx="4335060" cy="547152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Falta de informatização nas áreas rurais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F16E59D8-25EF-427B-BBB6-A8511AAC56CC}"/>
              </a:ext>
            </a:extLst>
          </p:cNvPr>
          <p:cNvSpPr txBox="1">
            <a:spLocks/>
          </p:cNvSpPr>
          <p:nvPr/>
        </p:nvSpPr>
        <p:spPr>
          <a:xfrm>
            <a:off x="2939160" y="2521298"/>
            <a:ext cx="2919379" cy="5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Font typeface="Hind"/>
              <a:buNone/>
            </a:pPr>
            <a:r>
              <a:rPr lang="pt-BR" dirty="0"/>
              <a:t>Desperdício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84E73CDF-E095-49D2-B888-2B33B292371E}"/>
              </a:ext>
            </a:extLst>
          </p:cNvPr>
          <p:cNvSpPr txBox="1">
            <a:spLocks/>
          </p:cNvSpPr>
          <p:nvPr/>
        </p:nvSpPr>
        <p:spPr>
          <a:xfrm>
            <a:off x="2884446" y="3772045"/>
            <a:ext cx="4335060" cy="5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114300" indent="0">
              <a:buFont typeface="Hind"/>
              <a:buNone/>
            </a:pPr>
            <a:r>
              <a:rPr lang="pt-BR" dirty="0"/>
              <a:t>Pouca monitoria de dados </a:t>
            </a:r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F9241517-F2E6-424A-9D13-2D489E1D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84" y="2298173"/>
            <a:ext cx="993401" cy="993401"/>
          </a:xfrm>
          <a:prstGeom prst="rect">
            <a:avLst/>
          </a:prstGeom>
        </p:spPr>
      </p:pic>
      <p:pic>
        <p:nvPicPr>
          <p:cNvPr id="10" name="Imagem 9" descr="Uma imagem contendo texto, gráfico, placar, desenho&#10;&#10;Descrição gerada automaticamente">
            <a:extLst>
              <a:ext uri="{FF2B5EF4-FFF2-40B4-BE49-F238E27FC236}">
                <a16:creationId xmlns:a16="http://schemas.microsoft.com/office/drawing/2014/main" id="{039B1CB1-2164-4C12-97D7-BEA429B13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760" y="1047425"/>
            <a:ext cx="993401" cy="993401"/>
          </a:xfrm>
          <a:prstGeom prst="rect">
            <a:avLst/>
          </a:prstGeom>
        </p:spPr>
      </p:pic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4ADAE5F-E5E8-4652-AFD7-5F0EBB36D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045" y="3548921"/>
            <a:ext cx="993401" cy="993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71783-0857-4571-83E1-556799AB7773}"/>
              </a:ext>
            </a:extLst>
          </p:cNvPr>
          <p:cNvSpPr txBox="1"/>
          <p:nvPr/>
        </p:nvSpPr>
        <p:spPr>
          <a:xfrm>
            <a:off x="3549651" y="4385733"/>
            <a:ext cx="4796366" cy="584775"/>
          </a:xfrm>
          <a:prstGeom prst="rect">
            <a:avLst/>
          </a:prstGeom>
          <a:noFill/>
          <a:ln w="12700">
            <a:solidFill>
              <a:srgbClr val="FFCC0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Hind"/>
              </a:rPr>
              <a:t>Tecnologias</a:t>
            </a:r>
            <a:r>
              <a:rPr lang="en-US" sz="1600" b="1" dirty="0">
                <a:solidFill>
                  <a:srgbClr val="FFCC00"/>
                </a:solidFill>
                <a:latin typeface="Hind"/>
                <a:sym typeface="Hind"/>
              </a:rPr>
              <a:t> </a:t>
            </a:r>
            <a:r>
              <a:rPr lang="en-US" sz="1600" b="1" dirty="0" err="1">
                <a:solidFill>
                  <a:srgbClr val="FFCC00"/>
                </a:solidFill>
                <a:latin typeface="Hind"/>
                <a:sym typeface="Hind"/>
              </a:rPr>
              <a:t>são</a:t>
            </a:r>
            <a:r>
              <a:rPr lang="en-US" sz="1600" b="1" dirty="0">
                <a:solidFill>
                  <a:srgbClr val="FFCC00"/>
                </a:solidFill>
                <a:latin typeface="Hind"/>
                <a:sym typeface="Hind"/>
              </a:rPr>
              <a:t> </a:t>
            </a:r>
            <a:r>
              <a:rPr lang="en-US" sz="1600" b="1" dirty="0" err="1">
                <a:solidFill>
                  <a:srgbClr val="FFCC00"/>
                </a:solidFill>
                <a:latin typeface="Hind"/>
                <a:sym typeface="Hind"/>
              </a:rPr>
              <a:t>aplicadas</a:t>
            </a:r>
            <a:r>
              <a:rPr lang="en-US" sz="1600" b="1" dirty="0">
                <a:solidFill>
                  <a:srgbClr val="FFCC00"/>
                </a:solidFill>
                <a:latin typeface="Hind"/>
                <a:sym typeface="Hind"/>
              </a:rPr>
              <a:t> </a:t>
            </a:r>
            <a:r>
              <a:rPr lang="en-US" sz="1600" b="1" dirty="0" err="1">
                <a:solidFill>
                  <a:srgbClr val="FFCC00"/>
                </a:solidFill>
                <a:latin typeface="Hind"/>
                <a:sym typeface="Hind"/>
              </a:rPr>
              <a:t>em</a:t>
            </a:r>
            <a:r>
              <a:rPr lang="en-US" sz="1600" b="1" dirty="0">
                <a:solidFill>
                  <a:srgbClr val="FFCC00"/>
                </a:solidFill>
                <a:latin typeface="Hind"/>
                <a:sym typeface="Hind"/>
              </a:rPr>
              <a:t> </a:t>
            </a:r>
            <a:r>
              <a:rPr lang="en-US" sz="1600" b="1" dirty="0" err="1">
                <a:solidFill>
                  <a:srgbClr val="FFCC00"/>
                </a:solidFill>
                <a:latin typeface="Hind"/>
                <a:sym typeface="Hind"/>
              </a:rPr>
              <a:t>áreas</a:t>
            </a:r>
            <a:r>
              <a:rPr lang="en-US" sz="1600" b="1" dirty="0">
                <a:solidFill>
                  <a:srgbClr val="FFCC00"/>
                </a:solidFill>
                <a:latin typeface="Hind"/>
                <a:sym typeface="Hind"/>
              </a:rPr>
              <a:t> </a:t>
            </a:r>
            <a:r>
              <a:rPr lang="en-US" sz="1600" b="1" dirty="0" err="1">
                <a:solidFill>
                  <a:srgbClr val="FFCC00"/>
                </a:solidFill>
                <a:latin typeface="Hind"/>
                <a:sym typeface="Hind"/>
              </a:rPr>
              <a:t>como</a:t>
            </a:r>
            <a:endParaRPr lang="en-US" sz="1600" b="1" dirty="0">
              <a:solidFill>
                <a:srgbClr val="FFCC00"/>
              </a:solidFill>
              <a:latin typeface="Hind"/>
            </a:endParaRPr>
          </a:p>
          <a:p>
            <a:r>
              <a:rPr lang="en-US" sz="1600" b="1" err="1">
                <a:solidFill>
                  <a:srgbClr val="FFCC00"/>
                </a:solidFill>
                <a:latin typeface="Hind"/>
                <a:sym typeface="Hind"/>
              </a:rPr>
              <a:t>higienização</a:t>
            </a:r>
            <a:r>
              <a:rPr lang="en-US" sz="1600" b="1" dirty="0">
                <a:solidFill>
                  <a:srgbClr val="FFCC00"/>
                </a:solidFill>
                <a:latin typeface="Hind"/>
                <a:sym typeface="Hind"/>
              </a:rPr>
              <a:t>, </a:t>
            </a:r>
            <a:r>
              <a:rPr lang="en-US" sz="1600" b="1" err="1">
                <a:solidFill>
                  <a:srgbClr val="FFCC00"/>
                </a:solidFill>
                <a:latin typeface="Hind"/>
                <a:sym typeface="Hind"/>
              </a:rPr>
              <a:t>melhoramento</a:t>
            </a:r>
            <a:r>
              <a:rPr lang="en-US" sz="1600" b="1" dirty="0">
                <a:solidFill>
                  <a:srgbClr val="FFCC00"/>
                </a:solidFill>
                <a:latin typeface="Hind"/>
                <a:sym typeface="Hind"/>
              </a:rPr>
              <a:t> </a:t>
            </a:r>
            <a:r>
              <a:rPr lang="en-US" sz="1600" b="1" err="1">
                <a:solidFill>
                  <a:srgbClr val="FFCC00"/>
                </a:solidFill>
                <a:latin typeface="Hind"/>
                <a:sym typeface="Hind"/>
              </a:rPr>
              <a:t>genético</a:t>
            </a:r>
            <a:r>
              <a:rPr lang="en-US" sz="1600" b="1" dirty="0">
                <a:solidFill>
                  <a:srgbClr val="FFCC00"/>
                </a:solidFill>
                <a:latin typeface="Hind"/>
                <a:sym typeface="Hind"/>
              </a:rPr>
              <a:t> e </a:t>
            </a:r>
            <a:r>
              <a:rPr lang="en-US" sz="1600" b="1" err="1">
                <a:solidFill>
                  <a:srgbClr val="FFCC00"/>
                </a:solidFill>
                <a:latin typeface="Hind"/>
                <a:sym typeface="Hind"/>
              </a:rPr>
              <a:t>irrigação</a:t>
            </a:r>
            <a:endParaRPr lang="en-US" sz="1600" b="1">
              <a:solidFill>
                <a:srgbClr val="FFCC00"/>
              </a:solidFill>
              <a:latin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71670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19459" y="165425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solução</a:t>
            </a:r>
            <a:endParaRPr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Imagem 3" descr="Uma imagem contendo comida, placa, quarto&#10;&#10;Descrição gerada automaticamente">
            <a:extLst>
              <a:ext uri="{FF2B5EF4-FFF2-40B4-BE49-F238E27FC236}">
                <a16:creationId xmlns:a16="http://schemas.microsoft.com/office/drawing/2014/main" id="{68CA0A3B-BA06-49BB-9A48-FF26932D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288" y="961771"/>
            <a:ext cx="4253024" cy="40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1016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561</Words>
  <Application>Microsoft Office PowerPoint</Application>
  <PresentationFormat>Apresentação na tela (16:9)</PresentationFormat>
  <Paragraphs>109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Hind</vt:lpstr>
      <vt:lpstr>Roboto</vt:lpstr>
      <vt:lpstr>Dumaine</vt:lpstr>
      <vt:lpstr>Projeto IoT Aquisição de Dados e Dashboard</vt:lpstr>
      <vt:lpstr>BandTec Digital School</vt:lpstr>
      <vt:lpstr>1. Visão do Projeto</vt:lpstr>
      <vt:lpstr>Mercado de Iot</vt:lpstr>
      <vt:lpstr>Mercado de Pimenta</vt:lpstr>
      <vt:lpstr>Agricultura Familiar</vt:lpstr>
      <vt:lpstr>R$298.019.000.000</vt:lpstr>
      <vt:lpstr>Problemática e Justificativa</vt:lpstr>
      <vt:lpstr>Proposta de solução</vt:lpstr>
      <vt:lpstr>Proposta de solução</vt:lpstr>
      <vt:lpstr>2. Planejamento do projeto</vt:lpstr>
      <vt:lpstr>Equipe do projeto</vt:lpstr>
      <vt:lpstr>Equipe do projeto</vt:lpstr>
      <vt:lpstr>Metodologia e ferramentas</vt:lpstr>
      <vt:lpstr>Sprints e Backlog</vt:lpstr>
      <vt:lpstr>Mapeamento de risco</vt:lpstr>
      <vt:lpstr>2. Desenvolvimento do projeto</vt:lpstr>
      <vt:lpstr>Aplicação – Arquitetura LLD</vt:lpstr>
      <vt:lpstr>Ferramentas de Desenvolvimento</vt:lpstr>
      <vt:lpstr>Modelo de Dados</vt:lpstr>
      <vt:lpstr>Parâmetro e Analytics</vt:lpstr>
      <vt:lpstr>3. Demonstração do site</vt:lpstr>
      <vt:lpstr>Manual de Instalação</vt:lpstr>
      <vt:lpstr>Processos de Atendimento e Suporte</vt:lpstr>
      <vt:lpstr>Ferramenta de Suporte</vt:lpstr>
      <vt:lpstr>4. Conclusão</vt:lpstr>
      <vt:lpstr>Processo de Aprendizagem</vt:lpstr>
      <vt:lpstr>Agradecimento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IoT Aquisição de Dados e Dashboard</dc:title>
  <cp:lastModifiedBy>Gustavo Yudi</cp:lastModifiedBy>
  <cp:revision>194</cp:revision>
  <dcterms:modified xsi:type="dcterms:W3CDTF">2020-06-29T22:19:11Z</dcterms:modified>
</cp:coreProperties>
</file>