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76" r:id="rId13"/>
    <p:sldId id="275" r:id="rId14"/>
    <p:sldId id="272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15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8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8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1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9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05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84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3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40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2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D60-5D65-4F7C-914E-860EB4D8C6BA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88CF-72C7-4495-839A-D9CCAF388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14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" r="6246"/>
          <a:stretch/>
        </p:blipFill>
        <p:spPr>
          <a:xfrm>
            <a:off x="1566738" y="1830757"/>
            <a:ext cx="5128263" cy="19411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324919" y="1181775"/>
            <a:ext cx="474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dirty="0" smtClean="0"/>
              <a:t>Membros fundadores</a:t>
            </a:r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Alexander Gonçalves</a:t>
            </a:r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Erick Leme</a:t>
            </a:r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Felipe Camargo</a:t>
            </a:r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Guilherme </a:t>
            </a:r>
            <a:r>
              <a:rPr lang="pt-BR" sz="2400" dirty="0" err="1" smtClean="0"/>
              <a:t>Vicari</a:t>
            </a:r>
            <a:endParaRPr lang="pt-BR" sz="2400" dirty="0" smtClean="0"/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Gabriel Dias</a:t>
            </a:r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Lucas </a:t>
            </a:r>
            <a:r>
              <a:rPr lang="pt-BR" sz="2400" dirty="0" err="1" smtClean="0"/>
              <a:t>Castione</a:t>
            </a:r>
            <a:endParaRPr lang="pt-BR" sz="2400" dirty="0" smtClean="0"/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Luiz Gustavo</a:t>
            </a:r>
          </a:p>
          <a:p>
            <a:pPr algn="ctr">
              <a:lnSpc>
                <a:spcPct val="150000"/>
              </a:lnSpc>
            </a:pPr>
            <a:r>
              <a:rPr lang="pt-BR" sz="2400" dirty="0" err="1" smtClean="0"/>
              <a:t>Raoann</a:t>
            </a:r>
            <a:r>
              <a:rPr lang="pt-BR" sz="2400" dirty="0" smtClean="0"/>
              <a:t> </a:t>
            </a:r>
            <a:r>
              <a:rPr lang="pt-BR" sz="2400" dirty="0" err="1" smtClean="0"/>
              <a:t>Camara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936819" y="3715255"/>
            <a:ext cx="638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Empresa de tecnologia fundada por estudantes do ensino superior de Análise e Desenvolvimento de Sistemas da Faculdade </a:t>
            </a:r>
            <a:r>
              <a:rPr lang="pt-BR" sz="2000" dirty="0" err="1" smtClean="0"/>
              <a:t>BandTec</a:t>
            </a:r>
            <a:r>
              <a:rPr lang="pt-BR" sz="2000" dirty="0" smtClean="0"/>
              <a:t> em 2020.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795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C00000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Solução de negócio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083300" y="4436741"/>
            <a:ext cx="6654800" cy="13255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assistente de cultivo</a:t>
            </a:r>
            <a:endParaRPr lang="pt-BR" sz="2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79" y="1843088"/>
            <a:ext cx="6185871" cy="40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641600" y="2595241"/>
            <a:ext cx="66548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Site Institucional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300512"/>
            <a:ext cx="3282950" cy="21339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" r="6246"/>
          <a:stretch/>
        </p:blipFill>
        <p:spPr>
          <a:xfrm>
            <a:off x="4556980" y="4151417"/>
            <a:ext cx="3052639" cy="11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C00000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pt-BR" dirty="0" smtClean="0"/>
              <a:t>Entregáveis de cada disciplina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606580"/>
            <a:ext cx="6681904" cy="23286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77" y="1407056"/>
            <a:ext cx="3686175" cy="857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14" y="2353970"/>
            <a:ext cx="4076700" cy="1752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552" y="4177978"/>
            <a:ext cx="3657600" cy="5334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864" y="4946769"/>
            <a:ext cx="3962400" cy="10096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02" y="5686380"/>
            <a:ext cx="1301750" cy="84613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9463" y="4106570"/>
            <a:ext cx="3113088" cy="21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C00000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Diagrama  funcional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60" y="1736024"/>
            <a:ext cx="1084605" cy="735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58" y="1713699"/>
            <a:ext cx="1143924" cy="11477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19" y="1925565"/>
            <a:ext cx="1242285" cy="124228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31" y="3471513"/>
            <a:ext cx="1168841" cy="11688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32" y="4724344"/>
            <a:ext cx="2329357" cy="151408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66" y="5036833"/>
            <a:ext cx="1117602" cy="111760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82" y="1560161"/>
            <a:ext cx="1778501" cy="1778501"/>
          </a:xfrm>
          <a:prstGeom prst="rect">
            <a:avLst/>
          </a:prstGeom>
        </p:spPr>
      </p:pic>
      <p:cxnSp>
        <p:nvCxnSpPr>
          <p:cNvPr id="14" name="Conector reto 13"/>
          <p:cNvCxnSpPr/>
          <p:nvPr/>
        </p:nvCxnSpPr>
        <p:spPr>
          <a:xfrm>
            <a:off x="6100335" y="1843088"/>
            <a:ext cx="3115" cy="29490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62" y="5091938"/>
            <a:ext cx="1016099" cy="101609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94" y="4950372"/>
            <a:ext cx="1197409" cy="119740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86" y="3068593"/>
            <a:ext cx="1461305" cy="146130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32" y="2510312"/>
            <a:ext cx="2845863" cy="1859297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285" y="3958446"/>
            <a:ext cx="1380380" cy="136381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8963">
            <a:off x="9475390" y="4920085"/>
            <a:ext cx="1257983" cy="12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C00000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Sustentação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5800" y="1843088"/>
            <a:ext cx="1082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versão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2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irá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contar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com: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orúm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experiência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dos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usuários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nesse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ambiente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poderão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trocar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informações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dicas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experiências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Expansão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do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nosso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publico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alvo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para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empresas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equipamentos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cultivo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como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fornecedores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estufas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 </a:t>
            </a:r>
          </a:p>
          <a:p>
            <a:pPr fontAlgn="base">
              <a:lnSpc>
                <a:spcPct val="150000"/>
              </a:lnSpc>
            </a:pP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equipamentos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de </a:t>
            </a: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luminosidade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72" y="3753644"/>
            <a:ext cx="2447925" cy="2447925"/>
          </a:xfrm>
          <a:prstGeom prst="rect">
            <a:avLst/>
          </a:prstGeom>
        </p:spPr>
      </p:pic>
      <p:sp>
        <p:nvSpPr>
          <p:cNvPr id="10" name="Título 6"/>
          <p:cNvSpPr>
            <a:spLocks noGrp="1"/>
          </p:cNvSpPr>
          <p:nvPr>
            <p:ph type="title"/>
          </p:nvPr>
        </p:nvSpPr>
        <p:spPr>
          <a:xfrm>
            <a:off x="4435492" y="5428584"/>
            <a:ext cx="2209783" cy="638520"/>
          </a:xfrm>
        </p:spPr>
        <p:txBody>
          <a:bodyPr>
            <a:noAutofit/>
          </a:bodyPr>
          <a:lstStyle/>
          <a:p>
            <a:r>
              <a:rPr lang="pt-BR" sz="1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assistente de cultivo</a:t>
            </a:r>
            <a:endParaRPr lang="pt-BR" sz="1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92" y="4136730"/>
            <a:ext cx="3083316" cy="20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56" y="1837259"/>
            <a:ext cx="3666882" cy="2653154"/>
          </a:xfrm>
          <a:prstGeom prst="rect">
            <a:avLst/>
          </a:prstGeom>
        </p:spPr>
      </p:pic>
      <p:sp>
        <p:nvSpPr>
          <p:cNvPr id="5" name="Título 6"/>
          <p:cNvSpPr>
            <a:spLocks noGrp="1"/>
          </p:cNvSpPr>
          <p:nvPr>
            <p:ph type="title"/>
          </p:nvPr>
        </p:nvSpPr>
        <p:spPr>
          <a:xfrm>
            <a:off x="3092734" y="3460977"/>
            <a:ext cx="2883838" cy="857220"/>
          </a:xfrm>
        </p:spPr>
        <p:txBody>
          <a:bodyPr>
            <a:noAutofit/>
          </a:bodyPr>
          <a:lstStyle/>
          <a:p>
            <a:r>
              <a:rPr lang="pt-BR" sz="18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assistente de cultivo</a:t>
            </a:r>
            <a:endParaRPr lang="pt-BR" sz="1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08494" y="2865387"/>
            <a:ext cx="938862" cy="401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C00000"/>
                </a:solidFill>
                <a:latin typeface="Algerian" panose="04020705040A02060702" pitchFamily="82" charset="0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By</a:t>
            </a:r>
            <a:endParaRPr lang="pt-BR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" r="6246"/>
          <a:stretch/>
        </p:blipFill>
        <p:spPr>
          <a:xfrm>
            <a:off x="6748339" y="2351457"/>
            <a:ext cx="4762500" cy="180269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216400" y="4912882"/>
            <a:ext cx="3733800" cy="85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C00000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7610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latin typeface="Bell MT" panose="02020503060305020303" pitchFamily="18" charset="0"/>
              </a:rPr>
              <a:t>Análise Macro Ambiental</a:t>
            </a:r>
            <a:endParaRPr lang="pt-BR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FF06C34B-6090-45D7-8809-68661298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3" y="1842118"/>
            <a:ext cx="5876027" cy="4467202"/>
          </a:xfrm>
          <a:prstGeom prst="rect">
            <a:avLst/>
          </a:prstGeom>
        </p:spPr>
      </p:pic>
      <p:pic>
        <p:nvPicPr>
          <p:cNvPr id="5" name="Picture 1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511DF40-812D-486F-B084-1E455D66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11" y="2222500"/>
            <a:ext cx="4787049" cy="370643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5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Bell MT" panose="02020503060305020303" pitchFamily="18" charset="0"/>
              </a:rPr>
              <a:t>Aspectos Históricos e culturais</a:t>
            </a:r>
          </a:p>
        </p:txBody>
      </p:sp>
      <p:pic>
        <p:nvPicPr>
          <p:cNvPr id="4" name="Picture 11" descr="A picture containing water, boat, beach, umbrella&#10;&#10;Description generated with very high confidence">
            <a:extLst>
              <a:ext uri="{FF2B5EF4-FFF2-40B4-BE49-F238E27FC236}">
                <a16:creationId xmlns:a16="http://schemas.microsoft.com/office/drawing/2014/main" id="{2CF7FF23-1265-4FD5-B7BF-F77F507CF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1" r="383" b="6091"/>
          <a:stretch/>
        </p:blipFill>
        <p:spPr>
          <a:xfrm>
            <a:off x="977900" y="2204478"/>
            <a:ext cx="4807864" cy="28374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13" descr="A bowl of food on a plate&#10;&#10;Description generated with very high confidence">
            <a:extLst>
              <a:ext uri="{FF2B5EF4-FFF2-40B4-BE49-F238E27FC236}">
                <a16:creationId xmlns:a16="http://schemas.microsoft.com/office/drawing/2014/main" id="{62B70D8A-C02F-4FF1-A1F5-60591BAC8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2204478"/>
            <a:ext cx="4670077" cy="28374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02" y="5686380"/>
            <a:ext cx="1301750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Bell MT" panose="02020503060305020303" pitchFamily="18" charset="0"/>
              </a:rPr>
              <a:t>Aspectos Demográficos</a:t>
            </a:r>
          </a:p>
        </p:txBody>
      </p:sp>
      <p:pic>
        <p:nvPicPr>
          <p:cNvPr id="5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0103B0-7824-464C-AC3A-1AF308E4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7509"/>
            <a:ext cx="5705675" cy="358589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75" y="1625525"/>
            <a:ext cx="3568849" cy="35688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02" y="5686380"/>
            <a:ext cx="1301750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Bell MT" panose="02020503060305020303" pitchFamily="18" charset="0"/>
              </a:rPr>
              <a:t>Aspectos Demográficos</a:t>
            </a:r>
          </a:p>
        </p:txBody>
      </p:sp>
      <p:pic>
        <p:nvPicPr>
          <p:cNvPr id="5" name="Picture 18" descr="A variety of fruit on a table&#10;&#10;Description generated with very high confidence">
            <a:extLst>
              <a:ext uri="{FF2B5EF4-FFF2-40B4-BE49-F238E27FC236}">
                <a16:creationId xmlns:a16="http://schemas.microsoft.com/office/drawing/2014/main" id="{1D5FF834-7F0C-4CBB-BA3A-A75281E3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9" y="2495490"/>
            <a:ext cx="4647242" cy="3041443"/>
          </a:xfrm>
          <a:prstGeom prst="rect">
            <a:avLst/>
          </a:prstGeom>
        </p:spPr>
      </p:pic>
      <p:pic>
        <p:nvPicPr>
          <p:cNvPr id="6" name="Picture 14" descr="A bottle and a glass of orange juice&#10;&#10;Description generated with high confidence">
            <a:extLst>
              <a:ext uri="{FF2B5EF4-FFF2-40B4-BE49-F238E27FC236}">
                <a16:creationId xmlns:a16="http://schemas.microsoft.com/office/drawing/2014/main" id="{B9A7DDAD-CC65-4776-B2D2-8D513A2A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18" y="2495490"/>
            <a:ext cx="5301292" cy="299091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38880" y="183038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In Natura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79182" y="1830387"/>
            <a:ext cx="199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Processados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02" y="5686380"/>
            <a:ext cx="1301750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Bell MT" panose="02020503060305020303" pitchFamily="18" charset="0"/>
              </a:rPr>
              <a:t>Aspectos Econômicos – </a:t>
            </a:r>
            <a:r>
              <a:rPr lang="pt-BR" sz="3600" dirty="0">
                <a:solidFill>
                  <a:srgbClr val="C00000"/>
                </a:solidFill>
                <a:latin typeface="Bell MT" panose="02020503060305020303" pitchFamily="18" charset="0"/>
              </a:rPr>
              <a:t>Agricultura familiar</a:t>
            </a:r>
            <a:endParaRPr lang="pt-BR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79563" y="5909634"/>
            <a:ext cx="8935290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+mj-lt"/>
              </a:rPr>
              <a:t>Esse é o nosso público alvo são os pequenos agricultores e agricultores familiares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14" descr="A group of people posing for a picture&#10;&#10;Description generated with very high confidence">
            <a:extLst>
              <a:ext uri="{FF2B5EF4-FFF2-40B4-BE49-F238E27FC236}">
                <a16:creationId xmlns:a16="http://schemas.microsoft.com/office/drawing/2014/main" id="{009AB667-3902-40AD-9AF5-50C47E25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73" y="1672394"/>
            <a:ext cx="4860627" cy="36808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93707" y="2213918"/>
            <a:ext cx="5257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>
              <a:latin typeface="+mj-lt"/>
            </a:endParaRPr>
          </a:p>
          <a:p>
            <a:pPr>
              <a:buChar char="•"/>
            </a:pPr>
            <a:r>
              <a:rPr lang="pt-BR" sz="2200" dirty="0" smtClean="0">
                <a:latin typeface="+mj-lt"/>
              </a:rPr>
              <a:t> Ter área de até quatro módulos fiscais;</a:t>
            </a:r>
            <a:r>
              <a:rPr lang="en-US" sz="2200" dirty="0" smtClean="0">
                <a:latin typeface="+mj-lt"/>
              </a:rPr>
              <a:t> </a:t>
            </a:r>
          </a:p>
          <a:p>
            <a:pPr>
              <a:buChar char="•"/>
            </a:pPr>
            <a:r>
              <a:rPr lang="pt-BR" sz="2200" dirty="0" smtClean="0">
                <a:latin typeface="+mj-lt"/>
              </a:rPr>
              <a:t> Utilizar mão de obra da própria família, de maneira predominante;</a:t>
            </a:r>
            <a:r>
              <a:rPr lang="en-US" sz="2200" dirty="0" smtClean="0">
                <a:latin typeface="+mj-lt"/>
              </a:rPr>
              <a:t> </a:t>
            </a:r>
          </a:p>
          <a:p>
            <a:pPr>
              <a:buChar char="•"/>
            </a:pPr>
            <a:r>
              <a:rPr lang="pt-BR" sz="2200" dirty="0" smtClean="0">
                <a:latin typeface="+mj-lt"/>
              </a:rPr>
              <a:t> Ter percentual mínimo de 50% da renda familiar derivada da atividade realizada no campo;</a:t>
            </a:r>
            <a:r>
              <a:rPr lang="en-US" sz="2200" dirty="0" smtClean="0">
                <a:latin typeface="+mj-lt"/>
              </a:rPr>
              <a:t> </a:t>
            </a:r>
          </a:p>
          <a:p>
            <a:pPr>
              <a:buChar char="•"/>
            </a:pPr>
            <a:r>
              <a:rPr lang="pt-BR" sz="2200" dirty="0" smtClean="0">
                <a:latin typeface="+mj-lt"/>
              </a:rPr>
              <a:t> Administrar o empreendimento com a família</a:t>
            </a:r>
            <a:endParaRPr lang="pt-BR" sz="2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3707" y="171197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>
                <a:latin typeface="+mj-lt"/>
              </a:rPr>
              <a:t>No Brasil, a legislação determina que é preciso atender a quatro requisitos:</a:t>
            </a:r>
            <a:r>
              <a:rPr lang="en-US" sz="2200" dirty="0">
                <a:latin typeface="+mj-lt"/>
              </a:rPr>
              <a:t> 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02" y="5686380"/>
            <a:ext cx="1301750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63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Bell MT" panose="02020503060305020303" pitchFamily="18" charset="0"/>
              </a:rPr>
              <a:t>Aspectos Econômicos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828675" y="1900440"/>
            <a:ext cx="5080000" cy="3937280"/>
            <a:chOff x="6667500" y="1690688"/>
            <a:chExt cx="5080000" cy="3937280"/>
          </a:xfrm>
        </p:grpSpPr>
        <p:sp>
          <p:nvSpPr>
            <p:cNvPr id="10" name="CaixaDeTexto 9"/>
            <p:cNvSpPr txBox="1"/>
            <p:nvPr/>
          </p:nvSpPr>
          <p:spPr>
            <a:xfrm>
              <a:off x="6667500" y="1690688"/>
              <a:ext cx="43053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400" dirty="0" smtClean="0">
                  <a:solidFill>
                    <a:schemeClr val="accent6">
                      <a:lumMod val="75000"/>
                    </a:schemeClr>
                  </a:solidFill>
                </a:rPr>
                <a:t>54,5 bilhões </a:t>
              </a:r>
              <a:endParaRPr lang="pt-BR" sz="6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667500" y="2754759"/>
              <a:ext cx="468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+mj-lt"/>
                </a:rPr>
                <a:t>É o valor anual da produção agrícola</a:t>
              </a:r>
              <a:endParaRPr lang="pt-BR" sz="2400" dirty="0">
                <a:latin typeface="+mj-lt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667500" y="3295429"/>
              <a:ext cx="32385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6400"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33,2%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667500" y="4427639"/>
              <a:ext cx="508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+mj-lt"/>
                </a:rPr>
                <a:t>De toda a produção agrícola no Brasil, é feita pela agricultura familiar e os pequenos agricultores</a:t>
              </a:r>
              <a:endParaRPr lang="pt-BR" sz="2400" dirty="0">
                <a:latin typeface="+mj-lt"/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6364287" y="1690688"/>
            <a:ext cx="5572125" cy="4154455"/>
            <a:chOff x="777875" y="1636044"/>
            <a:chExt cx="5572125" cy="4154455"/>
          </a:xfrm>
        </p:grpSpPr>
        <p:sp>
          <p:nvSpPr>
            <p:cNvPr id="5" name="CaixaDeTexto 4"/>
            <p:cNvSpPr txBox="1"/>
            <p:nvPr/>
          </p:nvSpPr>
          <p:spPr>
            <a:xfrm>
              <a:off x="1047750" y="1636044"/>
              <a:ext cx="1092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6400"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8º 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90575" y="2846911"/>
              <a:ext cx="32385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6400"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90%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77875" y="4469322"/>
              <a:ext cx="16319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6400"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pt-BR" dirty="0"/>
                <a:t>70%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409825" y="1861850"/>
              <a:ext cx="360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+mj-lt"/>
                </a:rPr>
                <a:t>No ranking de países que mais produzem alimentos</a:t>
              </a:r>
              <a:endParaRPr lang="pt-BR" sz="24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409825" y="2956894"/>
              <a:ext cx="39401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+mj-lt"/>
                </a:rPr>
                <a:t>Dos municípios com até 20k habitantes, tiram seu sustento da agricultura familiar</a:t>
              </a:r>
              <a:endParaRPr lang="pt-BR" sz="2400" dirty="0">
                <a:latin typeface="+mj-lt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409825" y="4590170"/>
              <a:ext cx="38036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+mj-lt"/>
                </a:rPr>
                <a:t>Dos brasileiros que vivem no campo são responsáveis pela agricultura familiar</a:t>
              </a:r>
              <a:endParaRPr lang="pt-BR" sz="2400" dirty="0">
                <a:latin typeface="+mj-lt"/>
              </a:endParaRPr>
            </a:p>
          </p:txBody>
        </p:sp>
      </p:grpSp>
      <p:cxnSp>
        <p:nvCxnSpPr>
          <p:cNvPr id="21" name="Conector reto 20"/>
          <p:cNvCxnSpPr/>
          <p:nvPr/>
        </p:nvCxnSpPr>
        <p:spPr>
          <a:xfrm>
            <a:off x="5921375" y="1682384"/>
            <a:ext cx="0" cy="47228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02" y="5686380"/>
            <a:ext cx="1301750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Bell MT" panose="02020503060305020303" pitchFamily="18" charset="0"/>
              </a:rPr>
              <a:t>Aspectos Econômicos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23900" y="2001362"/>
            <a:ext cx="50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solidFill>
                  <a:schemeClr val="accent6">
                    <a:lumMod val="75000"/>
                  </a:schemeClr>
                </a:solidFill>
              </a:rPr>
              <a:t>R$500 milhões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23900" y="3003977"/>
            <a:ext cx="530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Para construção e reforma de casas rurais</a:t>
            </a:r>
            <a:endParaRPr lang="pt-BR" sz="2400" dirty="0">
              <a:latin typeface="+mj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19892" y="4994902"/>
            <a:ext cx="5524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6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R$33,22 bilhões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23900" y="4311062"/>
            <a:ext cx="519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Para subvencionar a contratação de apólices de seguro</a:t>
            </a:r>
            <a:endParaRPr lang="pt-BR" sz="2400" dirty="0"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19892" y="3381214"/>
            <a:ext cx="5524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6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R$1 bilhão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74700" y="5835461"/>
            <a:ext cx="50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Para custeio, comercialização e investimento</a:t>
            </a:r>
            <a:endParaRPr lang="pt-BR" sz="24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38200" y="1634173"/>
            <a:ext cx="5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Plano Safra de Agricultura Familiar	</a:t>
            </a:r>
            <a:endParaRPr lang="pt-BR" sz="24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934200" y="4397371"/>
            <a:ext cx="5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+mj-lt"/>
              </a:rPr>
              <a:t>Plano ABC</a:t>
            </a:r>
            <a:endParaRPr lang="pt-BR" sz="2400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934200" y="5066500"/>
            <a:ext cx="5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+mj-lt"/>
              </a:rPr>
              <a:t>Programa Brasil sem Miséria</a:t>
            </a:r>
            <a:endParaRPr lang="pt-BR" sz="2400" dirty="0">
              <a:latin typeface="+mj-lt"/>
            </a:endParaRPr>
          </a:p>
        </p:txBody>
      </p:sp>
      <p:cxnSp>
        <p:nvCxnSpPr>
          <p:cNvPr id="4" name="Conector reto 3"/>
          <p:cNvCxnSpPr/>
          <p:nvPr/>
        </p:nvCxnSpPr>
        <p:spPr>
          <a:xfrm flipH="1">
            <a:off x="6372225" y="1690688"/>
            <a:ext cx="9525" cy="50138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18" descr="A sign on the grass&#10;&#10;Description generated with very high confidence">
            <a:extLst>
              <a:ext uri="{FF2B5EF4-FFF2-40B4-BE49-F238E27FC236}">
                <a16:creationId xmlns:a16="http://schemas.microsoft.com/office/drawing/2014/main" id="{261B0B7C-3127-4C01-9565-1AA7605EC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8" r="21339" b="629"/>
          <a:stretch/>
        </p:blipFill>
        <p:spPr>
          <a:xfrm>
            <a:off x="7626768" y="1690688"/>
            <a:ext cx="3736557" cy="2262360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02" y="5686380"/>
            <a:ext cx="1301750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Bell MT" panose="02020503060305020303" pitchFamily="18" charset="0"/>
              </a:rPr>
              <a:t>Aspectos Tecnológicos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739E7208-7938-4698-85E6-DD3B48A12139}"/>
              </a:ext>
            </a:extLst>
          </p:cNvPr>
          <p:cNvSpPr txBox="1"/>
          <p:nvPr/>
        </p:nvSpPr>
        <p:spPr>
          <a:xfrm>
            <a:off x="838200" y="1474788"/>
            <a:ext cx="1000376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- </a:t>
            </a:r>
            <a:r>
              <a:rPr lang="en-US" sz="2200" dirty="0" err="1" smtClean="0">
                <a:latin typeface="+mj-lt"/>
              </a:rPr>
              <a:t>Melhoramento</a:t>
            </a:r>
            <a:r>
              <a:rPr lang="en-US" sz="2200" dirty="0" smtClean="0">
                <a:latin typeface="+mj-lt"/>
              </a:rPr>
              <a:t> </a:t>
            </a:r>
            <a:r>
              <a:rPr lang="en-US" sz="2200" dirty="0" err="1" smtClean="0">
                <a:latin typeface="+mj-lt"/>
              </a:rPr>
              <a:t>Genético</a:t>
            </a:r>
            <a:r>
              <a:rPr lang="en-US" sz="2200" dirty="0" smtClean="0">
                <a:latin typeface="+mj-lt"/>
              </a:rPr>
              <a:t> de </a:t>
            </a:r>
            <a:r>
              <a:rPr lang="en-US" sz="2200" dirty="0" err="1" smtClean="0">
                <a:latin typeface="+mj-lt"/>
              </a:rPr>
              <a:t>Pimentas</a:t>
            </a:r>
            <a:r>
              <a:rPr lang="en-US" sz="2200" dirty="0" smtClean="0">
                <a:latin typeface="+mj-lt"/>
              </a:rPr>
              <a:t> e </a:t>
            </a:r>
            <a:r>
              <a:rPr lang="en-US" sz="2200" dirty="0" err="1" smtClean="0">
                <a:latin typeface="+mj-lt"/>
              </a:rPr>
              <a:t>Pimentões</a:t>
            </a:r>
            <a:endParaRPr lang="en-US" sz="2200" dirty="0" smtClean="0">
              <a:latin typeface="+mj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- </a:t>
            </a:r>
            <a:r>
              <a:rPr lang="en-US" sz="2200" dirty="0" err="1" smtClean="0">
                <a:latin typeface="+mj-lt"/>
              </a:rPr>
              <a:t>Tecnologias</a:t>
            </a:r>
            <a:r>
              <a:rPr lang="en-US" sz="2200" dirty="0" smtClean="0">
                <a:latin typeface="+mj-lt"/>
              </a:rPr>
              <a:t> </a:t>
            </a:r>
            <a:r>
              <a:rPr lang="en-US" sz="2200" dirty="0" err="1" smtClean="0">
                <a:latin typeface="+mj-lt"/>
              </a:rPr>
              <a:t>são</a:t>
            </a:r>
            <a:r>
              <a:rPr lang="en-US" sz="2200" dirty="0" smtClean="0">
                <a:latin typeface="+mj-lt"/>
              </a:rPr>
              <a:t> </a:t>
            </a:r>
            <a:r>
              <a:rPr lang="en-US" sz="2200" dirty="0" err="1" smtClean="0">
                <a:latin typeface="+mj-lt"/>
              </a:rPr>
              <a:t>aplicadas</a:t>
            </a:r>
            <a:r>
              <a:rPr lang="en-US" sz="2200" dirty="0" smtClean="0">
                <a:latin typeface="+mj-lt"/>
              </a:rPr>
              <a:t> a </a:t>
            </a:r>
            <a:r>
              <a:rPr lang="en-US" sz="2200" dirty="0" err="1" smtClean="0">
                <a:latin typeface="+mj-lt"/>
              </a:rPr>
              <a:t>produtos</a:t>
            </a:r>
            <a:r>
              <a:rPr lang="en-US" sz="2200" dirty="0" smtClean="0">
                <a:latin typeface="+mj-lt"/>
              </a:rPr>
              <a:t> que </a:t>
            </a:r>
            <a:r>
              <a:rPr lang="en-US" sz="2200" dirty="0" err="1" smtClean="0">
                <a:latin typeface="+mj-lt"/>
              </a:rPr>
              <a:t>auxiliam</a:t>
            </a:r>
            <a:r>
              <a:rPr lang="en-US" sz="2200" dirty="0" smtClean="0">
                <a:latin typeface="+mj-lt"/>
              </a:rPr>
              <a:t> </a:t>
            </a:r>
            <a:r>
              <a:rPr lang="en-US" sz="2200" dirty="0" err="1" smtClean="0">
                <a:latin typeface="+mj-lt"/>
              </a:rPr>
              <a:t>na</a:t>
            </a:r>
            <a:r>
              <a:rPr lang="en-US" sz="2200" dirty="0" smtClean="0">
                <a:latin typeface="+mj-lt"/>
              </a:rPr>
              <a:t> </a:t>
            </a:r>
            <a:r>
              <a:rPr lang="en-US" sz="2200" dirty="0" err="1" smtClean="0">
                <a:latin typeface="+mj-lt"/>
              </a:rPr>
              <a:t>higienização</a:t>
            </a:r>
            <a:r>
              <a:rPr lang="en-US" sz="2200" dirty="0" smtClean="0">
                <a:latin typeface="+mj-lt"/>
              </a:rPr>
              <a:t> das </a:t>
            </a:r>
            <a:r>
              <a:rPr lang="en-US" sz="2200" dirty="0" err="1" smtClean="0">
                <a:latin typeface="+mj-lt"/>
              </a:rPr>
              <a:t>pimentas</a:t>
            </a:r>
            <a:r>
              <a:rPr lang="en-US" sz="2200" dirty="0" smtClean="0">
                <a:latin typeface="+mj-lt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- Sistema de </a:t>
            </a:r>
            <a:r>
              <a:rPr lang="en-US" sz="2200" dirty="0" err="1" smtClean="0">
                <a:latin typeface="+mj-lt"/>
              </a:rPr>
              <a:t>Irrigação</a:t>
            </a:r>
            <a:r>
              <a:rPr lang="en-US" sz="2200" dirty="0" smtClean="0">
                <a:latin typeface="+mj-lt"/>
              </a:rPr>
              <a:t> </a:t>
            </a:r>
            <a:r>
              <a:rPr lang="en-US" sz="2200" dirty="0" err="1" smtClean="0">
                <a:latin typeface="+mj-lt"/>
              </a:rPr>
              <a:t>inteligente</a:t>
            </a:r>
            <a:r>
              <a:rPr lang="en-US" sz="2200" dirty="0" smtClean="0">
                <a:latin typeface="+mj-lt"/>
              </a:rPr>
              <a:t> </a:t>
            </a:r>
            <a:r>
              <a:rPr lang="en-US" sz="2200" dirty="0" err="1" smtClean="0">
                <a:latin typeface="+mj-lt"/>
              </a:rPr>
              <a:t>por</a:t>
            </a:r>
            <a:r>
              <a:rPr lang="en-US" sz="2200" dirty="0" smtClean="0">
                <a:latin typeface="+mj-lt"/>
              </a:rPr>
              <a:t> </a:t>
            </a:r>
            <a:r>
              <a:rPr lang="en-US" sz="2200" dirty="0" err="1" smtClean="0">
                <a:latin typeface="+mj-lt"/>
              </a:rPr>
              <a:t>gotejamento</a:t>
            </a:r>
            <a:r>
              <a:rPr lang="en-US" sz="2200" dirty="0" smtClean="0">
                <a:latin typeface="+mj-lt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- Plano ABC visa </a:t>
            </a:r>
            <a:r>
              <a:rPr lang="en-US" sz="2200" dirty="0" err="1" smtClean="0">
                <a:latin typeface="+mj-lt"/>
              </a:rPr>
              <a:t>incentivar</a:t>
            </a:r>
            <a:r>
              <a:rPr lang="en-US" sz="2200" dirty="0" smtClean="0">
                <a:latin typeface="+mj-lt"/>
              </a:rPr>
              <a:t> a </a:t>
            </a:r>
            <a:r>
              <a:rPr lang="en-US" sz="2200" dirty="0" err="1" smtClean="0">
                <a:latin typeface="+mj-lt"/>
              </a:rPr>
              <a:t>produção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agrícula</a:t>
            </a:r>
            <a:r>
              <a:rPr lang="en-US" sz="2200" dirty="0" smtClean="0">
                <a:latin typeface="+mj-lt"/>
              </a:rPr>
              <a:t> com </a:t>
            </a:r>
            <a:r>
              <a:rPr lang="en-US" sz="2200" dirty="0" err="1" smtClean="0">
                <a:latin typeface="+mj-lt"/>
              </a:rPr>
              <a:t>baixa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emissão</a:t>
            </a:r>
            <a:r>
              <a:rPr lang="en-US" sz="2200" dirty="0" smtClean="0">
                <a:latin typeface="+mj-lt"/>
              </a:rPr>
              <a:t> de </a:t>
            </a:r>
            <a:r>
              <a:rPr lang="en-US" sz="2200" dirty="0" err="1" smtClean="0">
                <a:latin typeface="+mj-lt"/>
              </a:rPr>
              <a:t>poluentes</a:t>
            </a:r>
            <a:r>
              <a:rPr lang="en-US" sz="2200" dirty="0" smtClean="0">
                <a:latin typeface="+mj-lt"/>
              </a:rPr>
              <a:t>.</a:t>
            </a:r>
            <a:endParaRPr lang="en-US" sz="2200" dirty="0">
              <a:latin typeface="+mj-lt"/>
            </a:endParaRPr>
          </a:p>
        </p:txBody>
      </p:sp>
      <p:pic>
        <p:nvPicPr>
          <p:cNvPr id="6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72B241C-9873-4D50-A706-8E8AEEC4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203" y="3814346"/>
            <a:ext cx="2884097" cy="25636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Seta para a Direita 2"/>
          <p:cNvSpPr/>
          <p:nvPr/>
        </p:nvSpPr>
        <p:spPr>
          <a:xfrm>
            <a:off x="1435100" y="4429445"/>
            <a:ext cx="2235200" cy="13335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0800000">
            <a:off x="7167354" y="4429445"/>
            <a:ext cx="2235200" cy="13335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90500" y="139700"/>
            <a:ext cx="11785600" cy="6540500"/>
          </a:xfrm>
          <a:prstGeom prst="rect">
            <a:avLst/>
          </a:prstGeom>
          <a:noFill/>
          <a:ln w="571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02" y="5686380"/>
            <a:ext cx="1301750" cy="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229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Bell MT</vt:lpstr>
      <vt:lpstr>Calibri</vt:lpstr>
      <vt:lpstr>Calibri Light</vt:lpstr>
      <vt:lpstr>Tema do Office</vt:lpstr>
      <vt:lpstr>Apresentação do PowerPoint</vt:lpstr>
      <vt:lpstr>Análise Macro Ambiental</vt:lpstr>
      <vt:lpstr>Aspectos Históricos e culturais</vt:lpstr>
      <vt:lpstr>Aspectos Demográficos</vt:lpstr>
      <vt:lpstr>Aspectos Demográficos</vt:lpstr>
      <vt:lpstr>Aspectos Econômicos – Agricultura familiar</vt:lpstr>
      <vt:lpstr>Aspectos Econômicos</vt:lpstr>
      <vt:lpstr>Aspectos Econômicos</vt:lpstr>
      <vt:lpstr>Aspectos Tecnológicos</vt:lpstr>
      <vt:lpstr>assistente de cultivo</vt:lpstr>
      <vt:lpstr>Site Institucional</vt:lpstr>
      <vt:lpstr>Apresentação do PowerPoint</vt:lpstr>
      <vt:lpstr>Apresentação do PowerPoint</vt:lpstr>
      <vt:lpstr>assistente de cultivo</vt:lpstr>
      <vt:lpstr>assistente de cultivo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JG SOLUTIONS</dc:title>
  <dc:creator>Aluno</dc:creator>
  <cp:lastModifiedBy>Aluno</cp:lastModifiedBy>
  <cp:revision>36</cp:revision>
  <dcterms:created xsi:type="dcterms:W3CDTF">2020-03-09T15:07:02Z</dcterms:created>
  <dcterms:modified xsi:type="dcterms:W3CDTF">2020-03-09T21:11:01Z</dcterms:modified>
</cp:coreProperties>
</file>