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0" r:id="rId3"/>
    <p:sldId id="281" r:id="rId4"/>
    <p:sldId id="282" r:id="rId5"/>
    <p:sldId id="283" r:id="rId6"/>
    <p:sldId id="288" r:id="rId7"/>
    <p:sldId id="289" r:id="rId8"/>
    <p:sldId id="285" r:id="rId9"/>
    <p:sldId id="287" r:id="rId10"/>
    <p:sldId id="284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706CF-2461-ED7D-FF3C-CB40B60927BF}" v="2" dt="2022-04-17T23:04:16.468"/>
    <p1510:client id="{84B878B5-45F6-B348-1768-F29C86C4D53E}" v="4" dt="2022-04-17T23:39:13.105"/>
    <p1510:client id="{B266AC4A-4DFD-D2B1-4FBC-F3CF99BFA5F3}" v="3622" dt="2022-04-17T23:32:02.875"/>
    <p1510:client id="{EE7BD2C9-9DAE-D4C9-CCE6-53C297DE9A55}" v="2" dt="2022-04-17T23:41:34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9218B-0DD5-B15F-9C29-976B46B1A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73" r="9085" b="5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E1B9C8-0443-4506-BBD6-3AF8DE46D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pt-BR" err="1">
                <a:ea typeface="+mj-lt"/>
                <a:cs typeface="+mj-lt"/>
              </a:rPr>
              <a:t>QuitVapingNow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pt-BR" sz="1400" b="1"/>
              <a:t>Equipe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400"/>
              <a:t>Arthur de Sá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400"/>
              <a:t>Arthur Sgarbi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400"/>
              <a:t>Felipe Campolina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400"/>
              <a:t>Pedro Gustavo de Castro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400"/>
              <a:t>Rafael Lana</a:t>
            </a:r>
          </a:p>
          <a:p>
            <a:pPr>
              <a:lnSpc>
                <a:spcPct val="90000"/>
              </a:lnSpc>
            </a:pPr>
            <a:endParaRPr lang="pt-BR" sz="1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C29FE-6D99-4083-90D8-9683EA5D4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Metodologia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478EFC-0CE2-5C8A-A0A1-FDD9D3F4CF6E}"/>
              </a:ext>
            </a:extLst>
          </p:cNvPr>
          <p:cNvSpPr txBox="1"/>
          <p:nvPr/>
        </p:nvSpPr>
        <p:spPr>
          <a:xfrm>
            <a:off x="1034286" y="1710712"/>
            <a:ext cx="10130883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Processo de Trabalho (Design </a:t>
            </a:r>
            <a:r>
              <a:rPr lang="pt-BR" b="1" err="1"/>
              <a:t>Thinking</a:t>
            </a:r>
            <a:r>
              <a:rPr lang="pt-BR" b="1"/>
              <a:t> e Scrum):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 b="1"/>
              <a:t>Divisão de Papéis: </a:t>
            </a:r>
          </a:p>
          <a:p>
            <a:r>
              <a:rPr lang="pt-BR" sz="1600"/>
              <a:t>  Scrum Master: Rommel Carneiro</a:t>
            </a:r>
          </a:p>
          <a:p>
            <a:r>
              <a:rPr lang="pt-BR" sz="1600"/>
              <a:t>  </a:t>
            </a:r>
            <a:r>
              <a:rPr lang="pt-BR" sz="1600" err="1"/>
              <a:t>Product</a:t>
            </a:r>
            <a:r>
              <a:rPr lang="pt-BR" sz="1600"/>
              <a:t> </a:t>
            </a:r>
            <a:r>
              <a:rPr lang="pt-BR" sz="1600" err="1"/>
              <a:t>Owner</a:t>
            </a:r>
            <a:r>
              <a:rPr lang="pt-BR" sz="1600"/>
              <a:t>: Rafael Lana Mascarenhas Diegues</a:t>
            </a:r>
          </a:p>
          <a:p>
            <a:r>
              <a:rPr lang="pt-BR" sz="1600"/>
              <a:t>  Equipe de Desenvolvimento: </a:t>
            </a:r>
          </a:p>
          <a:p>
            <a:r>
              <a:rPr lang="pt-BR" sz="1400"/>
              <a:t>          - Felipe Campolina Soares de Paula (Desenvolvedor Back </a:t>
            </a:r>
            <a:r>
              <a:rPr lang="pt-BR" sz="1400" err="1"/>
              <a:t>End</a:t>
            </a:r>
            <a:r>
              <a:rPr lang="pt-BR" sz="1400"/>
              <a:t>)</a:t>
            </a:r>
          </a:p>
          <a:p>
            <a:r>
              <a:rPr lang="pt-BR" sz="1400"/>
              <a:t>          - Pedro Gustavo de Castro </a:t>
            </a:r>
            <a:r>
              <a:rPr lang="pt-BR" sz="1400" err="1"/>
              <a:t>Markiewicz</a:t>
            </a:r>
            <a:r>
              <a:rPr lang="pt-BR" sz="1400"/>
              <a:t> (Desenvolvedor Back </a:t>
            </a:r>
            <a:r>
              <a:rPr lang="pt-BR" sz="1400" err="1"/>
              <a:t>End</a:t>
            </a:r>
            <a:r>
              <a:rPr lang="pt-BR" sz="1400"/>
              <a:t>)</a:t>
            </a:r>
          </a:p>
          <a:p>
            <a:r>
              <a:rPr lang="pt-BR" sz="1400"/>
              <a:t>          - Arthur Sgarbi Andrade (</a:t>
            </a:r>
            <a:r>
              <a:rPr lang="pt-BR" sz="1400">
                <a:ea typeface="+mn-lt"/>
                <a:cs typeface="+mn-lt"/>
              </a:rPr>
              <a:t>Desenvolvedor Back </a:t>
            </a:r>
            <a:r>
              <a:rPr lang="pt-BR" sz="1400" err="1">
                <a:ea typeface="+mn-lt"/>
                <a:cs typeface="+mn-lt"/>
              </a:rPr>
              <a:t>End</a:t>
            </a:r>
            <a:r>
              <a:rPr lang="pt-BR" sz="1400">
                <a:ea typeface="+mn-lt"/>
                <a:cs typeface="+mn-lt"/>
              </a:rPr>
              <a:t>)</a:t>
            </a:r>
          </a:p>
          <a:p>
            <a:r>
              <a:rPr lang="pt-BR" sz="1400">
                <a:ea typeface="+mn-lt"/>
                <a:cs typeface="+mn-lt"/>
              </a:rPr>
              <a:t>          - Arthur de Sá Camargo (Desenvolvedor Back </a:t>
            </a:r>
            <a:r>
              <a:rPr lang="pt-BR" sz="1400" err="1">
                <a:ea typeface="+mn-lt"/>
                <a:cs typeface="+mn-lt"/>
              </a:rPr>
              <a:t>End</a:t>
            </a:r>
            <a:r>
              <a:rPr lang="pt-BR" sz="1400">
                <a:ea typeface="+mn-lt"/>
                <a:cs typeface="+mn-lt"/>
              </a:rPr>
              <a:t>)</a:t>
            </a:r>
          </a:p>
          <a:p>
            <a:endParaRPr lang="pt-BR"/>
          </a:p>
          <a:p>
            <a:r>
              <a:rPr lang="pt-BR" b="1"/>
              <a:t>Ferramentas:</a:t>
            </a:r>
          </a:p>
          <a:p>
            <a:r>
              <a:rPr lang="pt-BR" sz="1600">
                <a:ea typeface="+mn-lt"/>
                <a:cs typeface="+mn-lt"/>
              </a:rPr>
              <a:t>Miro, Marvel App, </a:t>
            </a:r>
            <a:r>
              <a:rPr lang="pt-BR" sz="1600" err="1">
                <a:ea typeface="+mn-lt"/>
                <a:cs typeface="+mn-lt"/>
              </a:rPr>
              <a:t>Trello</a:t>
            </a:r>
            <a:r>
              <a:rPr lang="pt-BR" sz="1600">
                <a:ea typeface="+mn-lt"/>
                <a:cs typeface="+mn-lt"/>
              </a:rPr>
              <a:t>, GitHub, </a:t>
            </a:r>
            <a:r>
              <a:rPr lang="pt-BR" sz="1600" err="1">
                <a:ea typeface="+mn-lt"/>
                <a:cs typeface="+mn-lt"/>
              </a:rPr>
              <a:t>Canvas</a:t>
            </a:r>
            <a:r>
              <a:rPr lang="pt-BR" sz="1600">
                <a:ea typeface="+mn-lt"/>
                <a:cs typeface="+mn-lt"/>
              </a:rPr>
              <a:t>, Google </a:t>
            </a:r>
            <a:r>
              <a:rPr lang="pt-BR" sz="1600" err="1">
                <a:ea typeface="+mn-lt"/>
                <a:cs typeface="+mn-lt"/>
              </a:rPr>
              <a:t>Documents</a:t>
            </a:r>
            <a:r>
              <a:rPr lang="pt-BR" sz="1600">
                <a:ea typeface="+mn-lt"/>
                <a:cs typeface="+mn-lt"/>
              </a:rPr>
              <a:t>, PowerPoint</a:t>
            </a:r>
          </a:p>
          <a:p>
            <a:endParaRPr lang="pt-BR"/>
          </a:p>
          <a:p>
            <a:r>
              <a:rPr lang="pt-BR" b="1"/>
              <a:t>Controle de Versão:</a:t>
            </a:r>
          </a:p>
          <a:p>
            <a:r>
              <a:rPr lang="pt-BR" sz="1600"/>
              <a:t>GitHub</a:t>
            </a:r>
          </a:p>
          <a:p>
            <a:endParaRPr lang="pt-BR"/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91191B6C-DE0F-095E-F95C-FCB1372B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66" y="2023369"/>
            <a:ext cx="2743200" cy="10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/>
          <a:stretch/>
        </p:blipFill>
        <p:spPr bwMode="auto">
          <a:xfrm>
            <a:off x="20" y="-1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pc="100" dirty="0">
                <a:ea typeface="+mj-lt"/>
                <a:cs typeface="+mj-lt"/>
              </a:rPr>
              <a:t>QUITVAPINGNOW</a:t>
            </a:r>
            <a:endParaRPr lang="en-US" spc="100" dirty="0">
              <a:ea typeface="+mj-lt"/>
              <a:cs typeface="+mj-lt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1371" y="643467"/>
            <a:ext cx="6574112" cy="5571066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</a:rPr>
              <a:t>Equipe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Arthur de Sá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Arthur Sgarbi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Felipe Campolina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Pedro Gustavo de Castro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Rafael Lana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8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18527"/>
            <a:ext cx="9720073" cy="4023360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 algn="just"/>
            <a:r>
              <a:rPr lang="pt-BR"/>
              <a:t>  O uso excessivo de cigarros eletrônicos é um tema recorrente no Brasil, tendo sido um problema gigantesco nos Estados Unidos no passado recente, muitos estão buscando prevenir uma nova epidemia dos cigarros eletrônicos.</a:t>
            </a:r>
          </a:p>
          <a:p>
            <a:pPr algn="just"/>
            <a:r>
              <a:rPr lang="pt-BR"/>
              <a:t>  Essa epidemia dos cigarros eletrônicos, ou como foi chamada nos EUA '</a:t>
            </a:r>
            <a:r>
              <a:rPr lang="pt-BR" err="1"/>
              <a:t>vaping</a:t>
            </a:r>
            <a:r>
              <a:rPr lang="pt-BR"/>
              <a:t> </a:t>
            </a:r>
            <a:r>
              <a:rPr lang="pt-BR" err="1"/>
              <a:t>lung</a:t>
            </a:r>
            <a:r>
              <a:rPr lang="pt-BR"/>
              <a:t> </a:t>
            </a:r>
            <a:r>
              <a:rPr lang="pt-BR" err="1"/>
              <a:t>illness</a:t>
            </a:r>
            <a:r>
              <a:rPr lang="pt-BR"/>
              <a:t> </a:t>
            </a:r>
            <a:r>
              <a:rPr lang="pt-BR" err="1"/>
              <a:t>outbreak</a:t>
            </a:r>
            <a:r>
              <a:rPr lang="pt-BR"/>
              <a:t>' ocorreu principalmente de 2019 até 2020, onde foram confirmados milhares de casos com problemas sérios no pulmão devido ao uso de </a:t>
            </a:r>
            <a:r>
              <a:rPr lang="pt-BR" err="1"/>
              <a:t>DEF's</a:t>
            </a:r>
            <a:r>
              <a:rPr lang="pt-BR"/>
              <a:t> (Dispositivos Eletrônicos para Fumar). Nesse período 61 mortes foram confirmadas como diretamente ligadas ao uso excessivo de cigarros eletrônicos, levando até uma nova doença ser catalogada, '</a:t>
            </a:r>
            <a:r>
              <a:rPr lang="pt-BR" err="1"/>
              <a:t>Vaping-associated</a:t>
            </a:r>
            <a:r>
              <a:rPr lang="pt-BR"/>
              <a:t> </a:t>
            </a:r>
            <a:r>
              <a:rPr lang="pt-BR" err="1"/>
              <a:t>Lung</a:t>
            </a:r>
            <a:r>
              <a:rPr lang="pt-BR"/>
              <a:t> </a:t>
            </a:r>
            <a:r>
              <a:rPr lang="pt-BR" err="1"/>
              <a:t>Injury</a:t>
            </a:r>
            <a:r>
              <a:rPr lang="pt-BR"/>
              <a:t>' ou EVALI.</a:t>
            </a:r>
          </a:p>
          <a:p>
            <a:pPr algn="just"/>
            <a:r>
              <a:rPr lang="pt-BR"/>
              <a:t>  Com essa epidemia diversos debates sobre a legislação e controle desses dispositivos começaram a surgir, levando esse problema se tornar urgente para diversas instituição de saúde como Anvisa e OMS.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pt-BR"/>
              <a:t>  Nosso público alvo são pessoas que fazem o uso de cigarros eletrônicos e pessoas que tem algum conhecido, amigo ou familiar que fazem o uso excessivo de </a:t>
            </a:r>
            <a:r>
              <a:rPr lang="pt-BR" err="1"/>
              <a:t>DEF's</a:t>
            </a:r>
            <a:r>
              <a:rPr lang="pt-BR"/>
              <a:t>.</a:t>
            </a:r>
          </a:p>
          <a:p>
            <a:pPr algn="just"/>
            <a:r>
              <a:rPr lang="pt-BR"/>
              <a:t>  Também temos que considerar as pessoas que influenciam negativamente ou positivamente na vida de pessoas suscetíveis a usar </a:t>
            </a:r>
            <a:r>
              <a:rPr lang="pt-BR" err="1"/>
              <a:t>DEF's</a:t>
            </a:r>
            <a:r>
              <a:rPr lang="pt-BR"/>
              <a:t>, como influenciadores digitais, instituições de ensino, amigos próximos entre outro. </a:t>
            </a:r>
          </a:p>
          <a:p>
            <a:pPr algn="just"/>
            <a:r>
              <a:rPr lang="pt-BR"/>
              <a:t>  Além disso temos que priorizar quem afeta mais o cliente, e fazer uma análise apurada do fato para conseguimos tratar o problema da melhor maneira possível.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95FD587B-AE84-7B25-CC81-C052F3478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85" y="211018"/>
            <a:ext cx="6850564" cy="6445255"/>
          </a:xfrm>
          <a:prstGeom prst="rect">
            <a:avLst/>
          </a:prstGeom>
        </p:spPr>
      </p:pic>
      <p:pic>
        <p:nvPicPr>
          <p:cNvPr id="7" name="Imagem 7" descr="Uma imagem contendo Tabela&#10;&#10;Descrição gerada automaticamente">
            <a:extLst>
              <a:ext uri="{FF2B5EF4-FFF2-40B4-BE49-F238E27FC236}">
                <a16:creationId xmlns:a16="http://schemas.microsoft.com/office/drawing/2014/main" id="{8FF035F9-9BA4-3522-F3B6-29994BFA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1" y="54075"/>
            <a:ext cx="5447370" cy="4538191"/>
          </a:xfrm>
          <a:prstGeom prst="rect">
            <a:avLst/>
          </a:prstGeom>
        </p:spPr>
      </p:pic>
      <p:pic>
        <p:nvPicPr>
          <p:cNvPr id="10" name="Imagem 10" descr="Tabela&#10;&#10;Descrição gerada automaticamente">
            <a:extLst>
              <a:ext uri="{FF2B5EF4-FFF2-40B4-BE49-F238E27FC236}">
                <a16:creationId xmlns:a16="http://schemas.microsoft.com/office/drawing/2014/main" id="{2391A9F9-040A-B18A-CA9B-32083C405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081" y="1524192"/>
            <a:ext cx="6367346" cy="5222105"/>
          </a:xfrm>
          <a:prstGeom prst="rect">
            <a:avLst/>
          </a:prstGeom>
        </p:spPr>
      </p:pic>
      <p:pic>
        <p:nvPicPr>
          <p:cNvPr id="11" name="Imagem 11" descr="Tabela&#10;&#10;Descrição gerada automaticamente">
            <a:extLst>
              <a:ext uri="{FF2B5EF4-FFF2-40B4-BE49-F238E27FC236}">
                <a16:creationId xmlns:a16="http://schemas.microsoft.com/office/drawing/2014/main" id="{0DA786DB-B839-93AF-8495-CE9FBDAF2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107" y="1107349"/>
            <a:ext cx="6562492" cy="463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pt-BR"/>
              <a:t>A nossa proposta de solução é fornecer ao cliente uma plataforma segura, confiável e estimulante para com que ele conquiste seus objetivos da melhor maneira possível. </a:t>
            </a:r>
          </a:p>
          <a:p>
            <a:r>
              <a:rPr lang="pt-BR"/>
              <a:t>A intenção do nosso projeto é criar uma maneira diferente de enxergar o uso dos dispositivos eletrônicos para fumar, e depois disso ajudar o cliente a parar de fumar com maneiras que justificam, na cabeça do cliente, a vontade de para de fumar. Algumas dessas maneiras seriam: mostrar o quanto dinheiro o cliente gasta, gastou e vai gastar com esses dispositivos, mantendo sempre uma conta estimada de gastos e de dinheiro "salvo"; medalhas e prêmios por conquistas pré-definidas como "ficar uma semana sem fumar", etc.; entre outras.</a:t>
            </a:r>
          </a:p>
          <a:p>
            <a:r>
              <a:rPr lang="pt-BR"/>
              <a:t>Nosso objetivo com esse projeto é causar um impacto, mesmo que pequeno, na vida de pessoas que poderiam sofrer muito com o uso de </a:t>
            </a:r>
            <a:r>
              <a:rPr lang="pt-BR" err="1"/>
              <a:t>DEF's</a:t>
            </a:r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pt-BR"/>
              <a:t>Histórias de Usuários e Requisitos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82346B1-8132-9D53-7688-FAD0E1F3E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17690"/>
              </p:ext>
            </p:extLst>
          </p:nvPr>
        </p:nvGraphicFramePr>
        <p:xfrm>
          <a:off x="1024128" y="2666446"/>
          <a:ext cx="5867062" cy="31253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9526">
                  <a:extLst>
                    <a:ext uri="{9D8B030D-6E8A-4147-A177-3AD203B41FA5}">
                      <a16:colId xmlns:a16="http://schemas.microsoft.com/office/drawing/2014/main" val="1477323397"/>
                    </a:ext>
                  </a:extLst>
                </a:gridCol>
                <a:gridCol w="2004054">
                  <a:extLst>
                    <a:ext uri="{9D8B030D-6E8A-4147-A177-3AD203B41FA5}">
                      <a16:colId xmlns:a16="http://schemas.microsoft.com/office/drawing/2014/main" val="1357392682"/>
                    </a:ext>
                  </a:extLst>
                </a:gridCol>
                <a:gridCol w="2043482">
                  <a:extLst>
                    <a:ext uri="{9D8B030D-6E8A-4147-A177-3AD203B41FA5}">
                      <a16:colId xmlns:a16="http://schemas.microsoft.com/office/drawing/2014/main" val="3444668778"/>
                    </a:ext>
                  </a:extLst>
                </a:gridCol>
              </a:tblGrid>
              <a:tr h="3397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Eu como …  [PERSONA]</a:t>
                      </a:r>
                      <a:endParaRPr lang="pt-BR" sz="12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… quero/desejo … </a:t>
                      </a:r>
                      <a:br>
                        <a:rPr lang="pt-BR" sz="700" u="none" strike="noStrike">
                          <a:effectLst/>
                        </a:rPr>
                      </a:br>
                      <a:r>
                        <a:rPr lang="pt-BR" sz="700" u="none" strike="noStrike">
                          <a:effectLst/>
                        </a:rPr>
                        <a:t>[O QUE]</a:t>
                      </a:r>
                      <a:endParaRPr lang="pt-BR" sz="12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… para ....</a:t>
                      </a:r>
                      <a:endParaRPr lang="pt-BR" sz="12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[POR QUE]</a:t>
                      </a:r>
                      <a:endParaRPr lang="pt-BR" sz="1200">
                        <a:effectLst/>
                      </a:endParaRPr>
                    </a:p>
                  </a:txBody>
                  <a:tcPr marL="43244" marR="43244" marT="43244" marB="43244"/>
                </a:tc>
                <a:extLst>
                  <a:ext uri="{0D108BD9-81ED-4DB2-BD59-A6C34878D82A}">
                    <a16:rowId xmlns:a16="http://schemas.microsoft.com/office/drawing/2014/main" val="3232101240"/>
                  </a:ext>
                </a:extLst>
              </a:tr>
              <a:tr h="31896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Jorge Matheus Otoni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construir uma melhor relação familiar.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medo tornar-se uma pessoa excluída por sua própria família.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extLst>
                  <a:ext uri="{0D108BD9-81ED-4DB2-BD59-A6C34878D82A}">
                    <a16:rowId xmlns:a16="http://schemas.microsoft.com/office/drawing/2014/main" val="206827383"/>
                  </a:ext>
                </a:extLst>
              </a:tr>
              <a:tr h="42275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Jorge Matheus Otoni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parar de mentir para as pessoas quando o assunto é cigarros.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não consegue admitir seu vício à seus amigos e familiares, prejudicando cada vez mais o processo de ajuda ao seu problema.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extLst>
                  <a:ext uri="{0D108BD9-81ED-4DB2-BD59-A6C34878D82A}">
                    <a16:rowId xmlns:a16="http://schemas.microsoft.com/office/drawing/2014/main" val="4100321750"/>
                  </a:ext>
                </a:extLst>
              </a:tr>
              <a:tr h="42275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Pietra Silva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deixar sua mãe feliz e despreocupada.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a mãe de Pietra vive preocupada com o vício de seu irmão, devido a grande quantidade de tempo que ele pratica o uso de cigarros.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extLst>
                  <a:ext uri="{0D108BD9-81ED-4DB2-BD59-A6C34878D82A}">
                    <a16:rowId xmlns:a16="http://schemas.microsoft.com/office/drawing/2014/main" val="3821545261"/>
                  </a:ext>
                </a:extLst>
              </a:tr>
              <a:tr h="42275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Pietra Silva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ajudar seu irmão a parar de fumar.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possui um irmão viciado em cigarros a muito tempo e passando por situações complicadas como consequência desse ato.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extLst>
                  <a:ext uri="{0D108BD9-81ED-4DB2-BD59-A6C34878D82A}">
                    <a16:rowId xmlns:a16="http://schemas.microsoft.com/office/drawing/2014/main" val="3095571168"/>
                  </a:ext>
                </a:extLst>
              </a:tr>
              <a:tr h="69259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Gabriel Souza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parar de utilizar cigarros convencionais. </a:t>
                      </a:r>
                      <a:endParaRPr lang="pt-BR" sz="700">
                        <a:effectLst/>
                      </a:endParaRPr>
                    </a:p>
                    <a:p>
                      <a:pPr fontAlgn="t"/>
                      <a:br>
                        <a:rPr lang="pt-BR" sz="1200">
                          <a:effectLst/>
                        </a:rPr>
                      </a:br>
                      <a:br>
                        <a:rPr lang="pt-BR" sz="1200">
                          <a:effectLst/>
                        </a:rPr>
                      </a:b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sente-se incomodado com o cheiro da fumaça.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extLst>
                  <a:ext uri="{0D108BD9-81ED-4DB2-BD59-A6C34878D82A}">
                    <a16:rowId xmlns:a16="http://schemas.microsoft.com/office/drawing/2014/main" val="1891833306"/>
                  </a:ext>
                </a:extLst>
              </a:tr>
              <a:tr h="50577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Gabriel Souza</a:t>
                      </a:r>
                      <a:endParaRPr lang="pt-BR" sz="700">
                        <a:effectLst/>
                      </a:endParaRPr>
                    </a:p>
                    <a:p>
                      <a:pPr fontAlgn="t"/>
                      <a:br>
                        <a:rPr lang="pt-BR" sz="1200">
                          <a:effectLst/>
                        </a:rPr>
                      </a:b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um Incentivo e uma ajuda para parar de fumar.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u="none" strike="noStrike">
                          <a:effectLst/>
                        </a:rPr>
                        <a:t>teme por sua saúde pulmonar.</a:t>
                      </a:r>
                      <a:endParaRPr lang="pt-BR" sz="700">
                        <a:effectLst/>
                      </a:endParaRPr>
                    </a:p>
                  </a:txBody>
                  <a:tcPr marL="43244" marR="43244" marT="43244" marB="43244"/>
                </a:tc>
                <a:extLst>
                  <a:ext uri="{0D108BD9-81ED-4DB2-BD59-A6C34878D82A}">
                    <a16:rowId xmlns:a16="http://schemas.microsoft.com/office/drawing/2014/main" val="1086963225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4F5A0D8A-A79C-A95A-46BE-54050C71314E}"/>
              </a:ext>
            </a:extLst>
          </p:cNvPr>
          <p:cNvSpPr txBox="1"/>
          <p:nvPr/>
        </p:nvSpPr>
        <p:spPr>
          <a:xfrm>
            <a:off x="7933164" y="2724615"/>
            <a:ext cx="40130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FFFFFF"/>
                </a:solidFill>
                <a:latin typeface="Tw Cen MT Condensed"/>
              </a:rPr>
              <a:t>HISTÓRIA DE USUÁRIOS</a:t>
            </a:r>
            <a:endParaRPr lang="pt-BR" sz="4400">
              <a:latin typeface="Tw Cen MT Condensed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CEC8BB1-2B4A-4F2E-9A7B-434506034B6D}"/>
              </a:ext>
            </a:extLst>
          </p:cNvPr>
          <p:cNvCxnSpPr/>
          <p:nvPr/>
        </p:nvCxnSpPr>
        <p:spPr>
          <a:xfrm>
            <a:off x="8043923" y="3491253"/>
            <a:ext cx="3486150" cy="952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5" y="640080"/>
            <a:ext cx="4794095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err="1">
                <a:solidFill>
                  <a:srgbClr val="FFFFFF"/>
                </a:solidFill>
              </a:rPr>
              <a:t>Requisitos</a:t>
            </a:r>
            <a:r>
              <a:rPr lang="en-US" sz="4400" spc="200">
                <a:solidFill>
                  <a:srgbClr val="FFFFFF"/>
                </a:solidFill>
              </a:rPr>
              <a:t> </a:t>
            </a:r>
            <a:r>
              <a:rPr lang="en-US" sz="4400" spc="200" err="1">
                <a:solidFill>
                  <a:srgbClr val="FFFFFF"/>
                </a:solidFill>
              </a:rPr>
              <a:t>funcionais</a:t>
            </a:r>
            <a:endParaRPr lang="pt-BR" err="1"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689B2DC-CD26-1C52-D624-3907209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11895"/>
              </p:ext>
            </p:extLst>
          </p:nvPr>
        </p:nvGraphicFramePr>
        <p:xfrm>
          <a:off x="6096000" y="1151540"/>
          <a:ext cx="5459470" cy="455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89">
                  <a:extLst>
                    <a:ext uri="{9D8B030D-6E8A-4147-A177-3AD203B41FA5}">
                      <a16:colId xmlns:a16="http://schemas.microsoft.com/office/drawing/2014/main" val="1316141651"/>
                    </a:ext>
                  </a:extLst>
                </a:gridCol>
                <a:gridCol w="3417108">
                  <a:extLst>
                    <a:ext uri="{9D8B030D-6E8A-4147-A177-3AD203B41FA5}">
                      <a16:colId xmlns:a16="http://schemas.microsoft.com/office/drawing/2014/main" val="3963173577"/>
                    </a:ext>
                  </a:extLst>
                </a:gridCol>
                <a:gridCol w="1206873">
                  <a:extLst>
                    <a:ext uri="{9D8B030D-6E8A-4147-A177-3AD203B41FA5}">
                      <a16:colId xmlns:a16="http://schemas.microsoft.com/office/drawing/2014/main" val="4101180889"/>
                    </a:ext>
                  </a:extLst>
                </a:gridCol>
              </a:tblGrid>
              <a:tr h="3066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Descrição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Prioridade</a:t>
                      </a:r>
                    </a:p>
                  </a:txBody>
                  <a:tcPr marL="61619" marR="61619" marT="61619" marB="61619"/>
                </a:tc>
                <a:extLst>
                  <a:ext uri="{0D108BD9-81ED-4DB2-BD59-A6C34878D82A}">
                    <a16:rowId xmlns:a16="http://schemas.microsoft.com/office/drawing/2014/main" val="3213421797"/>
                  </a:ext>
                </a:extLst>
              </a:tr>
              <a:tr h="4545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RF-01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 site deve apresentar um sistema de identificação dos usuários.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</a:p>
                  </a:txBody>
                  <a:tcPr marL="61619" marR="61619" marT="61619" marB="61619"/>
                </a:tc>
                <a:extLst>
                  <a:ext uri="{0D108BD9-81ED-4DB2-BD59-A6C34878D82A}">
                    <a16:rowId xmlns:a16="http://schemas.microsoft.com/office/drawing/2014/main" val="2624843330"/>
                  </a:ext>
                </a:extLst>
              </a:tr>
              <a:tr h="45450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RF-02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 site deve apresentar um sistema de acompanhamento do uso do usuário(página usuário) em gráficos e cards.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Alta</a:t>
                      </a:r>
                    </a:p>
                  </a:txBody>
                  <a:tcPr marL="61619" marR="61619" marT="61619" marB="61619"/>
                </a:tc>
                <a:extLst>
                  <a:ext uri="{0D108BD9-81ED-4DB2-BD59-A6C34878D82A}">
                    <a16:rowId xmlns:a16="http://schemas.microsoft.com/office/drawing/2014/main" val="1589722152"/>
                  </a:ext>
                </a:extLst>
              </a:tr>
              <a:tr h="45450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RF-03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 site deve acompanhar os benefícios financeiros de não usar cigarros/DEF 's.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</a:p>
                  </a:txBody>
                  <a:tcPr marL="61619" marR="61619" marT="61619" marB="61619"/>
                </a:tc>
                <a:extLst>
                  <a:ext uri="{0D108BD9-81ED-4DB2-BD59-A6C34878D82A}">
                    <a16:rowId xmlns:a16="http://schemas.microsoft.com/office/drawing/2014/main" val="287113224"/>
                  </a:ext>
                </a:extLst>
              </a:tr>
              <a:tr h="30661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RF-04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 site deve oferecer um menu mobile.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</a:p>
                  </a:txBody>
                  <a:tcPr marL="61619" marR="61619" marT="61619" marB="61619"/>
                </a:tc>
                <a:extLst>
                  <a:ext uri="{0D108BD9-81ED-4DB2-BD59-A6C34878D82A}">
                    <a16:rowId xmlns:a16="http://schemas.microsoft.com/office/drawing/2014/main" val="680312816"/>
                  </a:ext>
                </a:extLst>
              </a:tr>
              <a:tr h="45450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RF-05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 site deve ter uma página que apresenta indicações de profissionais de saúde.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</a:p>
                  </a:txBody>
                  <a:tcPr marL="61619" marR="61619" marT="61619" marB="61619"/>
                </a:tc>
                <a:extLst>
                  <a:ext uri="{0D108BD9-81ED-4DB2-BD59-A6C34878D82A}">
                    <a16:rowId xmlns:a16="http://schemas.microsoft.com/office/drawing/2014/main" val="2494498576"/>
                  </a:ext>
                </a:extLst>
              </a:tr>
              <a:tr h="45450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RF-06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 site deve possuir um sistema de recompensas, desafios e conquistas, a fim de incentivar o fim do hábito de fumar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</a:p>
                  </a:txBody>
                  <a:tcPr marL="61619" marR="61619" marT="61619" marB="61619"/>
                </a:tc>
                <a:extLst>
                  <a:ext uri="{0D108BD9-81ED-4DB2-BD59-A6C34878D82A}">
                    <a16:rowId xmlns:a16="http://schemas.microsoft.com/office/drawing/2014/main" val="125704568"/>
                  </a:ext>
                </a:extLst>
              </a:tr>
              <a:tr h="45450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RF-07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 site deve possuir um questionário para identificar o perfil e vício do usuário. 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</a:p>
                  </a:txBody>
                  <a:tcPr marL="61619" marR="61619" marT="61619" marB="61619"/>
                </a:tc>
                <a:extLst>
                  <a:ext uri="{0D108BD9-81ED-4DB2-BD59-A6C34878D82A}">
                    <a16:rowId xmlns:a16="http://schemas.microsoft.com/office/drawing/2014/main" val="2936095082"/>
                  </a:ext>
                </a:extLst>
              </a:tr>
              <a:tr h="45450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RF-08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 site deve ter uma página com os malefícios do cigarro eletrônico.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Baixa</a:t>
                      </a:r>
                    </a:p>
                  </a:txBody>
                  <a:tcPr marL="61619" marR="61619" marT="61619" marB="61619"/>
                </a:tc>
                <a:extLst>
                  <a:ext uri="{0D108BD9-81ED-4DB2-BD59-A6C34878D82A}">
                    <a16:rowId xmlns:a16="http://schemas.microsoft.com/office/drawing/2014/main" val="1580652266"/>
                  </a:ext>
                </a:extLst>
              </a:tr>
              <a:tr h="30661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RF-09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 site deve ter uma página vídeos e sobre o tabagismo.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Baixa</a:t>
                      </a:r>
                    </a:p>
                  </a:txBody>
                  <a:tcPr marL="61619" marR="61619" marT="61619" marB="61619"/>
                </a:tc>
                <a:extLst>
                  <a:ext uri="{0D108BD9-81ED-4DB2-BD59-A6C34878D82A}">
                    <a16:rowId xmlns:a16="http://schemas.microsoft.com/office/drawing/2014/main" val="616850826"/>
                  </a:ext>
                </a:extLst>
              </a:tr>
              <a:tr h="45450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RF-10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 site deve permitir que usuários possam comentar suas experiências em relação ao site e abstinência. </a:t>
                      </a:r>
                    </a:p>
                  </a:txBody>
                  <a:tcPr marL="61619" marR="61619" marT="61619" marB="6161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</a:p>
                  </a:txBody>
                  <a:tcPr marL="61619" marR="61619" marT="61619" marB="61619"/>
                </a:tc>
                <a:extLst>
                  <a:ext uri="{0D108BD9-81ED-4DB2-BD59-A6C34878D82A}">
                    <a16:rowId xmlns:a16="http://schemas.microsoft.com/office/drawing/2014/main" val="4025092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97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088" y="1197641"/>
            <a:ext cx="56861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rgbClr val="FFFFFF"/>
                </a:solidFill>
                <a:ea typeface="+mj-lt"/>
                <a:cs typeface="+mj-lt"/>
              </a:rPr>
              <a:t>Requisitos</a:t>
            </a:r>
            <a:r>
              <a:rPr lang="en-US" sz="4400" spc="200">
                <a:solidFill>
                  <a:srgbClr val="FFFFFF"/>
                </a:solidFill>
                <a:ea typeface="+mj-lt"/>
                <a:cs typeface="+mj-lt"/>
              </a:rPr>
              <a:t> </a:t>
            </a:r>
            <a:br>
              <a:rPr lang="en-US" sz="4400" spc="2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400" spc="200">
                <a:solidFill>
                  <a:srgbClr val="FFFFFF"/>
                </a:solidFill>
                <a:ea typeface="+mj-lt"/>
                <a:cs typeface="+mj-lt"/>
              </a:rPr>
              <a:t>Não Funcionais</a:t>
            </a:r>
            <a:endParaRPr lang="en-US" sz="4400" spc="200">
              <a:ea typeface="+mj-lt"/>
              <a:cs typeface="+mj-lt"/>
            </a:endParaRPr>
          </a:p>
          <a:p>
            <a:endParaRPr lang="en-US" sz="4400" kern="1200" cap="all" spc="200" baseline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64AD557-A07F-274A-CE11-9818A4F68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23413"/>
              </p:ext>
            </p:extLst>
          </p:nvPr>
        </p:nvGraphicFramePr>
        <p:xfrm>
          <a:off x="715795" y="640080"/>
          <a:ext cx="5314815" cy="557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5">
                  <a:extLst>
                    <a:ext uri="{9D8B030D-6E8A-4147-A177-3AD203B41FA5}">
                      <a16:colId xmlns:a16="http://schemas.microsoft.com/office/drawing/2014/main" val="1561786576"/>
                    </a:ext>
                  </a:extLst>
                </a:gridCol>
                <a:gridCol w="3209423">
                  <a:extLst>
                    <a:ext uri="{9D8B030D-6E8A-4147-A177-3AD203B41FA5}">
                      <a16:colId xmlns:a16="http://schemas.microsoft.com/office/drawing/2014/main" val="2485828188"/>
                    </a:ext>
                  </a:extLst>
                </a:gridCol>
                <a:gridCol w="1123257">
                  <a:extLst>
                    <a:ext uri="{9D8B030D-6E8A-4147-A177-3AD203B41FA5}">
                      <a16:colId xmlns:a16="http://schemas.microsoft.com/office/drawing/2014/main" val="1243643190"/>
                    </a:ext>
                  </a:extLst>
                </a:gridCol>
              </a:tblGrid>
              <a:tr h="4267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ID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Descrição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Prioridade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extLst>
                  <a:ext uri="{0D108BD9-81ED-4DB2-BD59-A6C34878D82A}">
                    <a16:rowId xmlns:a16="http://schemas.microsoft.com/office/drawing/2014/main" val="1132118540"/>
                  </a:ext>
                </a:extLst>
              </a:tr>
              <a:tr h="107466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RNF-01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site deve ser publicado em um ambiente acessível publicamente na Internet (Repl.it, GitHub Pages, Heroku); 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Alta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extLst>
                  <a:ext uri="{0D108BD9-81ED-4DB2-BD59-A6C34878D82A}">
                    <a16:rowId xmlns:a16="http://schemas.microsoft.com/office/drawing/2014/main" val="1978387425"/>
                  </a:ext>
                </a:extLst>
              </a:tr>
              <a:tr h="85868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RNF-02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site deverá ser responsivo permitindo a visualização em um celular de forma adequada.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Alta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extLst>
                  <a:ext uri="{0D108BD9-81ED-4DB2-BD59-A6C34878D82A}">
                    <a16:rowId xmlns:a16="http://schemas.microsoft.com/office/drawing/2014/main" val="3210688894"/>
                  </a:ext>
                </a:extLst>
              </a:tr>
              <a:tr h="85868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RNF-03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site deve ter bom nível de contraste entre os elementos da tela em conformidade.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Média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extLst>
                  <a:ext uri="{0D108BD9-81ED-4DB2-BD59-A6C34878D82A}">
                    <a16:rowId xmlns:a16="http://schemas.microsoft.com/office/drawing/2014/main" val="4010796934"/>
                  </a:ext>
                </a:extLst>
              </a:tr>
              <a:tr h="107466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RNF-04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site deve ser compatível com os principais navegadores do mercado (Google Chrome, Firefox, Microsoft Edge).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Alta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extLst>
                  <a:ext uri="{0D108BD9-81ED-4DB2-BD59-A6C34878D82A}">
                    <a16:rowId xmlns:a16="http://schemas.microsoft.com/office/drawing/2014/main" val="4022399114"/>
                  </a:ext>
                </a:extLst>
              </a:tr>
              <a:tr h="64270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RNF-05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site deve ter uma estética boa, a fim de atrair usuários.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Alta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extLst>
                  <a:ext uri="{0D108BD9-81ED-4DB2-BD59-A6C34878D82A}">
                    <a16:rowId xmlns:a16="http://schemas.microsoft.com/office/drawing/2014/main" val="3593517015"/>
                  </a:ext>
                </a:extLst>
              </a:tr>
              <a:tr h="64270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RNF -06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site deve ser uma experiência divertida para os usuários.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Média</a:t>
                      </a:r>
                      <a:endParaRPr lang="pt-BR" sz="2300">
                        <a:effectLst/>
                      </a:endParaRPr>
                    </a:p>
                  </a:txBody>
                  <a:tcPr marL="81810" marR="81810" marT="81810" marB="81810"/>
                </a:tc>
                <a:extLst>
                  <a:ext uri="{0D108BD9-81ED-4DB2-BD59-A6C34878D82A}">
                    <a16:rowId xmlns:a16="http://schemas.microsoft.com/office/drawing/2014/main" val="108032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0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 da Interface</a:t>
            </a:r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3442D2C-41EF-96AF-F724-37BCCD16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17" y="224783"/>
            <a:ext cx="9136564" cy="6399140"/>
          </a:xfrm>
          <a:prstGeom prst="rect">
            <a:avLst/>
          </a:prstGeom>
        </p:spPr>
      </p:pic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A6D117F-7993-7523-F0A4-F2B70AACA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17" y="224031"/>
            <a:ext cx="9136565" cy="6400645"/>
          </a:xfrm>
          <a:prstGeom prst="rect">
            <a:avLst/>
          </a:prstGeom>
        </p:spPr>
      </p:pic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5A12D12-2CD9-D8C3-A3AF-CE657E33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717" y="225916"/>
            <a:ext cx="9136565" cy="6396876"/>
          </a:xfrm>
          <a:prstGeom prst="rect">
            <a:avLst/>
          </a:prstGeom>
        </p:spPr>
      </p:pic>
      <p:pic>
        <p:nvPicPr>
          <p:cNvPr id="8" name="Imagem 8" descr="Calendário&#10;&#10;Descrição gerada automaticamente">
            <a:extLst>
              <a:ext uri="{FF2B5EF4-FFF2-40B4-BE49-F238E27FC236}">
                <a16:creationId xmlns:a16="http://schemas.microsoft.com/office/drawing/2014/main" id="{B823A860-9CBD-380A-25EC-7C7083F62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717" y="230453"/>
            <a:ext cx="9136565" cy="6406387"/>
          </a:xfrm>
          <a:prstGeom prst="rect">
            <a:avLst/>
          </a:prstGeom>
        </p:spPr>
      </p:pic>
      <p:pic>
        <p:nvPicPr>
          <p:cNvPr id="9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FA992A3-992F-D87D-321F-3AEA18959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717" y="231960"/>
            <a:ext cx="9136565" cy="6403372"/>
          </a:xfrm>
          <a:prstGeom prst="rect">
            <a:avLst/>
          </a:prstGeom>
        </p:spPr>
      </p:pic>
      <p:pic>
        <p:nvPicPr>
          <p:cNvPr id="10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D532032-E605-BE66-9B81-71004E7634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717" y="231207"/>
            <a:ext cx="9136565" cy="6404878"/>
          </a:xfrm>
          <a:prstGeom prst="rect">
            <a:avLst/>
          </a:prstGeom>
        </p:spPr>
      </p:pic>
      <p:pic>
        <p:nvPicPr>
          <p:cNvPr id="11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35A4FF2-4435-1A26-D9A9-B0912864C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717" y="232266"/>
            <a:ext cx="9136565" cy="6402762"/>
          </a:xfrm>
          <a:prstGeom prst="rect">
            <a:avLst/>
          </a:prstGeom>
        </p:spPr>
      </p:pic>
      <p:pic>
        <p:nvPicPr>
          <p:cNvPr id="12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8922911-B7B1-7810-30F8-1BAE7B6A96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7717" y="230149"/>
            <a:ext cx="9136565" cy="6406995"/>
          </a:xfrm>
          <a:prstGeom prst="rect">
            <a:avLst/>
          </a:prstGeom>
        </p:spPr>
      </p:pic>
      <p:pic>
        <p:nvPicPr>
          <p:cNvPr id="13" name="Imagem 13" descr="Tabela&#10;&#10;Descrição gerada automaticamente">
            <a:extLst>
              <a:ext uri="{FF2B5EF4-FFF2-40B4-BE49-F238E27FC236}">
                <a16:creationId xmlns:a16="http://schemas.microsoft.com/office/drawing/2014/main" id="{5DB4EA64-6B24-7448-BBBC-626A066B5A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7717" y="231656"/>
            <a:ext cx="9136565" cy="6403981"/>
          </a:xfrm>
          <a:prstGeom prst="rect">
            <a:avLst/>
          </a:prstGeom>
        </p:spPr>
      </p:pic>
      <p:pic>
        <p:nvPicPr>
          <p:cNvPr id="14" name="Imagem 14" descr="Tabela&#10;&#10;Descrição gerada automaticamente">
            <a:extLst>
              <a:ext uri="{FF2B5EF4-FFF2-40B4-BE49-F238E27FC236}">
                <a16:creationId xmlns:a16="http://schemas.microsoft.com/office/drawing/2014/main" id="{8B9B87DE-8E8B-CB4C-AA95-182A48535A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7717" y="228638"/>
            <a:ext cx="9136565" cy="6410018"/>
          </a:xfrm>
          <a:prstGeom prst="rect">
            <a:avLst/>
          </a:prstGeom>
        </p:spPr>
      </p:pic>
      <p:pic>
        <p:nvPicPr>
          <p:cNvPr id="15" name="Imagem 15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0887334-D96E-5ABA-477F-E966D30172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7717" y="225965"/>
            <a:ext cx="9136565" cy="6396775"/>
          </a:xfrm>
          <a:prstGeom prst="rect">
            <a:avLst/>
          </a:prstGeom>
        </p:spPr>
      </p:pic>
      <p:pic>
        <p:nvPicPr>
          <p:cNvPr id="16" name="Imagem 1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A143433-FEEC-C8D2-0F05-07DBE2F90C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7717" y="231960"/>
            <a:ext cx="9136565" cy="6403372"/>
          </a:xfrm>
          <a:prstGeom prst="rect">
            <a:avLst/>
          </a:prstGeom>
        </p:spPr>
      </p:pic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0D554A0A-DF11-64D0-D962-EE53F656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ams&#10;&#10;Descrição gerada automaticamente">
            <a:extLst>
              <a:ext uri="{FF2B5EF4-FFF2-40B4-BE49-F238E27FC236}">
                <a16:creationId xmlns:a16="http://schemas.microsoft.com/office/drawing/2014/main" id="{90E3DFD2-1EEC-D87C-992A-6B3A9751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41" y="89335"/>
            <a:ext cx="7157224" cy="66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80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Integral</vt:lpstr>
      <vt:lpstr>QuitVapingNow</vt:lpstr>
      <vt:lpstr>Contexto DO Problema</vt:lpstr>
      <vt:lpstr>Público-Alvo | PERSONAS</vt:lpstr>
      <vt:lpstr>Proposta de Solução | Objetivos</vt:lpstr>
      <vt:lpstr>Histórias de Usuários e Requisitos</vt:lpstr>
      <vt:lpstr>Requisitos funcionais</vt:lpstr>
      <vt:lpstr>Requisitos  Não Funcionais </vt:lpstr>
      <vt:lpstr>Projeto da Interface</vt:lpstr>
      <vt:lpstr>Apresentação do PowerPoint</vt:lpstr>
      <vt:lpstr>Metodologia</vt:lpstr>
      <vt:lpstr>QUITVAPINGNOW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revision>7</cp:revision>
  <dcterms:created xsi:type="dcterms:W3CDTF">2022-04-05T03:20:00Z</dcterms:created>
  <dcterms:modified xsi:type="dcterms:W3CDTF">2022-04-17T23:41:56Z</dcterms:modified>
</cp:coreProperties>
</file>