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59" r:id="rId6"/>
    <p:sldId id="270" r:id="rId7"/>
    <p:sldId id="273" r:id="rId8"/>
    <p:sldId id="275" r:id="rId9"/>
    <p:sldId id="274" r:id="rId10"/>
    <p:sldId id="276" r:id="rId11"/>
    <p:sldId id="271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C4D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 snapToGrid="0" showGuides="1">
      <p:cViewPr varScale="1">
        <p:scale>
          <a:sx n="72" d="100"/>
          <a:sy n="72" d="100"/>
        </p:scale>
        <p:origin x="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16F88A-1F88-4239-87EF-52B0472B12BA}" type="datetime1">
              <a:rPr lang="es-ES" smtClean="0"/>
              <a:t>12/07/2019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54B2-6DCF-4226-8291-422D9D9BECF1}" type="datetime1">
              <a:rPr lang="es-ES" smtClean="0"/>
              <a:pPr/>
              <a:t>12/07/2019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680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22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22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77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Mes</a:t>
            </a:r>
            <a:br>
              <a:rPr lang="es-ES" noProof="0" dirty="0"/>
            </a:br>
            <a:r>
              <a:rPr lang="es-ES" noProof="0" dirty="0"/>
              <a:t>20XX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Consigna</a:t>
            </a:r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¡GRACIAS!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Marcador de texto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Sergio Valladares</a:t>
            </a:r>
          </a:p>
        </p:txBody>
      </p:sp>
      <p:sp>
        <p:nvSpPr>
          <p:cNvPr id="20" name="Marcador de texto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678 555-0128</a:t>
            </a:r>
          </a:p>
        </p:txBody>
      </p:sp>
      <p:sp>
        <p:nvSpPr>
          <p:cNvPr id="22" name="Marcador de texto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BERGQVIST@EXAMPLE.COM</a:t>
            </a:r>
          </a:p>
        </p:txBody>
      </p:sp>
      <p:sp>
        <p:nvSpPr>
          <p:cNvPr id="3" name="Gráfico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592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Marcador de posición de contenido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1" name="Marcador de posición de texto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2" name="Marcador de posición de contenido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arcador de posición de imagen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Gráfico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40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724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Gráfico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texto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Marcador de texto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CON GRÁFICO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30 %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25 %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33" name="Marcador de texto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20 %</a:t>
            </a:r>
          </a:p>
        </p:txBody>
      </p:sp>
      <p:sp>
        <p:nvSpPr>
          <p:cNvPr id="36" name="Marcador de texto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5 %</a:t>
            </a:r>
          </a:p>
        </p:txBody>
      </p:sp>
      <p:sp>
        <p:nvSpPr>
          <p:cNvPr id="39" name="Marcador de texto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19" name="Marcador de posición de gráfico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7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3" name="Gráfico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Marcador de posición de tabla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  <p:grpSp>
        <p:nvGrpSpPr>
          <p:cNvPr id="45" name="Gráfico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3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DE TABLA</a:t>
            </a:r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rcador de posición de imagen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IMAGEN GRANDE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bre: Forma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Gráfico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8" name="Marcador de posición de elemento multimedia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medios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4" y="1286902"/>
            <a:ext cx="5690680" cy="1517356"/>
          </a:xfrm>
        </p:spPr>
        <p:txBody>
          <a:bodyPr rtlCol="0"/>
          <a:lstStyle/>
          <a:p>
            <a:pPr algn="ctr" rtl="0"/>
            <a:r>
              <a:rPr lang="es-ES" sz="6600" u="sng" dirty="0" smtClean="0">
                <a:latin typeface="Gill Sans MT" panose="020B0502020104020203" pitchFamily="34" charset="0"/>
              </a:rPr>
              <a:t>GRUPO 5 </a:t>
            </a:r>
            <a:r>
              <a:rPr lang="es-ES" sz="5900" dirty="0" smtClean="0">
                <a:latin typeface="Gill Sans MT" panose="020B0502020104020203" pitchFamily="34" charset="0"/>
              </a:rPr>
              <a:t>Desafío 2</a:t>
            </a:r>
            <a:endParaRPr lang="es-ES" sz="5900" dirty="0">
              <a:latin typeface="Gill Sans MT" panose="020B0502020104020203" pitchFamily="34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s-ES" dirty="0">
                <a:latin typeface="Gill Sans MT" panose="020B0502020104020203" pitchFamily="34" charset="0"/>
              </a:rPr>
              <a:t>Data </a:t>
            </a:r>
            <a:r>
              <a:rPr lang="es-ES" dirty="0" err="1" smtClean="0">
                <a:latin typeface="Gill Sans MT" panose="020B0502020104020203" pitchFamily="34" charset="0"/>
              </a:rPr>
              <a:t>Science</a:t>
            </a:r>
            <a:endParaRPr lang="es-ES" dirty="0">
              <a:latin typeface="Gill Sans MT" panose="020B0502020104020203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Gill Sans MT" panose="020B0502020104020203" pitchFamily="34" charset="0"/>
              </a:rPr>
              <a:t>Julio, 12</a:t>
            </a:r>
            <a:r>
              <a:rPr lang="es-ES" dirty="0">
                <a:latin typeface="Gill Sans MT" panose="020B0502020104020203" pitchFamily="34" charset="0"/>
              </a:rPr>
              <a:t/>
            </a:r>
            <a:br>
              <a:rPr lang="es-ES" dirty="0">
                <a:latin typeface="Gill Sans MT" panose="020B0502020104020203" pitchFamily="34" charset="0"/>
              </a:rPr>
            </a:br>
            <a:r>
              <a:rPr lang="es-ES" dirty="0" smtClean="0">
                <a:latin typeface="Gill Sans MT" panose="020B0502020104020203" pitchFamily="34" charset="0"/>
              </a:rPr>
              <a:t>2019</a:t>
            </a:r>
            <a:endParaRPr lang="es-ES" dirty="0">
              <a:latin typeface="Gill Sans MT" panose="020B0502020104020203" pitchFamily="34" charset="0"/>
            </a:endParaRP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xmlns="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7057">
            <a:off x="5195836" y="1741745"/>
            <a:ext cx="7585924" cy="3000654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45" y="5863306"/>
            <a:ext cx="2456901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19550"/>
            <a:ext cx="10515600" cy="676275"/>
          </a:xfrm>
        </p:spPr>
        <p:txBody>
          <a:bodyPr rtlCol="0"/>
          <a:lstStyle/>
          <a:p>
            <a:pPr rtl="0"/>
            <a:r>
              <a:rPr lang="es-ES" dirty="0" smtClean="0">
                <a:latin typeface="Gill Sans MT"/>
                <a:cs typeface="Gill Sans MT"/>
              </a:rPr>
              <a:t>OBJETIVO DESAFIO 2</a:t>
            </a:r>
            <a:endParaRPr lang="es-ES" dirty="0">
              <a:latin typeface="Gill Sans MT"/>
              <a:cs typeface="Gill Sans MT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sz="2400" dirty="0" smtClean="0">
                <a:latin typeface="Gill Sans MT"/>
                <a:cs typeface="Gill Sans MT"/>
              </a:rPr>
              <a:t>Estimación de Precio Aproximado en USD</a:t>
            </a:r>
            <a:endParaRPr lang="es-ES" sz="2400" dirty="0">
              <a:latin typeface="Gill Sans MT"/>
              <a:cs typeface="Gill Sans MT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87" y="5980100"/>
            <a:ext cx="2456901" cy="8779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00" y="2963648"/>
            <a:ext cx="4946315" cy="2597627"/>
          </a:xfrm>
          <a:prstGeom prst="rect">
            <a:avLst/>
          </a:prstGeom>
        </p:spPr>
      </p:pic>
      <p:sp>
        <p:nvSpPr>
          <p:cNvPr id="16" name="Marcador de texto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 smtClean="0">
                <a:latin typeface="Gill Sans MT"/>
                <a:cs typeface="Gill Sans MT"/>
              </a:rPr>
              <a:t>Como lograremos el objetivo:</a:t>
            </a:r>
            <a:endParaRPr lang="es-ES" dirty="0">
              <a:latin typeface="Gill Sans MT"/>
              <a:cs typeface="Gill Sans MT"/>
            </a:endParaRP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4365625" cy="2633052"/>
          </a:xfrm>
        </p:spPr>
        <p:txBody>
          <a:bodyPr rtlCol="0">
            <a:normAutofit/>
          </a:bodyPr>
          <a:lstStyle/>
          <a:p>
            <a:pPr algn="just" rtl="0"/>
            <a:r>
              <a:rPr lang="es-ES" dirty="0" smtClean="0">
                <a:latin typeface="Gill Sans MT"/>
                <a:cs typeface="Gill Sans MT"/>
              </a:rPr>
              <a:t>Mediante el uso y desarrollo de fórmulas que se utilizarán sobre los datos, para adecuarlos a la aplicación del modelado.</a:t>
            </a:r>
          </a:p>
          <a:p>
            <a:pPr rtl="0"/>
            <a:r>
              <a:rPr lang="es-ES" dirty="0" smtClean="0">
                <a:latin typeface="Gill Sans MT"/>
                <a:cs typeface="Gill Sans MT"/>
              </a:rPr>
              <a:t>Utilizando técnicas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400" dirty="0" smtClean="0">
                <a:latin typeface="Gill Sans MT"/>
                <a:cs typeface="Gill Sans MT"/>
              </a:rPr>
              <a:t>Limpieza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400" dirty="0" smtClean="0">
                <a:latin typeface="Gill Sans MT"/>
                <a:cs typeface="Gill Sans MT"/>
              </a:rPr>
              <a:t>Machine </a:t>
            </a:r>
            <a:r>
              <a:rPr lang="es-ES" sz="1400" dirty="0" err="1" smtClean="0">
                <a:latin typeface="Gill Sans MT"/>
                <a:cs typeface="Gill Sans MT"/>
              </a:rPr>
              <a:t>Learning</a:t>
            </a:r>
            <a:r>
              <a:rPr lang="es-ES" sz="1400" dirty="0" smtClean="0">
                <a:latin typeface="Gill Sans MT"/>
                <a:cs typeface="Gill Sans MT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400" dirty="0" smtClean="0">
                <a:latin typeface="Gill Sans MT"/>
                <a:cs typeface="Gill Sans MT"/>
              </a:rPr>
              <a:t>Regresiones:</a:t>
            </a:r>
          </a:p>
          <a:p>
            <a:pPr lvl="2">
              <a:buFont typeface="+mj-lt"/>
              <a:buAutoNum type="arabicPeriod"/>
            </a:pPr>
            <a:r>
              <a:rPr lang="es-ES" sz="1000" dirty="0" smtClean="0">
                <a:latin typeface="Gill Sans MT"/>
                <a:cs typeface="Gill Sans MT"/>
              </a:rPr>
              <a:t>Lineales simples,</a:t>
            </a:r>
            <a:endParaRPr lang="es-ES" sz="1000" dirty="0" smtClean="0">
              <a:latin typeface="Gill Sans MT"/>
              <a:cs typeface="Gill Sans MT"/>
            </a:endParaRPr>
          </a:p>
          <a:p>
            <a:pPr lvl="2">
              <a:buFont typeface="+mj-lt"/>
              <a:buAutoNum type="arabicPeriod"/>
            </a:pPr>
            <a:r>
              <a:rPr lang="es-ES" sz="1000" dirty="0" smtClean="0">
                <a:latin typeface="Gill Sans MT"/>
                <a:cs typeface="Gill Sans MT"/>
              </a:rPr>
              <a:t>Lineales Múltiples,</a:t>
            </a:r>
            <a:endParaRPr lang="es-ES" sz="1000" dirty="0" smtClean="0">
              <a:latin typeface="Gill Sans MT"/>
              <a:cs typeface="Gill Sans MT"/>
            </a:endParaRPr>
          </a:p>
          <a:p>
            <a:pPr lvl="2">
              <a:buFont typeface="+mj-lt"/>
              <a:buAutoNum type="arabicPeriod"/>
            </a:pPr>
            <a:r>
              <a:rPr lang="es-ES" sz="1000" dirty="0" smtClean="0">
                <a:latin typeface="Gill Sans MT"/>
                <a:cs typeface="Gill Sans MT"/>
              </a:rPr>
              <a:t>Ridge,</a:t>
            </a:r>
            <a:endParaRPr lang="es-ES" sz="1000" dirty="0" smtClean="0">
              <a:latin typeface="Gill Sans MT"/>
              <a:cs typeface="Gill Sans MT"/>
            </a:endParaRPr>
          </a:p>
          <a:p>
            <a:pPr lvl="2">
              <a:buFont typeface="+mj-lt"/>
              <a:buAutoNum type="arabicPeriod"/>
            </a:pPr>
            <a:r>
              <a:rPr lang="es-ES" sz="1000" dirty="0" smtClean="0">
                <a:latin typeface="Gill Sans MT"/>
                <a:cs typeface="Gill Sans MT"/>
              </a:rPr>
              <a:t>Lasso.</a:t>
            </a:r>
            <a:endParaRPr lang="es-ES" sz="1000" dirty="0" smtClean="0">
              <a:latin typeface="Gill Sans MT"/>
              <a:cs typeface="Gill Sans MT"/>
            </a:endParaRPr>
          </a:p>
          <a:p>
            <a:pPr rtl="0"/>
            <a:endParaRPr lang="es-ES" dirty="0">
              <a:latin typeface="Gill Sans MT"/>
              <a:cs typeface="Gill Sans MT"/>
            </a:endParaRPr>
          </a:p>
          <a:p>
            <a:pPr rtl="0"/>
            <a:endParaRPr lang="es-ES" dirty="0">
              <a:latin typeface="Gill Sans MT"/>
              <a:cs typeface="Gill Sans MT"/>
            </a:endParaRPr>
          </a:p>
        </p:txBody>
      </p:sp>
      <p:sp>
        <p:nvSpPr>
          <p:cNvPr id="15" name="Flecha curvada hacia la izquierda 14"/>
          <p:cNvSpPr/>
          <p:nvPr/>
        </p:nvSpPr>
        <p:spPr>
          <a:xfrm>
            <a:off x="9186203" y="1153553"/>
            <a:ext cx="647114" cy="1055076"/>
          </a:xfrm>
          <a:prstGeom prst="curvedLef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AR" dirty="0">
              <a:latin typeface="Gill Sans MT"/>
              <a:cs typeface="Gill Sans MT"/>
            </a:endParaRPr>
          </a:p>
        </p:txBody>
      </p:sp>
      <p:sp>
        <p:nvSpPr>
          <p:cNvPr id="19" name="Flecha curvada hacia la izquierda 18"/>
          <p:cNvSpPr/>
          <p:nvPr/>
        </p:nvSpPr>
        <p:spPr>
          <a:xfrm flipH="1">
            <a:off x="2321167" y="1153552"/>
            <a:ext cx="647114" cy="1055078"/>
          </a:xfrm>
          <a:prstGeom prst="curvedLef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AR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Captura de pantalla 2019-07-11 a la(s) 19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01" y="3605860"/>
            <a:ext cx="4904534" cy="27423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41" y="1722711"/>
            <a:ext cx="3479724" cy="1211739"/>
          </a:xfrm>
        </p:spPr>
        <p:txBody>
          <a:bodyPr rtlCol="0">
            <a:noAutofit/>
          </a:bodyPr>
          <a:lstStyle/>
          <a:p>
            <a:pPr rtl="0"/>
            <a:r>
              <a:rPr lang="es-ES" sz="3500" dirty="0" err="1" smtClean="0"/>
              <a:t>Dataset</a:t>
            </a:r>
            <a:r>
              <a:rPr lang="es-ES" sz="3500" dirty="0" smtClean="0"/>
              <a:t/>
            </a:r>
            <a:br>
              <a:rPr lang="es-ES" sz="3500" dirty="0" smtClean="0"/>
            </a:br>
            <a:r>
              <a:rPr lang="es-ES" sz="3500" dirty="0" smtClean="0"/>
              <a:t>Original</a:t>
            </a:r>
            <a:endParaRPr lang="es-ES" sz="35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3</a:t>
            </a:fld>
            <a:endParaRPr lang="es-ES" dirty="0"/>
          </a:p>
        </p:txBody>
      </p:sp>
      <p:pic>
        <p:nvPicPr>
          <p:cNvPr id="10" name="Imagen 9" descr="Captura de pantalla 2019-07-11 a la(s) 19.4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0" y="641226"/>
            <a:ext cx="5171986" cy="2970356"/>
          </a:xfrm>
          <a:prstGeom prst="rect">
            <a:avLst/>
          </a:prstGeom>
        </p:spPr>
      </p:pic>
      <p:pic>
        <p:nvPicPr>
          <p:cNvPr id="12" name="Imagen 11" descr="Captura de pantalla 2019-07-11 a la(s) 19.42.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68" y="1313933"/>
            <a:ext cx="1873859" cy="14019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87" y="5980100"/>
            <a:ext cx="2456901" cy="877900"/>
          </a:xfrm>
          <a:prstGeom prst="rect">
            <a:avLst/>
          </a:prstGeom>
        </p:spPr>
      </p:pic>
      <p:pic>
        <p:nvPicPr>
          <p:cNvPr id="14" name="Imagen 13" descr="Captura de pantalla 2019-07-11 a la(s) 19.58.5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33" y="3825005"/>
            <a:ext cx="2265852" cy="1456957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C42E5D49-E249-409D-B751-A559433D91A4}"/>
              </a:ext>
            </a:extLst>
          </p:cNvPr>
          <p:cNvSpPr txBox="1">
            <a:spLocks/>
          </p:cNvSpPr>
          <p:nvPr/>
        </p:nvSpPr>
        <p:spPr>
          <a:xfrm>
            <a:off x="832771" y="3013857"/>
            <a:ext cx="3479724" cy="1211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 smtClean="0">
                <a:gradFill flip="none" rotWithShape="1">
                  <a:gsLst>
                    <a:gs pos="0">
                      <a:srgbClr val="008000"/>
                    </a:gs>
                    <a:gs pos="100000">
                      <a:srgbClr val="FFFF00"/>
                    </a:gs>
                    <a:gs pos="50000">
                      <a:srgbClr val="FF6600"/>
                    </a:gs>
                  </a:gsLst>
                  <a:lin ang="0" scaled="1"/>
                  <a:tileRect/>
                </a:gradFill>
              </a:rPr>
              <a:t>Dataset</a:t>
            </a:r>
            <a:r>
              <a:rPr lang="es-ES" sz="3500" dirty="0" smtClean="0">
                <a:gradFill flip="none" rotWithShape="1">
                  <a:gsLst>
                    <a:gs pos="0">
                      <a:srgbClr val="008000"/>
                    </a:gs>
                    <a:gs pos="100000">
                      <a:srgbClr val="FFFF00"/>
                    </a:gs>
                    <a:gs pos="50000">
                      <a:srgbClr val="FF6600"/>
                    </a:gs>
                  </a:gsLst>
                  <a:lin ang="0" scaled="1"/>
                  <a:tileRect/>
                </a:gradFill>
              </a:rPr>
              <a:t/>
            </a:r>
            <a:br>
              <a:rPr lang="es-ES" sz="3500" dirty="0" smtClean="0">
                <a:gradFill flip="none" rotWithShape="1">
                  <a:gsLst>
                    <a:gs pos="0">
                      <a:srgbClr val="008000"/>
                    </a:gs>
                    <a:gs pos="100000">
                      <a:srgbClr val="FFFF00"/>
                    </a:gs>
                    <a:gs pos="50000">
                      <a:srgbClr val="FF6600"/>
                    </a:gs>
                  </a:gsLst>
                  <a:lin ang="0" scaled="1"/>
                  <a:tileRect/>
                </a:gradFill>
              </a:rPr>
            </a:br>
            <a:r>
              <a:rPr lang="es-ES" sz="3500" dirty="0" smtClean="0">
                <a:gradFill flip="none" rotWithShape="1">
                  <a:gsLst>
                    <a:gs pos="0">
                      <a:srgbClr val="008000"/>
                    </a:gs>
                    <a:gs pos="100000">
                      <a:srgbClr val="FFFF00"/>
                    </a:gs>
                    <a:gs pos="50000">
                      <a:srgbClr val="FF6600"/>
                    </a:gs>
                  </a:gsLst>
                  <a:lin ang="0" scaled="1"/>
                  <a:tileRect/>
                </a:gradFill>
              </a:rPr>
              <a:t>Depurado</a:t>
            </a:r>
            <a:endParaRPr lang="es-ES" sz="3500" dirty="0">
              <a:gradFill flip="none" rotWithShape="1">
                <a:gsLst>
                  <a:gs pos="0">
                    <a:srgbClr val="008000"/>
                  </a:gs>
                  <a:gs pos="100000">
                    <a:srgbClr val="FFFF00"/>
                  </a:gs>
                  <a:gs pos="50000">
                    <a:srgbClr val="FF6600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19550"/>
            <a:ext cx="10515600" cy="676275"/>
          </a:xfrm>
        </p:spPr>
        <p:txBody>
          <a:bodyPr rtlCol="0"/>
          <a:lstStyle/>
          <a:p>
            <a:pPr rtl="0"/>
            <a:r>
              <a:rPr lang="es-ES" dirty="0" smtClean="0"/>
              <a:t>Metodología de modelado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775" y="1923046"/>
            <a:ext cx="4365625" cy="365125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s-ES" dirty="0" smtClean="0"/>
              <a:t>1.- Análisis de correlación de variables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94536" y="2257699"/>
            <a:ext cx="4365625" cy="954138"/>
          </a:xfrm>
        </p:spPr>
        <p:txBody>
          <a:bodyPr rtlCol="0"/>
          <a:lstStyle/>
          <a:p>
            <a:pPr algn="just" rtl="0"/>
            <a:r>
              <a:rPr lang="es-ES" dirty="0" smtClean="0"/>
              <a:t>Mediante análisis gráficos y de correlación buscamos conocer los grados de relación existentes entre los valores de las diferentes variables.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02" y="3345549"/>
            <a:ext cx="3838649" cy="581650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1600" dirty="0"/>
              <a:t>2</a:t>
            </a:r>
            <a:r>
              <a:rPr lang="es-ES" sz="1600" dirty="0" smtClean="0"/>
              <a:t>.- Reducción de la </a:t>
            </a:r>
            <a:r>
              <a:rPr lang="es-ES" sz="1600" dirty="0" err="1" smtClean="0"/>
              <a:t>dimensionalidad</a:t>
            </a:r>
            <a:r>
              <a:rPr lang="es-ES" sz="1600" dirty="0"/>
              <a:t> </a:t>
            </a:r>
            <a:r>
              <a:rPr lang="es-ES" sz="1600" dirty="0" smtClean="0"/>
              <a:t>y normalización</a:t>
            </a:r>
            <a:endParaRPr lang="es-ES" sz="1600" dirty="0"/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0966" y="3942983"/>
            <a:ext cx="4365625" cy="597385"/>
          </a:xfrm>
        </p:spPr>
        <p:txBody>
          <a:bodyPr rtlCol="0"/>
          <a:lstStyle/>
          <a:p>
            <a:pPr algn="just" rtl="0"/>
            <a:r>
              <a:rPr lang="es-ES" dirty="0" smtClean="0"/>
              <a:t>Utilizamos la técnica de aprendizaje no supervisado PCA, con </a:t>
            </a:r>
            <a:r>
              <a:rPr lang="es-ES" dirty="0" err="1" smtClean="0"/>
              <a:t>sklearn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8" name="Imagen 17" descr="Captura de pantalla 2019-07-11 a la(s) 21.4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62" y="1839496"/>
            <a:ext cx="3061897" cy="1792068"/>
          </a:xfrm>
          <a:prstGeom prst="rect">
            <a:avLst/>
          </a:prstGeom>
        </p:spPr>
      </p:pic>
      <p:pic>
        <p:nvPicPr>
          <p:cNvPr id="19" name="Imagen 18" descr="Captura de pantalla 2019-07-11 a la(s) 21.41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62" y="3387026"/>
            <a:ext cx="3681178" cy="1879653"/>
          </a:xfrm>
          <a:prstGeom prst="rect">
            <a:avLst/>
          </a:prstGeom>
        </p:spPr>
      </p:pic>
      <p:pic>
        <p:nvPicPr>
          <p:cNvPr id="20" name="Imagen 19" descr="Captura de pantalla 2019-07-11 a la(s) 21.41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94" y="4306780"/>
            <a:ext cx="2787890" cy="208404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87" y="5980100"/>
            <a:ext cx="2456901" cy="877900"/>
          </a:xfrm>
          <a:prstGeom prst="rect">
            <a:avLst/>
          </a:prstGeom>
        </p:spPr>
      </p:pic>
      <p:pic>
        <p:nvPicPr>
          <p:cNvPr id="14" name="Imagen 13" descr="Captura de pantalla 2019-07-11 a la(s) 21.42.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73" y="1781110"/>
            <a:ext cx="3256579" cy="2959998"/>
          </a:xfrm>
          <a:prstGeom prst="rect">
            <a:avLst/>
          </a:prstGeom>
        </p:spPr>
      </p:pic>
      <p:sp>
        <p:nvSpPr>
          <p:cNvPr id="21" name="Marcador de texto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635" y="4884857"/>
            <a:ext cx="4365625" cy="581650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 smtClean="0"/>
              <a:t>3.- Eliminación de </a:t>
            </a:r>
            <a:r>
              <a:rPr lang="es-ES" sz="1600" dirty="0" err="1" smtClean="0"/>
              <a:t>Outliers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7776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2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5" grpId="0" uiExpand="1" build="p"/>
      <p:bldP spid="16" grpId="0" build="p"/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19550"/>
            <a:ext cx="10515600" cy="676275"/>
          </a:xfrm>
        </p:spPr>
        <p:txBody>
          <a:bodyPr rtlCol="0"/>
          <a:lstStyle/>
          <a:p>
            <a:pPr rtl="0"/>
            <a:r>
              <a:rPr lang="es-ES" dirty="0" smtClean="0"/>
              <a:t>Aprendizaje Supervisado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25655"/>
            <a:ext cx="10515599" cy="701675"/>
          </a:xfrm>
        </p:spPr>
        <p:txBody>
          <a:bodyPr rtlCol="0"/>
          <a:lstStyle/>
          <a:p>
            <a:pPr rtl="0"/>
            <a:r>
              <a:rPr lang="es-ES" sz="2400" dirty="0" smtClean="0"/>
              <a:t>Regresiones Lineales</a:t>
            </a:r>
            <a:endParaRPr lang="es-E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12" y="2390232"/>
            <a:ext cx="436562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 smtClean="0"/>
              <a:t>Regresión Lineal Simple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55686" y="2390232"/>
            <a:ext cx="436562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Regresión Lineal Múltiple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87" y="5980100"/>
            <a:ext cx="2456901" cy="877900"/>
          </a:xfrm>
          <a:prstGeom prst="rect">
            <a:avLst/>
          </a:prstGeom>
        </p:spPr>
      </p:pic>
      <p:pic>
        <p:nvPicPr>
          <p:cNvPr id="14" name="Imagen 13" descr="Captura de pantalla 2019-07-11 a la(s) 23.47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49" y="2902651"/>
            <a:ext cx="3581780" cy="2184794"/>
          </a:xfrm>
          <a:prstGeom prst="rect">
            <a:avLst/>
          </a:prstGeom>
        </p:spPr>
      </p:pic>
      <p:pic>
        <p:nvPicPr>
          <p:cNvPr id="15" name="Imagen 14" descr="Captura de pantalla 2019-07-11 a la(s) 23.47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6" y="2901013"/>
            <a:ext cx="4177236" cy="2548230"/>
          </a:xfrm>
          <a:prstGeom prst="rect">
            <a:avLst/>
          </a:prstGeom>
        </p:spPr>
      </p:pic>
      <p:pic>
        <p:nvPicPr>
          <p:cNvPr id="16" name="Imagen 15" descr="Captura de pantalla 2019-07-11 a la(s) 23.50.3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83" y="2846855"/>
            <a:ext cx="4959474" cy="25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6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87" y="5980100"/>
            <a:ext cx="2456901" cy="8779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Utilización de </a:t>
            </a:r>
            <a:r>
              <a:rPr lang="es-ES" dirty="0" err="1" smtClean="0"/>
              <a:t>Dummies</a:t>
            </a:r>
            <a:endParaRPr lang="es-ES" dirty="0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 txBox="1">
            <a:spLocks/>
          </p:cNvSpPr>
          <p:nvPr/>
        </p:nvSpPr>
        <p:spPr>
          <a:xfrm>
            <a:off x="871527" y="3652166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Aplicación:</a:t>
            </a:r>
            <a:endParaRPr lang="es-ES" dirty="0"/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xmlns="" id="{663B63A5-075F-4429-8F7A-8E50D3497170}"/>
              </a:ext>
            </a:extLst>
          </p:cNvPr>
          <p:cNvSpPr txBox="1">
            <a:spLocks/>
          </p:cNvSpPr>
          <p:nvPr/>
        </p:nvSpPr>
        <p:spPr>
          <a:xfrm>
            <a:off x="871527" y="3986819"/>
            <a:ext cx="4365625" cy="164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u="sng" dirty="0" smtClean="0"/>
              <a:t>Objetivo</a:t>
            </a:r>
            <a:r>
              <a:rPr lang="es-ES" dirty="0" smtClean="0"/>
              <a:t>: Para generar variables de tipo categórico, decidimos disponer de variables </a:t>
            </a:r>
            <a:r>
              <a:rPr lang="es-ES" dirty="0" err="1" smtClean="0"/>
              <a:t>dummies</a:t>
            </a:r>
            <a:r>
              <a:rPr lang="es-ES" dirty="0"/>
              <a:t>.</a:t>
            </a:r>
            <a:endParaRPr lang="es-ES" dirty="0" smtClean="0"/>
          </a:p>
          <a:p>
            <a:pPr algn="just"/>
            <a:r>
              <a:rPr lang="es-ES" b="1" u="sng" dirty="0" smtClean="0"/>
              <a:t>Fundamentación</a:t>
            </a:r>
            <a:r>
              <a:rPr lang="es-ES" dirty="0" smtClean="0"/>
              <a:t>: Creemos que serán útiles para sensibilizar el modelo de estimación de precio.</a:t>
            </a:r>
          </a:p>
          <a:p>
            <a:pPr algn="just"/>
            <a:r>
              <a:rPr lang="es-ES" b="1" u="sng" dirty="0" smtClean="0"/>
              <a:t>Fuente de generación</a:t>
            </a:r>
            <a:r>
              <a:rPr lang="es-ES" dirty="0" smtClean="0"/>
              <a:t>: Desde los campos de </a:t>
            </a:r>
            <a:r>
              <a:rPr lang="es-ES" u="sng" dirty="0">
                <a:solidFill>
                  <a:schemeClr val="accent3">
                    <a:lumMod val="75000"/>
                  </a:schemeClr>
                </a:solidFill>
                <a:uFill>
                  <a:solidFill>
                    <a:schemeClr val="accent3">
                      <a:lumMod val="75000"/>
                    </a:schemeClr>
                  </a:solidFill>
                </a:uFill>
              </a:rPr>
              <a:t>´</a:t>
            </a:r>
            <a:r>
              <a:rPr lang="es-ES" u="sng" dirty="0" err="1">
                <a:solidFill>
                  <a:schemeClr val="accent3">
                    <a:lumMod val="75000"/>
                  </a:schemeClr>
                </a:solidFill>
                <a:uFill>
                  <a:solidFill>
                    <a:schemeClr val="accent3">
                      <a:lumMod val="75000"/>
                    </a:schemeClr>
                  </a:solidFill>
                </a:uFill>
              </a:rPr>
              <a:t>description</a:t>
            </a:r>
            <a:r>
              <a:rPr lang="es-ES" u="sng" dirty="0">
                <a:solidFill>
                  <a:schemeClr val="accent3">
                    <a:lumMod val="75000"/>
                  </a:schemeClr>
                </a:solidFill>
                <a:uFill>
                  <a:solidFill>
                    <a:schemeClr val="accent3">
                      <a:lumMod val="75000"/>
                    </a:schemeClr>
                  </a:solidFill>
                </a:uFill>
              </a:rPr>
              <a:t>` </a:t>
            </a:r>
            <a:r>
              <a:rPr lang="es-ES" dirty="0" smtClean="0"/>
              <a:t>y </a:t>
            </a:r>
            <a:r>
              <a:rPr lang="es-ES" u="sng" dirty="0" smtClean="0">
                <a:solidFill>
                  <a:schemeClr val="accent3">
                    <a:lumMod val="75000"/>
                  </a:schemeClr>
                </a:solidFill>
                <a:uFill>
                  <a:solidFill>
                    <a:schemeClr val="accent3">
                      <a:lumMod val="75000"/>
                    </a:schemeClr>
                  </a:solidFill>
                </a:uFill>
              </a:rPr>
              <a:t>`</a:t>
            </a:r>
            <a:r>
              <a:rPr lang="es-ES" u="sng" dirty="0" err="1" smtClean="0">
                <a:solidFill>
                  <a:schemeClr val="accent3">
                    <a:lumMod val="75000"/>
                  </a:schemeClr>
                </a:solidFill>
                <a:uFill>
                  <a:solidFill>
                    <a:schemeClr val="accent3">
                      <a:lumMod val="75000"/>
                    </a:schemeClr>
                  </a:solidFill>
                </a:uFill>
              </a:rPr>
              <a:t>title</a:t>
            </a:r>
            <a:r>
              <a:rPr lang="es-ES" u="sng" dirty="0" smtClean="0">
                <a:solidFill>
                  <a:schemeClr val="accent3">
                    <a:lumMod val="75000"/>
                  </a:schemeClr>
                </a:solidFill>
                <a:uFill>
                  <a:solidFill>
                    <a:schemeClr val="accent3">
                      <a:lumMod val="75000"/>
                    </a:schemeClr>
                  </a:solidFill>
                </a:uFill>
              </a:rPr>
              <a:t>`</a:t>
            </a:r>
            <a:r>
              <a:rPr lang="es-ES" dirty="0" smtClean="0"/>
              <a:t>, con complemento de </a:t>
            </a:r>
            <a:r>
              <a:rPr lang="es-ES" dirty="0" err="1" smtClean="0"/>
              <a:t>RegEx</a:t>
            </a:r>
            <a:r>
              <a:rPr lang="es-ES" dirty="0" smtClean="0"/>
              <a:t>.</a:t>
            </a:r>
            <a:endParaRPr lang="es-ES" u="sng" dirty="0">
              <a:solidFill>
                <a:schemeClr val="accent3">
                  <a:lumMod val="75000"/>
                </a:schemeClr>
              </a:solidFill>
              <a:uFill>
                <a:solidFill>
                  <a:schemeClr val="accent3">
                    <a:lumMod val="75000"/>
                  </a:schemeClr>
                </a:solidFill>
              </a:uFill>
            </a:endParaRPr>
          </a:p>
          <a:p>
            <a:pPr algn="just"/>
            <a:endParaRPr lang="es-ES" dirty="0"/>
          </a:p>
        </p:txBody>
      </p:sp>
      <p:pic>
        <p:nvPicPr>
          <p:cNvPr id="5" name="Imagen 4" descr="Captura de pantalla 2019-07-11 a la(s) 23.41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38" y="1532922"/>
            <a:ext cx="2717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7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87" y="5980100"/>
            <a:ext cx="2456901" cy="8779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11744" y="1693512"/>
            <a:ext cx="3403308" cy="121963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Funciones para Regresiones Condicionales</a:t>
            </a:r>
            <a:endParaRPr lang="es-ES" sz="2400" dirty="0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 txBox="1">
            <a:spLocks/>
          </p:cNvSpPr>
          <p:nvPr/>
        </p:nvSpPr>
        <p:spPr>
          <a:xfrm>
            <a:off x="681768" y="3199605"/>
            <a:ext cx="4365625" cy="29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Método 1:</a:t>
            </a:r>
            <a:endParaRPr lang="es-ES" sz="2000" dirty="0"/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xmlns="" id="{663B63A5-075F-4429-8F7A-8E50D3497170}"/>
              </a:ext>
            </a:extLst>
          </p:cNvPr>
          <p:cNvSpPr txBox="1">
            <a:spLocks/>
          </p:cNvSpPr>
          <p:nvPr/>
        </p:nvSpPr>
        <p:spPr>
          <a:xfrm>
            <a:off x="681768" y="3534257"/>
            <a:ext cx="4365625" cy="131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Definimos funciones que permitan crear diferentes modelos de regresión: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sz="1400" dirty="0" smtClean="0">
                <a:solidFill>
                  <a:schemeClr val="tx1"/>
                </a:solidFill>
              </a:rPr>
              <a:t>Lineal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sz="1400" dirty="0" smtClean="0">
                <a:solidFill>
                  <a:schemeClr val="tx1"/>
                </a:solidFill>
              </a:rPr>
              <a:t>Ridge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sz="1400" dirty="0" smtClean="0">
                <a:solidFill>
                  <a:schemeClr val="tx1"/>
                </a:solidFill>
              </a:rPr>
              <a:t>Lasso</a:t>
            </a:r>
          </a:p>
          <a:p>
            <a:pPr algn="just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 txBox="1">
            <a:spLocks/>
          </p:cNvSpPr>
          <p:nvPr/>
        </p:nvSpPr>
        <p:spPr>
          <a:xfrm>
            <a:off x="5928459" y="51975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Método 2:</a:t>
            </a:r>
            <a:endParaRPr lang="es-ES" sz="2000" dirty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xmlns="" id="{663B63A5-075F-4429-8F7A-8E50D3497170}"/>
              </a:ext>
            </a:extLst>
          </p:cNvPr>
          <p:cNvSpPr txBox="1">
            <a:spLocks/>
          </p:cNvSpPr>
          <p:nvPr/>
        </p:nvSpPr>
        <p:spPr>
          <a:xfrm>
            <a:off x="5928459" y="854404"/>
            <a:ext cx="4365625" cy="164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Definimos una función que realice una predicción, utilizando con argumento de si misma el valor que pretendemos predecir.</a:t>
            </a:r>
            <a:endParaRPr lang="es-ES" sz="1400" dirty="0" smtClean="0">
              <a:solidFill>
                <a:schemeClr val="tx1"/>
              </a:solidFill>
            </a:endParaRPr>
          </a:p>
          <a:p>
            <a:pPr algn="just"/>
            <a:endParaRPr lang="es-ES" dirty="0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 txBox="1">
            <a:spLocks/>
          </p:cNvSpPr>
          <p:nvPr/>
        </p:nvSpPr>
        <p:spPr>
          <a:xfrm>
            <a:off x="5934889" y="3168580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Método 3:</a:t>
            </a:r>
            <a:endParaRPr lang="es-ES" sz="2000" dirty="0"/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xmlns="" id="{663B63A5-075F-4429-8F7A-8E50D3497170}"/>
              </a:ext>
            </a:extLst>
          </p:cNvPr>
          <p:cNvSpPr txBox="1">
            <a:spLocks/>
          </p:cNvSpPr>
          <p:nvPr/>
        </p:nvSpPr>
        <p:spPr>
          <a:xfrm>
            <a:off x="5934889" y="3503233"/>
            <a:ext cx="4365625" cy="71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Definimos una función que realice una predicción, en función a los datos geográficos, condicionada a los datos disponibles para cada localidad.</a:t>
            </a:r>
            <a:endParaRPr lang="es-ES" sz="1400" dirty="0" smtClean="0">
              <a:solidFill>
                <a:schemeClr val="tx1"/>
              </a:solidFill>
            </a:endParaRPr>
          </a:p>
          <a:p>
            <a:pPr algn="just"/>
            <a:endParaRPr lang="es-ES" dirty="0"/>
          </a:p>
        </p:txBody>
      </p:sp>
      <p:pic>
        <p:nvPicPr>
          <p:cNvPr id="10" name="Imagen 9" descr="Captura de pantalla 2019-07-12 a la(s) 00.25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96" y="4259089"/>
            <a:ext cx="4554209" cy="16676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32" y="4824909"/>
            <a:ext cx="3882755" cy="178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296" y="1610260"/>
            <a:ext cx="4559539" cy="107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8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50" y="3339"/>
            <a:ext cx="2456901" cy="87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87" y="5980100"/>
            <a:ext cx="2456901" cy="877900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29" y="3257800"/>
            <a:ext cx="7115342" cy="1517356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66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Muchas Gracias...</a:t>
            </a:r>
            <a:endParaRPr lang="es-ES" sz="59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lauso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lauso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theme/theme1.xml><?xml version="1.0" encoding="utf-8"?>
<a:theme xmlns:a="http://schemas.openxmlformats.org/drawingml/2006/main" name="Tema d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98_TF55923798.potx" id="{4454A677-8E73-44E0-A68F-408C0C62B21B}" vid="{DE45F7DC-E4E5-496D-AA4D-4634ECE4CE4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fb0879af-3eba-417a-a55a-ffe6dcd6ca77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 de onda.thmx</Template>
  <TotalTime>0</TotalTime>
  <Words>279</Words>
  <Application>Microsoft Office PowerPoint</Application>
  <PresentationFormat>Panorámica</PresentationFormat>
  <Paragraphs>58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Gill Sans MT</vt:lpstr>
      <vt:lpstr>Tema de Office</vt:lpstr>
      <vt:lpstr>GRUPO 5 Desafío 2</vt:lpstr>
      <vt:lpstr>OBJETIVO DESAFIO 2</vt:lpstr>
      <vt:lpstr>Dataset Original</vt:lpstr>
      <vt:lpstr>Metodología de modelado</vt:lpstr>
      <vt:lpstr>Aprendizaje Supervisado</vt:lpstr>
      <vt:lpstr>Utilización de Dummies</vt:lpstr>
      <vt:lpstr>Funciones para Regresiones Condicionales</vt:lpstr>
      <vt:lpstr>Muchas Gracias...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2019-07-11T16:43:53Z</dcterms:created>
  <dcterms:modified xsi:type="dcterms:W3CDTF">2019-07-12T16:40:39Z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